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0"/>
  </p:notesMasterIdLst>
  <p:handoutMasterIdLst>
    <p:handoutMasterId r:id="rId11"/>
  </p:handout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</p:sldIdLst>
  <p:sldSz cx="12192000" cy="6858000"/>
  <p:notesSz cx="9931400" cy="6794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0" userDrawn="1">
          <p15:clr>
            <a:srgbClr val="A4A3A4"/>
          </p15:clr>
        </p15:guide>
        <p15:guide id="2" pos="312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F78"/>
    <a:srgbClr val="0000DC"/>
    <a:srgbClr val="4BC8FF"/>
    <a:srgbClr val="00AF3F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33" autoAdjust="0"/>
    <p:restoredTop sz="94611" autoAdjust="0"/>
  </p:normalViewPr>
  <p:slideViewPr>
    <p:cSldViewPr snapToGrid="0">
      <p:cViewPr>
        <p:scale>
          <a:sx n="109" d="100"/>
          <a:sy n="109" d="100"/>
        </p:scale>
        <p:origin x="114" y="7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-1640" y="-60"/>
      </p:cViewPr>
      <p:guideLst>
        <p:guide orient="horz" pos="2140"/>
        <p:guide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360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7793" y="0"/>
            <a:ext cx="430360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4775"/>
            <a:ext cx="430360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7793" y="6454775"/>
            <a:ext cx="430360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360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5495" y="0"/>
            <a:ext cx="430360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700338" y="509588"/>
            <a:ext cx="4530725" cy="25479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3140" y="3227388"/>
            <a:ext cx="7945120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3596"/>
            <a:ext cx="430360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5495" y="6453596"/>
            <a:ext cx="430360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text -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3999" y="6228000"/>
            <a:ext cx="304797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pPr algn="l"/>
            <a:fld id="{0DE708CC-0C3F-4567-9698-B54C0F35BD31}" type="slidenum">
              <a:rPr lang="cs-CZ" altLang="cs-CZ" smtClean="0"/>
              <a:pPr algn="l"/>
              <a:t>‹#›</a:t>
            </a:fld>
            <a:endParaRPr lang="cs-CZ" alt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4E9C526-F9E2-493E-8E4A-29B7948639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8797" y="1871999"/>
            <a:ext cx="3312000" cy="3960000"/>
          </a:xfrm>
        </p:spPr>
        <p:txBody>
          <a:bodyPr/>
          <a:lstStyle>
            <a:lvl1pPr>
              <a:lnSpc>
                <a:spcPts val="2300"/>
              </a:lnSpc>
              <a:defRPr sz="2000">
                <a:solidFill>
                  <a:schemeClr val="tx2"/>
                </a:solidFill>
              </a:defRPr>
            </a:lvl1pPr>
            <a:lvl2pPr>
              <a:lnSpc>
                <a:spcPts val="2300"/>
              </a:lnSpc>
              <a:defRPr sz="2000">
                <a:solidFill>
                  <a:schemeClr val="tx2"/>
                </a:solidFill>
              </a:defRPr>
            </a:lvl2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D9B1B16E-C592-4760-9D83-22FA9763E6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20001" y="1872000"/>
            <a:ext cx="7153200" cy="3960000"/>
          </a:xfrm>
        </p:spPr>
        <p:txBody>
          <a:bodyPr numCol="2" spcCol="28800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10" name="Nadpis 9">
            <a:extLst>
              <a:ext uri="{FF2B5EF4-FFF2-40B4-BE49-F238E27FC236}">
                <a16:creationId xmlns:a16="http://schemas.microsoft.com/office/drawing/2014/main" id="{600FB58D-598D-4588-A1F6-D6BA04F89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13" name="Zástupný symbol pro text 7">
            <a:extLst>
              <a:ext uri="{FF2B5EF4-FFF2-40B4-BE49-F238E27FC236}">
                <a16:creationId xmlns:a16="http://schemas.microsoft.com/office/drawing/2014/main" id="{052AF5FE-F020-4775-A5D1-07BD66BDF4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0"/>
            <a:ext cx="10752138" cy="452437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531" y="6133128"/>
            <a:ext cx="830560" cy="579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trana – 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005999"/>
            <a:ext cx="11361600" cy="180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16626" cy="105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trana – negativ">
    <p:bg>
      <p:bgPr>
        <a:solidFill>
          <a:srgbClr val="006F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15C13AB4-C60C-41BB-A80B-0F32B6CAD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005999"/>
            <a:ext cx="11361600" cy="1800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16626" cy="105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258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trana – f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15C13AB4-C60C-41BB-A80B-0F32B6CAD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005999"/>
            <a:ext cx="11361600" cy="1800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16626" cy="105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402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">
    <p:bg>
      <p:bgPr>
        <a:solidFill>
          <a:srgbClr val="006F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006F78"/>
                </a:solidFill>
              </a:defRPr>
            </a:lvl1pPr>
          </a:lstStyle>
          <a:p>
            <a:r>
              <a:rPr lang="cs-CZ" dirty="0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6F78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434" y="2484534"/>
            <a:ext cx="2302868" cy="160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307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 fakulta">
    <p:bg>
      <p:bgPr>
        <a:solidFill>
          <a:srgbClr val="006F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640" y="2641763"/>
            <a:ext cx="4203243" cy="1620000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006F78"/>
                </a:solidFill>
              </a:defRPr>
            </a:lvl1pPr>
          </a:lstStyle>
          <a:p>
            <a:r>
              <a:rPr lang="cs-CZ" dirty="0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6F78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176429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 MUNI">
    <p:bg>
      <p:bgPr>
        <a:solidFill>
          <a:srgbClr val="006F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9957" y="2477312"/>
            <a:ext cx="5672086" cy="1620000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noFill/>
          <a:ln>
            <a:noFill/>
          </a:ln>
        </p:spPr>
        <p:txBody>
          <a:bodyPr/>
          <a:lstStyle>
            <a:lvl1pPr>
              <a:defRPr>
                <a:solidFill>
                  <a:srgbClr val="006F78"/>
                </a:solidFill>
              </a:defRPr>
            </a:lvl1pPr>
          </a:lstStyle>
          <a:p>
            <a:r>
              <a:rPr lang="cs-CZ" dirty="0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6F78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26132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872000"/>
            <a:ext cx="10753200" cy="3960000"/>
          </a:xfrm>
        </p:spPr>
        <p:txBody>
          <a:bodyPr lIns="0" tIns="0" rIns="0" bIns="0" numCol="2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4B48F090-61A9-44A1-AD2B-810270EA55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0"/>
            <a:ext cx="10752138" cy="452437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531" y="6133128"/>
            <a:ext cx="830560" cy="5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064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obrázky text -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870713"/>
            <a:ext cx="3311525" cy="20520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500001"/>
            <a:ext cx="3312000" cy="1332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4B48F090-61A9-44A1-AD2B-810270EA55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0"/>
            <a:ext cx="10752138" cy="452437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500001"/>
            <a:ext cx="3312000" cy="1332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500000"/>
            <a:ext cx="3312000" cy="133200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68000"/>
            <a:ext cx="3311525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68000"/>
            <a:ext cx="3311525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68000"/>
            <a:ext cx="3311525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870713"/>
            <a:ext cx="3311525" cy="20520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870713"/>
            <a:ext cx="3311525" cy="20520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531" y="6133128"/>
            <a:ext cx="830560" cy="5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obrázky text - čty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500001"/>
            <a:ext cx="2520000" cy="1332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4B48F090-61A9-44A1-AD2B-810270EA55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0"/>
            <a:ext cx="10752138" cy="452437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870712"/>
            <a:ext cx="2520000" cy="2500249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9AA65E3F-0195-4D36-8526-0CE1096786E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952003" y="4500001"/>
            <a:ext cx="2520000" cy="1332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1" name="Zástupný symbol pro obsah 12">
            <a:extLst>
              <a:ext uri="{FF2B5EF4-FFF2-40B4-BE49-F238E27FC236}">
                <a16:creationId xmlns:a16="http://schemas.microsoft.com/office/drawing/2014/main" id="{838FFA5A-2B52-4640-999A-0FA707EA2135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8952003" y="1870712"/>
            <a:ext cx="2520000" cy="2500249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Zástupný symbol pro text 5">
            <a:extLst>
              <a:ext uri="{FF2B5EF4-FFF2-40B4-BE49-F238E27FC236}">
                <a16:creationId xmlns:a16="http://schemas.microsoft.com/office/drawing/2014/main" id="{5C10658A-98D8-4556-87CE-64E54F171B3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459537" y="4500001"/>
            <a:ext cx="2520000" cy="1332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3" name="Zástupný symbol pro obsah 12">
            <a:extLst>
              <a:ext uri="{FF2B5EF4-FFF2-40B4-BE49-F238E27FC236}">
                <a16:creationId xmlns:a16="http://schemas.microsoft.com/office/drawing/2014/main" id="{68E7CFC0-159E-4EF0-9E07-70CA5454E32D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3459537" y="1870712"/>
            <a:ext cx="2520000" cy="2500249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4" name="Zástupný symbol pro text 5">
            <a:extLst>
              <a:ext uri="{FF2B5EF4-FFF2-40B4-BE49-F238E27FC236}">
                <a16:creationId xmlns:a16="http://schemas.microsoft.com/office/drawing/2014/main" id="{B0153366-7BB7-41A8-92B2-286A307A4C6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212465" y="4500001"/>
            <a:ext cx="2520000" cy="1332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5" name="Zástupný symbol pro obsah 12">
            <a:extLst>
              <a:ext uri="{FF2B5EF4-FFF2-40B4-BE49-F238E27FC236}">
                <a16:creationId xmlns:a16="http://schemas.microsoft.com/office/drawing/2014/main" id="{6206BCD2-CB4B-4872-B733-6E6D82EBEAF8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6212465" y="1870712"/>
            <a:ext cx="2520000" cy="2500249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531" y="6133128"/>
            <a:ext cx="830560" cy="5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507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obrázek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871999"/>
            <a:ext cx="5218413" cy="36900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2863" y="1872000"/>
            <a:ext cx="5220000" cy="396000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4B48F090-61A9-44A1-AD2B-810270EA55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0"/>
            <a:ext cx="10752138" cy="452437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700408"/>
            <a:ext cx="5218412" cy="131591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531" y="6133128"/>
            <a:ext cx="830560" cy="5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720000"/>
            <a:ext cx="10753200" cy="5112000"/>
          </a:xfrm>
        </p:spPr>
        <p:txBody>
          <a:bodyPr lIns="0" tIns="0" rIns="0" bIns="0" numCol="2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531" y="6133128"/>
            <a:ext cx="830560" cy="5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12">
            <a:extLst>
              <a:ext uri="{FF2B5EF4-FFF2-40B4-BE49-F238E27FC236}">
                <a16:creationId xmlns:a16="http://schemas.microsoft.com/office/drawing/2014/main" id="{6AC77FAA-7A24-4042-9EC0-03189B9567D5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719999"/>
            <a:ext cx="5218413" cy="4824766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5">
            <a:extLst>
              <a:ext uri="{FF2B5EF4-FFF2-40B4-BE49-F238E27FC236}">
                <a16:creationId xmlns:a16="http://schemas.microsoft.com/office/drawing/2014/main" id="{01B2AE5E-5079-489F-B918-D5D9F938E9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2863" y="719999"/>
            <a:ext cx="5220000" cy="5111999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Zástupný symbol pro text 13">
            <a:extLst>
              <a:ext uri="{FF2B5EF4-FFF2-40B4-BE49-F238E27FC236}">
                <a16:creationId xmlns:a16="http://schemas.microsoft.com/office/drawing/2014/main" id="{56D7E9DF-7CA0-41ED-B50E-DAFFDA4ABC5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700408"/>
            <a:ext cx="5218412" cy="131591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531" y="6133128"/>
            <a:ext cx="830560" cy="5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531" y="6133128"/>
            <a:ext cx="830560" cy="5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872000"/>
            <a:ext cx="10753200" cy="3960000"/>
          </a:xfrm>
          <a:prstGeom prst="rect">
            <a:avLst/>
          </a:prstGeom>
        </p:spPr>
        <p:txBody>
          <a:bodyPr/>
          <a:lstStyle>
            <a:lvl1pPr marL="252000" indent="-180000"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/>
            </a:lvl1pPr>
            <a:lvl2pPr marL="504000" indent="-180000">
              <a:buClr>
                <a:schemeClr val="tx2"/>
              </a:buClr>
              <a:buFont typeface="Arial" panose="020B0604020202020204" pitchFamily="34" charset="0"/>
              <a:buChar char="̶"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0"/>
            <a:ext cx="10752138" cy="452437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531" y="6133128"/>
            <a:ext cx="830560" cy="5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47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cs-CZ" altLang="cs-CZ" sz="10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306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6" r:id="rId2"/>
    <p:sldLayoutId id="2147483673" r:id="rId3"/>
    <p:sldLayoutId id="2147483682" r:id="rId4"/>
    <p:sldLayoutId id="2147483674" r:id="rId5"/>
    <p:sldLayoutId id="2147483675" r:id="rId6"/>
    <p:sldLayoutId id="2147483676" r:id="rId7"/>
    <p:sldLayoutId id="2147483677" r:id="rId8"/>
    <p:sldLayoutId id="2147483661" r:id="rId9"/>
    <p:sldLayoutId id="2147483678" r:id="rId10"/>
    <p:sldLayoutId id="2147483679" r:id="rId11"/>
    <p:sldLayoutId id="2147483681" r:id="rId12"/>
    <p:sldLayoutId id="2147483680" r:id="rId13"/>
    <p:sldLayoutId id="2147483684" r:id="rId14"/>
    <p:sldLayoutId id="2147483683" r:id="rId15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C3FF2B8-411E-49E6-80E0-C416388600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37D84D2-C8F5-43E5-AA55-DD6106B22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Personální plánování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033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sz="2000" dirty="0"/>
              <a:t>tvoří pomyslný začátek řetězce. 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všemu musí předcházet pokyn k tomu, že se někdo vybírat má. Ten vychází z mnoha zdrojů, dle typu, velikosti organizace, vychází z jejích plánů a cílů.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Personální plánování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6359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sz="2000" dirty="0"/>
              <a:t>Poslání = záměr, důvod existence organizace </a:t>
            </a:r>
            <a:endParaRPr lang="cs-CZ" sz="2000" dirty="0" smtClean="0"/>
          </a:p>
          <a:p>
            <a:pPr>
              <a:lnSpc>
                <a:spcPct val="150000"/>
              </a:lnSpc>
            </a:pPr>
            <a:r>
              <a:rPr lang="cs-CZ" sz="2000" dirty="0" smtClean="0"/>
              <a:t>Vize </a:t>
            </a:r>
            <a:r>
              <a:rPr lang="cs-CZ" sz="2000" dirty="0"/>
              <a:t>(strategická vize) = relativně jasná a konkrétní představa budoucího stavu </a:t>
            </a:r>
            <a:endParaRPr lang="cs-CZ" sz="2000" dirty="0" smtClean="0"/>
          </a:p>
          <a:p>
            <a:pPr>
              <a:lnSpc>
                <a:spcPct val="150000"/>
              </a:lnSpc>
            </a:pPr>
            <a:r>
              <a:rPr lang="cs-CZ" sz="2000" dirty="0" smtClean="0"/>
              <a:t>Cíle </a:t>
            </a:r>
            <a:r>
              <a:rPr lang="cs-CZ" sz="2000" dirty="0"/>
              <a:t>= racionální konkretizace poslání - žádoucí stav, ke kterému se organizace snaží dospět - ukazují směr, představují ideál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Poslání x vize x cíle</a:t>
            </a:r>
          </a:p>
        </p:txBody>
      </p:sp>
    </p:spTree>
    <p:extLst>
      <p:ext uri="{BB962C8B-B14F-4D97-AF65-F5344CB8AC3E}">
        <p14:creationId xmlns:p14="http://schemas.microsoft.com/office/powerpoint/2010/main" val="1638328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b="1" dirty="0"/>
              <a:t>1. Strategické cíle</a:t>
            </a:r>
            <a:endParaRPr lang="cs-CZ" dirty="0"/>
          </a:p>
          <a:p>
            <a:r>
              <a:rPr lang="cs-CZ" dirty="0"/>
              <a:t> formálně stanovené cíle, za které odpovídá </a:t>
            </a:r>
            <a:r>
              <a:rPr lang="cs-CZ" u="sng" dirty="0"/>
              <a:t>vrcholové vedení</a:t>
            </a:r>
            <a:endParaRPr lang="cs-CZ" dirty="0"/>
          </a:p>
          <a:p>
            <a:r>
              <a:rPr lang="cs-CZ" dirty="0"/>
              <a:t> </a:t>
            </a:r>
            <a:r>
              <a:rPr lang="cs-CZ" u="sng" dirty="0"/>
              <a:t>abstraktní</a:t>
            </a:r>
            <a:r>
              <a:rPr lang="cs-CZ" dirty="0"/>
              <a:t> a těžko měřitelné</a:t>
            </a:r>
            <a:endParaRPr lang="cs-CZ" dirty="0"/>
          </a:p>
          <a:p>
            <a:r>
              <a:rPr lang="cs-CZ" dirty="0"/>
              <a:t> forma hesel, určených členům i veřejnosti</a:t>
            </a:r>
            <a:endParaRPr lang="cs-CZ" dirty="0"/>
          </a:p>
          <a:p>
            <a:r>
              <a:rPr lang="cs-CZ" dirty="0"/>
              <a:t> </a:t>
            </a:r>
            <a:r>
              <a:rPr lang="cs-CZ" u="sng" dirty="0" smtClean="0"/>
              <a:t>dlouhodobé</a:t>
            </a:r>
          </a:p>
          <a:p>
            <a:endParaRPr lang="cs-CZ" dirty="0"/>
          </a:p>
          <a:p>
            <a:pPr marL="72000" indent="0">
              <a:buNone/>
            </a:pPr>
            <a:r>
              <a:rPr lang="cs-CZ" b="1" dirty="0"/>
              <a:t>2. Taktické (operativní) cíle</a:t>
            </a:r>
            <a:endParaRPr lang="cs-CZ" dirty="0"/>
          </a:p>
          <a:p>
            <a:r>
              <a:rPr lang="cs-CZ" dirty="0"/>
              <a:t> odvozeny od strategických cílů</a:t>
            </a:r>
            <a:endParaRPr lang="cs-CZ" dirty="0"/>
          </a:p>
          <a:p>
            <a:r>
              <a:rPr lang="cs-CZ" dirty="0"/>
              <a:t> v kompetenci </a:t>
            </a:r>
            <a:r>
              <a:rPr lang="cs-CZ" u="sng" dirty="0"/>
              <a:t>střední úrovně vedení organizace</a:t>
            </a:r>
            <a:r>
              <a:rPr lang="cs-CZ" dirty="0"/>
              <a:t> –  vedoucí divizí, oddělení...</a:t>
            </a:r>
            <a:endParaRPr lang="cs-CZ" dirty="0"/>
          </a:p>
          <a:p>
            <a:r>
              <a:rPr lang="cs-CZ" dirty="0"/>
              <a:t> </a:t>
            </a:r>
            <a:r>
              <a:rPr lang="cs-CZ" u="sng" dirty="0"/>
              <a:t>konkrétnější</a:t>
            </a:r>
            <a:r>
              <a:rPr lang="cs-CZ" dirty="0"/>
              <a:t> než strategické cíle</a:t>
            </a:r>
            <a:endParaRPr lang="cs-CZ" dirty="0"/>
          </a:p>
          <a:p>
            <a:r>
              <a:rPr lang="cs-CZ" dirty="0"/>
              <a:t> platnost asi jeden rok, pak často úpravy a přizpůsobení změněným </a:t>
            </a:r>
            <a:r>
              <a:rPr lang="cs-CZ" dirty="0" smtClean="0"/>
              <a:t>podmínkám</a:t>
            </a:r>
          </a:p>
          <a:p>
            <a:endParaRPr lang="cs-CZ" dirty="0"/>
          </a:p>
          <a:p>
            <a:pPr marL="72000" indent="0">
              <a:buNone/>
            </a:pPr>
            <a:r>
              <a:rPr lang="cs-CZ" b="1" dirty="0"/>
              <a:t>3. Operační cíle</a:t>
            </a:r>
            <a:endParaRPr lang="cs-CZ" dirty="0"/>
          </a:p>
          <a:p>
            <a:r>
              <a:rPr lang="cs-CZ" dirty="0"/>
              <a:t> normy chování, </a:t>
            </a:r>
            <a:r>
              <a:rPr lang="cs-CZ" dirty="0" err="1"/>
              <a:t>kriteria</a:t>
            </a:r>
            <a:r>
              <a:rPr lang="cs-CZ" dirty="0"/>
              <a:t> výkonu a termíny dokončení prací, které vycházejí z operačních cílů</a:t>
            </a:r>
            <a:endParaRPr lang="cs-CZ" dirty="0"/>
          </a:p>
          <a:p>
            <a:r>
              <a:rPr lang="cs-CZ" dirty="0"/>
              <a:t> odpovídají za ně </a:t>
            </a:r>
            <a:r>
              <a:rPr lang="cs-CZ" u="sng" dirty="0"/>
              <a:t>nižší vedoucí a řadoví pracovníci.</a:t>
            </a:r>
            <a:endParaRPr lang="cs-CZ" dirty="0"/>
          </a:p>
          <a:p>
            <a:r>
              <a:rPr lang="cs-CZ" dirty="0"/>
              <a:t> </a:t>
            </a:r>
            <a:r>
              <a:rPr lang="cs-CZ" u="sng" dirty="0"/>
              <a:t>konkrétní a měřitelné</a:t>
            </a:r>
            <a:r>
              <a:rPr lang="cs-CZ" dirty="0"/>
              <a:t>, stanovují se na dobu </a:t>
            </a:r>
            <a:r>
              <a:rPr lang="cs-CZ" u="sng" dirty="0"/>
              <a:t>kratší než jeden rok.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Cíle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5602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sz="2000" dirty="0"/>
              <a:t>marketing (čeho chce organizace dosáhnout na trhu)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inovace (rozvoj nových výrobků, služeb, postupů)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zisk (návratnost investic)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fyzické zdroje (zařízení, kapacita výroby, jakost zboží a služeb od subdodavatelů)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finanční zdroje (dluhy, pohledávky, platby za dodávky a materiál)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lidské zdroje (nábor, fluktuace, potenciál a současné dovednosti pracovníků)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produktivita (výkon pracovníka a organizační jednotky)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sociální odpovědnost (vztahy organizace ke společnosti, státu, regionu)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0" u="sng" dirty="0"/>
              <a:t>Peter </a:t>
            </a:r>
            <a:r>
              <a:rPr lang="cs-CZ" b="0" u="sng" dirty="0" err="1"/>
              <a:t>Drucker</a:t>
            </a:r>
            <a:r>
              <a:rPr lang="cs-CZ" b="0" u="sng" dirty="0"/>
              <a:t> (1987) rozlišuje 8 typů operativních cílů :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7419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Cíle strategické :</a:t>
            </a:r>
            <a:endParaRPr lang="cs-CZ" dirty="0"/>
          </a:p>
          <a:p>
            <a:r>
              <a:rPr lang="cs-CZ" dirty="0"/>
              <a:t> - proniknout na český a středoevropský trh</a:t>
            </a:r>
            <a:endParaRPr lang="cs-CZ" dirty="0"/>
          </a:p>
          <a:p>
            <a:r>
              <a:rPr lang="cs-CZ" dirty="0"/>
              <a:t> - zvýšit zisk akcionářů</a:t>
            </a:r>
            <a:endParaRPr lang="cs-CZ" dirty="0"/>
          </a:p>
          <a:p>
            <a:r>
              <a:rPr lang="cs-CZ" dirty="0"/>
              <a:t> - vybavit české zákazníky kvalitními </a:t>
            </a:r>
            <a:r>
              <a:rPr lang="cs-CZ" dirty="0" smtClean="0"/>
              <a:t>elektrospotřebiči</a:t>
            </a:r>
          </a:p>
          <a:p>
            <a:pPr marL="72000" indent="0">
              <a:buNone/>
            </a:pPr>
            <a:endParaRPr lang="cs-CZ" dirty="0"/>
          </a:p>
          <a:p>
            <a:r>
              <a:rPr lang="cs-CZ" dirty="0"/>
              <a:t>Cíle taktické (operativní):</a:t>
            </a:r>
            <a:endParaRPr lang="cs-CZ" dirty="0"/>
          </a:p>
          <a:p>
            <a:r>
              <a:rPr lang="cs-CZ" dirty="0"/>
              <a:t> - vybudovat filiálku v České republice včetně </a:t>
            </a:r>
            <a:r>
              <a:rPr lang="cs-CZ" dirty="0" err="1"/>
              <a:t>prostor,vybavení</a:t>
            </a:r>
            <a:r>
              <a:rPr lang="cs-CZ" dirty="0"/>
              <a:t> a personálu</a:t>
            </a:r>
            <a:endParaRPr lang="cs-CZ" dirty="0"/>
          </a:p>
          <a:p>
            <a:r>
              <a:rPr lang="cs-CZ" dirty="0"/>
              <a:t> - zapracovat české manažery</a:t>
            </a:r>
            <a:endParaRPr lang="cs-CZ" dirty="0"/>
          </a:p>
          <a:p>
            <a:r>
              <a:rPr lang="cs-CZ" dirty="0"/>
              <a:t> - vyhledat a vyškolit prodejce</a:t>
            </a:r>
            <a:endParaRPr lang="cs-CZ" dirty="0"/>
          </a:p>
          <a:p>
            <a:r>
              <a:rPr lang="cs-CZ" dirty="0"/>
              <a:t> - připravit propagační </a:t>
            </a:r>
            <a:r>
              <a:rPr lang="cs-CZ" dirty="0" smtClean="0"/>
              <a:t>materiály</a:t>
            </a:r>
          </a:p>
          <a:p>
            <a:pPr marL="72000" indent="0">
              <a:buNone/>
            </a:pPr>
            <a:endParaRPr lang="cs-CZ" dirty="0"/>
          </a:p>
          <a:p>
            <a:r>
              <a:rPr lang="cs-CZ" dirty="0"/>
              <a:t>Cíle operační :</a:t>
            </a:r>
            <a:endParaRPr lang="cs-CZ" dirty="0"/>
          </a:p>
          <a:p>
            <a:r>
              <a:rPr lang="cs-CZ" dirty="0"/>
              <a:t> - zajistit pronájem cca 240 m nebytových prostor</a:t>
            </a:r>
            <a:endParaRPr lang="cs-CZ" dirty="0"/>
          </a:p>
          <a:p>
            <a:r>
              <a:rPr lang="cs-CZ" dirty="0"/>
              <a:t> - uspořádat ve spolupráci s českými náborovými agenturami přijímací řízení</a:t>
            </a:r>
            <a:endParaRPr lang="cs-CZ" dirty="0"/>
          </a:p>
          <a:p>
            <a:r>
              <a:rPr lang="cs-CZ" dirty="0"/>
              <a:t>   pro 2 manažery a 8 prodejců</a:t>
            </a:r>
            <a:endParaRPr lang="cs-CZ" dirty="0"/>
          </a:p>
          <a:p>
            <a:r>
              <a:rPr lang="cs-CZ" dirty="0"/>
              <a:t> - provést marketingový průzkum zájmu zákazníků o 36 typů spotřebičů</a:t>
            </a:r>
            <a:endParaRPr lang="cs-CZ" dirty="0"/>
          </a:p>
          <a:p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7099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odpovídá na 2 základní otázky: kolik lidí potřebujeme (kdy, jak se udržíme a využijeme), jaké lidi potřebujeme (tvrdé, měkké a obecné kompetence)</a:t>
            </a:r>
          </a:p>
          <a:p>
            <a:r>
              <a:rPr lang="cs-CZ" dirty="0"/>
              <a:t>kde a kdy ty lidi vezmeme - prognóza potřeby (poptávka) a prognóza zdrojů (nabídka - vnitřní a vnější</a:t>
            </a:r>
            <a:r>
              <a:rPr lang="cs-CZ" dirty="0" smtClean="0"/>
              <a:t>)</a:t>
            </a:r>
          </a:p>
          <a:p>
            <a:endParaRPr lang="cs-CZ" dirty="0"/>
          </a:p>
          <a:p>
            <a:pPr marL="72000" indent="0">
              <a:buNone/>
            </a:pPr>
            <a:r>
              <a:rPr lang="cs-CZ" dirty="0"/>
              <a:t>cíle: </a:t>
            </a:r>
            <a:endParaRPr lang="cs-CZ" dirty="0" smtClean="0"/>
          </a:p>
          <a:p>
            <a:r>
              <a:rPr lang="cs-CZ" dirty="0" smtClean="0"/>
              <a:t>1</a:t>
            </a:r>
            <a:r>
              <a:rPr lang="cs-CZ" dirty="0"/>
              <a:t>) získat a </a:t>
            </a:r>
            <a:r>
              <a:rPr lang="cs-CZ" dirty="0" smtClean="0"/>
              <a:t>udržet</a:t>
            </a:r>
          </a:p>
          <a:p>
            <a:r>
              <a:rPr lang="cs-CZ" dirty="0" smtClean="0"/>
              <a:t>2</a:t>
            </a:r>
            <a:r>
              <a:rPr lang="cs-CZ" dirty="0"/>
              <a:t>) předcházet problémům s nedostatkem/nadbytkem </a:t>
            </a:r>
            <a:r>
              <a:rPr lang="cs-CZ" dirty="0" smtClean="0"/>
              <a:t>lidí</a:t>
            </a:r>
          </a:p>
          <a:p>
            <a:r>
              <a:rPr lang="cs-CZ" dirty="0" smtClean="0"/>
              <a:t>3</a:t>
            </a:r>
            <a:r>
              <a:rPr lang="cs-CZ" dirty="0"/>
              <a:t>) formovat dobře vycvičenou a flexibilní pracovní sílu a rychleji se </a:t>
            </a:r>
            <a:r>
              <a:rPr lang="cs-CZ" dirty="0" smtClean="0"/>
              <a:t>adaptovat</a:t>
            </a:r>
          </a:p>
          <a:p>
            <a:r>
              <a:rPr lang="cs-CZ" dirty="0" smtClean="0"/>
              <a:t>4</a:t>
            </a:r>
            <a:r>
              <a:rPr lang="cs-CZ" dirty="0"/>
              <a:t>) snižovat závislost na lidech z vnějších zdrojů v případě, že na trhu práce jsou klíčoví pracovníci </a:t>
            </a:r>
            <a:r>
              <a:rPr lang="cs-CZ" dirty="0" smtClean="0"/>
              <a:t>nedostateční</a:t>
            </a:r>
          </a:p>
          <a:p>
            <a:r>
              <a:rPr lang="cs-CZ" dirty="0" smtClean="0"/>
              <a:t>5</a:t>
            </a:r>
            <a:r>
              <a:rPr lang="cs-CZ" dirty="0"/>
              <a:t>) flexibilnější využívání vnitřních zdrojů (již získaná loajalita, znalost organizace a prostředí)</a:t>
            </a:r>
          </a:p>
          <a:p>
            <a:r>
              <a:rPr lang="cs-CZ" dirty="0"/>
              <a:t>politika atraktivního zaměstnavatele, konkurenční výhoda v podobě schopnějších lidí (chytřejších, flexibilnějších</a:t>
            </a:r>
            <a:r>
              <a:rPr lang="cs-CZ" dirty="0" smtClean="0"/>
              <a:t>)</a:t>
            </a:r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r>
              <a:rPr lang="cs-CZ" dirty="0" smtClean="0"/>
              <a:t>metody:</a:t>
            </a:r>
          </a:p>
          <a:p>
            <a:r>
              <a:rPr lang="cs-CZ" dirty="0" smtClean="0"/>
              <a:t>prognóza </a:t>
            </a:r>
            <a:r>
              <a:rPr lang="cs-CZ" dirty="0"/>
              <a:t>poptávky a </a:t>
            </a:r>
            <a:r>
              <a:rPr lang="cs-CZ" dirty="0" smtClean="0"/>
              <a:t>nabídky</a:t>
            </a:r>
          </a:p>
          <a:p>
            <a:r>
              <a:rPr lang="cs-CZ" dirty="0" smtClean="0"/>
              <a:t>expertní metoda</a:t>
            </a:r>
          </a:p>
          <a:p>
            <a:r>
              <a:rPr lang="cs-CZ" dirty="0" smtClean="0"/>
              <a:t>analýza </a:t>
            </a:r>
            <a:r>
              <a:rPr lang="cs-CZ" dirty="0"/>
              <a:t>vývojového trendu (s ohledem na </a:t>
            </a:r>
            <a:r>
              <a:rPr lang="cs-CZ" dirty="0" smtClean="0"/>
              <a:t>změny)</a:t>
            </a:r>
          </a:p>
          <a:p>
            <a:r>
              <a:rPr lang="cs-CZ" dirty="0" smtClean="0"/>
              <a:t>metoda </a:t>
            </a:r>
            <a:r>
              <a:rPr lang="cs-CZ" dirty="0"/>
              <a:t>založená na časových studiích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navazuje </a:t>
            </a:r>
            <a:r>
              <a:rPr lang="cs-CZ" dirty="0"/>
              <a:t>na cíle organizace, na její typ a velikost</a:t>
            </a:r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Personální plánování </a:t>
            </a:r>
          </a:p>
        </p:txBody>
      </p:sp>
    </p:spTree>
    <p:extLst>
      <p:ext uri="{BB962C8B-B14F-4D97-AF65-F5344CB8AC3E}">
        <p14:creationId xmlns:p14="http://schemas.microsoft.com/office/powerpoint/2010/main" val="1433603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sz="2000" dirty="0" smtClean="0"/>
              <a:t>Jako externisti jste byli povolání do Kariérního centra MU. Po posledním VŘ se jim nepovedlo nabrat ani jednoho </a:t>
            </a:r>
            <a:r>
              <a:rPr lang="cs-CZ" sz="2000" dirty="0" err="1" smtClean="0"/>
              <a:t>cuhazeče</a:t>
            </a:r>
            <a:r>
              <a:rPr lang="cs-CZ" sz="2000" dirty="0" smtClean="0"/>
              <a:t>, všichni byli zaměstnáni dřív. Potřebují pomoc. Ptejte se jich na otázky, abyste zjistili informace, které </a:t>
            </a:r>
            <a:r>
              <a:rPr lang="cs-CZ" sz="2000" dirty="0" err="1" smtClean="0"/>
              <a:t>pořebujete</a:t>
            </a:r>
            <a:r>
              <a:rPr lang="cs-CZ" sz="2000" dirty="0" smtClean="0"/>
              <a:t> ke své práci. 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Úkol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1753796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">
      <a:dk1>
        <a:srgbClr val="000000"/>
      </a:dk1>
      <a:lt1>
        <a:srgbClr val="FFFFFF"/>
      </a:lt1>
      <a:dk2>
        <a:srgbClr val="0000DC"/>
      </a:dk2>
      <a:lt2>
        <a:srgbClr val="FED141"/>
      </a:lt2>
      <a:accent1>
        <a:srgbClr val="008C78"/>
      </a:accent1>
      <a:accent2>
        <a:srgbClr val="FF7300"/>
      </a:accent2>
      <a:accent3>
        <a:srgbClr val="9100DC"/>
      </a:accent3>
      <a:accent4>
        <a:srgbClr val="5AC8AF"/>
      </a:accent4>
      <a:accent5>
        <a:srgbClr val="F01928"/>
      </a:accent5>
      <a:accent6>
        <a:srgbClr val="00AF3F"/>
      </a:accent6>
      <a:hlink>
        <a:srgbClr val="4BC8FF"/>
      </a:hlink>
      <a:folHlink>
        <a:srgbClr val="B9006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MUNI.pptx" id="{DC9E31B8-40F9-4507-8A5E-F584B5D50A9F}" vid="{D2106080-813D-4A23-BF51-F23FAE90D7AD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Prezentace-KC-CZ</Template>
  <TotalTime>120</TotalTime>
  <Words>408</Words>
  <Application>Microsoft Office PowerPoint</Application>
  <PresentationFormat>Širokoúhlá obrazovka</PresentationFormat>
  <Paragraphs>79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Tahoma</vt:lpstr>
      <vt:lpstr>Wingdings</vt:lpstr>
      <vt:lpstr>Prezentace_MU_CZ</vt:lpstr>
      <vt:lpstr>Personální plánování</vt:lpstr>
      <vt:lpstr>Personální plánování</vt:lpstr>
      <vt:lpstr>Poslání x vize x cíle</vt:lpstr>
      <vt:lpstr>Cíle</vt:lpstr>
      <vt:lpstr>Peter Drucker (1987) rozlišuje 8 typů operativních cílů :</vt:lpstr>
      <vt:lpstr>Prezentace aplikace PowerPoint</vt:lpstr>
      <vt:lpstr>Personální plánování </vt:lpstr>
      <vt:lpstr>Úkol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Kariera1</dc:creator>
  <cp:lastModifiedBy>Kariera1</cp:lastModifiedBy>
  <cp:revision>10</cp:revision>
  <cp:lastPrinted>2018-10-08T10:41:04Z</cp:lastPrinted>
  <dcterms:created xsi:type="dcterms:W3CDTF">2018-10-08T08:46:57Z</dcterms:created>
  <dcterms:modified xsi:type="dcterms:W3CDTF">2018-10-08T10:47:57Z</dcterms:modified>
</cp:coreProperties>
</file>