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82" r:id="rId19"/>
    <p:sldId id="279" r:id="rId20"/>
    <p:sldId id="280" r:id="rId21"/>
    <p:sldId id="281" r:id="rId22"/>
    <p:sldId id="283" r:id="rId23"/>
    <p:sldId id="273" r:id="rId24"/>
    <p:sldId id="274" r:id="rId25"/>
    <p:sldId id="275" r:id="rId26"/>
    <p:sldId id="276" r:id="rId27"/>
    <p:sldId id="277" r:id="rId28"/>
    <p:sldId id="278" r:id="rId29"/>
    <p:sldId id="284" r:id="rId30"/>
    <p:sldId id="294" r:id="rId31"/>
    <p:sldId id="295" r:id="rId32"/>
    <p:sldId id="285" r:id="rId33"/>
    <p:sldId id="286" r:id="rId34"/>
    <p:sldId id="287" r:id="rId35"/>
    <p:sldId id="288" r:id="rId36"/>
    <p:sldId id="289" r:id="rId37"/>
    <p:sldId id="290" r:id="rId38"/>
    <p:sldId id="291" r:id="rId39"/>
    <p:sldId id="297" r:id="rId40"/>
    <p:sldId id="296" r:id="rId4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66" d="100"/>
          <a:sy n="66" d="100"/>
        </p:scale>
        <p:origin x="10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cs-CZ"/>
              <a:t>Jak se pacient do nemocnice dostal?</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cs-CZ"/>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1808179832500795"/>
          <c:w val="1"/>
          <c:h val="0.86524931435899266"/>
        </c:manualLayout>
      </c:layout>
      <c:pie3DChart>
        <c:varyColors val="1"/>
        <c:ser>
          <c:idx val="0"/>
          <c:order val="0"/>
          <c:explosion val="17"/>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052D-4A33-BB95-E3DE6F6194F0}"/>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052D-4A33-BB95-E3DE6F6194F0}"/>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052D-4A33-BB95-E3DE6F6194F0}"/>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052D-4A33-BB95-E3DE6F6194F0}"/>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052D-4A33-BB95-E3DE6F6194F0}"/>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052D-4A33-BB95-E3DE6F6194F0}"/>
              </c:ext>
            </c:extLst>
          </c:dPt>
          <c:dPt>
            <c:idx val="6"/>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D-052D-4A33-BB95-E3DE6F6194F0}"/>
              </c:ext>
            </c:extLst>
          </c:dPt>
          <c:dPt>
            <c:idx val="7"/>
            <c:bubble3D val="0"/>
            <c:explosion val="29"/>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F-052D-4A33-BB95-E3DE6F6194F0}"/>
              </c:ext>
            </c:extLst>
          </c:dPt>
          <c:dPt>
            <c:idx val="8"/>
            <c:bubble3D val="0"/>
            <c:explosion val="32"/>
            <c:spPr>
              <a:gradFill rotWithShape="1">
                <a:gsLst>
                  <a:gs pos="0">
                    <a:schemeClr val="accent3">
                      <a:lumMod val="60000"/>
                      <a:satMod val="103000"/>
                      <a:lumMod val="102000"/>
                      <a:tint val="94000"/>
                    </a:schemeClr>
                  </a:gs>
                  <a:gs pos="50000">
                    <a:schemeClr val="accent3">
                      <a:lumMod val="60000"/>
                      <a:satMod val="110000"/>
                      <a:lumMod val="100000"/>
                      <a:shade val="100000"/>
                    </a:schemeClr>
                  </a:gs>
                  <a:gs pos="100000">
                    <a:schemeClr val="accent3">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11-052D-4A33-BB95-E3DE6F6194F0}"/>
              </c:ext>
            </c:extLst>
          </c:dPt>
          <c:dPt>
            <c:idx val="9"/>
            <c:bubble3D val="0"/>
            <c:explosion val="35"/>
            <c:spPr>
              <a:gradFill rotWithShape="1">
                <a:gsLst>
                  <a:gs pos="0">
                    <a:schemeClr val="accent4">
                      <a:lumMod val="60000"/>
                      <a:satMod val="103000"/>
                      <a:lumMod val="102000"/>
                      <a:tint val="94000"/>
                    </a:schemeClr>
                  </a:gs>
                  <a:gs pos="50000">
                    <a:schemeClr val="accent4">
                      <a:lumMod val="60000"/>
                      <a:satMod val="110000"/>
                      <a:lumMod val="100000"/>
                      <a:shade val="100000"/>
                    </a:schemeClr>
                  </a:gs>
                  <a:gs pos="100000">
                    <a:schemeClr val="accent4">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13-052D-4A33-BB95-E3DE6F6194F0}"/>
              </c:ext>
            </c:extLst>
          </c:dPt>
          <c:dLbls>
            <c:dLbl>
              <c:idx val="7"/>
              <c:layout>
                <c:manualLayout>
                  <c:x val="8.0964109442952611E-2"/>
                  <c:y val="-1.2469360902050045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F-052D-4A33-BB95-E3DE6F6194F0}"/>
                </c:ext>
              </c:extLst>
            </c:dLbl>
            <c:dLbl>
              <c:idx val="8"/>
              <c:layout>
                <c:manualLayout>
                  <c:x val="-3.7608778831479603E-2"/>
                  <c:y val="1.9223579827906956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052D-4A33-BB95-E3DE6F6194F0}"/>
                </c:ext>
              </c:extLst>
            </c:dLbl>
            <c:dLbl>
              <c:idx val="9"/>
              <c:layout>
                <c:manualLayout>
                  <c:x val="4.6251196249751554E-3"/>
                  <c:y val="6.2935250193322748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3-052D-4A33-BB95-E3DE6F6194F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cs-CZ"/>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List1!$A$1:$J$1</c:f>
              <c:strCache>
                <c:ptCount val="10"/>
                <c:pt idx="0">
                  <c:v>Přeložen ze somatickéo oddělení (n 17)</c:v>
                </c:pt>
                <c:pt idx="1">
                  <c:v>Neuvedeno (n 16)</c:v>
                </c:pt>
                <c:pt idx="2">
                  <c:v>Volala rodina po konfliktu (n 14)</c:v>
                </c:pt>
                <c:pt idx="3">
                  <c:v>Volala rodina v obavách (n 11)</c:v>
                </c:pt>
                <c:pt idx="4">
                  <c:v>Volali neznámí (n 7)</c:v>
                </c:pt>
                <c:pt idx="5">
                  <c:v>Původně dobrovolný vstup (n 5)</c:v>
                </c:pt>
                <c:pt idx="6">
                  <c:v>Přeložen ze sociální služby (n 5)</c:v>
                </c:pt>
                <c:pt idx="7">
                  <c:v>Volal ambulantní lékař (n 2)</c:v>
                </c:pt>
                <c:pt idx="8">
                  <c:v>Přemístěn ze záchytné stanice (n 2)</c:v>
                </c:pt>
                <c:pt idx="9">
                  <c:v>Sám si přivolal pomoc (n 2)</c:v>
                </c:pt>
              </c:strCache>
            </c:strRef>
          </c:cat>
          <c:val>
            <c:numRef>
              <c:f>List1!$A$2:$J$2</c:f>
              <c:numCache>
                <c:formatCode>General</c:formatCode>
                <c:ptCount val="10"/>
                <c:pt idx="0">
                  <c:v>17</c:v>
                </c:pt>
                <c:pt idx="1">
                  <c:v>16</c:v>
                </c:pt>
                <c:pt idx="2">
                  <c:v>14</c:v>
                </c:pt>
                <c:pt idx="3">
                  <c:v>11</c:v>
                </c:pt>
                <c:pt idx="4">
                  <c:v>7</c:v>
                </c:pt>
                <c:pt idx="5">
                  <c:v>5</c:v>
                </c:pt>
                <c:pt idx="6">
                  <c:v>5</c:v>
                </c:pt>
                <c:pt idx="7">
                  <c:v>2</c:v>
                </c:pt>
                <c:pt idx="8">
                  <c:v>2</c:v>
                </c:pt>
                <c:pt idx="9">
                  <c:v>2</c:v>
                </c:pt>
              </c:numCache>
            </c:numRef>
          </c:val>
          <c:extLst>
            <c:ext xmlns:c16="http://schemas.microsoft.com/office/drawing/2014/chart" uri="{C3380CC4-5D6E-409C-BE32-E72D297353CC}">
              <c16:uniqueId val="{00000014-052D-4A33-BB95-E3DE6F6194F0}"/>
            </c:ext>
          </c:extLst>
        </c:ser>
        <c:dLbls>
          <c:dLblPos val="ctr"/>
          <c:showLegendKey val="0"/>
          <c:showVal val="0"/>
          <c:showCatName val="0"/>
          <c:showSerName val="0"/>
          <c:showPercent val="1"/>
          <c:showBubbleSize val="0"/>
          <c:showLeaderLines val="0"/>
        </c:dLbls>
      </c:pie3DChart>
      <c:spPr>
        <a:noFill/>
        <a:ln>
          <a:noFill/>
        </a:ln>
        <a:effectLst/>
      </c:spPr>
    </c:plotArea>
    <c:legend>
      <c:legendPos val="b"/>
      <c:overlay val="0"/>
      <c:spPr>
        <a:solidFill>
          <a:schemeClr val="bg2"/>
        </a:solidFill>
        <a:ln>
          <a:solidFill>
            <a:schemeClr val="tx1"/>
          </a:solid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9/30/2019</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1648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9/30/2019</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73457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9/30/2019</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5519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9/30/2019</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7424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9/30/2019</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40938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9/30/2019</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9784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9/30/2019</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58441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9/30/2019</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5648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9/30/2019</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56896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9/30/2019</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41176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9/30/2019</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89800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9/30/2019</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4160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72" r:id="rId5"/>
    <p:sldLayoutId id="2147483666" r:id="rId6"/>
    <p:sldLayoutId id="2147483667" r:id="rId7"/>
    <p:sldLayoutId id="2147483668" r:id="rId8"/>
    <p:sldLayoutId id="2147483671" r:id="rId9"/>
    <p:sldLayoutId id="2147483669" r:id="rId10"/>
    <p:sldLayoutId id="2147483670"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rozhlas.cz/dvojka/jaktovidi/_zprava/cyril-hoschl-k-tragedii-na-zdarske-skole-slo-o-chorobny-priznak-nikoli-o-zlou-vuli--141088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zakonyprolidi.cz/cs/2011-37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zakonyprolidi.cz/cs/2013-292"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e-psycholog.eu/pdf/stritesky.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zakonyprolidi.cz/cs/2009-40#f3921515"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zakonyprolidi.cz/cs/1999-359#p10-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24FF693-C9C1-4CFC-B8CA-628558FB9F65}"/>
              </a:ext>
            </a:extLst>
          </p:cNvPr>
          <p:cNvPicPr>
            <a:picLocks noChangeAspect="1"/>
          </p:cNvPicPr>
          <p:nvPr/>
        </p:nvPicPr>
        <p:blipFill rotWithShape="1">
          <a:blip r:embed="rId2">
            <a:alphaModFix amt="35000"/>
          </a:blip>
          <a:srcRect t="1607" b="4643"/>
          <a:stretch/>
        </p:blipFill>
        <p:spPr>
          <a:xfrm>
            <a:off x="-1" y="10"/>
            <a:ext cx="12191999" cy="6857990"/>
          </a:xfrm>
          <a:prstGeom prst="rect">
            <a:avLst/>
          </a:prstGeom>
        </p:spPr>
      </p:pic>
      <p:sp>
        <p:nvSpPr>
          <p:cNvPr id="2" name="Nadpis 1">
            <a:extLst>
              <a:ext uri="{FF2B5EF4-FFF2-40B4-BE49-F238E27FC236}">
                <a16:creationId xmlns:a16="http://schemas.microsoft.com/office/drawing/2014/main" id="{4AA6F682-2814-4B44-95D6-C956D1D19493}"/>
              </a:ext>
            </a:extLst>
          </p:cNvPr>
          <p:cNvSpPr>
            <a:spLocks noGrp="1"/>
          </p:cNvSpPr>
          <p:nvPr>
            <p:ph type="ctrTitle"/>
          </p:nvPr>
        </p:nvSpPr>
        <p:spPr>
          <a:xfrm>
            <a:off x="1097280" y="758952"/>
            <a:ext cx="10058400" cy="3566160"/>
          </a:xfrm>
        </p:spPr>
        <p:txBody>
          <a:bodyPr>
            <a:normAutofit/>
          </a:bodyPr>
          <a:lstStyle/>
          <a:p>
            <a:r>
              <a:rPr lang="cs-CZ">
                <a:solidFill>
                  <a:srgbClr val="FFFFFF"/>
                </a:solidFill>
              </a:rPr>
              <a:t>Právo v klinické psychologii</a:t>
            </a:r>
          </a:p>
        </p:txBody>
      </p:sp>
      <p:sp>
        <p:nvSpPr>
          <p:cNvPr id="3" name="Podnadpis 2">
            <a:extLst>
              <a:ext uri="{FF2B5EF4-FFF2-40B4-BE49-F238E27FC236}">
                <a16:creationId xmlns:a16="http://schemas.microsoft.com/office/drawing/2014/main" id="{5B619A9C-D160-48EA-A8AF-471DEC6B4EBE}"/>
              </a:ext>
            </a:extLst>
          </p:cNvPr>
          <p:cNvSpPr>
            <a:spLocks noGrp="1"/>
          </p:cNvSpPr>
          <p:nvPr>
            <p:ph type="subTitle" idx="1"/>
          </p:nvPr>
        </p:nvSpPr>
        <p:spPr>
          <a:xfrm>
            <a:off x="1100051" y="4645152"/>
            <a:ext cx="10058400" cy="1143000"/>
          </a:xfrm>
        </p:spPr>
        <p:txBody>
          <a:bodyPr>
            <a:normAutofit/>
          </a:bodyPr>
          <a:lstStyle/>
          <a:p>
            <a:r>
              <a:rPr lang="cs-CZ">
                <a:solidFill>
                  <a:srgbClr val="FFFFFF"/>
                </a:solidFill>
              </a:rPr>
              <a:t>Matěj Stříteský</a:t>
            </a:r>
          </a:p>
        </p:txBody>
      </p:sp>
      <p:cxnSp>
        <p:nvCxnSpPr>
          <p:cNvPr id="20" name="Straight Connector 19">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3817584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02888C-FD10-4A42-8FA8-43F718260A85}"/>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C4131495-8CFC-47F1-8455-369297AF8A62}"/>
              </a:ext>
            </a:extLst>
          </p:cNvPr>
          <p:cNvSpPr>
            <a:spLocks noGrp="1"/>
          </p:cNvSpPr>
          <p:nvPr>
            <p:ph idx="1"/>
          </p:nvPr>
        </p:nvSpPr>
        <p:spPr/>
        <p:txBody>
          <a:bodyPr/>
          <a:lstStyle/>
          <a:p>
            <a:pPr marL="0" indent="0">
              <a:buNone/>
            </a:pPr>
            <a:r>
              <a:rPr lang="cs-CZ" sz="2800" dirty="0" err="1"/>
              <a:t>Vevera</a:t>
            </a:r>
            <a:r>
              <a:rPr lang="cs-CZ" sz="2800" dirty="0"/>
              <a:t> (2015)</a:t>
            </a:r>
          </a:p>
          <a:p>
            <a:pPr marL="0" indent="0">
              <a:buNone/>
            </a:pPr>
            <a:r>
              <a:rPr lang="cs-CZ" sz="2800" dirty="0"/>
              <a:t>47% násilného chování proti rodině</a:t>
            </a:r>
          </a:p>
          <a:p>
            <a:pPr marL="0" indent="0">
              <a:buNone/>
            </a:pPr>
            <a:r>
              <a:rPr lang="cs-CZ" sz="2800" dirty="0"/>
              <a:t>27 % násilného chování proti personálu</a:t>
            </a:r>
          </a:p>
          <a:p>
            <a:pPr marL="0" indent="0">
              <a:buNone/>
            </a:pPr>
            <a:r>
              <a:rPr lang="cs-CZ" sz="2800" dirty="0"/>
              <a:t>61 % násilného chování je vyvoláno vnějším impulzem v kombinaci se zvýšenou impulzivitou způsobenou duševním onemocněním.</a:t>
            </a:r>
          </a:p>
          <a:p>
            <a:endParaRPr lang="cs-CZ" dirty="0"/>
          </a:p>
        </p:txBody>
      </p:sp>
    </p:spTree>
    <p:extLst>
      <p:ext uri="{BB962C8B-B14F-4D97-AF65-F5344CB8AC3E}">
        <p14:creationId xmlns:p14="http://schemas.microsoft.com/office/powerpoint/2010/main" val="2792201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5F0FBC-8D06-4F9C-90E0-F43DCA4B3FDD}"/>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4ADE9EA3-EFB5-45CC-8ACD-DBBC3566E000}"/>
              </a:ext>
            </a:extLst>
          </p:cNvPr>
          <p:cNvSpPr>
            <a:spLocks noGrp="1"/>
          </p:cNvSpPr>
          <p:nvPr>
            <p:ph idx="1"/>
          </p:nvPr>
        </p:nvSpPr>
        <p:spPr/>
        <p:txBody>
          <a:bodyPr>
            <a:normAutofit lnSpcReduction="10000"/>
          </a:bodyPr>
          <a:lstStyle/>
          <a:p>
            <a:pPr>
              <a:buFont typeface="Wingdings" panose="05000000000000000000" pitchFamily="2" charset="2"/>
              <a:buChar char="q"/>
            </a:pPr>
            <a:r>
              <a:rPr lang="cs-CZ" sz="2800" dirty="0"/>
              <a:t> Lidé s duševním onemocněním jsou častěji obětí trestných činů než pachateli.</a:t>
            </a:r>
          </a:p>
          <a:p>
            <a:pPr>
              <a:buFont typeface="Wingdings" panose="05000000000000000000" pitchFamily="2" charset="2"/>
              <a:buChar char="q"/>
            </a:pPr>
            <a:r>
              <a:rPr lang="cs-CZ" sz="2800" dirty="0"/>
              <a:t> Samo duševní onemocnění často není hlavní faktor, který k trestné činnosti vede, je zde řada dalších vlivů.</a:t>
            </a:r>
          </a:p>
          <a:p>
            <a:pPr>
              <a:buFont typeface="Wingdings" panose="05000000000000000000" pitchFamily="2" charset="2"/>
              <a:buChar char="q"/>
            </a:pPr>
            <a:r>
              <a:rPr lang="cs-CZ" sz="2800" dirty="0"/>
              <a:t> Obraz duševně nemocných jako násilnických a nevyzpytatelných individuí neodpovídá realitě.</a:t>
            </a:r>
          </a:p>
          <a:p>
            <a:pPr marL="0" indent="0">
              <a:buNone/>
            </a:pPr>
            <a:r>
              <a:rPr lang="cs-CZ" sz="2800" dirty="0"/>
              <a:t>Duševní onemocnění je závažným onemocněním a stejně jako jiná závažná onemocnění si bude vybírat daň na životech a zdraví.</a:t>
            </a:r>
          </a:p>
          <a:p>
            <a:pPr marL="0" indent="0">
              <a:buNone/>
            </a:pPr>
            <a:endParaRPr lang="cs-CZ" dirty="0"/>
          </a:p>
        </p:txBody>
      </p:sp>
    </p:spTree>
    <p:extLst>
      <p:ext uri="{BB962C8B-B14F-4D97-AF65-F5344CB8AC3E}">
        <p14:creationId xmlns:p14="http://schemas.microsoft.com/office/powerpoint/2010/main" val="343721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215D2D-56C2-4E16-A939-6586BA07ECE0}"/>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Zdroje</a:t>
            </a:r>
          </a:p>
        </p:txBody>
      </p:sp>
      <p:sp>
        <p:nvSpPr>
          <p:cNvPr id="3" name="Zástupný obsah 2">
            <a:extLst>
              <a:ext uri="{FF2B5EF4-FFF2-40B4-BE49-F238E27FC236}">
                <a16:creationId xmlns:a16="http://schemas.microsoft.com/office/drawing/2014/main" id="{0313D429-3BE5-401E-811F-D629CBFC159E}"/>
              </a:ext>
            </a:extLst>
          </p:cNvPr>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cs-CZ" dirty="0" err="1"/>
              <a:t>Fazel</a:t>
            </a:r>
            <a:r>
              <a:rPr lang="cs-CZ" dirty="0"/>
              <a:t> S, </a:t>
            </a:r>
            <a:r>
              <a:rPr lang="cs-CZ" dirty="0" err="1"/>
              <a:t>Gulati</a:t>
            </a:r>
            <a:r>
              <a:rPr lang="cs-CZ" dirty="0"/>
              <a:t> G, </a:t>
            </a:r>
            <a:r>
              <a:rPr lang="cs-CZ" dirty="0" err="1"/>
              <a:t>Linsell</a:t>
            </a:r>
            <a:r>
              <a:rPr lang="cs-CZ" dirty="0"/>
              <a:t> L, </a:t>
            </a:r>
            <a:r>
              <a:rPr lang="cs-CZ" dirty="0" err="1"/>
              <a:t>Geddes</a:t>
            </a:r>
            <a:r>
              <a:rPr lang="cs-CZ" dirty="0"/>
              <a:t> JR, </a:t>
            </a:r>
            <a:r>
              <a:rPr lang="cs-CZ" dirty="0" err="1"/>
              <a:t>Grann</a:t>
            </a:r>
            <a:r>
              <a:rPr lang="cs-CZ" dirty="0"/>
              <a:t> M (2009) </a:t>
            </a:r>
            <a:r>
              <a:rPr lang="cs-CZ" dirty="0" err="1"/>
              <a:t>Schizophrenia</a:t>
            </a:r>
            <a:r>
              <a:rPr lang="cs-CZ" dirty="0"/>
              <a:t> and </a:t>
            </a:r>
            <a:r>
              <a:rPr lang="cs-CZ" dirty="0" err="1"/>
              <a:t>Violence</a:t>
            </a:r>
            <a:r>
              <a:rPr lang="cs-CZ" dirty="0"/>
              <a:t>: </a:t>
            </a:r>
            <a:r>
              <a:rPr lang="cs-CZ" dirty="0" err="1"/>
              <a:t>Systematic</a:t>
            </a:r>
            <a:r>
              <a:rPr lang="cs-CZ" dirty="0"/>
              <a:t> </a:t>
            </a:r>
            <a:r>
              <a:rPr lang="cs-CZ" dirty="0" err="1"/>
              <a:t>Review</a:t>
            </a:r>
            <a:r>
              <a:rPr lang="cs-CZ" dirty="0"/>
              <a:t> and Meta-</a:t>
            </a:r>
            <a:r>
              <a:rPr lang="cs-CZ" dirty="0" err="1"/>
              <a:t>Analysis</a:t>
            </a:r>
            <a:r>
              <a:rPr lang="cs-CZ" dirty="0"/>
              <a:t>. </a:t>
            </a:r>
            <a:r>
              <a:rPr lang="cs-CZ" dirty="0" err="1"/>
              <a:t>PLoS</a:t>
            </a:r>
            <a:r>
              <a:rPr lang="cs-CZ" dirty="0"/>
              <a:t> Med 6(8): e1000120. </a:t>
            </a:r>
            <a:r>
              <a:rPr lang="fr-FR" dirty="0"/>
              <a:t>doi:10.1371/journal.pmed.1000120</a:t>
            </a:r>
            <a:endParaRPr lang="cs-CZ" dirty="0"/>
          </a:p>
          <a:p>
            <a:pPr marL="285750" indent="-285750">
              <a:buFont typeface="Arial" panose="020B0604020202020204" pitchFamily="34" charset="0"/>
              <a:buChar char="•"/>
            </a:pPr>
            <a:r>
              <a:rPr lang="cs-CZ" dirty="0" err="1"/>
              <a:t>Steadman</a:t>
            </a:r>
            <a:r>
              <a:rPr lang="cs-CZ" dirty="0"/>
              <a:t> HJ, </a:t>
            </a:r>
            <a:r>
              <a:rPr lang="cs-CZ" dirty="0" err="1"/>
              <a:t>Mulvey</a:t>
            </a:r>
            <a:r>
              <a:rPr lang="cs-CZ" dirty="0"/>
              <a:t> EP, </a:t>
            </a:r>
            <a:r>
              <a:rPr lang="cs-CZ" dirty="0" err="1"/>
              <a:t>Monahan</a:t>
            </a:r>
            <a:r>
              <a:rPr lang="cs-CZ" dirty="0"/>
              <a:t> J, </a:t>
            </a:r>
            <a:r>
              <a:rPr lang="cs-CZ" dirty="0" err="1"/>
              <a:t>Robbins</a:t>
            </a:r>
            <a:r>
              <a:rPr lang="cs-CZ" dirty="0"/>
              <a:t> PC, </a:t>
            </a:r>
            <a:r>
              <a:rPr lang="cs-CZ" dirty="0" err="1"/>
              <a:t>Appelbaum</a:t>
            </a:r>
            <a:r>
              <a:rPr lang="cs-CZ" dirty="0"/>
              <a:t> PS, </a:t>
            </a:r>
            <a:r>
              <a:rPr lang="cs-CZ" dirty="0" err="1"/>
              <a:t>Grisso</a:t>
            </a:r>
            <a:r>
              <a:rPr lang="cs-CZ" dirty="0"/>
              <a:t> T, Roth LH, Silver E. </a:t>
            </a:r>
            <a:r>
              <a:rPr lang="cs-CZ" dirty="0" err="1"/>
              <a:t>Violence</a:t>
            </a:r>
            <a:r>
              <a:rPr lang="cs-CZ" dirty="0"/>
              <a:t> by </a:t>
            </a:r>
            <a:r>
              <a:rPr lang="cs-CZ" dirty="0" err="1"/>
              <a:t>people</a:t>
            </a:r>
            <a:r>
              <a:rPr lang="cs-CZ" dirty="0"/>
              <a:t> </a:t>
            </a:r>
            <a:r>
              <a:rPr lang="cs-CZ" dirty="0" err="1"/>
              <a:t>discharged</a:t>
            </a:r>
            <a:r>
              <a:rPr lang="cs-CZ" dirty="0"/>
              <a:t> </a:t>
            </a:r>
            <a:r>
              <a:rPr lang="cs-CZ" dirty="0" err="1"/>
              <a:t>from</a:t>
            </a:r>
            <a:r>
              <a:rPr lang="cs-CZ" dirty="0"/>
              <a:t> </a:t>
            </a:r>
            <a:r>
              <a:rPr lang="cs-CZ" dirty="0" err="1"/>
              <a:t>acute</a:t>
            </a:r>
            <a:r>
              <a:rPr lang="cs-CZ" dirty="0"/>
              <a:t> </a:t>
            </a:r>
            <a:r>
              <a:rPr lang="cs-CZ" dirty="0" err="1"/>
              <a:t>psychiatric</a:t>
            </a:r>
            <a:r>
              <a:rPr lang="cs-CZ" dirty="0"/>
              <a:t> </a:t>
            </a:r>
            <a:r>
              <a:rPr lang="cs-CZ" dirty="0" err="1"/>
              <a:t>inpatient</a:t>
            </a:r>
            <a:r>
              <a:rPr lang="cs-CZ" dirty="0"/>
              <a:t> </a:t>
            </a:r>
            <a:r>
              <a:rPr lang="cs-CZ" dirty="0" err="1"/>
              <a:t>facilities</a:t>
            </a:r>
            <a:r>
              <a:rPr lang="cs-CZ" dirty="0"/>
              <a:t> and by </a:t>
            </a:r>
            <a:r>
              <a:rPr lang="cs-CZ" dirty="0" err="1"/>
              <a:t>others</a:t>
            </a:r>
            <a:r>
              <a:rPr lang="cs-CZ" dirty="0"/>
              <a:t> in </a:t>
            </a:r>
            <a:r>
              <a:rPr lang="cs-CZ" dirty="0" err="1"/>
              <a:t>the</a:t>
            </a:r>
            <a:r>
              <a:rPr lang="cs-CZ" dirty="0"/>
              <a:t> </a:t>
            </a:r>
            <a:r>
              <a:rPr lang="cs-CZ" dirty="0" err="1"/>
              <a:t>same</a:t>
            </a:r>
            <a:r>
              <a:rPr lang="cs-CZ" dirty="0"/>
              <a:t> </a:t>
            </a:r>
            <a:r>
              <a:rPr lang="cs-CZ" dirty="0" err="1"/>
              <a:t>neighborhoods</a:t>
            </a:r>
            <a:r>
              <a:rPr lang="cs-CZ" dirty="0"/>
              <a:t>. Arch Gen Psychiatry 1998; 5: 393–401.</a:t>
            </a:r>
          </a:p>
          <a:p>
            <a:pPr marL="285750" indent="-285750">
              <a:buFont typeface="Arial" panose="020B0604020202020204" pitchFamily="34" charset="0"/>
              <a:buChar char="•"/>
            </a:pPr>
            <a:r>
              <a:rPr lang="cs-CZ" dirty="0" err="1"/>
              <a:t>Swanson</a:t>
            </a:r>
            <a:r>
              <a:rPr lang="cs-CZ" dirty="0"/>
              <a:t>, J. W., </a:t>
            </a:r>
            <a:r>
              <a:rPr lang="cs-CZ" dirty="0" err="1"/>
              <a:t>Holzer</a:t>
            </a:r>
            <a:r>
              <a:rPr lang="cs-CZ" dirty="0"/>
              <a:t> III, C. E., </a:t>
            </a:r>
            <a:r>
              <a:rPr lang="cs-CZ" dirty="0" err="1"/>
              <a:t>Ganju</a:t>
            </a:r>
            <a:r>
              <a:rPr lang="cs-CZ" dirty="0"/>
              <a:t>, V. K., &amp; </a:t>
            </a:r>
            <a:r>
              <a:rPr lang="cs-CZ" dirty="0" err="1"/>
              <a:t>Jono</a:t>
            </a:r>
            <a:r>
              <a:rPr lang="cs-CZ" dirty="0"/>
              <a:t>, R. T. (1990). </a:t>
            </a:r>
            <a:r>
              <a:rPr lang="cs-CZ" dirty="0" err="1"/>
              <a:t>Violence</a:t>
            </a:r>
            <a:r>
              <a:rPr lang="cs-CZ" dirty="0"/>
              <a:t> and </a:t>
            </a:r>
            <a:r>
              <a:rPr lang="cs-CZ" dirty="0" err="1"/>
              <a:t>psychiatric</a:t>
            </a:r>
            <a:r>
              <a:rPr lang="cs-CZ" dirty="0"/>
              <a:t> </a:t>
            </a:r>
            <a:r>
              <a:rPr lang="cs-CZ" dirty="0" err="1"/>
              <a:t>disorder</a:t>
            </a:r>
            <a:r>
              <a:rPr lang="cs-CZ" dirty="0"/>
              <a:t> in </a:t>
            </a:r>
            <a:r>
              <a:rPr lang="cs-CZ" dirty="0" err="1"/>
              <a:t>the</a:t>
            </a:r>
            <a:r>
              <a:rPr lang="cs-CZ" dirty="0"/>
              <a:t> </a:t>
            </a:r>
            <a:r>
              <a:rPr lang="cs-CZ" dirty="0" err="1"/>
              <a:t>community</a:t>
            </a:r>
            <a:r>
              <a:rPr lang="cs-CZ" dirty="0"/>
              <a:t>: evidence </a:t>
            </a:r>
            <a:r>
              <a:rPr lang="cs-CZ" dirty="0" err="1"/>
              <a:t>from</a:t>
            </a:r>
            <a:r>
              <a:rPr lang="cs-CZ" dirty="0"/>
              <a:t> </a:t>
            </a:r>
            <a:r>
              <a:rPr lang="cs-CZ" dirty="0" err="1"/>
              <a:t>the</a:t>
            </a:r>
            <a:r>
              <a:rPr lang="cs-CZ" dirty="0"/>
              <a:t> </a:t>
            </a:r>
            <a:r>
              <a:rPr lang="cs-CZ" dirty="0" err="1"/>
              <a:t>Epidemiologic</a:t>
            </a:r>
            <a:r>
              <a:rPr lang="cs-CZ" dirty="0"/>
              <a:t> </a:t>
            </a:r>
            <a:r>
              <a:rPr lang="cs-CZ" dirty="0" err="1"/>
              <a:t>Catchment</a:t>
            </a:r>
            <a:r>
              <a:rPr lang="cs-CZ" dirty="0"/>
              <a:t> Area </a:t>
            </a:r>
            <a:r>
              <a:rPr lang="cs-CZ" dirty="0" err="1"/>
              <a:t>surveys</a:t>
            </a:r>
            <a:r>
              <a:rPr lang="cs-CZ" dirty="0"/>
              <a:t>. </a:t>
            </a:r>
            <a:r>
              <a:rPr lang="cs-CZ" i="1" dirty="0" err="1"/>
              <a:t>Psychiatric</a:t>
            </a:r>
            <a:r>
              <a:rPr lang="cs-CZ" i="1" dirty="0"/>
              <a:t> </a:t>
            </a:r>
            <a:r>
              <a:rPr lang="cs-CZ" i="1" dirty="0" err="1"/>
              <a:t>Services</a:t>
            </a:r>
            <a:r>
              <a:rPr lang="cs-CZ" dirty="0"/>
              <a:t>, </a:t>
            </a:r>
            <a:r>
              <a:rPr lang="cs-CZ" i="1" dirty="0"/>
              <a:t>41</a:t>
            </a:r>
            <a:r>
              <a:rPr lang="cs-CZ" dirty="0"/>
              <a:t>(7), 761-770.</a:t>
            </a:r>
          </a:p>
          <a:p>
            <a:pPr marL="285750" indent="-285750">
              <a:buFont typeface="Arial" panose="020B0604020202020204" pitchFamily="34" charset="0"/>
              <a:buChar char="•"/>
            </a:pPr>
            <a:r>
              <a:rPr lang="cs-CZ" dirty="0" err="1"/>
              <a:t>Höshl</a:t>
            </a:r>
            <a:r>
              <a:rPr lang="cs-CZ" dirty="0"/>
              <a:t>, 2014, </a:t>
            </a:r>
            <a:r>
              <a:rPr lang="cs-CZ" dirty="0">
                <a:hlinkClick r:id="rId2"/>
              </a:rPr>
              <a:t>http://www.rozhlas.cz/dvojka/jaktovidi/_zprava/cyril-hoschl-k-tragedii-na-zdarske-skole-slo-o-chorobny-priznak-nikoli-o-zlou-vuli--1410880</a:t>
            </a:r>
            <a:endParaRPr lang="cs-CZ" dirty="0"/>
          </a:p>
          <a:p>
            <a:pPr marL="285750" indent="-285750">
              <a:buFont typeface="Arial" panose="020B0604020202020204" pitchFamily="34" charset="0"/>
              <a:buChar char="•"/>
            </a:pPr>
            <a:r>
              <a:rPr lang="cs-CZ" dirty="0" err="1"/>
              <a:t>Maniglio</a:t>
            </a:r>
            <a:r>
              <a:rPr lang="cs-CZ" dirty="0"/>
              <a:t>, R., 2009. Severe </a:t>
            </a:r>
            <a:r>
              <a:rPr lang="cs-CZ" dirty="0" err="1"/>
              <a:t>mental</a:t>
            </a:r>
            <a:r>
              <a:rPr lang="cs-CZ" dirty="0"/>
              <a:t> </a:t>
            </a:r>
            <a:r>
              <a:rPr lang="cs-CZ" dirty="0" err="1"/>
              <a:t>illness</a:t>
            </a:r>
            <a:r>
              <a:rPr lang="cs-CZ" dirty="0"/>
              <a:t> and </a:t>
            </a:r>
            <a:r>
              <a:rPr lang="cs-CZ" dirty="0" err="1"/>
              <a:t>criminal</a:t>
            </a:r>
            <a:r>
              <a:rPr lang="cs-CZ" dirty="0"/>
              <a:t> </a:t>
            </a:r>
            <a:r>
              <a:rPr lang="cs-CZ" dirty="0" err="1"/>
              <a:t>victimization</a:t>
            </a:r>
            <a:r>
              <a:rPr lang="cs-CZ" dirty="0"/>
              <a:t>: a </a:t>
            </a:r>
            <a:r>
              <a:rPr lang="cs-CZ" dirty="0" err="1"/>
              <a:t>systematic</a:t>
            </a:r>
            <a:r>
              <a:rPr lang="cs-CZ" dirty="0"/>
              <a:t> </a:t>
            </a:r>
            <a:r>
              <a:rPr lang="cs-CZ" dirty="0" err="1"/>
              <a:t>review</a:t>
            </a:r>
            <a:r>
              <a:rPr lang="cs-CZ" dirty="0"/>
              <a:t>. </a:t>
            </a:r>
            <a:r>
              <a:rPr lang="cs-CZ" i="1" dirty="0"/>
              <a:t>Acta </a:t>
            </a:r>
            <a:r>
              <a:rPr lang="cs-CZ" i="1" dirty="0" err="1"/>
              <a:t>Psychiatrica</a:t>
            </a:r>
            <a:r>
              <a:rPr lang="cs-CZ" i="1" dirty="0"/>
              <a:t> </a:t>
            </a:r>
            <a:r>
              <a:rPr lang="cs-CZ" i="1" dirty="0" err="1"/>
              <a:t>Scandinavica</a:t>
            </a:r>
            <a:r>
              <a:rPr lang="cs-CZ" dirty="0"/>
              <a:t>, </a:t>
            </a:r>
            <a:r>
              <a:rPr lang="cs-CZ" i="1" dirty="0"/>
              <a:t>119</a:t>
            </a:r>
            <a:r>
              <a:rPr lang="cs-CZ" dirty="0"/>
              <a:t>(3), pp.180-191.</a:t>
            </a:r>
          </a:p>
          <a:p>
            <a:pPr marL="285750" indent="-285750">
              <a:buFont typeface="Arial" panose="020B0604020202020204" pitchFamily="34" charset="0"/>
              <a:buChar char="•"/>
            </a:pPr>
            <a:r>
              <a:rPr lang="cs-CZ" dirty="0" err="1"/>
              <a:t>Vevera</a:t>
            </a:r>
            <a:r>
              <a:rPr lang="cs-CZ" dirty="0"/>
              <a:t> J., 2015. Agrese z pohledu psychiatrie. https://slideslive.com/38893273/agrese-z-pohledu-psychiatrie?locale=en</a:t>
            </a:r>
          </a:p>
          <a:p>
            <a:endParaRPr lang="cs-CZ" dirty="0"/>
          </a:p>
        </p:txBody>
      </p:sp>
    </p:spTree>
    <p:extLst>
      <p:ext uri="{BB962C8B-B14F-4D97-AF65-F5344CB8AC3E}">
        <p14:creationId xmlns:p14="http://schemas.microsoft.com/office/powerpoint/2010/main" val="64116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93A8B-960A-46C6-959E-70C4B1213D89}"/>
              </a:ext>
            </a:extLst>
          </p:cNvPr>
          <p:cNvSpPr>
            <a:spLocks noGrp="1"/>
          </p:cNvSpPr>
          <p:nvPr>
            <p:ph type="ctrTitle"/>
          </p:nvPr>
        </p:nvSpPr>
        <p:spPr/>
        <p:txBody>
          <a:bodyPr/>
          <a:lstStyle/>
          <a:p>
            <a:r>
              <a:rPr lang="cs-CZ" dirty="0"/>
              <a:t>Omezení osobní svobody z důvodu duševního onemocnění</a:t>
            </a:r>
          </a:p>
        </p:txBody>
      </p:sp>
      <p:sp>
        <p:nvSpPr>
          <p:cNvPr id="3" name="Podnadpis 2">
            <a:extLst>
              <a:ext uri="{FF2B5EF4-FFF2-40B4-BE49-F238E27FC236}">
                <a16:creationId xmlns:a16="http://schemas.microsoft.com/office/drawing/2014/main" id="{3D4F9DA9-DCDE-4566-9D81-AD2816C33B2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436969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Osobní svoboda a duševní onemocnění</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a:bodyPr>
          <a:lstStyle/>
          <a:p>
            <a:r>
              <a:rPr lang="cs-CZ" sz="2800" dirty="0"/>
              <a:t>Bez osobní svobody se požívání většiny práv stává iluzorním a její zbavení v podobě trestu odnětí osobní svobody představuje nezávažnější trest, který naše společnost ukládá. Zdraví však představuje neméně důležitou hodnotu a právo tak nastavuje pravidla pro situace, v nichž se tyto dvě hodnoty dostanou do konfliktu.</a:t>
            </a:r>
          </a:p>
        </p:txBody>
      </p:sp>
    </p:spTree>
    <p:extLst>
      <p:ext uri="{BB962C8B-B14F-4D97-AF65-F5344CB8AC3E}">
        <p14:creationId xmlns:p14="http://schemas.microsoft.com/office/powerpoint/2010/main" val="2931718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6E547-A496-4C39-842B-CBEAF780FF56}"/>
              </a:ext>
            </a:extLst>
          </p:cNvPr>
          <p:cNvSpPr>
            <a:spLocks noGrp="1"/>
          </p:cNvSpPr>
          <p:nvPr>
            <p:ph type="title"/>
          </p:nvPr>
        </p:nvSpPr>
        <p:spPr/>
        <p:txBody>
          <a:bodyPr/>
          <a:lstStyle/>
          <a:p>
            <a:r>
              <a:rPr lang="cs-CZ" dirty="0"/>
              <a:t>Příklad 1</a:t>
            </a:r>
          </a:p>
        </p:txBody>
      </p:sp>
      <p:sp>
        <p:nvSpPr>
          <p:cNvPr id="3" name="Zástupný obsah 2">
            <a:extLst>
              <a:ext uri="{FF2B5EF4-FFF2-40B4-BE49-F238E27FC236}">
                <a16:creationId xmlns:a16="http://schemas.microsoft.com/office/drawing/2014/main" id="{2AA43BE9-48EE-4234-AF8A-812489EA7CAD}"/>
              </a:ext>
            </a:extLst>
          </p:cNvPr>
          <p:cNvSpPr>
            <a:spLocks noGrp="1"/>
          </p:cNvSpPr>
          <p:nvPr>
            <p:ph idx="1"/>
          </p:nvPr>
        </p:nvSpPr>
        <p:spPr/>
        <p:txBody>
          <a:bodyPr/>
          <a:lstStyle/>
          <a:p>
            <a:pPr marL="0" indent="0">
              <a:buNone/>
            </a:pPr>
            <a:r>
              <a:rPr lang="cs-CZ" sz="2800" i="1" dirty="0"/>
              <a:t>„Žena se dostavila na PČR, sdělila, že má pocit, že ji někdo pronásleduje. Nejspíše se jedná o jejího předchozího obchodního partnera. Žena tvrdí, že muž jí vniká do bytu a nechává tam svoje značky. Všechno je to součást širší kampaně vůči její osobě. Žena často jezdí autem a za poslední dny měla několik drobných dopravních nehod. Policista zavolá RZS a paní odvezou do PL.“</a:t>
            </a:r>
            <a:endParaRPr lang="cs-CZ" sz="2800" dirty="0"/>
          </a:p>
          <a:p>
            <a:pPr marL="0" indent="0">
              <a:buNone/>
            </a:pPr>
            <a:r>
              <a:rPr lang="cs-CZ" sz="2800" b="1" dirty="0"/>
              <a:t>Byla v tomto případě nedobrovolná hospitalizace na místě?</a:t>
            </a:r>
          </a:p>
          <a:p>
            <a:pPr marL="0" indent="0">
              <a:buNone/>
            </a:pPr>
            <a:endParaRPr lang="cs-CZ" dirty="0"/>
          </a:p>
        </p:txBody>
      </p:sp>
    </p:spTree>
    <p:extLst>
      <p:ext uri="{BB962C8B-B14F-4D97-AF65-F5344CB8AC3E}">
        <p14:creationId xmlns:p14="http://schemas.microsoft.com/office/powerpoint/2010/main" val="1361793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2BCA2D-E7C1-4A10-B815-54862E6AAB1D}"/>
              </a:ext>
            </a:extLst>
          </p:cNvPr>
          <p:cNvSpPr>
            <a:spLocks noGrp="1"/>
          </p:cNvSpPr>
          <p:nvPr>
            <p:ph type="title"/>
          </p:nvPr>
        </p:nvSpPr>
        <p:spPr/>
        <p:txBody>
          <a:bodyPr/>
          <a:lstStyle/>
          <a:p>
            <a:r>
              <a:rPr lang="cs-CZ" dirty="0"/>
              <a:t>Příklad 2</a:t>
            </a:r>
          </a:p>
        </p:txBody>
      </p:sp>
      <p:sp>
        <p:nvSpPr>
          <p:cNvPr id="3" name="Zástupný obsah 2">
            <a:extLst>
              <a:ext uri="{FF2B5EF4-FFF2-40B4-BE49-F238E27FC236}">
                <a16:creationId xmlns:a16="http://schemas.microsoft.com/office/drawing/2014/main" id="{80443370-B663-4911-B7BD-86AB63AA55DE}"/>
              </a:ext>
            </a:extLst>
          </p:cNvPr>
          <p:cNvSpPr>
            <a:spLocks noGrp="1"/>
          </p:cNvSpPr>
          <p:nvPr>
            <p:ph idx="1"/>
          </p:nvPr>
        </p:nvSpPr>
        <p:spPr/>
        <p:txBody>
          <a:bodyPr>
            <a:normAutofit lnSpcReduction="10000"/>
          </a:bodyPr>
          <a:lstStyle/>
          <a:p>
            <a:pPr marL="0" indent="0">
              <a:buNone/>
            </a:pPr>
            <a:r>
              <a:rPr lang="cs-CZ" sz="2800" i="1" dirty="0"/>
              <a:t>„Muž v kostýmu piráta je zastaven v rámci silniční kontroly. Policie měla podezření, že muž řídí pod vlivem marihuany, muž odmítal dát krev či moč. Policie navrhla, že by ho taky mohla odvést do PL. Muž souhlasil. Na příjmu v Bohnicích muž sdělil, že je pirát a že všichni lidé jsou v podstatě piráti, protože každý by rád měl truhlu zlata, válel se na pláži v Karibiku a pil dobrý rum. Dodal také, že jeho život nemá žádný smysl, stejně jako nemá smysl život nikoho jiného, protože všechno je jen náhoda.“</a:t>
            </a:r>
            <a:endParaRPr lang="cs-CZ" sz="2800" b="1" dirty="0"/>
          </a:p>
          <a:p>
            <a:pPr marL="0" indent="0">
              <a:buNone/>
            </a:pPr>
            <a:r>
              <a:rPr lang="cs-CZ" sz="2800" b="1" dirty="0"/>
              <a:t>Byla v tomto případě nedobrovolná hospitalizace na místě?</a:t>
            </a:r>
          </a:p>
        </p:txBody>
      </p:sp>
    </p:spTree>
    <p:extLst>
      <p:ext uri="{BB962C8B-B14F-4D97-AF65-F5344CB8AC3E}">
        <p14:creationId xmlns:p14="http://schemas.microsoft.com/office/powerpoint/2010/main" val="3465304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100956-E5CA-4FD4-A547-6E3EBAA1412B}"/>
              </a:ext>
            </a:extLst>
          </p:cNvPr>
          <p:cNvSpPr>
            <a:spLocks noGrp="1"/>
          </p:cNvSpPr>
          <p:nvPr>
            <p:ph type="title"/>
          </p:nvPr>
        </p:nvSpPr>
        <p:spPr/>
        <p:txBody>
          <a:bodyPr/>
          <a:lstStyle/>
          <a:p>
            <a:r>
              <a:rPr lang="cs-CZ" dirty="0"/>
              <a:t>Příklad 3</a:t>
            </a:r>
          </a:p>
        </p:txBody>
      </p:sp>
      <p:sp>
        <p:nvSpPr>
          <p:cNvPr id="3" name="Zástupný obsah 2">
            <a:extLst>
              <a:ext uri="{FF2B5EF4-FFF2-40B4-BE49-F238E27FC236}">
                <a16:creationId xmlns:a16="http://schemas.microsoft.com/office/drawing/2014/main" id="{1CE2BEE7-5CD9-4557-A0E9-B18FC3D16C79}"/>
              </a:ext>
            </a:extLst>
          </p:cNvPr>
          <p:cNvSpPr>
            <a:spLocks noGrp="1"/>
          </p:cNvSpPr>
          <p:nvPr>
            <p:ph idx="1"/>
          </p:nvPr>
        </p:nvSpPr>
        <p:spPr/>
        <p:txBody>
          <a:bodyPr>
            <a:normAutofit/>
          </a:bodyPr>
          <a:lstStyle/>
          <a:p>
            <a:pPr marL="0" indent="0">
              <a:buNone/>
            </a:pPr>
            <a:r>
              <a:rPr lang="cs-CZ" sz="2800" i="1" dirty="0"/>
              <a:t>„Nezletilý chlapec (15) s autismem reaguje na šikanu ve škole křikem a tvrzeními, že si “něco“ udělá. Chlapec se nedá utišit. Škola přivolá RZS a ta chlapce převeze do PL. Chlapec je stále neklidný, říká, že jeho osud už zde skončil. Když ho z příjmového oddělení odvádí na dětské vzpouzí se a je tak umístěn na dospělé. Do PL dorazí matka chlapce, která ho přišla vyzvednout do školy, kde jí řekli, že je v PL. Chlapec je i přes nesouhlas matky ponechán v PL.“</a:t>
            </a:r>
            <a:endParaRPr lang="cs-CZ" sz="2800" dirty="0"/>
          </a:p>
          <a:p>
            <a:pPr marL="0" indent="0">
              <a:buNone/>
            </a:pPr>
            <a:r>
              <a:rPr lang="cs-CZ" sz="2800" b="1" dirty="0"/>
              <a:t>Byla v tomto případě nedobrovolná hospitalizace na místě?</a:t>
            </a:r>
          </a:p>
        </p:txBody>
      </p:sp>
    </p:spTree>
    <p:extLst>
      <p:ext uri="{BB962C8B-B14F-4D97-AF65-F5344CB8AC3E}">
        <p14:creationId xmlns:p14="http://schemas.microsoft.com/office/powerpoint/2010/main" val="181292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072B4-5C48-4A0C-A08D-BD5BA195ABA4}"/>
              </a:ext>
            </a:extLst>
          </p:cNvPr>
          <p:cNvSpPr>
            <a:spLocks noGrp="1"/>
          </p:cNvSpPr>
          <p:nvPr>
            <p:ph type="title"/>
          </p:nvPr>
        </p:nvSpPr>
        <p:spPr/>
        <p:txBody>
          <a:bodyPr/>
          <a:lstStyle/>
          <a:p>
            <a:r>
              <a:rPr lang="cs-CZ" dirty="0"/>
              <a:t>Podmínky při nichž je hospitalizace bez souhlasu pacienta přípustná</a:t>
            </a:r>
          </a:p>
        </p:txBody>
      </p:sp>
      <p:sp>
        <p:nvSpPr>
          <p:cNvPr id="3" name="Zástupný obsah 2">
            <a:extLst>
              <a:ext uri="{FF2B5EF4-FFF2-40B4-BE49-F238E27FC236}">
                <a16:creationId xmlns:a16="http://schemas.microsoft.com/office/drawing/2014/main" id="{AE44DA00-B193-4E40-B34E-E9EA7378B625}"/>
              </a:ext>
            </a:extLst>
          </p:cNvPr>
          <p:cNvSpPr>
            <a:spLocks noGrp="1"/>
          </p:cNvSpPr>
          <p:nvPr>
            <p:ph idx="1"/>
          </p:nvPr>
        </p:nvSpPr>
        <p:spPr/>
        <p:txBody>
          <a:bodyPr/>
          <a:lstStyle/>
          <a:p>
            <a:pPr marL="514350" lvl="0" indent="-514350">
              <a:buFont typeface="+mj-lt"/>
              <a:buAutoNum type="arabicPeriod"/>
            </a:pPr>
            <a:r>
              <a:rPr lang="cs-CZ" sz="2800" dirty="0"/>
              <a:t>Jeví osoba známky duševní poruchy nebo jí trpí nebo je pod vlivem návykové látky?</a:t>
            </a:r>
          </a:p>
          <a:p>
            <a:pPr marL="514350" lvl="0" indent="-514350">
              <a:buFont typeface="+mj-lt"/>
              <a:buAutoNum type="arabicPeriod"/>
            </a:pPr>
            <a:r>
              <a:rPr lang="cs-CZ" sz="2800" dirty="0"/>
              <a:t>Ohrožuje tato osoba sebe nebo své okolí?</a:t>
            </a:r>
          </a:p>
          <a:p>
            <a:pPr marL="514350" lvl="0" indent="-514350">
              <a:buFont typeface="+mj-lt"/>
              <a:buAutoNum type="arabicPeriod"/>
            </a:pPr>
            <a:r>
              <a:rPr lang="cs-CZ" sz="2800" dirty="0"/>
              <a:t>Je toto ohrožení závažné?</a:t>
            </a:r>
          </a:p>
          <a:p>
            <a:pPr marL="514350" lvl="0" indent="-514350">
              <a:buFont typeface="+mj-lt"/>
              <a:buAutoNum type="arabicPeriod"/>
            </a:pPr>
            <a:r>
              <a:rPr lang="cs-CZ" sz="2800" dirty="0"/>
              <a:t>Je toto ohrožení bezprostřední?</a:t>
            </a:r>
          </a:p>
          <a:p>
            <a:pPr marL="514350" lvl="0" indent="-514350">
              <a:buFont typeface="+mj-lt"/>
              <a:buAutoNum type="arabicPeriod"/>
            </a:pPr>
            <a:r>
              <a:rPr lang="cs-CZ" sz="2800" dirty="0"/>
              <a:t>Je pravdou, že toto ohrožení nelze odvrátit jinak?</a:t>
            </a:r>
          </a:p>
          <a:p>
            <a:endParaRPr lang="cs-CZ" dirty="0"/>
          </a:p>
        </p:txBody>
      </p:sp>
    </p:spTree>
    <p:extLst>
      <p:ext uri="{BB962C8B-B14F-4D97-AF65-F5344CB8AC3E}">
        <p14:creationId xmlns:p14="http://schemas.microsoft.com/office/powerpoint/2010/main" val="4205520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A6CEEB-38B7-4D30-A3DB-5CB932421B98}"/>
              </a:ext>
            </a:extLst>
          </p:cNvPr>
          <p:cNvSpPr>
            <a:spLocks noGrp="1"/>
          </p:cNvSpPr>
          <p:nvPr>
            <p:ph type="title"/>
          </p:nvPr>
        </p:nvSpPr>
        <p:spPr/>
        <p:txBody>
          <a:bodyPr/>
          <a:lstStyle/>
          <a:p>
            <a:r>
              <a:rPr lang="cs-CZ" dirty="0"/>
              <a:t>Pravidla pro hospitalizaci pacienta bez souhlasu</a:t>
            </a:r>
          </a:p>
        </p:txBody>
      </p:sp>
      <p:sp>
        <p:nvSpPr>
          <p:cNvPr id="3" name="Zástupný obsah 2">
            <a:extLst>
              <a:ext uri="{FF2B5EF4-FFF2-40B4-BE49-F238E27FC236}">
                <a16:creationId xmlns:a16="http://schemas.microsoft.com/office/drawing/2014/main" id="{F26486B3-0195-47D8-8026-DB8E6344A19F}"/>
              </a:ext>
            </a:extLst>
          </p:cNvPr>
          <p:cNvSpPr>
            <a:spLocks noGrp="1"/>
          </p:cNvSpPr>
          <p:nvPr>
            <p:ph idx="1"/>
          </p:nvPr>
        </p:nvSpPr>
        <p:spPr/>
        <p:txBody>
          <a:bodyPr>
            <a:normAutofit fontScale="92500" lnSpcReduction="20000"/>
          </a:bodyPr>
          <a:lstStyle/>
          <a:p>
            <a:pPr marL="0" indent="0">
              <a:buNone/>
            </a:pPr>
            <a:r>
              <a:rPr lang="cs-CZ" sz="3000" b="1" dirty="0">
                <a:hlinkClick r:id="rId2"/>
              </a:rPr>
              <a:t>Zákon č. 372/2011 Sb., o zdravotních službách (ZZS) </a:t>
            </a:r>
            <a:endParaRPr lang="cs-CZ" sz="3000" b="1" dirty="0"/>
          </a:p>
          <a:p>
            <a:pPr marL="0" indent="0">
              <a:buNone/>
            </a:pPr>
            <a:r>
              <a:rPr lang="cs-CZ" sz="2600" dirty="0"/>
              <a:t>§ 38 odst. 1</a:t>
            </a:r>
          </a:p>
          <a:p>
            <a:pPr marL="0" indent="0">
              <a:buNone/>
            </a:pPr>
            <a:r>
              <a:rPr lang="cs-CZ" sz="2600" dirty="0"/>
              <a:t>(1) Pacienta lze bez souhlasu hospitalizovat, jestliže a) mu</a:t>
            </a:r>
          </a:p>
          <a:p>
            <a:pPr marL="0" indent="0">
              <a:buNone/>
            </a:pPr>
            <a:r>
              <a:rPr lang="cs-CZ" sz="2600" dirty="0"/>
              <a:t>1. bylo pravomocným rozhodnutím soudu uloženo </a:t>
            </a:r>
            <a:r>
              <a:rPr lang="cs-CZ" sz="2600" b="1" dirty="0"/>
              <a:t>ochranné léčení formou lůžkové péče</a:t>
            </a:r>
            <a:r>
              <a:rPr lang="cs-CZ" sz="2600" dirty="0"/>
              <a:t>,</a:t>
            </a:r>
          </a:p>
          <a:p>
            <a:pPr marL="0" indent="0">
              <a:buNone/>
            </a:pPr>
            <a:r>
              <a:rPr lang="cs-CZ" sz="2600" dirty="0"/>
              <a:t>2. je nařízena </a:t>
            </a:r>
            <a:r>
              <a:rPr lang="cs-CZ" sz="2600" b="1" dirty="0"/>
              <a:t>izolace, karanténa </a:t>
            </a:r>
            <a:r>
              <a:rPr lang="cs-CZ" sz="2600" dirty="0"/>
              <a:t>nebo léčení podle zákona o ochraně veřejného zdraví,</a:t>
            </a:r>
          </a:p>
          <a:p>
            <a:pPr marL="0" indent="0">
              <a:buNone/>
            </a:pPr>
            <a:r>
              <a:rPr lang="cs-CZ" sz="2600" dirty="0"/>
              <a:t>3. je podle trestního řádu nebo zákona o zvláštních řízeních soudních </a:t>
            </a:r>
            <a:r>
              <a:rPr lang="cs-CZ" sz="2600" b="1" dirty="0"/>
              <a:t>nařízeno vyšetření zdravotního stavu</a:t>
            </a:r>
          </a:p>
          <a:p>
            <a:pPr marL="0" indent="0">
              <a:buNone/>
            </a:pPr>
            <a:endParaRPr lang="cs-CZ" dirty="0"/>
          </a:p>
        </p:txBody>
      </p:sp>
    </p:spTree>
    <p:extLst>
      <p:ext uri="{BB962C8B-B14F-4D97-AF65-F5344CB8AC3E}">
        <p14:creationId xmlns:p14="http://schemas.microsoft.com/office/powerpoint/2010/main" val="1096076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16F374-A054-40D8-9B5F-86C1F903CD66}"/>
              </a:ext>
            </a:extLst>
          </p:cNvPr>
          <p:cNvSpPr>
            <a:spLocks noGrp="1"/>
          </p:cNvSpPr>
          <p:nvPr>
            <p:ph type="ctrTitle"/>
          </p:nvPr>
        </p:nvSpPr>
        <p:spPr/>
        <p:txBody>
          <a:bodyPr/>
          <a:lstStyle/>
          <a:p>
            <a:r>
              <a:rPr lang="cs-CZ" dirty="0">
                <a:effectLst>
                  <a:outerShdw blurRad="38100" dist="38100" dir="2700000" algn="tl">
                    <a:srgbClr val="000000">
                      <a:alpha val="43137"/>
                    </a:srgbClr>
                  </a:outerShdw>
                </a:effectLst>
              </a:rPr>
              <a:t>Duševní onemocnění a nebezpečnost</a:t>
            </a:r>
          </a:p>
        </p:txBody>
      </p:sp>
      <p:sp>
        <p:nvSpPr>
          <p:cNvPr id="3" name="Podnadpis 2">
            <a:extLst>
              <a:ext uri="{FF2B5EF4-FFF2-40B4-BE49-F238E27FC236}">
                <a16:creationId xmlns:a16="http://schemas.microsoft.com/office/drawing/2014/main" id="{145F1B96-1D25-4363-A5BE-FB14A16AC8F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916593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7D51C-2079-45D7-BFA4-4E2669DAC3B4}"/>
              </a:ext>
            </a:extLst>
          </p:cNvPr>
          <p:cNvSpPr>
            <a:spLocks noGrp="1"/>
          </p:cNvSpPr>
          <p:nvPr>
            <p:ph type="title"/>
          </p:nvPr>
        </p:nvSpPr>
        <p:spPr/>
        <p:txBody>
          <a:bodyPr/>
          <a:lstStyle/>
          <a:p>
            <a:r>
              <a:rPr lang="cs-CZ" dirty="0"/>
              <a:t>Pravidla pro hospitalizaci pacienta bez souhlasu</a:t>
            </a:r>
          </a:p>
        </p:txBody>
      </p:sp>
      <p:sp>
        <p:nvSpPr>
          <p:cNvPr id="3" name="Zástupný obsah 2">
            <a:extLst>
              <a:ext uri="{FF2B5EF4-FFF2-40B4-BE49-F238E27FC236}">
                <a16:creationId xmlns:a16="http://schemas.microsoft.com/office/drawing/2014/main" id="{799B4E9E-F4AB-4B1E-8BA0-896CE1ADF6E9}"/>
              </a:ext>
            </a:extLst>
          </p:cNvPr>
          <p:cNvSpPr>
            <a:spLocks noGrp="1"/>
          </p:cNvSpPr>
          <p:nvPr>
            <p:ph idx="1"/>
          </p:nvPr>
        </p:nvSpPr>
        <p:spPr/>
        <p:txBody>
          <a:bodyPr>
            <a:normAutofit lnSpcReduction="10000"/>
          </a:bodyPr>
          <a:lstStyle/>
          <a:p>
            <a:pPr marL="0" indent="0">
              <a:buNone/>
            </a:pPr>
            <a:r>
              <a:rPr lang="cs-CZ" dirty="0"/>
              <a:t>§ 38 odst. 1 (ZZS)</a:t>
            </a:r>
          </a:p>
          <a:p>
            <a:r>
              <a:rPr lang="cs-CZ" dirty="0"/>
              <a:t>b) ohrožuje bezprostředně a závažným způsobem sebe nebo své okolí a jeví známky duševní poruchy nebo touto poruchou trpí nebo je pod vlivem návykové látky, pokud hrozbu pro pacienta nebo jeho okolí nelze odvrátit jinak, nebo</a:t>
            </a:r>
          </a:p>
          <a:p>
            <a:r>
              <a:rPr lang="cs-CZ" dirty="0"/>
              <a:t>c) jeho zdravotní stav vyžaduje poskytnutí neodkladné péče a zároveň neumožňuje, aby vyslovil souhlas.</a:t>
            </a:r>
          </a:p>
          <a:p>
            <a:pPr marL="0" indent="0">
              <a:buNone/>
            </a:pPr>
            <a:r>
              <a:rPr lang="cs-CZ" dirty="0"/>
              <a:t>§ 38 odst. 2 (ZZS)</a:t>
            </a:r>
          </a:p>
          <a:p>
            <a:pPr marL="0" indent="0">
              <a:buNone/>
            </a:pPr>
            <a:r>
              <a:rPr lang="cs-CZ" dirty="0"/>
              <a:t>Nezletilého pacienta nebo pacienta s omezenou svéprávností lze bez souhlasu zákonného zástupce nebo opatrovníka hospitalizovat též v případě, jde-li o podezření na týrání, zneužívání nebo zanedbávání.</a:t>
            </a:r>
          </a:p>
          <a:p>
            <a:endParaRPr lang="cs-CZ" dirty="0"/>
          </a:p>
        </p:txBody>
      </p:sp>
    </p:spTree>
    <p:extLst>
      <p:ext uri="{BB962C8B-B14F-4D97-AF65-F5344CB8AC3E}">
        <p14:creationId xmlns:p14="http://schemas.microsoft.com/office/powerpoint/2010/main" val="4018773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BBAC17-B27A-4E11-9DD9-451BAC7BE337}"/>
              </a:ext>
            </a:extLst>
          </p:cNvPr>
          <p:cNvSpPr>
            <a:spLocks noGrp="1"/>
          </p:cNvSpPr>
          <p:nvPr>
            <p:ph type="title"/>
          </p:nvPr>
        </p:nvSpPr>
        <p:spPr>
          <a:xfrm>
            <a:off x="1097280" y="449943"/>
            <a:ext cx="10058400" cy="1287417"/>
          </a:xfrm>
        </p:spPr>
        <p:txBody>
          <a:bodyPr>
            <a:normAutofit fontScale="90000"/>
          </a:bodyPr>
          <a:lstStyle/>
          <a:p>
            <a:r>
              <a:rPr lang="cs-CZ" dirty="0"/>
              <a:t>Jak se pacient do nemocnice dostal</a:t>
            </a:r>
            <a:br>
              <a:rPr lang="cs-CZ" dirty="0"/>
            </a:br>
            <a:r>
              <a:rPr lang="cs-CZ" sz="4400" dirty="0"/>
              <a:t>(doposud nezveřejněná analýza 81 rozhodnutí)</a:t>
            </a:r>
            <a:endParaRPr lang="cs-CZ" dirty="0"/>
          </a:p>
        </p:txBody>
      </p:sp>
      <p:graphicFrame>
        <p:nvGraphicFramePr>
          <p:cNvPr id="4" name="Zástupný obsah 3">
            <a:extLst>
              <a:ext uri="{FF2B5EF4-FFF2-40B4-BE49-F238E27FC236}">
                <a16:creationId xmlns:a16="http://schemas.microsoft.com/office/drawing/2014/main" id="{0E76ABBA-AA32-4F06-8FCF-5981E42C7B68}"/>
              </a:ext>
            </a:extLst>
          </p:cNvPr>
          <p:cNvGraphicFramePr>
            <a:graphicFrameLocks noGrp="1"/>
          </p:cNvGraphicFramePr>
          <p:nvPr>
            <p:ph idx="1"/>
          </p:nvPr>
        </p:nvGraphicFramePr>
        <p:xfrm>
          <a:off x="1096963" y="2108200"/>
          <a:ext cx="10058400" cy="37607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681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FC9AEA-7B08-4BE2-9776-9373B476035E}"/>
              </a:ext>
            </a:extLst>
          </p:cNvPr>
          <p:cNvSpPr>
            <a:spLocks noGrp="1"/>
          </p:cNvSpPr>
          <p:nvPr>
            <p:ph type="title"/>
          </p:nvPr>
        </p:nvSpPr>
        <p:spPr/>
        <p:txBody>
          <a:bodyPr/>
          <a:lstStyle/>
          <a:p>
            <a:r>
              <a:rPr lang="cs-CZ" dirty="0"/>
              <a:t>O nedobrovolné hospitalizaci musí rozhodnout soud</a:t>
            </a:r>
          </a:p>
        </p:txBody>
      </p:sp>
      <p:sp>
        <p:nvSpPr>
          <p:cNvPr id="3" name="Zástupný obsah 2">
            <a:extLst>
              <a:ext uri="{FF2B5EF4-FFF2-40B4-BE49-F238E27FC236}">
                <a16:creationId xmlns:a16="http://schemas.microsoft.com/office/drawing/2014/main" id="{1936FE51-2438-44D3-A5D0-DEFDC203ABF6}"/>
              </a:ext>
            </a:extLst>
          </p:cNvPr>
          <p:cNvSpPr>
            <a:spLocks noGrp="1"/>
          </p:cNvSpPr>
          <p:nvPr>
            <p:ph idx="1"/>
          </p:nvPr>
        </p:nvSpPr>
        <p:spPr/>
        <p:txBody>
          <a:bodyPr>
            <a:normAutofit/>
          </a:bodyPr>
          <a:lstStyle/>
          <a:p>
            <a:r>
              <a:rPr lang="cs-CZ" sz="2800" dirty="0"/>
              <a:t>Zákon o zdravotních službách v § 40 stanoví povinnost poskytovatele zdravotních služeb oznámit hospitalizaci pacienta bez jeho souhlasu do 24 hodin od převzetí, a to za podmínky že v této době není souhlas udělen. </a:t>
            </a:r>
          </a:p>
          <a:p>
            <a:r>
              <a:rPr lang="cs-CZ" sz="2800" dirty="0"/>
              <a:t>Postup soudu upravuje </a:t>
            </a:r>
            <a:r>
              <a:rPr lang="cs-CZ" sz="2800" dirty="0">
                <a:hlinkClick r:id="rId2"/>
              </a:rPr>
              <a:t>zákon č. 292/2013 Sb., o zvláštních řízeních soudních </a:t>
            </a:r>
            <a:r>
              <a:rPr lang="cs-CZ" sz="2800" dirty="0"/>
              <a:t>v § 66 a násl.</a:t>
            </a:r>
          </a:p>
        </p:txBody>
      </p:sp>
    </p:spTree>
    <p:extLst>
      <p:ext uri="{BB962C8B-B14F-4D97-AF65-F5344CB8AC3E}">
        <p14:creationId xmlns:p14="http://schemas.microsoft.com/office/powerpoint/2010/main" val="1790153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1C9A41-0124-42DF-B939-D6A39928CBCA}"/>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B5B30883-2ADE-40AE-AEA4-B8DB5C892A33}"/>
              </a:ext>
            </a:extLst>
          </p:cNvPr>
          <p:cNvSpPr>
            <a:spLocks noGrp="1"/>
          </p:cNvSpPr>
          <p:nvPr>
            <p:ph idx="1"/>
          </p:nvPr>
        </p:nvSpPr>
        <p:spPr/>
        <p:txBody>
          <a:bodyPr/>
          <a:lstStyle/>
          <a:p>
            <a:pPr marL="0" indent="0">
              <a:buNone/>
            </a:pPr>
            <a:r>
              <a:rPr lang="cs-CZ" sz="2400" dirty="0"/>
              <a:t>A) Někdo z okolí osoby získá přesvědčení, že osoba není duševně v pořádku a že je pravděpodobně nebezpečná.</a:t>
            </a:r>
          </a:p>
          <a:p>
            <a:pPr marL="0" indent="0">
              <a:buNone/>
            </a:pPr>
            <a:r>
              <a:rPr lang="cs-CZ" dirty="0"/>
              <a:t>Zde hraje velkou roli </a:t>
            </a:r>
            <a:r>
              <a:rPr lang="cs-CZ" dirty="0" err="1"/>
              <a:t>destigmatizace</a:t>
            </a:r>
            <a:r>
              <a:rPr lang="cs-CZ" dirty="0"/>
              <a:t> duševních onemocnění, pokud se veřejnost z neznalosti osob s duševním onemocněním bojí, bude nedobrovolná hospitalizace využívána k řešení tohoto strachu.</a:t>
            </a:r>
            <a:endParaRPr lang="cs-CZ" sz="2400" dirty="0"/>
          </a:p>
          <a:p>
            <a:pPr marL="0" indent="0">
              <a:buNone/>
            </a:pPr>
            <a:r>
              <a:rPr lang="cs-CZ" sz="2400" dirty="0"/>
              <a:t>B) O potencionální hrozbě je informována PČR nebo RZS a ta po zvážení informací dorazí na místo.</a:t>
            </a:r>
          </a:p>
          <a:p>
            <a:pPr marL="0" indent="0">
              <a:buNone/>
            </a:pPr>
            <a:r>
              <a:rPr lang="cs-CZ" dirty="0"/>
              <a:t>Zde je důležité školení zdravotníků a policistů o práci s člověkem v krizové situaci, protože převoz do PL, může paradoxně vést k vyhrocení situace.</a:t>
            </a:r>
          </a:p>
          <a:p>
            <a:endParaRPr lang="cs-CZ" dirty="0"/>
          </a:p>
        </p:txBody>
      </p:sp>
    </p:spTree>
    <p:extLst>
      <p:ext uri="{BB962C8B-B14F-4D97-AF65-F5344CB8AC3E}">
        <p14:creationId xmlns:p14="http://schemas.microsoft.com/office/powerpoint/2010/main" val="2751355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35B79B-ACEC-430C-B553-8710421C3099}"/>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32EEB183-0A32-4AEC-9BA4-9140CD5EA50D}"/>
              </a:ext>
            </a:extLst>
          </p:cNvPr>
          <p:cNvSpPr>
            <a:spLocks noGrp="1"/>
          </p:cNvSpPr>
          <p:nvPr>
            <p:ph idx="1"/>
          </p:nvPr>
        </p:nvSpPr>
        <p:spPr/>
        <p:txBody>
          <a:bodyPr>
            <a:normAutofit fontScale="92500" lnSpcReduction="10000"/>
          </a:bodyPr>
          <a:lstStyle/>
          <a:p>
            <a:pPr marL="0" indent="0">
              <a:buNone/>
            </a:pPr>
            <a:r>
              <a:rPr lang="cs-CZ" sz="2800" dirty="0"/>
              <a:t>C) Osoba je přivezena do PN (nebo se tam dostaví sama, ale nechce být hospitalizována, nebo chce být hospitalizována na jiném oddělení). Lékař na příjmu rozhodne o tom, zda jsou naplněny podmínky pro převzetí člověka bez jeho souhlasu či nikoliv. Nedobrovolná hospitalizace může začít i tak, že člověk nastoupí dobrovolně ale posléze, chce proti vůli zdravotníků léčbu ukončit, Pokud naplnění podmínek shledá, přistoupí k nedobrovolné hospitalizaci.</a:t>
            </a:r>
          </a:p>
          <a:p>
            <a:pPr marL="0" indent="0">
              <a:buNone/>
            </a:pPr>
            <a:r>
              <a:rPr lang="cs-CZ" sz="2800" dirty="0"/>
              <a:t>D) Zdravotnický ústav musí do 24 h. od převzetí člověka bez jeho souhlasu vyrozumět soud (v jehož obvodu léčebna leží), že člověka převzal.</a:t>
            </a:r>
          </a:p>
          <a:p>
            <a:endParaRPr lang="cs-CZ" dirty="0"/>
          </a:p>
        </p:txBody>
      </p:sp>
    </p:spTree>
    <p:extLst>
      <p:ext uri="{BB962C8B-B14F-4D97-AF65-F5344CB8AC3E}">
        <p14:creationId xmlns:p14="http://schemas.microsoft.com/office/powerpoint/2010/main" val="176745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3AB25-DDFF-420E-AF1F-9973DEB96A37}"/>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B29C6DF0-049F-492F-A46D-B7C1AE570142}"/>
              </a:ext>
            </a:extLst>
          </p:cNvPr>
          <p:cNvSpPr>
            <a:spLocks noGrp="1"/>
          </p:cNvSpPr>
          <p:nvPr>
            <p:ph idx="1"/>
          </p:nvPr>
        </p:nvSpPr>
        <p:spPr/>
        <p:txBody>
          <a:bodyPr>
            <a:normAutofit fontScale="85000" lnSpcReduction="20000"/>
          </a:bodyPr>
          <a:lstStyle/>
          <a:p>
            <a:pPr marL="0" indent="0">
              <a:buNone/>
            </a:pPr>
            <a:r>
              <a:rPr lang="cs-CZ" sz="3200" dirty="0"/>
              <a:t>E) Soud zahájí řízení o vyslovení  přípustnosti nedobrovolné hospitalizace a ustanoví člověku advokáta jako opatrovníka pro toto řízení.</a:t>
            </a:r>
          </a:p>
          <a:p>
            <a:pPr marL="0" indent="0">
              <a:buNone/>
            </a:pPr>
            <a:r>
              <a:rPr lang="cs-CZ" dirty="0"/>
              <a:t>Vyrozumění o zahájení řízení a o ustanovení advokáta je doručeno nedobrovolně hospitalizovanému. Nedobrovolně hospitalizovaný si pro řízení může zvolit vlastního advokáta (nebo jiného zástupce), ale náklady na jeho práci si na rozdíl od ustanoveného nese sám. </a:t>
            </a:r>
            <a:r>
              <a:rPr lang="cs-CZ" b="1" dirty="0"/>
              <a:t>Jaký je k tomu důvod?</a:t>
            </a:r>
            <a:endParaRPr lang="cs-CZ" sz="3200" dirty="0"/>
          </a:p>
          <a:p>
            <a:pPr marL="0" indent="0">
              <a:buNone/>
            </a:pPr>
            <a:r>
              <a:rPr lang="cs-CZ" sz="3200" dirty="0"/>
              <a:t>F) Soud a advokát by měli navštívit nedobrovolně hospitalizovaného v PN</a:t>
            </a:r>
          </a:p>
          <a:p>
            <a:pPr marL="0" indent="0">
              <a:buNone/>
            </a:pPr>
            <a:r>
              <a:rPr lang="cs-CZ" dirty="0"/>
              <a:t>Zde je problematické, když k návštěvě nedojde, nebo ji nevykoná přímo soudce, ale pošle soudního úředníka. Problém je i to, když soudce bez dalšího přijme názor lékaře o neschopnosti výslechu. Stav osoby je ovlivněn medikací.</a:t>
            </a:r>
          </a:p>
          <a:p>
            <a:endParaRPr lang="cs-CZ" dirty="0"/>
          </a:p>
        </p:txBody>
      </p:sp>
    </p:spTree>
    <p:extLst>
      <p:ext uri="{BB962C8B-B14F-4D97-AF65-F5344CB8AC3E}">
        <p14:creationId xmlns:p14="http://schemas.microsoft.com/office/powerpoint/2010/main" val="794188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3AB25-DDFF-420E-AF1F-9973DEB96A37}"/>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B29C6DF0-049F-492F-A46D-B7C1AE570142}"/>
              </a:ext>
            </a:extLst>
          </p:cNvPr>
          <p:cNvSpPr>
            <a:spLocks noGrp="1"/>
          </p:cNvSpPr>
          <p:nvPr>
            <p:ph idx="1"/>
          </p:nvPr>
        </p:nvSpPr>
        <p:spPr/>
        <p:txBody>
          <a:bodyPr>
            <a:normAutofit/>
          </a:bodyPr>
          <a:lstStyle/>
          <a:p>
            <a:pPr marL="0" indent="0">
              <a:buNone/>
            </a:pPr>
            <a:r>
              <a:rPr lang="cs-CZ" sz="2400" dirty="0"/>
              <a:t>G) Soud do </a:t>
            </a:r>
            <a:r>
              <a:rPr lang="cs-CZ" sz="2400" b="1" dirty="0"/>
              <a:t>sedmi dnů, </a:t>
            </a:r>
            <a:r>
              <a:rPr lang="cs-CZ" sz="2400" dirty="0"/>
              <a:t>kdy mu PN sdělila, že převzala osobu bez jejího souhlasu rozhodne, zda toto rozhodnutí bylo v souladu se zákonem. Výsledkem rozhodnutí je konstatování, zda byla hospitalizace přípustná, či nikoliv, pokud je shledána nepřípustnou musí být pacient okamžitě propuštěn. </a:t>
            </a:r>
          </a:p>
          <a:p>
            <a:pPr marL="0" indent="0">
              <a:buNone/>
            </a:pPr>
            <a:r>
              <a:rPr lang="cs-CZ" sz="2400" dirty="0"/>
              <a:t>Soud rozhoduje bez jednání, má ale svolat tzv. jiný soudní rok, to znamená, že věc projedná v PN.</a:t>
            </a:r>
          </a:p>
          <a:p>
            <a:pPr marL="0" indent="0">
              <a:buNone/>
            </a:pPr>
            <a:r>
              <a:rPr lang="cs-CZ" sz="2400" dirty="0"/>
              <a:t>Soud provede důkazy potřebné pro posouzení, zda k převzetí došlo ze zákonných důvodů; k tomu zejména vyslechne umístěného člověka, ošetřujícího lékaře a další osoby, o jejichž vyslechnutí umístěný člověk požádá.  </a:t>
            </a:r>
          </a:p>
        </p:txBody>
      </p:sp>
    </p:spTree>
    <p:extLst>
      <p:ext uri="{BB962C8B-B14F-4D97-AF65-F5344CB8AC3E}">
        <p14:creationId xmlns:p14="http://schemas.microsoft.com/office/powerpoint/2010/main" val="4161686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3AB25-DDFF-420E-AF1F-9973DEB96A37}"/>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B29C6DF0-049F-492F-A46D-B7C1AE570142}"/>
              </a:ext>
            </a:extLst>
          </p:cNvPr>
          <p:cNvSpPr>
            <a:spLocks noGrp="1"/>
          </p:cNvSpPr>
          <p:nvPr>
            <p:ph idx="1"/>
          </p:nvPr>
        </p:nvSpPr>
        <p:spPr/>
        <p:txBody>
          <a:bodyPr>
            <a:normAutofit fontScale="92500" lnSpcReduction="10000"/>
          </a:bodyPr>
          <a:lstStyle/>
          <a:p>
            <a:pPr marL="0" indent="0">
              <a:buNone/>
            </a:pPr>
            <a:r>
              <a:rPr lang="cs-CZ" sz="2800" dirty="0"/>
              <a:t>H) Osoba, která byla nedobrovolně hospitalizována se může proti rozhodnutí o přípustnosti nedobrovolné hospitalizace odvolat, a to do 15ti dnů od doručení rozhodnutí o přípustnosti nedobrovolné hospitalizace. Rozhodnutí musí být doručeno do 24h od vydání rozhodnutí.</a:t>
            </a:r>
          </a:p>
          <a:p>
            <a:pPr marL="0" indent="0">
              <a:buNone/>
            </a:pPr>
            <a:r>
              <a:rPr lang="cs-CZ" sz="2800" dirty="0"/>
              <a:t>CH) Pokud dojde k propuštění osoby, dokud není pravomocně rozhodnuto o přípustnosti nedobrovolné hospitalizace, soud řízení zastaví. Pokud však propuštěný do dvou týdnů soudu sdělí, že na projednání přípustnosti hospitalizace trvá, soud věc projedná i po propuštění. </a:t>
            </a:r>
            <a:r>
              <a:rPr lang="cs-CZ" sz="2800" b="1" dirty="0"/>
              <a:t>Proč tato úprava existuje?</a:t>
            </a:r>
          </a:p>
        </p:txBody>
      </p:sp>
    </p:spTree>
    <p:extLst>
      <p:ext uri="{BB962C8B-B14F-4D97-AF65-F5344CB8AC3E}">
        <p14:creationId xmlns:p14="http://schemas.microsoft.com/office/powerpoint/2010/main" val="706681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3AB25-DDFF-420E-AF1F-9973DEB96A37}"/>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B29C6DF0-049F-492F-A46D-B7C1AE570142}"/>
              </a:ext>
            </a:extLst>
          </p:cNvPr>
          <p:cNvSpPr>
            <a:spLocks noGrp="1"/>
          </p:cNvSpPr>
          <p:nvPr>
            <p:ph idx="1"/>
          </p:nvPr>
        </p:nvSpPr>
        <p:spPr/>
        <p:txBody>
          <a:bodyPr>
            <a:normAutofit lnSpcReduction="10000"/>
          </a:bodyPr>
          <a:lstStyle/>
          <a:p>
            <a:pPr marL="0" indent="0">
              <a:buNone/>
            </a:pPr>
            <a:r>
              <a:rPr lang="cs-CZ" sz="2800" dirty="0"/>
              <a:t>I) Odvolací soud přezkoumá, rozhodnutí soudu prvního stupně, proti jeho rozhodnutí je možno podat dovolání, následně je možné podat ústavní stížnost a následně je možné obrátit se na Evropský soud pro liská práva. Jedna nedobrovolná hospitalizace se tak může řešit i více jak pět let, tedy dlouhou dobu po tom, co byl člověk z PL propuštěn. </a:t>
            </a:r>
          </a:p>
          <a:p>
            <a:pPr marL="0" indent="0">
              <a:buNone/>
            </a:pPr>
            <a:r>
              <a:rPr lang="cs-CZ" sz="2800" dirty="0"/>
              <a:t>Pokud nedobrovolná hospitalizace stále trvá, tak ZZŘS opět vyžaduje rychlé projednání odvolání. Soud prvního stupně musí odvolacímu soudu předložit spis neprodleně a odvolací soud musí rozhodnout do jednoho měsíce od předložení.</a:t>
            </a:r>
          </a:p>
        </p:txBody>
      </p:sp>
    </p:spTree>
    <p:extLst>
      <p:ext uri="{BB962C8B-B14F-4D97-AF65-F5344CB8AC3E}">
        <p14:creationId xmlns:p14="http://schemas.microsoft.com/office/powerpoint/2010/main" val="3786819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D698F8-60E1-4855-9632-75AEA47C2280}"/>
              </a:ext>
            </a:extLst>
          </p:cNvPr>
          <p:cNvSpPr>
            <a:spLocks noGrp="1"/>
          </p:cNvSpPr>
          <p:nvPr>
            <p:ph type="ctrTitle"/>
          </p:nvPr>
        </p:nvSpPr>
        <p:spPr/>
        <p:txBody>
          <a:bodyPr/>
          <a:lstStyle/>
          <a:p>
            <a:r>
              <a:rPr lang="cs-CZ" dirty="0"/>
              <a:t>Mlčenlivost x oznamovací povinnost</a:t>
            </a:r>
          </a:p>
        </p:txBody>
      </p:sp>
      <p:sp>
        <p:nvSpPr>
          <p:cNvPr id="3" name="Podnadpis 2">
            <a:extLst>
              <a:ext uri="{FF2B5EF4-FFF2-40B4-BE49-F238E27FC236}">
                <a16:creationId xmlns:a16="http://schemas.microsoft.com/office/drawing/2014/main" id="{A0509C65-5C1A-4C67-B3D7-B7246C452FAE}"/>
              </a:ext>
            </a:extLst>
          </p:cNvPr>
          <p:cNvSpPr>
            <a:spLocks noGrp="1"/>
          </p:cNvSpPr>
          <p:nvPr>
            <p:ph type="subTitle" idx="1"/>
          </p:nvPr>
        </p:nvSpPr>
        <p:spPr/>
        <p:txBody>
          <a:bodyPr>
            <a:normAutofit lnSpcReduction="10000"/>
          </a:bodyPr>
          <a:lstStyle/>
          <a:p>
            <a:r>
              <a:rPr lang="cs-CZ" dirty="0">
                <a:hlinkClick r:id="rId2"/>
              </a:rPr>
              <a:t>Stříteský, M. (2017). ZAMYŠLENÍ NAD OZNAMOVACÍ POVINNOSTÍ PSYCHOLOGŮ JAKO PRACOVNÍKŮ V POMÁHAJÍCÍCH PROFESÍCH. </a:t>
            </a:r>
            <a:r>
              <a:rPr lang="cs-CZ" i="1" dirty="0">
                <a:hlinkClick r:id="rId2"/>
              </a:rPr>
              <a:t>E-psychologie</a:t>
            </a:r>
            <a:r>
              <a:rPr lang="cs-CZ" dirty="0">
                <a:hlinkClick r:id="rId2"/>
              </a:rPr>
              <a:t>, </a:t>
            </a:r>
            <a:r>
              <a:rPr lang="cs-CZ" i="1" dirty="0">
                <a:hlinkClick r:id="rId2"/>
              </a:rPr>
              <a:t>11</a:t>
            </a:r>
            <a:r>
              <a:rPr lang="cs-CZ" dirty="0">
                <a:hlinkClick r:id="rId2"/>
              </a:rPr>
              <a:t>(4).</a:t>
            </a:r>
            <a:endParaRPr lang="cs-CZ" dirty="0"/>
          </a:p>
        </p:txBody>
      </p:sp>
    </p:spTree>
    <p:extLst>
      <p:ext uri="{BB962C8B-B14F-4D97-AF65-F5344CB8AC3E}">
        <p14:creationId xmlns:p14="http://schemas.microsoft.com/office/powerpoint/2010/main" val="118312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E2EF05-FD21-45EF-98F2-2283C0AFE687}"/>
              </a:ext>
            </a:extLst>
          </p:cNvPr>
          <p:cNvSpPr>
            <a:spLocks noGrp="1"/>
          </p:cNvSpPr>
          <p:nvPr>
            <p:ph type="title"/>
          </p:nvPr>
        </p:nvSpPr>
        <p:spPr/>
        <p:txBody>
          <a:bodyPr/>
          <a:lstStyle/>
          <a:p>
            <a:r>
              <a:rPr lang="cs-CZ" dirty="0">
                <a:solidFill>
                  <a:schemeClr val="tx1"/>
                </a:solidFill>
                <a:effectLst>
                  <a:outerShdw blurRad="38100" dist="38100" dir="2700000" algn="tl">
                    <a:srgbClr val="C0C0C0"/>
                  </a:outerShdw>
                </a:effectLst>
              </a:rPr>
              <a:t>Duševní onemocnění a nebezpečnost</a:t>
            </a:r>
            <a:endParaRPr lang="cs-CZ" dirty="0"/>
          </a:p>
        </p:txBody>
      </p:sp>
      <p:sp>
        <p:nvSpPr>
          <p:cNvPr id="3" name="Zástupný obsah 2">
            <a:extLst>
              <a:ext uri="{FF2B5EF4-FFF2-40B4-BE49-F238E27FC236}">
                <a16:creationId xmlns:a16="http://schemas.microsoft.com/office/drawing/2014/main" id="{7A7199DF-5DD9-485C-8024-F48779B1967E}"/>
              </a:ext>
            </a:extLst>
          </p:cNvPr>
          <p:cNvSpPr>
            <a:spLocks noGrp="1"/>
          </p:cNvSpPr>
          <p:nvPr>
            <p:ph idx="1"/>
          </p:nvPr>
        </p:nvSpPr>
        <p:spPr/>
        <p:txBody>
          <a:bodyPr>
            <a:normAutofit/>
          </a:bodyPr>
          <a:lstStyle/>
          <a:p>
            <a:pPr>
              <a:buFont typeface="Wingdings" panose="05000000000000000000" pitchFamily="2" charset="2"/>
              <a:buChar char="q"/>
            </a:pPr>
            <a:r>
              <a:rPr lang="cs-CZ" sz="2800" dirty="0"/>
              <a:t> Duševně nemocný muž bodl v Brně svou matku nožem. </a:t>
            </a:r>
          </a:p>
          <a:p>
            <a:pPr>
              <a:buFont typeface="Wingdings" panose="05000000000000000000" pitchFamily="2" charset="2"/>
              <a:buChar char="q"/>
            </a:pPr>
            <a:r>
              <a:rPr lang="cs-CZ" sz="2800" dirty="0"/>
              <a:t> Paranoidní schizofrenik zavraždil svou přítelkyni po obrně.</a:t>
            </a:r>
          </a:p>
          <a:p>
            <a:pPr>
              <a:buFont typeface="Wingdings" panose="05000000000000000000" pitchFamily="2" charset="2"/>
              <a:buChar char="q"/>
            </a:pPr>
            <a:r>
              <a:rPr lang="cs-CZ" sz="2800" dirty="0"/>
              <a:t> Schizofrenik Robert </a:t>
            </a:r>
            <a:r>
              <a:rPr lang="cs-CZ" sz="2800" dirty="0" err="1"/>
              <a:t>Leicht</a:t>
            </a:r>
            <a:r>
              <a:rPr lang="cs-CZ" sz="2800" dirty="0"/>
              <a:t>: Holí utloukl Aleška</a:t>
            </a:r>
          </a:p>
          <a:p>
            <a:pPr>
              <a:buFont typeface="Wingdings" panose="05000000000000000000" pitchFamily="2" charset="2"/>
              <a:buChar char="q"/>
            </a:pPr>
            <a:r>
              <a:rPr lang="cs-CZ" sz="2800" dirty="0"/>
              <a:t> Schizofrenik v Kroměříži zkopal příbuzné, pak si vypíchl oko.</a:t>
            </a:r>
          </a:p>
          <a:p>
            <a:pPr>
              <a:buFont typeface="Wingdings" panose="05000000000000000000" pitchFamily="2" charset="2"/>
              <a:buChar char="q"/>
            </a:pPr>
            <a:r>
              <a:rPr lang="cs-CZ" sz="2800" dirty="0"/>
              <a:t> Kolik duševně nemocných se může změnit ve vraždící monstra?</a:t>
            </a:r>
          </a:p>
          <a:p>
            <a:r>
              <a:rPr lang="cs-CZ" sz="2800" b="1" dirty="0"/>
              <a:t>Co vede média k tvorbě tohoto obrazu duševně nemocných?</a:t>
            </a:r>
          </a:p>
          <a:p>
            <a:endParaRPr lang="cs-CZ" dirty="0"/>
          </a:p>
        </p:txBody>
      </p:sp>
    </p:spTree>
    <p:extLst>
      <p:ext uri="{BB962C8B-B14F-4D97-AF65-F5344CB8AC3E}">
        <p14:creationId xmlns:p14="http://schemas.microsoft.com/office/powerpoint/2010/main" val="32880713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1D83C5-E157-405D-9E84-CB7234DB927B}"/>
              </a:ext>
            </a:extLst>
          </p:cNvPr>
          <p:cNvSpPr>
            <a:spLocks noGrp="1"/>
          </p:cNvSpPr>
          <p:nvPr>
            <p:ph type="title"/>
          </p:nvPr>
        </p:nvSpPr>
        <p:spPr/>
        <p:txBody>
          <a:bodyPr/>
          <a:lstStyle/>
          <a:p>
            <a:r>
              <a:rPr lang="cs-CZ" dirty="0"/>
              <a:t>Mlčenlivost</a:t>
            </a:r>
          </a:p>
        </p:txBody>
      </p:sp>
      <p:sp>
        <p:nvSpPr>
          <p:cNvPr id="3" name="Zástupný obsah 2">
            <a:extLst>
              <a:ext uri="{FF2B5EF4-FFF2-40B4-BE49-F238E27FC236}">
                <a16:creationId xmlns:a16="http://schemas.microsoft.com/office/drawing/2014/main" id="{CEECA067-443B-456D-87DD-2F463B83FE25}"/>
              </a:ext>
            </a:extLst>
          </p:cNvPr>
          <p:cNvSpPr>
            <a:spLocks noGrp="1"/>
          </p:cNvSpPr>
          <p:nvPr>
            <p:ph idx="1"/>
          </p:nvPr>
        </p:nvSpPr>
        <p:spPr/>
        <p:txBody>
          <a:bodyPr>
            <a:normAutofit/>
          </a:bodyPr>
          <a:lstStyle/>
          <a:p>
            <a:r>
              <a:rPr lang="cs-CZ" sz="2800" dirty="0"/>
              <a:t>Povinnost zachovávat mlčenlivost vyplývá pro poskytovatele z § 51 odst. 5 zákona o zdravotních službách a dopadá na všechny skutečnosti, o kterých se dozvěděl v souvislosti s poskytováním zdravotních služeb. </a:t>
            </a:r>
          </a:p>
          <a:p>
            <a:endParaRPr lang="cs-CZ" sz="2800" dirty="0"/>
          </a:p>
        </p:txBody>
      </p:sp>
    </p:spTree>
    <p:extLst>
      <p:ext uri="{BB962C8B-B14F-4D97-AF65-F5344CB8AC3E}">
        <p14:creationId xmlns:p14="http://schemas.microsoft.com/office/powerpoint/2010/main" val="192691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6C30AC-0F12-4AEF-8A0E-8331FD37E0B6}"/>
              </a:ext>
            </a:extLst>
          </p:cNvPr>
          <p:cNvSpPr>
            <a:spLocks noGrp="1"/>
          </p:cNvSpPr>
          <p:nvPr>
            <p:ph type="title"/>
          </p:nvPr>
        </p:nvSpPr>
        <p:spPr/>
        <p:txBody>
          <a:bodyPr/>
          <a:lstStyle/>
          <a:p>
            <a:r>
              <a:rPr lang="cs-CZ" dirty="0"/>
              <a:t>Mlčenlivost</a:t>
            </a:r>
          </a:p>
        </p:txBody>
      </p:sp>
      <p:sp>
        <p:nvSpPr>
          <p:cNvPr id="3" name="Zástupný obsah 2">
            <a:extLst>
              <a:ext uri="{FF2B5EF4-FFF2-40B4-BE49-F238E27FC236}">
                <a16:creationId xmlns:a16="http://schemas.microsoft.com/office/drawing/2014/main" id="{51C6E7E7-19BB-477C-BCD0-BAD839CE1D19}"/>
              </a:ext>
            </a:extLst>
          </p:cNvPr>
          <p:cNvSpPr>
            <a:spLocks noGrp="1"/>
          </p:cNvSpPr>
          <p:nvPr>
            <p:ph idx="1"/>
          </p:nvPr>
        </p:nvSpPr>
        <p:spPr/>
        <p:txBody>
          <a:bodyPr>
            <a:normAutofit fontScale="85000" lnSpcReduction="20000"/>
          </a:bodyPr>
          <a:lstStyle/>
          <a:p>
            <a:r>
              <a:rPr lang="cs-CZ" sz="3000" dirty="0"/>
              <a:t>Porušením povinné mlčenlivosti dle  § 51 odst. 3 a 4  zákona o zdravotních službách není zejména předávání informací o zdravotním stavu pacienta:</a:t>
            </a:r>
          </a:p>
          <a:p>
            <a:pPr lvl="0">
              <a:buFont typeface="Wingdings" panose="05000000000000000000" pitchFamily="2" charset="2"/>
              <a:buChar char="q"/>
            </a:pPr>
            <a:r>
              <a:rPr lang="cs-CZ" sz="3000" dirty="0"/>
              <a:t> nezbytných pro zajištění návaznosti poskytovaných zdravotních služeb,</a:t>
            </a:r>
          </a:p>
          <a:p>
            <a:pPr lvl="0">
              <a:buFont typeface="Wingdings" panose="05000000000000000000" pitchFamily="2" charset="2"/>
              <a:buChar char="q"/>
            </a:pPr>
            <a:r>
              <a:rPr lang="cs-CZ" sz="3000" dirty="0"/>
              <a:t> dále informací pro něž byl poskytovatel prokazatelně zproštěn mlčenlivosti pacientem,</a:t>
            </a:r>
          </a:p>
          <a:p>
            <a:pPr lvl="0">
              <a:buFont typeface="Wingdings" panose="05000000000000000000" pitchFamily="2" charset="2"/>
              <a:buChar char="q"/>
            </a:pPr>
            <a:r>
              <a:rPr lang="cs-CZ" sz="3000" dirty="0"/>
              <a:t> dále informací, které poskytovatel může, či dokonce musí poskytnout bez souhlasu pacienta podle dalších zákonů,</a:t>
            </a:r>
          </a:p>
          <a:p>
            <a:pPr lvl="0">
              <a:buFont typeface="Wingdings" panose="05000000000000000000" pitchFamily="2" charset="2"/>
              <a:buChar char="q"/>
            </a:pPr>
            <a:r>
              <a:rPr lang="cs-CZ" sz="3000" dirty="0"/>
              <a:t> a dále předávání informací soudu v rámci soudního sporu s pacientem, v rozsahu nezbytném pro ochranu práv poskytovatele.</a:t>
            </a:r>
          </a:p>
          <a:p>
            <a:endParaRPr lang="cs-CZ" dirty="0"/>
          </a:p>
        </p:txBody>
      </p:sp>
    </p:spTree>
    <p:extLst>
      <p:ext uri="{BB962C8B-B14F-4D97-AF65-F5344CB8AC3E}">
        <p14:creationId xmlns:p14="http://schemas.microsoft.com/office/powerpoint/2010/main" val="38001512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84F6EC-C1C0-4323-B3A8-42A32C0CDEE8}"/>
              </a:ext>
            </a:extLst>
          </p:cNvPr>
          <p:cNvSpPr>
            <a:spLocks noGrp="1"/>
          </p:cNvSpPr>
          <p:nvPr>
            <p:ph type="title"/>
          </p:nvPr>
        </p:nvSpPr>
        <p:spPr/>
        <p:txBody>
          <a:bodyPr/>
          <a:lstStyle/>
          <a:p>
            <a:r>
              <a:rPr lang="cs-CZ" dirty="0"/>
              <a:t>Mlčenlivost vs oznamovací povinnost</a:t>
            </a:r>
            <a:br>
              <a:rPr lang="cs-CZ" dirty="0"/>
            </a:br>
            <a:r>
              <a:rPr lang="cs-CZ" dirty="0"/>
              <a:t>Příklad 1</a:t>
            </a:r>
          </a:p>
        </p:txBody>
      </p:sp>
      <p:sp>
        <p:nvSpPr>
          <p:cNvPr id="3" name="Zástupný obsah 2">
            <a:extLst>
              <a:ext uri="{FF2B5EF4-FFF2-40B4-BE49-F238E27FC236}">
                <a16:creationId xmlns:a16="http://schemas.microsoft.com/office/drawing/2014/main" id="{EE85D035-B91B-4326-B0C7-FF2CD9F789B2}"/>
              </a:ext>
            </a:extLst>
          </p:cNvPr>
          <p:cNvSpPr>
            <a:spLocks noGrp="1"/>
          </p:cNvSpPr>
          <p:nvPr>
            <p:ph idx="1"/>
          </p:nvPr>
        </p:nvSpPr>
        <p:spPr/>
        <p:txBody>
          <a:bodyPr>
            <a:normAutofit/>
          </a:bodyPr>
          <a:lstStyle/>
          <a:p>
            <a:r>
              <a:rPr lang="cs-CZ" sz="2800" dirty="0"/>
              <a:t>Klientka se Vám svěří, že ji před pěti roky znásilnil známý. Nic nehlásila, protože se bála dalšího kontaktu s pachatelem. Stále je odhodlaná nic nehlásit.</a:t>
            </a:r>
          </a:p>
        </p:txBody>
      </p:sp>
    </p:spTree>
    <p:extLst>
      <p:ext uri="{BB962C8B-B14F-4D97-AF65-F5344CB8AC3E}">
        <p14:creationId xmlns:p14="http://schemas.microsoft.com/office/powerpoint/2010/main" val="648093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34BA9F-B9E1-4A1A-83DE-DEC07C8B6C4D}"/>
              </a:ext>
            </a:extLst>
          </p:cNvPr>
          <p:cNvSpPr>
            <a:spLocks noGrp="1"/>
          </p:cNvSpPr>
          <p:nvPr>
            <p:ph type="title"/>
          </p:nvPr>
        </p:nvSpPr>
        <p:spPr/>
        <p:txBody>
          <a:bodyPr/>
          <a:lstStyle/>
          <a:p>
            <a:r>
              <a:rPr lang="cs-CZ" dirty="0"/>
              <a:t>Mlčenlivost vs oznamovací povinnost Příklad 2</a:t>
            </a:r>
          </a:p>
        </p:txBody>
      </p:sp>
      <p:sp>
        <p:nvSpPr>
          <p:cNvPr id="3" name="Zástupný obsah 2">
            <a:extLst>
              <a:ext uri="{FF2B5EF4-FFF2-40B4-BE49-F238E27FC236}">
                <a16:creationId xmlns:a16="http://schemas.microsoft.com/office/drawing/2014/main" id="{2B305174-78A1-4D85-BC77-6A0EB19DE573}"/>
              </a:ext>
            </a:extLst>
          </p:cNvPr>
          <p:cNvSpPr>
            <a:spLocks noGrp="1"/>
          </p:cNvSpPr>
          <p:nvPr>
            <p:ph idx="1"/>
          </p:nvPr>
        </p:nvSpPr>
        <p:spPr/>
        <p:txBody>
          <a:bodyPr>
            <a:normAutofit lnSpcReduction="10000"/>
          </a:bodyPr>
          <a:lstStyle/>
          <a:p>
            <a:r>
              <a:rPr lang="cs-CZ" sz="2800" dirty="0"/>
              <a:t>Klientka, kterou znásilni známý, Vám později poskytne další informace (řešte bez ohledu na rozhodnutí v předchozí situaci). Jednou večer se klientka vracela domů autem a uviděla na chodníku pachatele, zatmělo se jí před očima, dupla na plyn a pachatele přejela, nikdo nic neviděl. Ze zpráv se dozvěděla, že byl na místě mrtvý. Vše se stalo už před několika lety, policie případ odložila. Klientka zatím nic hlásit nechce a to proto, že se sama stará o nezletilé děti, chce se sama udat, až děti budou dost velké na to, aby se o sebe postaraly samy.</a:t>
            </a:r>
          </a:p>
        </p:txBody>
      </p:sp>
    </p:spTree>
    <p:extLst>
      <p:ext uri="{BB962C8B-B14F-4D97-AF65-F5344CB8AC3E}">
        <p14:creationId xmlns:p14="http://schemas.microsoft.com/office/powerpoint/2010/main" val="3869672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916A98-B819-4FCC-AC51-0A62E06F637B}"/>
              </a:ext>
            </a:extLst>
          </p:cNvPr>
          <p:cNvSpPr>
            <a:spLocks noGrp="1"/>
          </p:cNvSpPr>
          <p:nvPr>
            <p:ph type="title"/>
          </p:nvPr>
        </p:nvSpPr>
        <p:spPr/>
        <p:txBody>
          <a:bodyPr/>
          <a:lstStyle/>
          <a:p>
            <a:r>
              <a:rPr lang="cs-CZ" dirty="0"/>
              <a:t>Mlčenlivost vs oznamovací povinnost Příklad 3</a:t>
            </a:r>
          </a:p>
        </p:txBody>
      </p:sp>
      <p:sp>
        <p:nvSpPr>
          <p:cNvPr id="3" name="Zástupný obsah 2">
            <a:extLst>
              <a:ext uri="{FF2B5EF4-FFF2-40B4-BE49-F238E27FC236}">
                <a16:creationId xmlns:a16="http://schemas.microsoft.com/office/drawing/2014/main" id="{2F3AA87A-32A3-4D39-866D-5E1C70C76FEB}"/>
              </a:ext>
            </a:extLst>
          </p:cNvPr>
          <p:cNvSpPr>
            <a:spLocks noGrp="1"/>
          </p:cNvSpPr>
          <p:nvPr>
            <p:ph idx="1"/>
          </p:nvPr>
        </p:nvSpPr>
        <p:spPr/>
        <p:txBody>
          <a:bodyPr>
            <a:normAutofit fontScale="92500"/>
          </a:bodyPr>
          <a:lstStyle/>
          <a:p>
            <a:r>
              <a:rPr lang="cs-CZ" sz="2800" dirty="0"/>
              <a:t>Pracujete ve výchovném ústavu. V průběhu rozhovoru se Vám 17-ti letý mladistvý svěří, že se před rokem a půl vloupal do bytu a odcizil sbírku historických mincí. Sbírku prodal v zastavárně přibližně za 50.000 Kč, ale když se koukal, kolik by mince stály na internetu, tak zjistil, že mince by stály přibližně 500.000 Kč. Policie na nic nepřišla. Peníze propil, prohrál v automatech a utratil za drogy. Teď už je nějakou dobu “čistý“ a má opustit výchovný ústav, kam se dostal za jiné problémy. Zdá se, že se upřímně bojí, že až bude venku mohl by ho trestný čin “dohnat“ a ztížit mu např. přihlášení na školu, nebo působit problémy s prací. Bojí se vězení.</a:t>
            </a:r>
          </a:p>
        </p:txBody>
      </p:sp>
    </p:spTree>
    <p:extLst>
      <p:ext uri="{BB962C8B-B14F-4D97-AF65-F5344CB8AC3E}">
        <p14:creationId xmlns:p14="http://schemas.microsoft.com/office/powerpoint/2010/main" val="32631745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1BA42D-ACD1-4C62-B9ED-B8E26E2A4ED2}"/>
              </a:ext>
            </a:extLst>
          </p:cNvPr>
          <p:cNvSpPr>
            <a:spLocks noGrp="1"/>
          </p:cNvSpPr>
          <p:nvPr>
            <p:ph type="title"/>
          </p:nvPr>
        </p:nvSpPr>
        <p:spPr/>
        <p:txBody>
          <a:bodyPr/>
          <a:lstStyle/>
          <a:p>
            <a:r>
              <a:rPr lang="cs-CZ" dirty="0"/>
              <a:t>Mlčenlivost vs oznamovací povinnost Příklad 4</a:t>
            </a:r>
          </a:p>
        </p:txBody>
      </p:sp>
      <p:sp>
        <p:nvSpPr>
          <p:cNvPr id="3" name="Zástupný obsah 2">
            <a:extLst>
              <a:ext uri="{FF2B5EF4-FFF2-40B4-BE49-F238E27FC236}">
                <a16:creationId xmlns:a16="http://schemas.microsoft.com/office/drawing/2014/main" id="{CB14D5A4-27C4-4F0A-97D7-C09BB03ED363}"/>
              </a:ext>
            </a:extLst>
          </p:cNvPr>
          <p:cNvSpPr>
            <a:spLocks noGrp="1"/>
          </p:cNvSpPr>
          <p:nvPr>
            <p:ph idx="1"/>
          </p:nvPr>
        </p:nvSpPr>
        <p:spPr/>
        <p:txBody>
          <a:bodyPr>
            <a:normAutofit lnSpcReduction="10000"/>
          </a:bodyPr>
          <a:lstStyle/>
          <a:p>
            <a:r>
              <a:rPr lang="cs-CZ" sz="2800" dirty="0"/>
              <a:t>Pracujete v dětském domově, od více dětí slyšíte, že 16-ti letý chlapec T. s lehkým intelektovým postižením se stal terčem déle trvající šikany ze strany dalších dětí v ústavě. Děti strůjce šikany ale prý ze strachu nechtějí označit. Děti popisují jak mu skupina “šikanujících“ nadává, postrkuje ho, v noci ho v pravidelných intervalech chodí střídavě budit, plivou mu do jídla a pití, rozbíjí mu věci a říkají, že si je rozbil sám. Chlapec T je zamlklý, říká jen, že chce mít klid. Vychovatelé jsou bezradní, protože T ani další děti neoznačili “pachatele“ a uváděná šikana se údajně děje, když se nikdo nedívá.</a:t>
            </a:r>
          </a:p>
        </p:txBody>
      </p:sp>
    </p:spTree>
    <p:extLst>
      <p:ext uri="{BB962C8B-B14F-4D97-AF65-F5344CB8AC3E}">
        <p14:creationId xmlns:p14="http://schemas.microsoft.com/office/powerpoint/2010/main" val="1014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4B39A0-1C34-4C88-A666-82E9162B21D6}"/>
              </a:ext>
            </a:extLst>
          </p:cNvPr>
          <p:cNvSpPr>
            <a:spLocks noGrp="1"/>
          </p:cNvSpPr>
          <p:nvPr>
            <p:ph type="title"/>
          </p:nvPr>
        </p:nvSpPr>
        <p:spPr/>
        <p:txBody>
          <a:bodyPr/>
          <a:lstStyle/>
          <a:p>
            <a:r>
              <a:rPr lang="cs-CZ" dirty="0"/>
              <a:t>Mlčenlivost vs oznamovací povinnost Příklad 5</a:t>
            </a:r>
          </a:p>
        </p:txBody>
      </p:sp>
      <p:sp>
        <p:nvSpPr>
          <p:cNvPr id="3" name="Zástupný obsah 2">
            <a:extLst>
              <a:ext uri="{FF2B5EF4-FFF2-40B4-BE49-F238E27FC236}">
                <a16:creationId xmlns:a16="http://schemas.microsoft.com/office/drawing/2014/main" id="{C1900D76-9C78-4448-ADD8-2876C3F81803}"/>
              </a:ext>
            </a:extLst>
          </p:cNvPr>
          <p:cNvSpPr>
            <a:spLocks noGrp="1"/>
          </p:cNvSpPr>
          <p:nvPr>
            <p:ph idx="1"/>
          </p:nvPr>
        </p:nvSpPr>
        <p:spPr/>
        <p:txBody>
          <a:bodyPr>
            <a:normAutofit/>
          </a:bodyPr>
          <a:lstStyle/>
          <a:p>
            <a:r>
              <a:rPr lang="cs-CZ" sz="2800" dirty="0"/>
              <a:t>Pracujete jako vězeňský psycholog. Vězeň se Vám svěří, že jeho spoluvězeň mu vypráví historky o tom, jak jednou v hospodské rvačce “dostal chlapa na vozík“. Vězeň, který měl zranění způsobit, je ve výkonu trestu za majetkovou trestnou činnost a za zranění nebyl nikdy stíhán, protože oběť ho prý neznala. </a:t>
            </a:r>
          </a:p>
        </p:txBody>
      </p:sp>
    </p:spTree>
    <p:extLst>
      <p:ext uri="{BB962C8B-B14F-4D97-AF65-F5344CB8AC3E}">
        <p14:creationId xmlns:p14="http://schemas.microsoft.com/office/powerpoint/2010/main" val="23252284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p:txBody>
          <a:bodyPr/>
          <a:lstStyle/>
          <a:p>
            <a:r>
              <a:rPr lang="cs-CZ" dirty="0"/>
              <a:t>Oznamovací povinnost dle trestního zákoníku.</a:t>
            </a:r>
          </a:p>
        </p:txBody>
      </p:sp>
      <p:sp>
        <p:nvSpPr>
          <p:cNvPr id="3" name="Zástupný obsah 2">
            <a:extLst>
              <a:ext uri="{FF2B5EF4-FFF2-40B4-BE49-F238E27FC236}">
                <a16:creationId xmlns:a16="http://schemas.microsoft.com/office/drawing/2014/main" id="{36E4985A-B95F-4C89-B1BE-B6833B964A4E}"/>
              </a:ext>
            </a:extLst>
          </p:cNvPr>
          <p:cNvSpPr>
            <a:spLocks noGrp="1"/>
          </p:cNvSpPr>
          <p:nvPr>
            <p:ph idx="1"/>
          </p:nvPr>
        </p:nvSpPr>
        <p:spPr/>
        <p:txBody>
          <a:bodyPr>
            <a:normAutofit/>
          </a:bodyPr>
          <a:lstStyle/>
          <a:p>
            <a:r>
              <a:rPr lang="cs-CZ" sz="2800" dirty="0"/>
              <a:t>Oznamovací povinnost nedopadá na všechny trestné činy, ale jen na trestné činy výslovně vyjmenované v </a:t>
            </a:r>
            <a:r>
              <a:rPr lang="cs-CZ" sz="2800" dirty="0">
                <a:hlinkClick r:id="rId2"/>
              </a:rPr>
              <a:t>§ 367 trestního zákoníku</a:t>
            </a:r>
            <a:r>
              <a:rPr lang="cs-CZ" sz="2800" dirty="0"/>
              <a:t>. Zde je vhodné zvýraznit, že smyslem uvedeného ustanovení není ulehčovat práci policii a nabádat obyvatele k udavačství, ale chránit „zájem společnosti na boji s nejzávažnější kriminalitou odhalováním a postihem nejzávažnějších trestných činů a jejich pachatelů“</a:t>
            </a:r>
          </a:p>
        </p:txBody>
      </p:sp>
    </p:spTree>
    <p:extLst>
      <p:ext uri="{BB962C8B-B14F-4D97-AF65-F5344CB8AC3E}">
        <p14:creationId xmlns:p14="http://schemas.microsoft.com/office/powerpoint/2010/main" val="14164698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B561D-A292-43B6-AAB5-7705BE1542A2}"/>
              </a:ext>
            </a:extLst>
          </p:cNvPr>
          <p:cNvSpPr>
            <a:spLocks noGrp="1"/>
          </p:cNvSpPr>
          <p:nvPr>
            <p:ph type="title"/>
          </p:nvPr>
        </p:nvSpPr>
        <p:spPr/>
        <p:txBody>
          <a:bodyPr/>
          <a:lstStyle/>
          <a:p>
            <a:r>
              <a:rPr lang="cs-CZ" dirty="0"/>
              <a:t>Mlčenlivost vs oznamovací povinnost</a:t>
            </a:r>
          </a:p>
        </p:txBody>
      </p:sp>
      <p:sp>
        <p:nvSpPr>
          <p:cNvPr id="3" name="Zástupný obsah 2">
            <a:extLst>
              <a:ext uri="{FF2B5EF4-FFF2-40B4-BE49-F238E27FC236}">
                <a16:creationId xmlns:a16="http://schemas.microsoft.com/office/drawing/2014/main" id="{3639CD6D-7021-4889-B0FA-5F1C71D2B3AD}"/>
              </a:ext>
            </a:extLst>
          </p:cNvPr>
          <p:cNvSpPr>
            <a:spLocks noGrp="1"/>
          </p:cNvSpPr>
          <p:nvPr>
            <p:ph idx="1"/>
          </p:nvPr>
        </p:nvSpPr>
        <p:spPr/>
        <p:txBody>
          <a:bodyPr>
            <a:normAutofit/>
          </a:bodyPr>
          <a:lstStyle/>
          <a:p>
            <a:r>
              <a:rPr lang="cs-CZ" sz="2800" dirty="0"/>
              <a:t>Prvním krokem, který bychom měli učinit, je tedy ptát se sám sebe, zda to, že neoznámíme určitý trestní čin, je společensky nebezpečným jednáním, které ohrožuje „zájem společnosti na boji s nejzávažnější kriminalitou odhalováním a postihem nejzávažnějších trestných činů a jejich pachatelů“. Pokud si odpovíme záporně, neměli bychom mít obavy, že budeme za neoznámení trestného činu stíháni.</a:t>
            </a:r>
          </a:p>
        </p:txBody>
      </p:sp>
    </p:spTree>
    <p:extLst>
      <p:ext uri="{BB962C8B-B14F-4D97-AF65-F5344CB8AC3E}">
        <p14:creationId xmlns:p14="http://schemas.microsoft.com/office/powerpoint/2010/main" val="25760274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ale stanovují i další přepisy</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lnSpcReduction="10000"/>
          </a:bodyPr>
          <a:lstStyle/>
          <a:p>
            <a:r>
              <a:rPr lang="cs-CZ" dirty="0"/>
              <a:t>zákon o zdravotních službách, v § 45 odst. 4 písm. b) stanoví poskytovateli zdravotních služeb povinnost informovat Policii České republiky o tom, že pacient svévolně opustil zdravotnické zařízení lůžkové péče, pokud je přerušením poskytování zdravotních služeb vážně ohroženo zdraví nebo život pacienta nebo třetích osob.</a:t>
            </a:r>
          </a:p>
          <a:p>
            <a:pPr lvl="0"/>
            <a:r>
              <a:rPr lang="cs-CZ" dirty="0"/>
              <a:t>zákon č. 119/2002 Sb., o zbraních, ve znění pozdějších předpisů, kde je v § 20a odst. 2 stanovena povinnost uvědomit policii o tom, že lékař nabyl přesvědčení, že držitel zbrojního průkazu je v takovém zdravotním stavu, v němž nakládání se zbraní představuje přímé ohrožení života nebo zdraví.</a:t>
            </a:r>
          </a:p>
          <a:p>
            <a:pPr lvl="0"/>
            <a:r>
              <a:rPr lang="cs-CZ" dirty="0"/>
              <a:t>zákon č. 359/1999 Sb., o sociálně právní ochraně dětí, ve znění pozdějších předpisů, kde je v </a:t>
            </a:r>
            <a:r>
              <a:rPr lang="cs-CZ" dirty="0">
                <a:hlinkClick r:id="rId2"/>
              </a:rPr>
              <a:t>§ 10 odst. 4 </a:t>
            </a:r>
            <a:r>
              <a:rPr lang="cs-CZ" dirty="0"/>
              <a:t>širokému okruhu osob stanovena povinnost oznámit orgánu sociálně právní ochrany dětí, že má v péči dítě, které je z pohledu uvedeného zákona považováno za ohrožené.</a:t>
            </a:r>
          </a:p>
          <a:p>
            <a:pPr marL="0" indent="0">
              <a:buNone/>
            </a:pPr>
            <a:endParaRPr lang="cs-CZ" dirty="0"/>
          </a:p>
        </p:txBody>
      </p:sp>
    </p:spTree>
    <p:extLst>
      <p:ext uri="{BB962C8B-B14F-4D97-AF65-F5344CB8AC3E}">
        <p14:creationId xmlns:p14="http://schemas.microsoft.com/office/powerpoint/2010/main" val="3253801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2A8D38-B05D-43C6-B948-F53A11A91589}"/>
              </a:ext>
            </a:extLst>
          </p:cNvPr>
          <p:cNvSpPr>
            <a:spLocks noGrp="1"/>
          </p:cNvSpPr>
          <p:nvPr>
            <p:ph type="title"/>
          </p:nvPr>
        </p:nvSpPr>
        <p:spPr>
          <a:xfrm>
            <a:off x="1097280" y="286603"/>
            <a:ext cx="10058400" cy="1450757"/>
          </a:xfrm>
        </p:spPr>
        <p:txBody>
          <a:bodyPr>
            <a:normAutofit/>
          </a:bodyPr>
          <a:lstStyle/>
          <a:p>
            <a:r>
              <a:rPr lang="cs-CZ" dirty="0">
                <a:effectLst>
                  <a:outerShdw blurRad="38100" dist="38100" dir="2700000" algn="tl">
                    <a:srgbClr val="000000">
                      <a:alpha val="43137"/>
                    </a:srgbClr>
                  </a:outerShdw>
                </a:effectLst>
              </a:rPr>
              <a:t>Holubová (2015) výzkum na 1350 studentech VŠ</a:t>
            </a:r>
          </a:p>
        </p:txBody>
      </p:sp>
      <p:pic>
        <p:nvPicPr>
          <p:cNvPr id="4" name="Zástupný obsah 3">
            <a:extLst>
              <a:ext uri="{FF2B5EF4-FFF2-40B4-BE49-F238E27FC236}">
                <a16:creationId xmlns:a16="http://schemas.microsoft.com/office/drawing/2014/main" id="{91862D96-D794-4BC8-BC7E-CD583BBA4730}"/>
              </a:ext>
            </a:extLst>
          </p:cNvPr>
          <p:cNvPicPr>
            <a:picLocks noGrp="1" noChangeAspect="1"/>
          </p:cNvPicPr>
          <p:nvPr>
            <p:ph idx="1"/>
          </p:nvPr>
        </p:nvPicPr>
        <p:blipFill>
          <a:blip r:embed="rId2"/>
          <a:stretch>
            <a:fillRect/>
          </a:stretch>
        </p:blipFill>
        <p:spPr>
          <a:xfrm>
            <a:off x="2046515" y="2079172"/>
            <a:ext cx="7213600" cy="4127054"/>
          </a:xfrm>
          <a:prstGeom prst="rect">
            <a:avLst/>
          </a:prstGeom>
        </p:spPr>
      </p:pic>
    </p:spTree>
    <p:extLst>
      <p:ext uri="{BB962C8B-B14F-4D97-AF65-F5344CB8AC3E}">
        <p14:creationId xmlns:p14="http://schemas.microsoft.com/office/powerpoint/2010/main" val="833719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ADF376-683C-42A5-8016-2821A3904A4D}"/>
              </a:ext>
            </a:extLst>
          </p:cNvPr>
          <p:cNvSpPr>
            <a:spLocks noGrp="1"/>
          </p:cNvSpPr>
          <p:nvPr>
            <p:ph type="ctrTitle"/>
          </p:nvPr>
        </p:nvSpPr>
        <p:spPr/>
        <p:txBody>
          <a:bodyPr/>
          <a:lstStyle/>
          <a:p>
            <a:r>
              <a:rPr lang="cs-CZ" dirty="0"/>
              <a:t>Děkuji za pozornost</a:t>
            </a:r>
          </a:p>
        </p:txBody>
      </p:sp>
      <p:sp>
        <p:nvSpPr>
          <p:cNvPr id="3" name="Podnadpis 2">
            <a:extLst>
              <a:ext uri="{FF2B5EF4-FFF2-40B4-BE49-F238E27FC236}">
                <a16:creationId xmlns:a16="http://schemas.microsoft.com/office/drawing/2014/main" id="{0193924F-54EF-45F3-9EBF-154246040F3B}"/>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13515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7B09F9-4101-4024-8972-2B14D9B065B3}"/>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Duševně nemocný je častěji obětí násilí než jeho pachatelem</a:t>
            </a:r>
          </a:p>
        </p:txBody>
      </p:sp>
      <p:sp>
        <p:nvSpPr>
          <p:cNvPr id="3" name="Zástupný obsah 2">
            <a:extLst>
              <a:ext uri="{FF2B5EF4-FFF2-40B4-BE49-F238E27FC236}">
                <a16:creationId xmlns:a16="http://schemas.microsoft.com/office/drawing/2014/main" id="{F0C63C45-C9E4-485A-9D78-F606AC8B4DEF}"/>
              </a:ext>
            </a:extLst>
          </p:cNvPr>
          <p:cNvSpPr>
            <a:spLocks noGrp="1"/>
          </p:cNvSpPr>
          <p:nvPr>
            <p:ph idx="1"/>
          </p:nvPr>
        </p:nvSpPr>
        <p:spPr/>
        <p:txBody>
          <a:bodyPr>
            <a:normAutofit/>
          </a:bodyPr>
          <a:lstStyle/>
          <a:p>
            <a:pPr>
              <a:buFont typeface="Wingdings" panose="05000000000000000000" pitchFamily="2" charset="2"/>
              <a:buChar char="q"/>
            </a:pPr>
            <a:r>
              <a:rPr lang="cs-CZ" sz="2800" dirty="0"/>
              <a:t> Duševně nemocní, a to i psychotičtí, jsou spíš častěji obětmi násilí než jeho pachateli. (</a:t>
            </a:r>
            <a:r>
              <a:rPr lang="cs-CZ" sz="2800" dirty="0" err="1"/>
              <a:t>Höshl</a:t>
            </a:r>
            <a:r>
              <a:rPr lang="cs-CZ" sz="2800" dirty="0"/>
              <a:t>, 2014)</a:t>
            </a:r>
          </a:p>
          <a:p>
            <a:pPr>
              <a:buFont typeface="Wingdings" panose="05000000000000000000" pitchFamily="2" charset="2"/>
              <a:buChar char="q"/>
            </a:pPr>
            <a:r>
              <a:rPr lang="cs-CZ" sz="2800" dirty="0"/>
              <a:t> Pouze 1 % obětí trestných činů je přesvědčeno, že pachatel je napadl, protože trpěl duševním onemocněním. (BBC, 2015)</a:t>
            </a:r>
          </a:p>
          <a:p>
            <a:pPr>
              <a:buFont typeface="Wingdings" panose="05000000000000000000" pitchFamily="2" charset="2"/>
              <a:buChar char="q"/>
            </a:pPr>
            <a:r>
              <a:rPr lang="cs-CZ" sz="2800" dirty="0"/>
              <a:t> Duševně nemocní se stávají násobně častěji oběťmi jak majetkových tak násilných trestných činů (</a:t>
            </a:r>
            <a:r>
              <a:rPr lang="cs-CZ" sz="2800" dirty="0" err="1"/>
              <a:t>Maniglio</a:t>
            </a:r>
            <a:r>
              <a:rPr lang="cs-CZ" sz="2800" dirty="0"/>
              <a:t>, 2009)</a:t>
            </a:r>
          </a:p>
          <a:p>
            <a:pPr marL="0" indent="0">
              <a:buNone/>
            </a:pPr>
            <a:r>
              <a:rPr lang="cs-CZ" sz="2800" b="1" dirty="0"/>
              <a:t>Každé duševní onemocnění ale není stejné?</a:t>
            </a:r>
          </a:p>
          <a:p>
            <a:endParaRPr lang="cs-CZ" dirty="0"/>
          </a:p>
        </p:txBody>
      </p:sp>
    </p:spTree>
    <p:extLst>
      <p:ext uri="{BB962C8B-B14F-4D97-AF65-F5344CB8AC3E}">
        <p14:creationId xmlns:p14="http://schemas.microsoft.com/office/powerpoint/2010/main" val="2053722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03E4E6-5AD6-457D-A3F8-F9F5041BD1A6}"/>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Schizofrenie a násilí</a:t>
            </a:r>
          </a:p>
        </p:txBody>
      </p:sp>
      <p:sp>
        <p:nvSpPr>
          <p:cNvPr id="3" name="Zástupný obsah 2">
            <a:extLst>
              <a:ext uri="{FF2B5EF4-FFF2-40B4-BE49-F238E27FC236}">
                <a16:creationId xmlns:a16="http://schemas.microsoft.com/office/drawing/2014/main" id="{B57D137D-1D9F-4B5C-B80A-C415B3B7B0B3}"/>
              </a:ext>
            </a:extLst>
          </p:cNvPr>
          <p:cNvSpPr>
            <a:spLocks noGrp="1"/>
          </p:cNvSpPr>
          <p:nvPr>
            <p:ph idx="1"/>
          </p:nvPr>
        </p:nvSpPr>
        <p:spPr/>
        <p:txBody>
          <a:bodyPr>
            <a:normAutofit lnSpcReduction="10000"/>
          </a:bodyPr>
          <a:lstStyle/>
          <a:p>
            <a:pPr>
              <a:buFont typeface="Wingdings" panose="05000000000000000000" pitchFamily="2" charset="2"/>
              <a:buChar char="q"/>
            </a:pPr>
            <a:r>
              <a:rPr lang="cs-CZ" sz="2800" dirty="0"/>
              <a:t> </a:t>
            </a:r>
            <a:r>
              <a:rPr lang="cs-CZ" sz="2800" dirty="0" err="1"/>
              <a:t>Fazel</a:t>
            </a:r>
            <a:r>
              <a:rPr lang="cs-CZ" sz="2800" dirty="0"/>
              <a:t> et al. (2009)</a:t>
            </a:r>
          </a:p>
          <a:p>
            <a:pPr>
              <a:buFont typeface="Wingdings" panose="05000000000000000000" pitchFamily="2" charset="2"/>
              <a:buChar char="q"/>
            </a:pPr>
            <a:r>
              <a:rPr lang="cs-CZ" sz="2800" dirty="0"/>
              <a:t> Meta analýza 20ti studií, které dohromady zkoumaly 18.423 osob</a:t>
            </a:r>
          </a:p>
          <a:p>
            <a:pPr>
              <a:buFont typeface="Wingdings" panose="05000000000000000000" pitchFamily="2" charset="2"/>
              <a:buChar char="q"/>
            </a:pPr>
            <a:r>
              <a:rPr lang="cs-CZ" sz="2800" dirty="0"/>
              <a:t> Byl zjištěn pozitivní vztah mezi psychotickým onemocněním a násilnou trestnou činností</a:t>
            </a:r>
          </a:p>
          <a:p>
            <a:pPr>
              <a:buFont typeface="Wingdings" panose="05000000000000000000" pitchFamily="2" charset="2"/>
              <a:buChar char="q"/>
            </a:pPr>
            <a:r>
              <a:rPr lang="cs-CZ" sz="2800" dirty="0"/>
              <a:t> Nicméně je zde řada mediátorů, které tento vztah ovlivňují, např. užívání návykových látek, častější bezdomovectví mezi lidmi s duševním onemocněním, frustrace, častější napadání ze strany okolí …</a:t>
            </a:r>
          </a:p>
        </p:txBody>
      </p:sp>
    </p:spTree>
    <p:extLst>
      <p:ext uri="{BB962C8B-B14F-4D97-AF65-F5344CB8AC3E}">
        <p14:creationId xmlns:p14="http://schemas.microsoft.com/office/powerpoint/2010/main" val="3019775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B3573B-2AE0-464A-ACB6-4FCB07115062}"/>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Schizofrenie a násilí</a:t>
            </a:r>
          </a:p>
        </p:txBody>
      </p:sp>
      <p:sp>
        <p:nvSpPr>
          <p:cNvPr id="3" name="Zástupný obsah 2">
            <a:extLst>
              <a:ext uri="{FF2B5EF4-FFF2-40B4-BE49-F238E27FC236}">
                <a16:creationId xmlns:a16="http://schemas.microsoft.com/office/drawing/2014/main" id="{0848B908-5598-4B0B-B048-B340078D2ED6}"/>
              </a:ext>
            </a:extLst>
          </p:cNvPr>
          <p:cNvSpPr>
            <a:spLocks noGrp="1"/>
          </p:cNvSpPr>
          <p:nvPr>
            <p:ph idx="1"/>
          </p:nvPr>
        </p:nvSpPr>
        <p:spPr/>
        <p:txBody>
          <a:bodyPr/>
          <a:lstStyle/>
          <a:p>
            <a:pPr marL="0" indent="0">
              <a:buNone/>
            </a:pPr>
            <a:r>
              <a:rPr lang="cs-CZ" sz="2800" b="1" dirty="0" err="1"/>
              <a:t>Swanson</a:t>
            </a:r>
            <a:r>
              <a:rPr lang="cs-CZ" sz="2800" b="1" dirty="0"/>
              <a:t> et al. (1990)</a:t>
            </a:r>
          </a:p>
          <a:p>
            <a:pPr marL="0" indent="0">
              <a:buNone/>
            </a:pPr>
            <a:r>
              <a:rPr lang="cs-CZ" sz="2800" dirty="0"/>
              <a:t>Alkoholici se násilného chování dopouští 2x častěji než schizofrenici</a:t>
            </a:r>
          </a:p>
          <a:p>
            <a:pPr marL="0" indent="0">
              <a:buNone/>
            </a:pPr>
            <a:r>
              <a:rPr lang="cs-CZ" sz="2800" dirty="0"/>
              <a:t>Uživatelé tvrdých drog téměř třikrát častěji</a:t>
            </a:r>
          </a:p>
          <a:p>
            <a:pPr marL="0" indent="0">
              <a:buNone/>
            </a:pPr>
            <a:endParaRPr lang="cs-CZ" dirty="0"/>
          </a:p>
        </p:txBody>
      </p:sp>
    </p:spTree>
    <p:extLst>
      <p:ext uri="{BB962C8B-B14F-4D97-AF65-F5344CB8AC3E}">
        <p14:creationId xmlns:p14="http://schemas.microsoft.com/office/powerpoint/2010/main" val="247666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6BAE05-4518-40D0-AB52-00AAA7051BBC}"/>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Schizofrenie a násilí</a:t>
            </a:r>
          </a:p>
        </p:txBody>
      </p:sp>
      <p:sp>
        <p:nvSpPr>
          <p:cNvPr id="3" name="Zástupný obsah 2">
            <a:extLst>
              <a:ext uri="{FF2B5EF4-FFF2-40B4-BE49-F238E27FC236}">
                <a16:creationId xmlns:a16="http://schemas.microsoft.com/office/drawing/2014/main" id="{50ED1A98-9DAD-47F4-B227-3780D6BEE224}"/>
              </a:ext>
            </a:extLst>
          </p:cNvPr>
          <p:cNvSpPr>
            <a:spLocks noGrp="1"/>
          </p:cNvSpPr>
          <p:nvPr>
            <p:ph idx="1"/>
          </p:nvPr>
        </p:nvSpPr>
        <p:spPr/>
        <p:txBody>
          <a:bodyPr>
            <a:normAutofit lnSpcReduction="10000"/>
          </a:bodyPr>
          <a:lstStyle/>
          <a:p>
            <a:pPr marL="0" indent="0">
              <a:buNone/>
            </a:pPr>
            <a:r>
              <a:rPr lang="cs-CZ" sz="2800" dirty="0" err="1"/>
              <a:t>Vevera</a:t>
            </a:r>
            <a:r>
              <a:rPr lang="cs-CZ" sz="2800" dirty="0"/>
              <a:t> (2015) výzkum proveden na 158 pacientech, kteří byli srovnání s lidmi bez duševního onemocnění stejného věku, pohlaví a vzdělání.</a:t>
            </a:r>
          </a:p>
          <a:p>
            <a:pPr marL="0" indent="0">
              <a:buNone/>
            </a:pPr>
            <a:r>
              <a:rPr lang="cs-CZ" sz="2800" dirty="0"/>
              <a:t>42% pacientů (muži) se schizofrenií uvedlo, že se v posledním roce před hospitalizací dopustila násilného chování, v běžné populaci to bylo 16%. (ženy 39% a 14%)</a:t>
            </a:r>
          </a:p>
          <a:p>
            <a:pPr marL="0" indent="0">
              <a:buNone/>
            </a:pPr>
            <a:r>
              <a:rPr lang="cs-CZ" sz="2800" dirty="0"/>
              <a:t>29% pacientů (muži) se schizofrenií uvedlo, že se v posledním roce  stalo obětí násilí v běžné populaci to bylo 20%. (ženy 37% a 17%)</a:t>
            </a:r>
          </a:p>
          <a:p>
            <a:endParaRPr lang="cs-CZ" dirty="0"/>
          </a:p>
        </p:txBody>
      </p:sp>
    </p:spTree>
    <p:extLst>
      <p:ext uri="{BB962C8B-B14F-4D97-AF65-F5344CB8AC3E}">
        <p14:creationId xmlns:p14="http://schemas.microsoft.com/office/powerpoint/2010/main" val="82694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55828B-F9E7-43F5-82AE-2168D1C5D99A}"/>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4AD57DF1-6667-4038-81FD-9749AC9FB83A}"/>
              </a:ext>
            </a:extLst>
          </p:cNvPr>
          <p:cNvSpPr>
            <a:spLocks noGrp="1"/>
          </p:cNvSpPr>
          <p:nvPr>
            <p:ph idx="1"/>
          </p:nvPr>
        </p:nvSpPr>
        <p:spPr/>
        <p:txBody>
          <a:bodyPr/>
          <a:lstStyle/>
          <a:p>
            <a:pPr marL="0" indent="0">
              <a:buNone/>
            </a:pPr>
            <a:r>
              <a:rPr lang="cs-CZ" sz="2800" dirty="0"/>
              <a:t>Laická představa nebezpečnosti „pouličních šílenců“ je mylná. </a:t>
            </a:r>
          </a:p>
          <a:p>
            <a:pPr marL="0" indent="0">
              <a:buNone/>
            </a:pPr>
            <a:r>
              <a:rPr lang="cs-CZ" sz="2800" dirty="0"/>
              <a:t>Drtivá většina násilných trestných činů byla u skupiny 1 316 pacientů, propuštěných z akutních psychiatrických oddělení a u kontrolní skupiny 519 osob ze stejné komunity, namířena proti rodinným příslušníkům a přátelům a odehrála se doma. (</a:t>
            </a:r>
            <a:r>
              <a:rPr lang="cs-CZ" sz="2800" dirty="0" err="1"/>
              <a:t>Steadman</a:t>
            </a:r>
            <a:r>
              <a:rPr lang="cs-CZ" sz="2800" dirty="0"/>
              <a:t> et al., 1998)</a:t>
            </a:r>
          </a:p>
          <a:p>
            <a:endParaRPr lang="cs-CZ" dirty="0"/>
          </a:p>
        </p:txBody>
      </p:sp>
    </p:spTree>
    <p:extLst>
      <p:ext uri="{BB962C8B-B14F-4D97-AF65-F5344CB8AC3E}">
        <p14:creationId xmlns:p14="http://schemas.microsoft.com/office/powerpoint/2010/main" val="1225009123"/>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43141"/>
      </a:dk2>
      <a:lt2>
        <a:srgbClr val="E8E3E2"/>
      </a:lt2>
      <a:accent1>
        <a:srgbClr val="2BB1C6"/>
      </a:accent1>
      <a:accent2>
        <a:srgbClr val="4E94EB"/>
      </a:accent2>
      <a:accent3>
        <a:srgbClr val="6E72EE"/>
      </a:accent3>
      <a:accent4>
        <a:srgbClr val="8A4EEB"/>
      </a:accent4>
      <a:accent5>
        <a:srgbClr val="D56EEE"/>
      </a:accent5>
      <a:accent6>
        <a:srgbClr val="EB4EC9"/>
      </a:accent6>
      <a:hlink>
        <a:srgbClr val="AE7369"/>
      </a:hlink>
      <a:folHlink>
        <a:srgbClr val="7F7F7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0</TotalTime>
  <Words>2819</Words>
  <Application>Microsoft Office PowerPoint</Application>
  <PresentationFormat>Širokoúhlá obrazovka</PresentationFormat>
  <Paragraphs>140</Paragraphs>
  <Slides>40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Calibri Light</vt:lpstr>
      <vt:lpstr>Wingdings</vt:lpstr>
      <vt:lpstr>RetrospectVTI</vt:lpstr>
      <vt:lpstr>Právo v klinické psychologii</vt:lpstr>
      <vt:lpstr>Duševní onemocnění a nebezpečnost</vt:lpstr>
      <vt:lpstr>Duševní onemocnění a nebezpečnost</vt:lpstr>
      <vt:lpstr>Holubová (2015) výzkum na 1350 studentech VŠ</vt:lpstr>
      <vt:lpstr>Duševně nemocný je častěji obětí násilí než jeho pachatelem</vt:lpstr>
      <vt:lpstr>Schizofrenie a násilí</vt:lpstr>
      <vt:lpstr>Schizofrenie a násilí</vt:lpstr>
      <vt:lpstr>Schizofrenie a násilí</vt:lpstr>
      <vt:lpstr>Schizofrenie a násilí</vt:lpstr>
      <vt:lpstr>Schizofrenie a násilí</vt:lpstr>
      <vt:lpstr>Schizofrenie a násilí</vt:lpstr>
      <vt:lpstr>Zdroje</vt:lpstr>
      <vt:lpstr>Omezení osobní svobody z důvodu duševního onemocnění</vt:lpstr>
      <vt:lpstr>Osobní svoboda a duševní onemocnění</vt:lpstr>
      <vt:lpstr>Příklad 1</vt:lpstr>
      <vt:lpstr>Příklad 2</vt:lpstr>
      <vt:lpstr>Příklad 3</vt:lpstr>
      <vt:lpstr>Podmínky při nichž je hospitalizace bez souhlasu pacienta přípustná</vt:lpstr>
      <vt:lpstr>Pravidla pro hospitalizaci pacienta bez souhlasu</vt:lpstr>
      <vt:lpstr>Pravidla pro hospitalizaci pacienta bez souhlasu</vt:lpstr>
      <vt:lpstr>Jak se pacient do nemocnice dostal (doposud nezveřejněná analýza 81 rozhodnutí)</vt:lpstr>
      <vt:lpstr>O nedobrovolné hospitalizaci musí rozhodnout soud</vt:lpstr>
      <vt:lpstr>Nedobrovolná hospitalizace obvyklý průběh</vt:lpstr>
      <vt:lpstr>Nedobrovolná hospitalizace obvyklý průběh</vt:lpstr>
      <vt:lpstr>Nedobrovolná hospitalizace obvyklý průběh</vt:lpstr>
      <vt:lpstr>Nedobrovolná hospitalizace obvyklý průběh</vt:lpstr>
      <vt:lpstr>Nedobrovolná hospitalizace obvyklý průběh</vt:lpstr>
      <vt:lpstr>Nedobrovolná hospitalizace obvyklý průběh</vt:lpstr>
      <vt:lpstr>Mlčenlivost x oznamovací povinnost</vt:lpstr>
      <vt:lpstr>Mlčenlivost</vt:lpstr>
      <vt:lpstr>Mlčenlivost</vt:lpstr>
      <vt:lpstr>Mlčenlivost vs oznamovací povinnost Příklad 1</vt:lpstr>
      <vt:lpstr>Mlčenlivost vs oznamovací povinnost Příklad 2</vt:lpstr>
      <vt:lpstr>Mlčenlivost vs oznamovací povinnost Příklad 3</vt:lpstr>
      <vt:lpstr>Mlčenlivost vs oznamovací povinnost Příklad 4</vt:lpstr>
      <vt:lpstr>Mlčenlivost vs oznamovací povinnost Příklad 5</vt:lpstr>
      <vt:lpstr>Oznamovací povinnost dle trestního zákoníku.</vt:lpstr>
      <vt:lpstr>Mlčenlivost vs oznamovací povinnost</vt:lpstr>
      <vt:lpstr>Oznamovací povinnost ale stanovují i další přepisy</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v klinické psychologii</dc:title>
  <dc:creator>matej.stritesky@seznam.cz</dc:creator>
  <cp:lastModifiedBy>matej.stritesky@seznam.cz</cp:lastModifiedBy>
  <cp:revision>1</cp:revision>
  <dcterms:created xsi:type="dcterms:W3CDTF">2019-09-30T13:42:57Z</dcterms:created>
  <dcterms:modified xsi:type="dcterms:W3CDTF">2019-09-30T13:43:45Z</dcterms:modified>
</cp:coreProperties>
</file>