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comment7.xml" ContentType="application/vnd.openxmlformats-officedocument.presentationml.comments+xml"/>
  <Override PartName="/ppt/comments/comment8.xml" ContentType="application/vnd.openxmlformats-officedocument.presentationml.comment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omments/comment9.xml" ContentType="application/vnd.openxmlformats-officedocument.presentationml.comments+xml"/>
  <Override PartName="/ppt/comments/comment10.xml" ContentType="application/vnd.openxmlformats-officedocument.presentationml.comments+xml"/>
  <Override PartName="/ppt/comments/comment11.xml" ContentType="application/vnd.openxmlformats-officedocument.presentationml.comment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omments/comment12.xml" ContentType="application/vnd.openxmlformats-officedocument.presentationml.comments+xml"/>
  <Override PartName="/ppt/comments/comment13.xml" ContentType="application/vnd.openxmlformats-officedocument.presentationml.comment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6" r:id="rId2"/>
    <p:sldId id="268" r:id="rId3"/>
    <p:sldId id="269" r:id="rId4"/>
    <p:sldId id="270" r:id="rId5"/>
    <p:sldId id="271" r:id="rId6"/>
    <p:sldId id="272" r:id="rId7"/>
    <p:sldId id="273" r:id="rId8"/>
    <p:sldId id="293" r:id="rId9"/>
    <p:sldId id="308" r:id="rId10"/>
    <p:sldId id="274" r:id="rId11"/>
    <p:sldId id="275" r:id="rId12"/>
    <p:sldId id="276" r:id="rId13"/>
    <p:sldId id="280" r:id="rId14"/>
    <p:sldId id="279" r:id="rId15"/>
    <p:sldId id="294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95" r:id="rId24"/>
    <p:sldId id="258" r:id="rId25"/>
    <p:sldId id="260" r:id="rId26"/>
    <p:sldId id="263" r:id="rId27"/>
    <p:sldId id="296" r:id="rId28"/>
    <p:sldId id="259" r:id="rId29"/>
    <p:sldId id="257" r:id="rId30"/>
    <p:sldId id="264" r:id="rId31"/>
    <p:sldId id="265" r:id="rId32"/>
    <p:sldId id="261" r:id="rId33"/>
    <p:sldId id="262" r:id="rId34"/>
    <p:sldId id="266" r:id="rId35"/>
    <p:sldId id="267" r:id="rId36"/>
    <p:sldId id="288" r:id="rId37"/>
    <p:sldId id="302" r:id="rId38"/>
    <p:sldId id="303" r:id="rId39"/>
    <p:sldId id="290" r:id="rId40"/>
    <p:sldId id="300" r:id="rId41"/>
    <p:sldId id="301" r:id="rId42"/>
    <p:sldId id="298" r:id="rId43"/>
    <p:sldId id="299" r:id="rId44"/>
    <p:sldId id="289" r:id="rId45"/>
    <p:sldId id="292" r:id="rId46"/>
    <p:sldId id="291" r:id="rId47"/>
    <p:sldId id="304" r:id="rId48"/>
    <p:sldId id="305" r:id="rId49"/>
    <p:sldId id="306" r:id="rId50"/>
    <p:sldId id="307" r:id="rId51"/>
  </p:sldIdLst>
  <p:sldSz cx="12192000" cy="6858000"/>
  <p:notesSz cx="9945688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st" initials="h" lastIdx="1" clrIdx="0">
    <p:extLst>
      <p:ext uri="{19B8F6BF-5375-455C-9EA6-DF929625EA0E}">
        <p15:presenceInfo xmlns:p15="http://schemas.microsoft.com/office/powerpoint/2012/main" userId="host" providerId="None"/>
      </p:ext>
    </p:extLst>
  </p:cmAuthor>
  <p:cmAuthor id="2" name="Sylvie Brustmannová" initials="SB" lastIdx="17" clrIdx="1">
    <p:extLst>
      <p:ext uri="{19B8F6BF-5375-455C-9EA6-DF929625EA0E}">
        <p15:presenceInfo xmlns:p15="http://schemas.microsoft.com/office/powerpoint/2012/main" userId="Sylvie Brustmannová" providerId="None"/>
      </p:ext>
    </p:extLst>
  </p:cmAuthor>
  <p:cmAuthor id="3" name="Sylvie Kropáčová" initials="SK" lastIdx="4" clrIdx="2">
    <p:extLst>
      <p:ext uri="{19B8F6BF-5375-455C-9EA6-DF929625EA0E}">
        <p15:presenceInfo xmlns:p15="http://schemas.microsoft.com/office/powerpoint/2012/main" userId="4f86aafcd07b2530" providerId="Windows Live"/>
      </p:ext>
    </p:extLst>
  </p:cmAuthor>
  <p:cmAuthor id="4" name="Patrik Šimko" initials="PŠ" lastIdx="1" clrIdx="3">
    <p:extLst>
      <p:ext uri="{19B8F6BF-5375-455C-9EA6-DF929625EA0E}">
        <p15:presenceInfo xmlns:p15="http://schemas.microsoft.com/office/powerpoint/2012/main" userId="Patrik Šimk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8B589A-C791-4D48-9143-709F5E2F2DA3}" v="43" dt="2019-10-31T12:38:33.0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2" autoAdjust="0"/>
    <p:restoredTop sz="94660"/>
  </p:normalViewPr>
  <p:slideViewPr>
    <p:cSldViewPr snapToGrid="0">
      <p:cViewPr varScale="1">
        <p:scale>
          <a:sx n="76" d="100"/>
          <a:sy n="76" d="100"/>
        </p:scale>
        <p:origin x="7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rik Šimko" userId="d8ed5d4a-1d87-447c-9553-2bcba9d05cc8" providerId="ADAL" clId="{418B589A-C791-4D48-9143-709F5E2F2DA3}"/>
    <pc:docChg chg="undo custSel mod addSld delSld modSld sldOrd">
      <pc:chgData name="Patrik Šimko" userId="d8ed5d4a-1d87-447c-9553-2bcba9d05cc8" providerId="ADAL" clId="{418B589A-C791-4D48-9143-709F5E2F2DA3}" dt="2019-11-11T16:58:48.054" v="1240" actId="313"/>
      <pc:docMkLst>
        <pc:docMk/>
      </pc:docMkLst>
      <pc:sldChg chg="modSp">
        <pc:chgData name="Patrik Šimko" userId="d8ed5d4a-1d87-447c-9553-2bcba9d05cc8" providerId="ADAL" clId="{418B589A-C791-4D48-9143-709F5E2F2DA3}" dt="2019-10-30T19:43:47.914" v="1" actId="20577"/>
        <pc:sldMkLst>
          <pc:docMk/>
          <pc:sldMk cId="1159252652" sldId="256"/>
        </pc:sldMkLst>
        <pc:spChg chg="mod">
          <ac:chgData name="Patrik Šimko" userId="d8ed5d4a-1d87-447c-9553-2bcba9d05cc8" providerId="ADAL" clId="{418B589A-C791-4D48-9143-709F5E2F2DA3}" dt="2019-10-30T19:43:47.914" v="1" actId="20577"/>
          <ac:spMkLst>
            <pc:docMk/>
            <pc:sldMk cId="1159252652" sldId="256"/>
            <ac:spMk id="3" creationId="{00000000-0000-0000-0000-000000000000}"/>
          </ac:spMkLst>
        </pc:spChg>
      </pc:sldChg>
      <pc:sldChg chg="addSp delSp modSp mod modTransition setBg">
        <pc:chgData name="Patrik Šimko" userId="d8ed5d4a-1d87-447c-9553-2bcba9d05cc8" providerId="ADAL" clId="{418B589A-C791-4D48-9143-709F5E2F2DA3}" dt="2019-10-31T10:36:15.435" v="14"/>
        <pc:sldMkLst>
          <pc:docMk/>
          <pc:sldMk cId="3666363972" sldId="257"/>
        </pc:sldMkLst>
        <pc:spChg chg="mod">
          <ac:chgData name="Patrik Šimko" userId="d8ed5d4a-1d87-447c-9553-2bcba9d05cc8" providerId="ADAL" clId="{418B589A-C791-4D48-9143-709F5E2F2DA3}" dt="2019-10-31T10:26:47.458" v="12" actId="26606"/>
          <ac:spMkLst>
            <pc:docMk/>
            <pc:sldMk cId="3666363972" sldId="257"/>
            <ac:spMk id="2" creationId="{00000000-0000-0000-0000-000000000000}"/>
          </ac:spMkLst>
        </pc:spChg>
        <pc:spChg chg="mod ord">
          <ac:chgData name="Patrik Šimko" userId="d8ed5d4a-1d87-447c-9553-2bcba9d05cc8" providerId="ADAL" clId="{418B589A-C791-4D48-9143-709F5E2F2DA3}" dt="2019-10-31T10:26:47.458" v="12" actId="26606"/>
          <ac:spMkLst>
            <pc:docMk/>
            <pc:sldMk cId="3666363972" sldId="257"/>
            <ac:spMk id="3" creationId="{00000000-0000-0000-0000-000000000000}"/>
          </ac:spMkLst>
        </pc:spChg>
        <pc:spChg chg="add del">
          <ac:chgData name="Patrik Šimko" userId="d8ed5d4a-1d87-447c-9553-2bcba9d05cc8" providerId="ADAL" clId="{418B589A-C791-4D48-9143-709F5E2F2DA3}" dt="2019-10-31T10:26:40.351" v="9" actId="26606"/>
          <ac:spMkLst>
            <pc:docMk/>
            <pc:sldMk cId="3666363972" sldId="257"/>
            <ac:spMk id="71" creationId="{4038CB10-1F5C-4D54-9DF7-12586DE5B007}"/>
          </ac:spMkLst>
        </pc:spChg>
        <pc:spChg chg="add del">
          <ac:chgData name="Patrik Šimko" userId="d8ed5d4a-1d87-447c-9553-2bcba9d05cc8" providerId="ADAL" clId="{418B589A-C791-4D48-9143-709F5E2F2DA3}" dt="2019-10-31T10:26:40.351" v="9" actId="26606"/>
          <ac:spMkLst>
            <pc:docMk/>
            <pc:sldMk cId="3666363972" sldId="257"/>
            <ac:spMk id="73" creationId="{73ED6512-6858-4552-B699-9A97FE9A4EA2}"/>
          </ac:spMkLst>
        </pc:spChg>
        <pc:picChg chg="add del mod">
          <ac:chgData name="Patrik Šimko" userId="d8ed5d4a-1d87-447c-9553-2bcba9d05cc8" providerId="ADAL" clId="{418B589A-C791-4D48-9143-709F5E2F2DA3}" dt="2019-10-31T10:26:43.690" v="10"/>
          <ac:picMkLst>
            <pc:docMk/>
            <pc:sldMk cId="3666363972" sldId="257"/>
            <ac:picMk id="1026" creationId="{8CC1757F-B407-4938-96F2-375DD773609F}"/>
          </ac:picMkLst>
        </pc:picChg>
        <pc:picChg chg="add mod">
          <ac:chgData name="Patrik Šimko" userId="d8ed5d4a-1d87-447c-9553-2bcba9d05cc8" providerId="ADAL" clId="{418B589A-C791-4D48-9143-709F5E2F2DA3}" dt="2019-10-31T10:26:51.221" v="13" actId="14100"/>
          <ac:picMkLst>
            <pc:docMk/>
            <pc:sldMk cId="3666363972" sldId="257"/>
            <ac:picMk id="1028" creationId="{667ADD14-78EF-4214-A0D7-BD34FA6FF9E8}"/>
          </ac:picMkLst>
        </pc:picChg>
      </pc:sldChg>
      <pc:sldChg chg="ord">
        <pc:chgData name="Patrik Šimko" userId="d8ed5d4a-1d87-447c-9553-2bcba9d05cc8" providerId="ADAL" clId="{418B589A-C791-4D48-9143-709F5E2F2DA3}" dt="2019-10-31T10:36:24.401" v="15"/>
        <pc:sldMkLst>
          <pc:docMk/>
          <pc:sldMk cId="1272032260" sldId="259"/>
        </pc:sldMkLst>
      </pc:sldChg>
      <pc:sldChg chg="modCm">
        <pc:chgData name="Patrik Šimko" userId="d8ed5d4a-1d87-447c-9553-2bcba9d05cc8" providerId="ADAL" clId="{418B589A-C791-4D48-9143-709F5E2F2DA3}" dt="2019-10-31T10:42:02.594" v="19"/>
        <pc:sldMkLst>
          <pc:docMk/>
          <pc:sldMk cId="690046771" sldId="262"/>
        </pc:sldMkLst>
      </pc:sldChg>
      <pc:sldChg chg="modSp">
        <pc:chgData name="Patrik Šimko" userId="d8ed5d4a-1d87-447c-9553-2bcba9d05cc8" providerId="ADAL" clId="{418B589A-C791-4D48-9143-709F5E2F2DA3}" dt="2019-10-31T12:23:30.700" v="1237" actId="20577"/>
        <pc:sldMkLst>
          <pc:docMk/>
          <pc:sldMk cId="2914848642" sldId="263"/>
        </pc:sldMkLst>
        <pc:spChg chg="mod">
          <ac:chgData name="Patrik Šimko" userId="d8ed5d4a-1d87-447c-9553-2bcba9d05cc8" providerId="ADAL" clId="{418B589A-C791-4D48-9143-709F5E2F2DA3}" dt="2019-10-31T12:23:30.700" v="1237" actId="20577"/>
          <ac:spMkLst>
            <pc:docMk/>
            <pc:sldMk cId="2914848642" sldId="263"/>
            <ac:spMk id="3" creationId="{29F0A476-7406-4CA1-B9B0-BFACC7A448D6}"/>
          </ac:spMkLst>
        </pc:spChg>
        <pc:spChg chg="mod">
          <ac:chgData name="Patrik Šimko" userId="d8ed5d4a-1d87-447c-9553-2bcba9d05cc8" providerId="ADAL" clId="{418B589A-C791-4D48-9143-709F5E2F2DA3}" dt="2019-10-31T10:40:01.503" v="17" actId="20577"/>
          <ac:spMkLst>
            <pc:docMk/>
            <pc:sldMk cId="2914848642" sldId="263"/>
            <ac:spMk id="4" creationId="{00000000-0000-0000-0000-000000000000}"/>
          </ac:spMkLst>
        </pc:spChg>
      </pc:sldChg>
      <pc:sldChg chg="addSp delSp modSp">
        <pc:chgData name="Patrik Šimko" userId="d8ed5d4a-1d87-447c-9553-2bcba9d05cc8" providerId="ADAL" clId="{418B589A-C791-4D48-9143-709F5E2F2DA3}" dt="2019-10-31T12:06:52.948" v="1195" actId="1076"/>
        <pc:sldMkLst>
          <pc:docMk/>
          <pc:sldMk cId="1433783358" sldId="272"/>
        </pc:sldMkLst>
        <pc:spChg chg="mod">
          <ac:chgData name="Patrik Šimko" userId="d8ed5d4a-1d87-447c-9553-2bcba9d05cc8" providerId="ADAL" clId="{418B589A-C791-4D48-9143-709F5E2F2DA3}" dt="2019-10-31T12:06:52.948" v="1195" actId="1076"/>
          <ac:spMkLst>
            <pc:docMk/>
            <pc:sldMk cId="1433783358" sldId="272"/>
            <ac:spMk id="2" creationId="{59CDFAA6-8495-471E-BDC6-F601676CD76A}"/>
          </ac:spMkLst>
        </pc:spChg>
        <pc:spChg chg="add mod">
          <ac:chgData name="Patrik Šimko" userId="d8ed5d4a-1d87-447c-9553-2bcba9d05cc8" providerId="ADAL" clId="{418B589A-C791-4D48-9143-709F5E2F2DA3}" dt="2019-10-31T12:06:50.281" v="1194" actId="20577"/>
          <ac:spMkLst>
            <pc:docMk/>
            <pc:sldMk cId="1433783358" sldId="272"/>
            <ac:spMk id="4" creationId="{3E6EA4FC-BE3C-4F49-A777-6DFC01738A85}"/>
          </ac:spMkLst>
        </pc:spChg>
        <pc:picChg chg="del">
          <ac:chgData name="Patrik Šimko" userId="d8ed5d4a-1d87-447c-9553-2bcba9d05cc8" providerId="ADAL" clId="{418B589A-C791-4D48-9143-709F5E2F2DA3}" dt="2019-10-31T11:59:02.122" v="931" actId="478"/>
          <ac:picMkLst>
            <pc:docMk/>
            <pc:sldMk cId="1433783358" sldId="272"/>
            <ac:picMk id="5" creationId="{041A1792-9826-4FC5-94A5-0179E5A1463F}"/>
          </ac:picMkLst>
        </pc:picChg>
        <pc:picChg chg="add mod">
          <ac:chgData name="Patrik Šimko" userId="d8ed5d4a-1d87-447c-9553-2bcba9d05cc8" providerId="ADAL" clId="{418B589A-C791-4D48-9143-709F5E2F2DA3}" dt="2019-10-31T12:00:26.516" v="934" actId="1076"/>
          <ac:picMkLst>
            <pc:docMk/>
            <pc:sldMk cId="1433783358" sldId="272"/>
            <ac:picMk id="6" creationId="{B5072646-502B-4074-A8F4-85A35388FBBE}"/>
          </ac:picMkLst>
        </pc:picChg>
      </pc:sldChg>
      <pc:sldChg chg="modSp">
        <pc:chgData name="Patrik Šimko" userId="d8ed5d4a-1d87-447c-9553-2bcba9d05cc8" providerId="ADAL" clId="{418B589A-C791-4D48-9143-709F5E2F2DA3}" dt="2019-10-30T20:23:51.903" v="2" actId="1076"/>
        <pc:sldMkLst>
          <pc:docMk/>
          <pc:sldMk cId="2439084577" sldId="285"/>
        </pc:sldMkLst>
        <pc:spChg chg="mod">
          <ac:chgData name="Patrik Šimko" userId="d8ed5d4a-1d87-447c-9553-2bcba9d05cc8" providerId="ADAL" clId="{418B589A-C791-4D48-9143-709F5E2F2DA3}" dt="2019-10-30T20:23:51.903" v="2" actId="1076"/>
          <ac:spMkLst>
            <pc:docMk/>
            <pc:sldMk cId="2439084577" sldId="285"/>
            <ac:spMk id="13" creationId="{00000000-0000-0000-0000-000000000000}"/>
          </ac:spMkLst>
        </pc:spChg>
      </pc:sldChg>
      <pc:sldChg chg="modSp">
        <pc:chgData name="Patrik Šimko" userId="d8ed5d4a-1d87-447c-9553-2bcba9d05cc8" providerId="ADAL" clId="{418B589A-C791-4D48-9143-709F5E2F2DA3}" dt="2019-10-31T12:12:00.103" v="1232" actId="20577"/>
        <pc:sldMkLst>
          <pc:docMk/>
          <pc:sldMk cId="2561351274" sldId="286"/>
        </pc:sldMkLst>
        <pc:graphicFrameChg chg="mod">
          <ac:chgData name="Patrik Šimko" userId="d8ed5d4a-1d87-447c-9553-2bcba9d05cc8" providerId="ADAL" clId="{418B589A-C791-4D48-9143-709F5E2F2DA3}" dt="2019-10-31T12:12:00.103" v="1232" actId="20577"/>
          <ac:graphicFrameMkLst>
            <pc:docMk/>
            <pc:sldMk cId="2561351274" sldId="286"/>
            <ac:graphicFrameMk id="4" creationId="{00000000-0000-0000-0000-000000000000}"/>
          </ac:graphicFrameMkLst>
        </pc:graphicFrameChg>
      </pc:sldChg>
      <pc:sldChg chg="addCm modCm">
        <pc:chgData name="Patrik Šimko" userId="d8ed5d4a-1d87-447c-9553-2bcba9d05cc8" providerId="ADAL" clId="{418B589A-C791-4D48-9143-709F5E2F2DA3}" dt="2019-10-31T12:38:33.033" v="1239"/>
        <pc:sldMkLst>
          <pc:docMk/>
          <pc:sldMk cId="2343910562" sldId="289"/>
        </pc:sldMkLst>
      </pc:sldChg>
      <pc:sldChg chg="modSp">
        <pc:chgData name="Patrik Šimko" userId="d8ed5d4a-1d87-447c-9553-2bcba9d05cc8" providerId="ADAL" clId="{418B589A-C791-4D48-9143-709F5E2F2DA3}" dt="2019-10-31T11:36:08.443" v="408" actId="20577"/>
        <pc:sldMkLst>
          <pc:docMk/>
          <pc:sldMk cId="4214527429" sldId="294"/>
        </pc:sldMkLst>
        <pc:spChg chg="mod">
          <ac:chgData name="Patrik Šimko" userId="d8ed5d4a-1d87-447c-9553-2bcba9d05cc8" providerId="ADAL" clId="{418B589A-C791-4D48-9143-709F5E2F2DA3}" dt="2019-10-31T11:36:08.443" v="408" actId="20577"/>
          <ac:spMkLst>
            <pc:docMk/>
            <pc:sldMk cId="4214527429" sldId="294"/>
            <ac:spMk id="3" creationId="{00000000-0000-0000-0000-000000000000}"/>
          </ac:spMkLst>
        </pc:spChg>
      </pc:sldChg>
      <pc:sldChg chg="addSp modSp add mod setBg">
        <pc:chgData name="Patrik Šimko" userId="d8ed5d4a-1d87-447c-9553-2bcba9d05cc8" providerId="ADAL" clId="{418B589A-C791-4D48-9143-709F5E2F2DA3}" dt="2019-11-11T16:58:48.054" v="1240" actId="313"/>
        <pc:sldMkLst>
          <pc:docMk/>
          <pc:sldMk cId="3136237604" sldId="306"/>
        </pc:sldMkLst>
        <pc:spChg chg="mod">
          <ac:chgData name="Patrik Šimko" userId="d8ed5d4a-1d87-447c-9553-2bcba9d05cc8" providerId="ADAL" clId="{418B589A-C791-4D48-9143-709F5E2F2DA3}" dt="2019-10-31T11:29:38.615" v="370" actId="26606"/>
          <ac:spMkLst>
            <pc:docMk/>
            <pc:sldMk cId="3136237604" sldId="306"/>
            <ac:spMk id="2" creationId="{30349A6B-12E2-4A74-99E1-0931D47A3954}"/>
          </ac:spMkLst>
        </pc:spChg>
        <pc:spChg chg="mod">
          <ac:chgData name="Patrik Šimko" userId="d8ed5d4a-1d87-447c-9553-2bcba9d05cc8" providerId="ADAL" clId="{418B589A-C791-4D48-9143-709F5E2F2DA3}" dt="2019-11-11T16:58:48.054" v="1240" actId="313"/>
          <ac:spMkLst>
            <pc:docMk/>
            <pc:sldMk cId="3136237604" sldId="306"/>
            <ac:spMk id="3" creationId="{29CDEDBB-7ABD-48BC-999E-78E39448BC3F}"/>
          </ac:spMkLst>
        </pc:spChg>
        <pc:spChg chg="add">
          <ac:chgData name="Patrik Šimko" userId="d8ed5d4a-1d87-447c-9553-2bcba9d05cc8" providerId="ADAL" clId="{418B589A-C791-4D48-9143-709F5E2F2DA3}" dt="2019-10-31T11:29:38.615" v="370" actId="26606"/>
          <ac:spMkLst>
            <pc:docMk/>
            <pc:sldMk cId="3136237604" sldId="306"/>
            <ac:spMk id="71" creationId="{4FAE1107-CEC3-4041-8BAA-CDB6F6759B35}"/>
          </ac:spMkLst>
        </pc:spChg>
        <pc:picChg chg="add mod">
          <ac:chgData name="Patrik Šimko" userId="d8ed5d4a-1d87-447c-9553-2bcba9d05cc8" providerId="ADAL" clId="{418B589A-C791-4D48-9143-709F5E2F2DA3}" dt="2019-10-31T11:29:38.615" v="370" actId="26606"/>
          <ac:picMkLst>
            <pc:docMk/>
            <pc:sldMk cId="3136237604" sldId="306"/>
            <ac:picMk id="2050" creationId="{132642E7-022F-40DA-BCE4-46213748590C}"/>
          </ac:picMkLst>
        </pc:picChg>
        <pc:cxnChg chg="add">
          <ac:chgData name="Patrik Šimko" userId="d8ed5d4a-1d87-447c-9553-2bcba9d05cc8" providerId="ADAL" clId="{418B589A-C791-4D48-9143-709F5E2F2DA3}" dt="2019-10-31T11:29:38.615" v="370" actId="26606"/>
          <ac:cxnSpMkLst>
            <pc:docMk/>
            <pc:sldMk cId="3136237604" sldId="306"/>
            <ac:cxnSpMk id="73" creationId="{1AEA88FB-F5DD-45CE-AAE1-7B33D0ABDD25}"/>
          </ac:cxnSpMkLst>
        </pc:cxnChg>
      </pc:sldChg>
      <pc:sldChg chg="modSp add">
        <pc:chgData name="Patrik Šimko" userId="d8ed5d4a-1d87-447c-9553-2bcba9d05cc8" providerId="ADAL" clId="{418B589A-C791-4D48-9143-709F5E2F2DA3}" dt="2019-10-31T11:41:56.180" v="436" actId="20577"/>
        <pc:sldMkLst>
          <pc:docMk/>
          <pc:sldMk cId="2831641043" sldId="307"/>
        </pc:sldMkLst>
        <pc:spChg chg="mod">
          <ac:chgData name="Patrik Šimko" userId="d8ed5d4a-1d87-447c-9553-2bcba9d05cc8" providerId="ADAL" clId="{418B589A-C791-4D48-9143-709F5E2F2DA3}" dt="2019-10-31T11:41:56.180" v="436" actId="20577"/>
          <ac:spMkLst>
            <pc:docMk/>
            <pc:sldMk cId="2831641043" sldId="307"/>
            <ac:spMk id="2" creationId="{81F36F9B-FFF3-469D-8110-0D584DE12C25}"/>
          </ac:spMkLst>
        </pc:spChg>
      </pc:sldChg>
      <pc:sldChg chg="addSp modSp add mod ord setBg">
        <pc:chgData name="Patrik Šimko" userId="d8ed5d4a-1d87-447c-9553-2bcba9d05cc8" providerId="ADAL" clId="{418B589A-C791-4D48-9143-709F5E2F2DA3}" dt="2019-10-31T12:08:02.333" v="1212"/>
        <pc:sldMkLst>
          <pc:docMk/>
          <pc:sldMk cId="1100059925" sldId="308"/>
        </pc:sldMkLst>
        <pc:spChg chg="mod">
          <ac:chgData name="Patrik Šimko" userId="d8ed5d4a-1d87-447c-9553-2bcba9d05cc8" providerId="ADAL" clId="{418B589A-C791-4D48-9143-709F5E2F2DA3}" dt="2019-10-31T12:07:52.064" v="1211" actId="20577"/>
          <ac:spMkLst>
            <pc:docMk/>
            <pc:sldMk cId="1100059925" sldId="308"/>
            <ac:spMk id="2" creationId="{D472BED1-33A7-47EF-BBE5-2A89406988F5}"/>
          </ac:spMkLst>
        </pc:spChg>
        <pc:spChg chg="mod">
          <ac:chgData name="Patrik Šimko" userId="d8ed5d4a-1d87-447c-9553-2bcba9d05cc8" providerId="ADAL" clId="{418B589A-C791-4D48-9143-709F5E2F2DA3}" dt="2019-10-31T12:07:44.906" v="1198" actId="26606"/>
          <ac:spMkLst>
            <pc:docMk/>
            <pc:sldMk cId="1100059925" sldId="308"/>
            <ac:spMk id="3" creationId="{E7AF3651-C7FB-4D1D-8073-6D8800C58197}"/>
          </ac:spMkLst>
        </pc:spChg>
        <pc:spChg chg="add">
          <ac:chgData name="Patrik Šimko" userId="d8ed5d4a-1d87-447c-9553-2bcba9d05cc8" providerId="ADAL" clId="{418B589A-C791-4D48-9143-709F5E2F2DA3}" dt="2019-10-31T12:07:44.906" v="1198" actId="26606"/>
          <ac:spMkLst>
            <pc:docMk/>
            <pc:sldMk cId="1100059925" sldId="308"/>
            <ac:spMk id="71" creationId="{4FAE1107-CEC3-4041-8BAA-CDB6F6759B35}"/>
          </ac:spMkLst>
        </pc:spChg>
        <pc:picChg chg="add mod">
          <ac:chgData name="Patrik Šimko" userId="d8ed5d4a-1d87-447c-9553-2bcba9d05cc8" providerId="ADAL" clId="{418B589A-C791-4D48-9143-709F5E2F2DA3}" dt="2019-10-31T12:07:44.906" v="1198" actId="26606"/>
          <ac:picMkLst>
            <pc:docMk/>
            <pc:sldMk cId="1100059925" sldId="308"/>
            <ac:picMk id="3074" creationId="{DFFEA5BB-C668-4277-8459-F7A0DE9F9A32}"/>
          </ac:picMkLst>
        </pc:picChg>
        <pc:cxnChg chg="add">
          <ac:chgData name="Patrik Šimko" userId="d8ed5d4a-1d87-447c-9553-2bcba9d05cc8" providerId="ADAL" clId="{418B589A-C791-4D48-9143-709F5E2F2DA3}" dt="2019-10-31T12:07:44.906" v="1198" actId="26606"/>
          <ac:cxnSpMkLst>
            <pc:docMk/>
            <pc:sldMk cId="1100059925" sldId="308"/>
            <ac:cxnSpMk id="73" creationId="{1AEA88FB-F5DD-45CE-AAE1-7B33D0ABDD25}"/>
          </ac:cxnSpMkLst>
        </pc:cxn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7-10-25T09:42:48.090" idx="7">
    <p:pos x="4933" y="3072"/>
    <p:text>selektivita a koncetrace jsou aspekty pozornosti které jsou klinicky nejvíce sledovány a nejčastěji spojovány s pozorností doménou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0-10T17:14:40.571" idx="1">
    <p:pos x="2090" y="1958"/>
    <p:text>viz. Gazzaniga s.379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7-10-24T17:24:22.139" idx="5">
    <p:pos x="1831" y="2577"/>
    <p:text>dle Egyptského Boha Amona připomínajícího beraní roh)</p:text>
    <p:extLst mod="1">
      <p:ext uri="{C676402C-5697-4E1C-873F-D02D1690AC5C}">
        <p15:threadingInfo xmlns:p15="http://schemas.microsoft.com/office/powerpoint/2012/main" timeZoneBias="-120"/>
      </p:ext>
    </p:extLst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18-11-08T09:48:02.644" idx="4">
    <p:pos x="2761" y="1465"/>
    <p:text>inhibují LTP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1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7-10-25T11:20:18.571" idx="17">
    <p:pos x="5694" y="2703"/>
    <p:text>nositel má 60% šanci že v 60% bude mít amyloid</p:text>
    <p:extLst>
      <p:ext uri="{C676402C-5697-4E1C-873F-D02D1690AC5C}">
        <p15:threadingInfo xmlns:p15="http://schemas.microsoft.com/office/powerpoint/2012/main" timeZoneBias="-120"/>
      </p:ext>
    </p:extLst>
  </p:cm>
  <p:cm authorId="4" dt="2019-10-31T13:38:28.289" idx="1">
    <p:pos x="10" y="10"/>
    <p:text>APOE e2 — the least common — appears to reduce the risk of Alzheimer's.
APOE e4 — a little more common — increases the risk of Alzheimer's.
APOE e3 — the most common — doesn't seem to affect the risk of Alzheimer's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7-10-25T09:49:17.878" idx="8">
    <p:pos x="1470" y="3079"/>
    <p:text>vztah mezi pozorností a pmětí je obousměrný (zkušenost ovlivňuje zaměření pozornosti shora dolů; ale do paměti se zároveň dostanou jen inforamce zaznamenané pozornostním systémem</p:text>
    <p:extLst>
      <p:ext uri="{C676402C-5697-4E1C-873F-D02D1690AC5C}">
        <p15:threadingInfo xmlns:p15="http://schemas.microsoft.com/office/powerpoint/2012/main" timeZoneBias="-120"/>
      </p:ext>
    </p:extLst>
  </p:cm>
  <p:cm authorId="2" dt="2017-10-25T09:51:38.619" idx="9">
    <p:pos x="2105" y="3279"/>
    <p:text>zapojuje se v řešení testových úloh které vyžadují aktivaci exekutivních fnkcí - DLPFC (v úkolech verbálních levostranná, v úkolech prostorových, obrazových pravostranná)</p:text>
    <p:extLst>
      <p:ext uri="{C676402C-5697-4E1C-873F-D02D1690AC5C}">
        <p15:threadingInfo xmlns:p15="http://schemas.microsoft.com/office/powerpoint/2012/main" timeZoneBias="-120"/>
      </p:ext>
    </p:extLst>
  </p:cm>
  <p:cm authorId="2" dt="2017-10-25T09:52:18.837" idx="10">
    <p:pos x="2009" y="2873"/>
    <p:text>pozornost je v rámci exekutivních funkcí využívána k soustředění se na to, co je zrovna obsahem mysli. Lzde tedy do jisté míry říct, že pozornost je nástrojem exekutivy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7-10-25T09:57:19.323" idx="11">
    <p:pos x="4002" y="1462"/>
    <p:text>stále mnoho otevřených otázek - jisté ale je, že za pozorností nevězí jediná anatomická struktura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7-10-25T10:41:49.572" idx="14">
    <p:pos x="2009" y="1462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7-10-25T10:46:20.487" idx="15">
    <p:pos x="2208" y="3338"/>
    <p:text>často kombinece obou</p:text>
    <p:extLst>
      <p:ext uri="{C676402C-5697-4E1C-873F-D02D1690AC5C}">
        <p15:threadingInfo xmlns:p15="http://schemas.microsoft.com/office/powerpoint/2012/main" timeZoneBias="-120"/>
      </p:ext>
    </p:extLst>
  </p:cm>
  <p:cm authorId="2" dt="2017-10-25T10:46:30.710" idx="16">
    <p:pos x="10" y="10"/>
    <p:text>takto si zvyknou ukládat obrazy i do paměti, tkaže při nakreslení z paměti opět bude levá strana opomenuta</p:text>
    <p:extLst>
      <p:ext uri="{C676402C-5697-4E1C-873F-D02D1690AC5C}">
        <p15:threadingInfo xmlns:p15="http://schemas.microsoft.com/office/powerpoint/2012/main" timeZoneBias="-120"/>
      </p:ext>
    </p:extLst>
  </p:cm>
  <p:cm authorId="3" dt="2018-11-07T09:59:41.173" idx="1">
    <p:pos x="1664" y="3183"/>
    <p:text>vynechání půlky celého obrazu</p:text>
    <p:extLst>
      <p:ext uri="{C676402C-5697-4E1C-873F-D02D1690AC5C}">
        <p15:threadingInfo xmlns:p15="http://schemas.microsoft.com/office/powerpoint/2012/main" timeZoneBias="-60"/>
      </p:ext>
    </p:extLst>
  </p:cm>
  <p:cm authorId="3" dt="2018-11-07T09:59:52.386" idx="2">
    <p:pos x="1701" y="3441"/>
    <p:text>vynechání půlek jednotlivých objektů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18-11-07T10:00:59.522" idx="3">
    <p:pos x="3357" y="1974"/>
    <p:text>člověk nemá důvod rehabilitovat funkcí o které si myslí, že j inepozbyl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7-10-25T09:29:47.915" idx="6">
    <p:pos x="6037" y="3186"/>
    <p:text>+scan s. 382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7-10-24T16:50:41.890" idx="1">
    <p:pos x="2192" y="2276"/>
    <p:text>disociativní amnézie, posttraumatická, porucha osobnosti</p:text>
    <p:extLst>
      <p:ext uri="{C676402C-5697-4E1C-873F-D02D1690AC5C}">
        <p15:threadingInfo xmlns:p15="http://schemas.microsoft.com/office/powerpoint/2012/main" timeZoneBias="-120"/>
      </p:ext>
    </p:extLst>
  </p:cm>
  <p:cm authorId="2" dt="2017-10-24T16:51:18.470" idx="2">
    <p:pos x="1529" y="2274"/>
    <p:text>tranzientní: TGA (tranzientní globální amnézie) - po epi záchvatu, konvulzivní terapii.. odeznívá během několika hodin</p:text>
    <p:extLst>
      <p:ext uri="{C676402C-5697-4E1C-873F-D02D1690AC5C}">
        <p15:threadingInfo xmlns:p15="http://schemas.microsoft.com/office/powerpoint/2012/main" timeZoneBias="-120"/>
      </p:ext>
    </p:extLst>
  </p:cm>
  <p:cm authorId="2" dt="2017-10-24T16:52:48.978" idx="3">
    <p:pos x="1665" y="2410"/>
    <p:text>chronické: fokální (pro jeden časový úsek v historii), amnestický syndrom (těžká anterográdní amnézie), syndrom demence (postupná ztárta paměti v důsl. neurodegenerace)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7-10-24T17:17:14.269" idx="4">
    <p:pos x="3323" y="2274"/>
    <p:text>shopnost chemických synapsí neuronů měnit svou sílu)</p:text>
    <p:extLst>
      <p:ext uri="{C676402C-5697-4E1C-873F-D02D1690AC5C}">
        <p15:threadingInfo xmlns:p15="http://schemas.microsoft.com/office/powerpoint/2012/main" timeZoneBias="-1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1167D8-7073-416C-9C71-1D87C6AC4932}" type="doc">
      <dgm:prSet loTypeId="urn:microsoft.com/office/officeart/2005/8/layout/process1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2CFA8A6-3759-4B7C-8BE6-1973C6366257}">
      <dgm:prSet phldrT="[Text]"/>
      <dgm:spPr/>
      <dgm:t>
        <a:bodyPr/>
        <a:lstStyle/>
        <a:p>
          <a:r>
            <a:rPr lang="cs-CZ" dirty="0"/>
            <a:t>Zvýšené množství receptorů pro dopaminový transportér</a:t>
          </a:r>
          <a:endParaRPr lang="en-US" dirty="0"/>
        </a:p>
      </dgm:t>
    </dgm:pt>
    <dgm:pt modelId="{B0DE2C43-2B65-4273-9A1E-80814AC7EC4E}" type="parTrans" cxnId="{FB047720-E4D6-43BE-9BB4-F89F5FDB56CA}">
      <dgm:prSet/>
      <dgm:spPr/>
      <dgm:t>
        <a:bodyPr/>
        <a:lstStyle/>
        <a:p>
          <a:endParaRPr lang="en-US"/>
        </a:p>
      </dgm:t>
    </dgm:pt>
    <dgm:pt modelId="{241812AE-13DB-4C85-A109-9D66F321EED9}" type="sibTrans" cxnId="{FB047720-E4D6-43BE-9BB4-F89F5FDB56CA}">
      <dgm:prSet/>
      <dgm:spPr/>
      <dgm:t>
        <a:bodyPr/>
        <a:lstStyle/>
        <a:p>
          <a:endParaRPr lang="en-US"/>
        </a:p>
      </dgm:t>
    </dgm:pt>
    <dgm:pt modelId="{56C34C46-F40A-4D32-87A0-B69C560FF41D}">
      <dgm:prSet phldrT="[Text]"/>
      <dgm:spPr/>
      <dgm:t>
        <a:bodyPr/>
        <a:lstStyle/>
        <a:p>
          <a:r>
            <a:rPr lang="cs-CZ" dirty="0"/>
            <a:t>Zvýšené zpětné vychytávání dopaminu</a:t>
          </a:r>
          <a:endParaRPr lang="en-US" dirty="0"/>
        </a:p>
      </dgm:t>
    </dgm:pt>
    <dgm:pt modelId="{2B5EB308-F85B-47F4-B8CD-F402130C7412}" type="parTrans" cxnId="{21A88A07-8DCE-419C-9A27-E7EAD8F4BCED}">
      <dgm:prSet/>
      <dgm:spPr/>
      <dgm:t>
        <a:bodyPr/>
        <a:lstStyle/>
        <a:p>
          <a:endParaRPr lang="en-US"/>
        </a:p>
      </dgm:t>
    </dgm:pt>
    <dgm:pt modelId="{B3767334-F81B-47AA-8894-9F89961440F9}" type="sibTrans" cxnId="{21A88A07-8DCE-419C-9A27-E7EAD8F4BCED}">
      <dgm:prSet/>
      <dgm:spPr/>
      <dgm:t>
        <a:bodyPr/>
        <a:lstStyle/>
        <a:p>
          <a:endParaRPr lang="en-US"/>
        </a:p>
      </dgm:t>
    </dgm:pt>
    <dgm:pt modelId="{5E230E3B-617D-4635-BC50-2890889989A7}">
      <dgm:prSet phldrT="[Text]"/>
      <dgm:spPr/>
      <dgm:t>
        <a:bodyPr/>
        <a:lstStyle/>
        <a:p>
          <a:r>
            <a:rPr lang="cs-CZ" dirty="0"/>
            <a:t>Snížená dostupnost dopaminu v synapsi</a:t>
          </a:r>
          <a:endParaRPr lang="en-US" dirty="0"/>
        </a:p>
      </dgm:t>
    </dgm:pt>
    <dgm:pt modelId="{776631F9-A1FD-48FC-8BC8-549385A7627D}" type="parTrans" cxnId="{39928C39-4C6A-4049-BA9E-9EEDD2A3419D}">
      <dgm:prSet/>
      <dgm:spPr/>
      <dgm:t>
        <a:bodyPr/>
        <a:lstStyle/>
        <a:p>
          <a:endParaRPr lang="en-US"/>
        </a:p>
      </dgm:t>
    </dgm:pt>
    <dgm:pt modelId="{497EA61E-ADCD-49F7-954B-791B76491CC1}" type="sibTrans" cxnId="{39928C39-4C6A-4049-BA9E-9EEDD2A3419D}">
      <dgm:prSet/>
      <dgm:spPr/>
      <dgm:t>
        <a:bodyPr/>
        <a:lstStyle/>
        <a:p>
          <a:endParaRPr lang="en-US"/>
        </a:p>
      </dgm:t>
    </dgm:pt>
    <dgm:pt modelId="{4A3E659B-847D-4D0E-92D6-9122EF10777A}" type="pres">
      <dgm:prSet presAssocID="{D61167D8-7073-416C-9C71-1D87C6AC4932}" presName="Name0" presStyleCnt="0">
        <dgm:presLayoutVars>
          <dgm:dir/>
          <dgm:resizeHandles val="exact"/>
        </dgm:presLayoutVars>
      </dgm:prSet>
      <dgm:spPr/>
    </dgm:pt>
    <dgm:pt modelId="{C4C377D5-3759-42A5-BD4C-D4C3D767AC9F}" type="pres">
      <dgm:prSet presAssocID="{C2CFA8A6-3759-4B7C-8BE6-1973C6366257}" presName="node" presStyleLbl="node1" presStyleIdx="0" presStyleCnt="3">
        <dgm:presLayoutVars>
          <dgm:bulletEnabled val="1"/>
        </dgm:presLayoutVars>
      </dgm:prSet>
      <dgm:spPr/>
    </dgm:pt>
    <dgm:pt modelId="{E56604E1-EDEF-4FCE-A2AB-851B76EB7B01}" type="pres">
      <dgm:prSet presAssocID="{241812AE-13DB-4C85-A109-9D66F321EED9}" presName="sibTrans" presStyleLbl="sibTrans2D1" presStyleIdx="0" presStyleCnt="2"/>
      <dgm:spPr/>
    </dgm:pt>
    <dgm:pt modelId="{B1F43497-776E-454E-9EBC-34089D0BD3E4}" type="pres">
      <dgm:prSet presAssocID="{241812AE-13DB-4C85-A109-9D66F321EED9}" presName="connectorText" presStyleLbl="sibTrans2D1" presStyleIdx="0" presStyleCnt="2"/>
      <dgm:spPr/>
    </dgm:pt>
    <dgm:pt modelId="{D2F6FCE3-F06E-4752-834F-1044CFE850AC}" type="pres">
      <dgm:prSet presAssocID="{56C34C46-F40A-4D32-87A0-B69C560FF41D}" presName="node" presStyleLbl="node1" presStyleIdx="1" presStyleCnt="3">
        <dgm:presLayoutVars>
          <dgm:bulletEnabled val="1"/>
        </dgm:presLayoutVars>
      </dgm:prSet>
      <dgm:spPr/>
    </dgm:pt>
    <dgm:pt modelId="{CF1F0241-A1C7-4C56-9624-09910147FF6F}" type="pres">
      <dgm:prSet presAssocID="{B3767334-F81B-47AA-8894-9F89961440F9}" presName="sibTrans" presStyleLbl="sibTrans2D1" presStyleIdx="1" presStyleCnt="2"/>
      <dgm:spPr/>
    </dgm:pt>
    <dgm:pt modelId="{5A1052A1-4E4E-4C5C-AB03-E6647B1D9A93}" type="pres">
      <dgm:prSet presAssocID="{B3767334-F81B-47AA-8894-9F89961440F9}" presName="connectorText" presStyleLbl="sibTrans2D1" presStyleIdx="1" presStyleCnt="2"/>
      <dgm:spPr/>
    </dgm:pt>
    <dgm:pt modelId="{41A09D86-13E6-4FB1-BC2C-4ECF1BA0B96B}" type="pres">
      <dgm:prSet presAssocID="{5E230E3B-617D-4635-BC50-2890889989A7}" presName="node" presStyleLbl="node1" presStyleIdx="2" presStyleCnt="3">
        <dgm:presLayoutVars>
          <dgm:bulletEnabled val="1"/>
        </dgm:presLayoutVars>
      </dgm:prSet>
      <dgm:spPr/>
    </dgm:pt>
  </dgm:ptLst>
  <dgm:cxnLst>
    <dgm:cxn modelId="{21A88A07-8DCE-419C-9A27-E7EAD8F4BCED}" srcId="{D61167D8-7073-416C-9C71-1D87C6AC4932}" destId="{56C34C46-F40A-4D32-87A0-B69C560FF41D}" srcOrd="1" destOrd="0" parTransId="{2B5EB308-F85B-47F4-B8CD-F402130C7412}" sibTransId="{B3767334-F81B-47AA-8894-9F89961440F9}"/>
    <dgm:cxn modelId="{5E1BEB0E-1877-407B-846B-6F5AA4EE13B6}" type="presOf" srcId="{5E230E3B-617D-4635-BC50-2890889989A7}" destId="{41A09D86-13E6-4FB1-BC2C-4ECF1BA0B96B}" srcOrd="0" destOrd="0" presId="urn:microsoft.com/office/officeart/2005/8/layout/process1"/>
    <dgm:cxn modelId="{FB047720-E4D6-43BE-9BB4-F89F5FDB56CA}" srcId="{D61167D8-7073-416C-9C71-1D87C6AC4932}" destId="{C2CFA8A6-3759-4B7C-8BE6-1973C6366257}" srcOrd="0" destOrd="0" parTransId="{B0DE2C43-2B65-4273-9A1E-80814AC7EC4E}" sibTransId="{241812AE-13DB-4C85-A109-9D66F321EED9}"/>
    <dgm:cxn modelId="{2ADDC42E-9A44-46F8-B853-774C6A0B97F4}" type="presOf" srcId="{B3767334-F81B-47AA-8894-9F89961440F9}" destId="{CF1F0241-A1C7-4C56-9624-09910147FF6F}" srcOrd="0" destOrd="0" presId="urn:microsoft.com/office/officeart/2005/8/layout/process1"/>
    <dgm:cxn modelId="{61D7D835-DAC7-4A4D-BD6E-8405F404B858}" type="presOf" srcId="{B3767334-F81B-47AA-8894-9F89961440F9}" destId="{5A1052A1-4E4E-4C5C-AB03-E6647B1D9A93}" srcOrd="1" destOrd="0" presId="urn:microsoft.com/office/officeart/2005/8/layout/process1"/>
    <dgm:cxn modelId="{39928C39-4C6A-4049-BA9E-9EEDD2A3419D}" srcId="{D61167D8-7073-416C-9C71-1D87C6AC4932}" destId="{5E230E3B-617D-4635-BC50-2890889989A7}" srcOrd="2" destOrd="0" parTransId="{776631F9-A1FD-48FC-8BC8-549385A7627D}" sibTransId="{497EA61E-ADCD-49F7-954B-791B76491CC1}"/>
    <dgm:cxn modelId="{3CA91461-700E-4946-982B-74143409D045}" type="presOf" srcId="{D61167D8-7073-416C-9C71-1D87C6AC4932}" destId="{4A3E659B-847D-4D0E-92D6-9122EF10777A}" srcOrd="0" destOrd="0" presId="urn:microsoft.com/office/officeart/2005/8/layout/process1"/>
    <dgm:cxn modelId="{8D2D0373-3B2C-4B95-A472-E2B3D5C612E6}" type="presOf" srcId="{56C34C46-F40A-4D32-87A0-B69C560FF41D}" destId="{D2F6FCE3-F06E-4752-834F-1044CFE850AC}" srcOrd="0" destOrd="0" presId="urn:microsoft.com/office/officeart/2005/8/layout/process1"/>
    <dgm:cxn modelId="{DD867B55-FE7F-47E6-90A9-5A69ED3655A7}" type="presOf" srcId="{C2CFA8A6-3759-4B7C-8BE6-1973C6366257}" destId="{C4C377D5-3759-42A5-BD4C-D4C3D767AC9F}" srcOrd="0" destOrd="0" presId="urn:microsoft.com/office/officeart/2005/8/layout/process1"/>
    <dgm:cxn modelId="{D9DC558F-524D-4D2D-8F39-B88AA7340638}" type="presOf" srcId="{241812AE-13DB-4C85-A109-9D66F321EED9}" destId="{E56604E1-EDEF-4FCE-A2AB-851B76EB7B01}" srcOrd="0" destOrd="0" presId="urn:microsoft.com/office/officeart/2005/8/layout/process1"/>
    <dgm:cxn modelId="{1D85159F-ADBD-44F8-B562-9B45D6CD3A46}" type="presOf" srcId="{241812AE-13DB-4C85-A109-9D66F321EED9}" destId="{B1F43497-776E-454E-9EBC-34089D0BD3E4}" srcOrd="1" destOrd="0" presId="urn:microsoft.com/office/officeart/2005/8/layout/process1"/>
    <dgm:cxn modelId="{8C94AA3C-88EC-4958-AAE2-7EDAA3CF17A4}" type="presParOf" srcId="{4A3E659B-847D-4D0E-92D6-9122EF10777A}" destId="{C4C377D5-3759-42A5-BD4C-D4C3D767AC9F}" srcOrd="0" destOrd="0" presId="urn:microsoft.com/office/officeart/2005/8/layout/process1"/>
    <dgm:cxn modelId="{C05D1A64-AD20-4BA1-BD4B-B6C6DCF5E623}" type="presParOf" srcId="{4A3E659B-847D-4D0E-92D6-9122EF10777A}" destId="{E56604E1-EDEF-4FCE-A2AB-851B76EB7B01}" srcOrd="1" destOrd="0" presId="urn:microsoft.com/office/officeart/2005/8/layout/process1"/>
    <dgm:cxn modelId="{549C9FA5-F91C-458B-A06F-1A058CF987F9}" type="presParOf" srcId="{E56604E1-EDEF-4FCE-A2AB-851B76EB7B01}" destId="{B1F43497-776E-454E-9EBC-34089D0BD3E4}" srcOrd="0" destOrd="0" presId="urn:microsoft.com/office/officeart/2005/8/layout/process1"/>
    <dgm:cxn modelId="{A1B31EFF-CEB2-4461-866C-D09681323B99}" type="presParOf" srcId="{4A3E659B-847D-4D0E-92D6-9122EF10777A}" destId="{D2F6FCE3-F06E-4752-834F-1044CFE850AC}" srcOrd="2" destOrd="0" presId="urn:microsoft.com/office/officeart/2005/8/layout/process1"/>
    <dgm:cxn modelId="{E1054E0F-9325-48D2-AB5E-05023CF393B7}" type="presParOf" srcId="{4A3E659B-847D-4D0E-92D6-9122EF10777A}" destId="{CF1F0241-A1C7-4C56-9624-09910147FF6F}" srcOrd="3" destOrd="0" presId="urn:microsoft.com/office/officeart/2005/8/layout/process1"/>
    <dgm:cxn modelId="{DE79ED65-FEA3-4F9E-9CB1-666E01500D4C}" type="presParOf" srcId="{CF1F0241-A1C7-4C56-9624-09910147FF6F}" destId="{5A1052A1-4E4E-4C5C-AB03-E6647B1D9A93}" srcOrd="0" destOrd="0" presId="urn:microsoft.com/office/officeart/2005/8/layout/process1"/>
    <dgm:cxn modelId="{833A5B6E-D91F-4EFD-90A9-F21D9B36F3A2}" type="presParOf" srcId="{4A3E659B-847D-4D0E-92D6-9122EF10777A}" destId="{41A09D86-13E6-4FB1-BC2C-4ECF1BA0B96B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DCA0E5-A0BC-4784-B9C7-31E02DA78EAA}" type="doc">
      <dgm:prSet loTypeId="urn:microsoft.com/office/officeart/2005/8/layout/process3" loCatId="process" qsTypeId="urn:microsoft.com/office/officeart/2005/8/quickstyle/simple5" qsCatId="simple" csTypeId="urn:microsoft.com/office/officeart/2005/8/colors/colorful1" csCatId="colorful" phldr="1"/>
      <dgm:spPr/>
    </dgm:pt>
    <dgm:pt modelId="{09E1971A-A7D7-45C0-A388-46304F1B2DCF}">
      <dgm:prSet phldrT="[Text]"/>
      <dgm:spPr/>
      <dgm:t>
        <a:bodyPr/>
        <a:lstStyle/>
        <a:p>
          <a:r>
            <a:rPr lang="cs-CZ" dirty="0"/>
            <a:t>Hypoxie </a:t>
          </a:r>
          <a:r>
            <a:rPr lang="en-US" dirty="0"/>
            <a:t>(perinatal)</a:t>
          </a:r>
        </a:p>
      </dgm:t>
    </dgm:pt>
    <dgm:pt modelId="{4E82A97D-EC31-4487-8A71-6115EAB0067E}" type="parTrans" cxnId="{17B1EBED-8475-444F-B664-BF1C2D0F81B7}">
      <dgm:prSet/>
      <dgm:spPr/>
      <dgm:t>
        <a:bodyPr/>
        <a:lstStyle/>
        <a:p>
          <a:endParaRPr lang="en-US"/>
        </a:p>
      </dgm:t>
    </dgm:pt>
    <dgm:pt modelId="{8D62AEB0-81FF-4596-A331-B8DB8C855447}" type="sibTrans" cxnId="{17B1EBED-8475-444F-B664-BF1C2D0F81B7}">
      <dgm:prSet/>
      <dgm:spPr/>
      <dgm:t>
        <a:bodyPr/>
        <a:lstStyle/>
        <a:p>
          <a:endParaRPr lang="en-US"/>
        </a:p>
      </dgm:t>
    </dgm:pt>
    <dgm:pt modelId="{6FC7DDC7-9283-4744-BD39-021AB2142CD2}">
      <dgm:prSet phldrT="[Text]"/>
      <dgm:spPr/>
      <dgm:t>
        <a:bodyPr/>
        <a:lstStyle/>
        <a:p>
          <a:r>
            <a:rPr lang="cs-CZ" dirty="0" err="1"/>
            <a:t>Striatum</a:t>
          </a:r>
          <a:endParaRPr lang="en-US" dirty="0"/>
        </a:p>
      </dgm:t>
    </dgm:pt>
    <dgm:pt modelId="{17F8A4C5-1A0B-4EED-9024-14FCBAE0D013}" type="parTrans" cxnId="{B2ACD97F-8F74-4AC0-963E-7C6F66E4268A}">
      <dgm:prSet/>
      <dgm:spPr/>
      <dgm:t>
        <a:bodyPr/>
        <a:lstStyle/>
        <a:p>
          <a:endParaRPr lang="en-US"/>
        </a:p>
      </dgm:t>
    </dgm:pt>
    <dgm:pt modelId="{6CCB4DAA-E748-4C31-8C73-2FD72E7C2973}" type="sibTrans" cxnId="{B2ACD97F-8F74-4AC0-963E-7C6F66E4268A}">
      <dgm:prSet/>
      <dgm:spPr/>
      <dgm:t>
        <a:bodyPr/>
        <a:lstStyle/>
        <a:p>
          <a:endParaRPr lang="en-US"/>
        </a:p>
      </dgm:t>
    </dgm:pt>
    <dgm:pt modelId="{C7A5417C-F9B8-4D91-963D-ED40840D5719}">
      <dgm:prSet phldrT="[Text]"/>
      <dgm:spPr/>
      <dgm:t>
        <a:bodyPr/>
        <a:lstStyle/>
        <a:p>
          <a:r>
            <a:rPr lang="cs-CZ" dirty="0" err="1"/>
            <a:t>Ncl</a:t>
          </a:r>
          <a:r>
            <a:rPr lang="cs-CZ" dirty="0"/>
            <a:t>. </a:t>
          </a:r>
          <a:r>
            <a:rPr lang="cs-CZ" dirty="0" err="1"/>
            <a:t>Caudatus</a:t>
          </a:r>
          <a:endParaRPr lang="en-US" dirty="0"/>
        </a:p>
      </dgm:t>
    </dgm:pt>
    <dgm:pt modelId="{53B26C88-7DB4-4727-A3D1-624AB1BC2CE7}" type="parTrans" cxnId="{B118F478-4AC5-492E-9A04-CAD249FE7B6E}">
      <dgm:prSet/>
      <dgm:spPr/>
      <dgm:t>
        <a:bodyPr/>
        <a:lstStyle/>
        <a:p>
          <a:endParaRPr lang="en-US"/>
        </a:p>
      </dgm:t>
    </dgm:pt>
    <dgm:pt modelId="{1202E6E8-A622-4A30-AD1B-9F5E93459936}" type="sibTrans" cxnId="{B118F478-4AC5-492E-9A04-CAD249FE7B6E}">
      <dgm:prSet/>
      <dgm:spPr/>
      <dgm:t>
        <a:bodyPr/>
        <a:lstStyle/>
        <a:p>
          <a:endParaRPr lang="en-US"/>
        </a:p>
      </dgm:t>
    </dgm:pt>
    <dgm:pt modelId="{23A2E6A9-77A7-4BED-AAB3-14CB4603123C}">
      <dgm:prSet/>
      <dgm:spPr/>
      <dgm:t>
        <a:bodyPr/>
        <a:lstStyle/>
        <a:p>
          <a:r>
            <a:rPr lang="cs-CZ" dirty="0"/>
            <a:t>Často v anamnéze ADHD</a:t>
          </a:r>
          <a:endParaRPr lang="en-US" dirty="0"/>
        </a:p>
      </dgm:t>
    </dgm:pt>
    <dgm:pt modelId="{3D883A32-6898-4465-B031-120988F7BFB6}" type="parTrans" cxnId="{6C64029F-754F-4EBC-80D3-AC3ED9E3C4DB}">
      <dgm:prSet/>
      <dgm:spPr/>
      <dgm:t>
        <a:bodyPr/>
        <a:lstStyle/>
        <a:p>
          <a:endParaRPr lang="en-US"/>
        </a:p>
      </dgm:t>
    </dgm:pt>
    <dgm:pt modelId="{42AEE6B1-3853-4C9C-9AA6-22713700F824}" type="sibTrans" cxnId="{6C64029F-754F-4EBC-80D3-AC3ED9E3C4DB}">
      <dgm:prSet/>
      <dgm:spPr/>
      <dgm:t>
        <a:bodyPr/>
        <a:lstStyle/>
        <a:p>
          <a:endParaRPr lang="en-US"/>
        </a:p>
      </dgm:t>
    </dgm:pt>
    <dgm:pt modelId="{84EEFCB4-80D1-4366-94BB-8D60975A926D}">
      <dgm:prSet/>
      <dgm:spPr/>
      <dgm:t>
        <a:bodyPr/>
        <a:lstStyle/>
        <a:p>
          <a:r>
            <a:rPr lang="cs-CZ" dirty="0"/>
            <a:t>citlivost k perinatální hypoxii</a:t>
          </a:r>
          <a:endParaRPr lang="en-US" dirty="0"/>
        </a:p>
      </dgm:t>
    </dgm:pt>
    <dgm:pt modelId="{907F4AAE-A5F1-4A94-8AA9-509E74FD96B6}" type="parTrans" cxnId="{113E1D04-B77E-44A7-9F07-D64E7DA5FEAE}">
      <dgm:prSet/>
      <dgm:spPr/>
      <dgm:t>
        <a:bodyPr/>
        <a:lstStyle/>
        <a:p>
          <a:endParaRPr lang="en-US"/>
        </a:p>
      </dgm:t>
    </dgm:pt>
    <dgm:pt modelId="{253AED24-4218-4A7B-8719-6468C4979D70}" type="sibTrans" cxnId="{113E1D04-B77E-44A7-9F07-D64E7DA5FEAE}">
      <dgm:prSet/>
      <dgm:spPr/>
      <dgm:t>
        <a:bodyPr/>
        <a:lstStyle/>
        <a:p>
          <a:endParaRPr lang="en-US"/>
        </a:p>
      </dgm:t>
    </dgm:pt>
    <dgm:pt modelId="{D860EECE-4E62-4405-AAF3-12DDD867EAF1}">
      <dgm:prSet/>
      <dgm:spPr/>
      <dgm:t>
        <a:bodyPr/>
        <a:lstStyle/>
        <a:p>
          <a:r>
            <a:rPr lang="cs-CZ" dirty="0"/>
            <a:t>Vysoký obsah dopaminu a synapsí</a:t>
          </a:r>
          <a:endParaRPr lang="en-US" dirty="0"/>
        </a:p>
      </dgm:t>
    </dgm:pt>
    <dgm:pt modelId="{06DF97E2-828C-4232-BD3A-049DCDECBE11}" type="parTrans" cxnId="{DCAA2B01-D483-4FBE-AC41-51337C29DB33}">
      <dgm:prSet/>
      <dgm:spPr/>
      <dgm:t>
        <a:bodyPr/>
        <a:lstStyle/>
        <a:p>
          <a:endParaRPr lang="en-US"/>
        </a:p>
      </dgm:t>
    </dgm:pt>
    <dgm:pt modelId="{1A3EDE7F-E2B0-4324-BD14-0566B762BCEC}" type="sibTrans" cxnId="{DCAA2B01-D483-4FBE-AC41-51337C29DB33}">
      <dgm:prSet/>
      <dgm:spPr/>
      <dgm:t>
        <a:bodyPr/>
        <a:lstStyle/>
        <a:p>
          <a:endParaRPr lang="en-US"/>
        </a:p>
      </dgm:t>
    </dgm:pt>
    <dgm:pt modelId="{FF5D254D-D1BB-49FC-8EC2-BB58B7ADE6BD}">
      <dgm:prSet/>
      <dgm:spPr/>
      <dgm:t>
        <a:bodyPr/>
        <a:lstStyle/>
        <a:p>
          <a:r>
            <a:rPr lang="cs-CZ" dirty="0"/>
            <a:t>Dopamin</a:t>
          </a:r>
          <a:endParaRPr lang="en-US" dirty="0"/>
        </a:p>
      </dgm:t>
    </dgm:pt>
    <dgm:pt modelId="{E9E1C5B8-8433-4449-982E-7EB6FC0529B9}" type="parTrans" cxnId="{CC08491D-D995-4A32-B8BE-D75DB9F720AA}">
      <dgm:prSet/>
      <dgm:spPr/>
      <dgm:t>
        <a:bodyPr/>
        <a:lstStyle/>
        <a:p>
          <a:endParaRPr lang="en-US"/>
        </a:p>
      </dgm:t>
    </dgm:pt>
    <dgm:pt modelId="{62DF03A1-4D3A-4A1A-ABE5-3672047BB62E}" type="sibTrans" cxnId="{CC08491D-D995-4A32-B8BE-D75DB9F720AA}">
      <dgm:prSet/>
      <dgm:spPr/>
      <dgm:t>
        <a:bodyPr/>
        <a:lstStyle/>
        <a:p>
          <a:endParaRPr lang="en-US"/>
        </a:p>
      </dgm:t>
    </dgm:pt>
    <dgm:pt modelId="{F70F8477-D25D-4980-9BAC-3109BCA6DA5A}">
      <dgm:prSet/>
      <dgm:spPr/>
      <dgm:t>
        <a:bodyPr/>
        <a:lstStyle/>
        <a:p>
          <a:r>
            <a:rPr lang="cs-CZ" dirty="0"/>
            <a:t>Redukce o 5-19% </a:t>
          </a:r>
          <a:endParaRPr lang="en-US" dirty="0"/>
        </a:p>
      </dgm:t>
    </dgm:pt>
    <dgm:pt modelId="{942DB5CF-FB70-4796-82D9-D6737E263A9E}" type="parTrans" cxnId="{C509B7A5-DECE-410A-B4AB-A48F93E89B2C}">
      <dgm:prSet/>
      <dgm:spPr/>
      <dgm:t>
        <a:bodyPr/>
        <a:lstStyle/>
        <a:p>
          <a:endParaRPr lang="en-US"/>
        </a:p>
      </dgm:t>
    </dgm:pt>
    <dgm:pt modelId="{543C296F-6647-461B-89CC-CFB87D1D494F}" type="sibTrans" cxnId="{C509B7A5-DECE-410A-B4AB-A48F93E89B2C}">
      <dgm:prSet/>
      <dgm:spPr/>
      <dgm:t>
        <a:bodyPr/>
        <a:lstStyle/>
        <a:p>
          <a:endParaRPr lang="en-US"/>
        </a:p>
      </dgm:t>
    </dgm:pt>
    <dgm:pt modelId="{DADFB63D-F7AD-4EE9-BBB6-2ADF4D096AFA}">
      <dgm:prSet/>
      <dgm:spPr/>
      <dgm:t>
        <a:bodyPr/>
        <a:lstStyle/>
        <a:p>
          <a:r>
            <a:rPr lang="cs-CZ" b="1" dirty="0"/>
            <a:t>Nedostatek dopaminu</a:t>
          </a:r>
          <a:endParaRPr lang="en-US" b="1" dirty="0"/>
        </a:p>
      </dgm:t>
    </dgm:pt>
    <dgm:pt modelId="{1ACE83DC-463D-4EBD-83D0-5AECD571046A}" type="parTrans" cxnId="{3667DA01-8C48-406B-8B81-38BF3B278E39}">
      <dgm:prSet/>
      <dgm:spPr/>
      <dgm:t>
        <a:bodyPr/>
        <a:lstStyle/>
        <a:p>
          <a:endParaRPr lang="en-US"/>
        </a:p>
      </dgm:t>
    </dgm:pt>
    <dgm:pt modelId="{AFDFB892-9438-4E21-AA96-14730CF92DA8}" type="sibTrans" cxnId="{3667DA01-8C48-406B-8B81-38BF3B278E39}">
      <dgm:prSet/>
      <dgm:spPr/>
      <dgm:t>
        <a:bodyPr/>
        <a:lstStyle/>
        <a:p>
          <a:endParaRPr lang="en-US"/>
        </a:p>
      </dgm:t>
    </dgm:pt>
    <dgm:pt modelId="{F7C892C1-4EF1-4887-8629-DE2881F9DCD1}">
      <dgm:prSet/>
      <dgm:spPr/>
      <dgm:t>
        <a:bodyPr/>
        <a:lstStyle/>
        <a:p>
          <a:r>
            <a:rPr lang="cs-CZ" dirty="0"/>
            <a:t>Podpora poruchy </a:t>
          </a:r>
          <a:r>
            <a:rPr lang="cs-CZ" dirty="0" err="1"/>
            <a:t>neurotransmise</a:t>
          </a:r>
          <a:endParaRPr lang="en-US" dirty="0"/>
        </a:p>
      </dgm:t>
    </dgm:pt>
    <dgm:pt modelId="{1A3AD66B-48B6-41CE-9450-10F90BB6690D}" type="parTrans" cxnId="{1312618B-0404-464F-8AD4-09E57AE581D5}">
      <dgm:prSet/>
      <dgm:spPr/>
      <dgm:t>
        <a:bodyPr/>
        <a:lstStyle/>
        <a:p>
          <a:endParaRPr lang="en-US"/>
        </a:p>
      </dgm:t>
    </dgm:pt>
    <dgm:pt modelId="{36AAD257-D403-4575-88D9-9A7F5AED7D79}" type="sibTrans" cxnId="{1312618B-0404-464F-8AD4-09E57AE581D5}">
      <dgm:prSet/>
      <dgm:spPr/>
      <dgm:t>
        <a:bodyPr/>
        <a:lstStyle/>
        <a:p>
          <a:endParaRPr lang="en-US"/>
        </a:p>
      </dgm:t>
    </dgm:pt>
    <dgm:pt modelId="{A1374A8C-38A0-48A1-8EC1-85A0AA146F0A}" type="pres">
      <dgm:prSet presAssocID="{B2DCA0E5-A0BC-4784-B9C7-31E02DA78EAA}" presName="linearFlow" presStyleCnt="0">
        <dgm:presLayoutVars>
          <dgm:dir/>
          <dgm:animLvl val="lvl"/>
          <dgm:resizeHandles val="exact"/>
        </dgm:presLayoutVars>
      </dgm:prSet>
      <dgm:spPr/>
    </dgm:pt>
    <dgm:pt modelId="{D809D9D2-C91B-41F1-8240-7C400E32ADE8}" type="pres">
      <dgm:prSet presAssocID="{09E1971A-A7D7-45C0-A388-46304F1B2DCF}" presName="composite" presStyleCnt="0"/>
      <dgm:spPr/>
    </dgm:pt>
    <dgm:pt modelId="{489DED2F-178A-413B-8374-EE515247584D}" type="pres">
      <dgm:prSet presAssocID="{09E1971A-A7D7-45C0-A388-46304F1B2DCF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3C6A5B7-DC35-4E96-8932-267BA3B90592}" type="pres">
      <dgm:prSet presAssocID="{09E1971A-A7D7-45C0-A388-46304F1B2DCF}" presName="parSh" presStyleLbl="node1" presStyleIdx="0" presStyleCnt="4"/>
      <dgm:spPr/>
    </dgm:pt>
    <dgm:pt modelId="{047455F3-5A7F-4B76-B61F-69CF3F55F960}" type="pres">
      <dgm:prSet presAssocID="{09E1971A-A7D7-45C0-A388-46304F1B2DCF}" presName="desTx" presStyleLbl="fgAcc1" presStyleIdx="0" presStyleCnt="4">
        <dgm:presLayoutVars>
          <dgm:bulletEnabled val="1"/>
        </dgm:presLayoutVars>
      </dgm:prSet>
      <dgm:spPr/>
    </dgm:pt>
    <dgm:pt modelId="{180F2DDD-33D9-4A9E-ACD2-A8EDB1D0E6F2}" type="pres">
      <dgm:prSet presAssocID="{8D62AEB0-81FF-4596-A331-B8DB8C855447}" presName="sibTrans" presStyleLbl="sibTrans2D1" presStyleIdx="0" presStyleCnt="3"/>
      <dgm:spPr/>
    </dgm:pt>
    <dgm:pt modelId="{00969357-7D90-4E19-9BA0-3E05D29EEDBB}" type="pres">
      <dgm:prSet presAssocID="{8D62AEB0-81FF-4596-A331-B8DB8C855447}" presName="connTx" presStyleLbl="sibTrans2D1" presStyleIdx="0" presStyleCnt="3"/>
      <dgm:spPr/>
    </dgm:pt>
    <dgm:pt modelId="{35A4AC12-084D-4A42-992B-CC5D3954033E}" type="pres">
      <dgm:prSet presAssocID="{6FC7DDC7-9283-4744-BD39-021AB2142CD2}" presName="composite" presStyleCnt="0"/>
      <dgm:spPr/>
    </dgm:pt>
    <dgm:pt modelId="{03F2CC5A-6127-4618-ACFD-4090D76C02F8}" type="pres">
      <dgm:prSet presAssocID="{6FC7DDC7-9283-4744-BD39-021AB2142CD2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CE1B121-C201-4754-815B-2E4A521C8BA6}" type="pres">
      <dgm:prSet presAssocID="{6FC7DDC7-9283-4744-BD39-021AB2142CD2}" presName="parSh" presStyleLbl="node1" presStyleIdx="1" presStyleCnt="4"/>
      <dgm:spPr/>
    </dgm:pt>
    <dgm:pt modelId="{A0E4C017-FEB1-46F2-9C3D-1C02D984031D}" type="pres">
      <dgm:prSet presAssocID="{6FC7DDC7-9283-4744-BD39-021AB2142CD2}" presName="desTx" presStyleLbl="fgAcc1" presStyleIdx="1" presStyleCnt="4">
        <dgm:presLayoutVars>
          <dgm:bulletEnabled val="1"/>
        </dgm:presLayoutVars>
      </dgm:prSet>
      <dgm:spPr/>
    </dgm:pt>
    <dgm:pt modelId="{9F58DF5F-9DE9-410A-BCBF-F1BF6557135B}" type="pres">
      <dgm:prSet presAssocID="{6CCB4DAA-E748-4C31-8C73-2FD72E7C2973}" presName="sibTrans" presStyleLbl="sibTrans2D1" presStyleIdx="1" presStyleCnt="3"/>
      <dgm:spPr/>
    </dgm:pt>
    <dgm:pt modelId="{FAC5044D-1D97-473B-A69A-91A4A76378F3}" type="pres">
      <dgm:prSet presAssocID="{6CCB4DAA-E748-4C31-8C73-2FD72E7C2973}" presName="connTx" presStyleLbl="sibTrans2D1" presStyleIdx="1" presStyleCnt="3"/>
      <dgm:spPr/>
    </dgm:pt>
    <dgm:pt modelId="{FB237B34-36BC-41A1-87EB-F90AA68E62E5}" type="pres">
      <dgm:prSet presAssocID="{C7A5417C-F9B8-4D91-963D-ED40840D5719}" presName="composite" presStyleCnt="0"/>
      <dgm:spPr/>
    </dgm:pt>
    <dgm:pt modelId="{85024A9C-01EB-4B07-A4FA-7A1E0EF9F02E}" type="pres">
      <dgm:prSet presAssocID="{C7A5417C-F9B8-4D91-963D-ED40840D5719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0B491EEA-24DD-49E3-B4C4-61C80015BF57}" type="pres">
      <dgm:prSet presAssocID="{C7A5417C-F9B8-4D91-963D-ED40840D5719}" presName="parSh" presStyleLbl="node1" presStyleIdx="2" presStyleCnt="4"/>
      <dgm:spPr/>
    </dgm:pt>
    <dgm:pt modelId="{87D2DE47-6DB7-4F68-A1ED-B751C7F8A401}" type="pres">
      <dgm:prSet presAssocID="{C7A5417C-F9B8-4D91-963D-ED40840D5719}" presName="desTx" presStyleLbl="fgAcc1" presStyleIdx="2" presStyleCnt="4">
        <dgm:presLayoutVars>
          <dgm:bulletEnabled val="1"/>
        </dgm:presLayoutVars>
      </dgm:prSet>
      <dgm:spPr/>
    </dgm:pt>
    <dgm:pt modelId="{5FA51942-23FB-4FFA-BECB-0C789F758141}" type="pres">
      <dgm:prSet presAssocID="{1202E6E8-A622-4A30-AD1B-9F5E93459936}" presName="sibTrans" presStyleLbl="sibTrans2D1" presStyleIdx="2" presStyleCnt="3"/>
      <dgm:spPr/>
    </dgm:pt>
    <dgm:pt modelId="{AD641054-6BBC-4469-B185-1ED02AA149F0}" type="pres">
      <dgm:prSet presAssocID="{1202E6E8-A622-4A30-AD1B-9F5E93459936}" presName="connTx" presStyleLbl="sibTrans2D1" presStyleIdx="2" presStyleCnt="3"/>
      <dgm:spPr/>
    </dgm:pt>
    <dgm:pt modelId="{1C1B7BCB-3961-4453-B0DD-5DCBC0992D0C}" type="pres">
      <dgm:prSet presAssocID="{FF5D254D-D1BB-49FC-8EC2-BB58B7ADE6BD}" presName="composite" presStyleCnt="0"/>
      <dgm:spPr/>
    </dgm:pt>
    <dgm:pt modelId="{BD7848DA-9AC5-487F-9642-3C672583DFAF}" type="pres">
      <dgm:prSet presAssocID="{FF5D254D-D1BB-49FC-8EC2-BB58B7ADE6BD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7EBD739D-D225-4089-B14D-7972077BFE8C}" type="pres">
      <dgm:prSet presAssocID="{FF5D254D-D1BB-49FC-8EC2-BB58B7ADE6BD}" presName="parSh" presStyleLbl="node1" presStyleIdx="3" presStyleCnt="4"/>
      <dgm:spPr/>
    </dgm:pt>
    <dgm:pt modelId="{280C9B9A-CA88-4CA1-A727-E26AC6373541}" type="pres">
      <dgm:prSet presAssocID="{FF5D254D-D1BB-49FC-8EC2-BB58B7ADE6BD}" presName="desTx" presStyleLbl="fgAcc1" presStyleIdx="3" presStyleCnt="4">
        <dgm:presLayoutVars>
          <dgm:bulletEnabled val="1"/>
        </dgm:presLayoutVars>
      </dgm:prSet>
      <dgm:spPr/>
    </dgm:pt>
  </dgm:ptLst>
  <dgm:cxnLst>
    <dgm:cxn modelId="{DCAA2B01-D483-4FBE-AC41-51337C29DB33}" srcId="{6FC7DDC7-9283-4744-BD39-021AB2142CD2}" destId="{D860EECE-4E62-4405-AAF3-12DDD867EAF1}" srcOrd="1" destOrd="0" parTransId="{06DF97E2-828C-4232-BD3A-049DCDECBE11}" sibTransId="{1A3EDE7F-E2B0-4324-BD14-0566B762BCEC}"/>
    <dgm:cxn modelId="{3667DA01-8C48-406B-8B81-38BF3B278E39}" srcId="{FF5D254D-D1BB-49FC-8EC2-BB58B7ADE6BD}" destId="{DADFB63D-F7AD-4EE9-BBB6-2ADF4D096AFA}" srcOrd="0" destOrd="0" parTransId="{1ACE83DC-463D-4EBD-83D0-5AECD571046A}" sibTransId="{AFDFB892-9438-4E21-AA96-14730CF92DA8}"/>
    <dgm:cxn modelId="{113E1D04-B77E-44A7-9F07-D64E7DA5FEAE}" srcId="{6FC7DDC7-9283-4744-BD39-021AB2142CD2}" destId="{84EEFCB4-80D1-4366-94BB-8D60975A926D}" srcOrd="0" destOrd="0" parTransId="{907F4AAE-A5F1-4A94-8AA9-509E74FD96B6}" sibTransId="{253AED24-4218-4A7B-8719-6468C4979D70}"/>
    <dgm:cxn modelId="{C561010A-C7B7-4F39-8E07-9B3AF28B350A}" type="presOf" srcId="{23A2E6A9-77A7-4BED-AAB3-14CB4603123C}" destId="{047455F3-5A7F-4B76-B61F-69CF3F55F960}" srcOrd="0" destOrd="0" presId="urn:microsoft.com/office/officeart/2005/8/layout/process3"/>
    <dgm:cxn modelId="{D038441D-C9AF-4FC9-8DBB-6B5D0E2EE7FE}" type="presOf" srcId="{B2DCA0E5-A0BC-4784-B9C7-31E02DA78EAA}" destId="{A1374A8C-38A0-48A1-8EC1-85A0AA146F0A}" srcOrd="0" destOrd="0" presId="urn:microsoft.com/office/officeart/2005/8/layout/process3"/>
    <dgm:cxn modelId="{CC08491D-D995-4A32-B8BE-D75DB9F720AA}" srcId="{B2DCA0E5-A0BC-4784-B9C7-31E02DA78EAA}" destId="{FF5D254D-D1BB-49FC-8EC2-BB58B7ADE6BD}" srcOrd="3" destOrd="0" parTransId="{E9E1C5B8-8433-4449-982E-7EB6FC0529B9}" sibTransId="{62DF03A1-4D3A-4A1A-ABE5-3672047BB62E}"/>
    <dgm:cxn modelId="{1942482D-B77E-4E7C-946D-043930287C1F}" type="presOf" srcId="{C7A5417C-F9B8-4D91-963D-ED40840D5719}" destId="{85024A9C-01EB-4B07-A4FA-7A1E0EF9F02E}" srcOrd="0" destOrd="0" presId="urn:microsoft.com/office/officeart/2005/8/layout/process3"/>
    <dgm:cxn modelId="{C2AB6A3A-2E75-41B2-9EA1-9D4F3B390D84}" type="presOf" srcId="{6CCB4DAA-E748-4C31-8C73-2FD72E7C2973}" destId="{9F58DF5F-9DE9-410A-BCBF-F1BF6557135B}" srcOrd="0" destOrd="0" presId="urn:microsoft.com/office/officeart/2005/8/layout/process3"/>
    <dgm:cxn modelId="{46C1BD3C-9DF1-41C6-8A92-D9D0CB33996C}" type="presOf" srcId="{09E1971A-A7D7-45C0-A388-46304F1B2DCF}" destId="{43C6A5B7-DC35-4E96-8932-267BA3B90592}" srcOrd="1" destOrd="0" presId="urn:microsoft.com/office/officeart/2005/8/layout/process3"/>
    <dgm:cxn modelId="{C12D7678-9EB3-4751-A834-A7009D9800E8}" type="presOf" srcId="{8D62AEB0-81FF-4596-A331-B8DB8C855447}" destId="{00969357-7D90-4E19-9BA0-3E05D29EEDBB}" srcOrd="1" destOrd="0" presId="urn:microsoft.com/office/officeart/2005/8/layout/process3"/>
    <dgm:cxn modelId="{F29E9278-A726-4C05-8903-D61475AB9BB3}" type="presOf" srcId="{1202E6E8-A622-4A30-AD1B-9F5E93459936}" destId="{AD641054-6BBC-4469-B185-1ED02AA149F0}" srcOrd="1" destOrd="0" presId="urn:microsoft.com/office/officeart/2005/8/layout/process3"/>
    <dgm:cxn modelId="{B118F478-4AC5-492E-9A04-CAD249FE7B6E}" srcId="{B2DCA0E5-A0BC-4784-B9C7-31E02DA78EAA}" destId="{C7A5417C-F9B8-4D91-963D-ED40840D5719}" srcOrd="2" destOrd="0" parTransId="{53B26C88-7DB4-4727-A3D1-624AB1BC2CE7}" sibTransId="{1202E6E8-A622-4A30-AD1B-9F5E93459936}"/>
    <dgm:cxn modelId="{B2ACD97F-8F74-4AC0-963E-7C6F66E4268A}" srcId="{B2DCA0E5-A0BC-4784-B9C7-31E02DA78EAA}" destId="{6FC7DDC7-9283-4744-BD39-021AB2142CD2}" srcOrd="1" destOrd="0" parTransId="{17F8A4C5-1A0B-4EED-9024-14FCBAE0D013}" sibTransId="{6CCB4DAA-E748-4C31-8C73-2FD72E7C2973}"/>
    <dgm:cxn modelId="{619E8C83-4538-423E-8F56-222BB87027DD}" type="presOf" srcId="{FF5D254D-D1BB-49FC-8EC2-BB58B7ADE6BD}" destId="{7EBD739D-D225-4089-B14D-7972077BFE8C}" srcOrd="1" destOrd="0" presId="urn:microsoft.com/office/officeart/2005/8/layout/process3"/>
    <dgm:cxn modelId="{18A85D88-5DD0-409E-9DB9-AD0DF4123E03}" type="presOf" srcId="{DADFB63D-F7AD-4EE9-BBB6-2ADF4D096AFA}" destId="{280C9B9A-CA88-4CA1-A727-E26AC6373541}" srcOrd="0" destOrd="0" presId="urn:microsoft.com/office/officeart/2005/8/layout/process3"/>
    <dgm:cxn modelId="{1312618B-0404-464F-8AD4-09E57AE581D5}" srcId="{FF5D254D-D1BB-49FC-8EC2-BB58B7ADE6BD}" destId="{F7C892C1-4EF1-4887-8629-DE2881F9DCD1}" srcOrd="1" destOrd="0" parTransId="{1A3AD66B-48B6-41CE-9450-10F90BB6690D}" sibTransId="{36AAD257-D403-4575-88D9-9A7F5AED7D79}"/>
    <dgm:cxn modelId="{F86B568C-DF74-471F-A92D-D0F0BF097FA0}" type="presOf" srcId="{D860EECE-4E62-4405-AAF3-12DDD867EAF1}" destId="{A0E4C017-FEB1-46F2-9C3D-1C02D984031D}" srcOrd="0" destOrd="1" presId="urn:microsoft.com/office/officeart/2005/8/layout/process3"/>
    <dgm:cxn modelId="{DC011795-F036-4C92-8412-A4C6CA011ADF}" type="presOf" srcId="{8D62AEB0-81FF-4596-A331-B8DB8C855447}" destId="{180F2DDD-33D9-4A9E-ACD2-A8EDB1D0E6F2}" srcOrd="0" destOrd="0" presId="urn:microsoft.com/office/officeart/2005/8/layout/process3"/>
    <dgm:cxn modelId="{805F1099-5023-4BD9-B95B-C81A8B6D1AA1}" type="presOf" srcId="{09E1971A-A7D7-45C0-A388-46304F1B2DCF}" destId="{489DED2F-178A-413B-8374-EE515247584D}" srcOrd="0" destOrd="0" presId="urn:microsoft.com/office/officeart/2005/8/layout/process3"/>
    <dgm:cxn modelId="{6C64029F-754F-4EBC-80D3-AC3ED9E3C4DB}" srcId="{09E1971A-A7D7-45C0-A388-46304F1B2DCF}" destId="{23A2E6A9-77A7-4BED-AAB3-14CB4603123C}" srcOrd="0" destOrd="0" parTransId="{3D883A32-6898-4465-B031-120988F7BFB6}" sibTransId="{42AEE6B1-3853-4C9C-9AA6-22713700F824}"/>
    <dgm:cxn modelId="{C509B7A5-DECE-410A-B4AB-A48F93E89B2C}" srcId="{C7A5417C-F9B8-4D91-963D-ED40840D5719}" destId="{F70F8477-D25D-4980-9BAC-3109BCA6DA5A}" srcOrd="0" destOrd="0" parTransId="{942DB5CF-FB70-4796-82D9-D6737E263A9E}" sibTransId="{543C296F-6647-461B-89CC-CFB87D1D494F}"/>
    <dgm:cxn modelId="{E18687AE-896B-4947-BFB5-5835DF77E97C}" type="presOf" srcId="{F70F8477-D25D-4980-9BAC-3109BCA6DA5A}" destId="{87D2DE47-6DB7-4F68-A1ED-B751C7F8A401}" srcOrd="0" destOrd="0" presId="urn:microsoft.com/office/officeart/2005/8/layout/process3"/>
    <dgm:cxn modelId="{3DD1D9AE-D1EB-4483-87F5-8C31A5FFEA7A}" type="presOf" srcId="{6FC7DDC7-9283-4744-BD39-021AB2142CD2}" destId="{FCE1B121-C201-4754-815B-2E4A521C8BA6}" srcOrd="1" destOrd="0" presId="urn:microsoft.com/office/officeart/2005/8/layout/process3"/>
    <dgm:cxn modelId="{E5D3C5B6-01F4-41AC-BB74-3D46139EC64D}" type="presOf" srcId="{F7C892C1-4EF1-4887-8629-DE2881F9DCD1}" destId="{280C9B9A-CA88-4CA1-A727-E26AC6373541}" srcOrd="0" destOrd="1" presId="urn:microsoft.com/office/officeart/2005/8/layout/process3"/>
    <dgm:cxn modelId="{F892A2C5-6B1E-489C-B25F-ED68361DB12F}" type="presOf" srcId="{1202E6E8-A622-4A30-AD1B-9F5E93459936}" destId="{5FA51942-23FB-4FFA-BECB-0C789F758141}" srcOrd="0" destOrd="0" presId="urn:microsoft.com/office/officeart/2005/8/layout/process3"/>
    <dgm:cxn modelId="{C3C004D3-5EA8-44FA-8ED8-2B55C4CACDEA}" type="presOf" srcId="{84EEFCB4-80D1-4366-94BB-8D60975A926D}" destId="{A0E4C017-FEB1-46F2-9C3D-1C02D984031D}" srcOrd="0" destOrd="0" presId="urn:microsoft.com/office/officeart/2005/8/layout/process3"/>
    <dgm:cxn modelId="{97A016D4-86C0-4E82-864B-F9CF23B53734}" type="presOf" srcId="{FF5D254D-D1BB-49FC-8EC2-BB58B7ADE6BD}" destId="{BD7848DA-9AC5-487F-9642-3C672583DFAF}" srcOrd="0" destOrd="0" presId="urn:microsoft.com/office/officeart/2005/8/layout/process3"/>
    <dgm:cxn modelId="{BAE5F7D8-EAE4-4055-BDCD-E01F54835978}" type="presOf" srcId="{C7A5417C-F9B8-4D91-963D-ED40840D5719}" destId="{0B491EEA-24DD-49E3-B4C4-61C80015BF57}" srcOrd="1" destOrd="0" presId="urn:microsoft.com/office/officeart/2005/8/layout/process3"/>
    <dgm:cxn modelId="{17B1EBED-8475-444F-B664-BF1C2D0F81B7}" srcId="{B2DCA0E5-A0BC-4784-B9C7-31E02DA78EAA}" destId="{09E1971A-A7D7-45C0-A388-46304F1B2DCF}" srcOrd="0" destOrd="0" parTransId="{4E82A97D-EC31-4487-8A71-6115EAB0067E}" sibTransId="{8D62AEB0-81FF-4596-A331-B8DB8C855447}"/>
    <dgm:cxn modelId="{B8F9D3EF-485C-4FEA-B9C1-4E4DECEEFB45}" type="presOf" srcId="{6FC7DDC7-9283-4744-BD39-021AB2142CD2}" destId="{03F2CC5A-6127-4618-ACFD-4090D76C02F8}" srcOrd="0" destOrd="0" presId="urn:microsoft.com/office/officeart/2005/8/layout/process3"/>
    <dgm:cxn modelId="{0F51BDF5-47C1-4EE3-86B2-FE881BE44889}" type="presOf" srcId="{6CCB4DAA-E748-4C31-8C73-2FD72E7C2973}" destId="{FAC5044D-1D97-473B-A69A-91A4A76378F3}" srcOrd="1" destOrd="0" presId="urn:microsoft.com/office/officeart/2005/8/layout/process3"/>
    <dgm:cxn modelId="{2ACDE73D-0765-4C3D-A7AF-8273992DD550}" type="presParOf" srcId="{A1374A8C-38A0-48A1-8EC1-85A0AA146F0A}" destId="{D809D9D2-C91B-41F1-8240-7C400E32ADE8}" srcOrd="0" destOrd="0" presId="urn:microsoft.com/office/officeart/2005/8/layout/process3"/>
    <dgm:cxn modelId="{78064789-CFA3-40C8-AA9B-B5EEFAA4121A}" type="presParOf" srcId="{D809D9D2-C91B-41F1-8240-7C400E32ADE8}" destId="{489DED2F-178A-413B-8374-EE515247584D}" srcOrd="0" destOrd="0" presId="urn:microsoft.com/office/officeart/2005/8/layout/process3"/>
    <dgm:cxn modelId="{9BFD9098-6C25-4ABC-933C-48148ACF1A86}" type="presParOf" srcId="{D809D9D2-C91B-41F1-8240-7C400E32ADE8}" destId="{43C6A5B7-DC35-4E96-8932-267BA3B90592}" srcOrd="1" destOrd="0" presId="urn:microsoft.com/office/officeart/2005/8/layout/process3"/>
    <dgm:cxn modelId="{B7DB1461-AA0F-49CF-BD12-E551F636DB8D}" type="presParOf" srcId="{D809D9D2-C91B-41F1-8240-7C400E32ADE8}" destId="{047455F3-5A7F-4B76-B61F-69CF3F55F960}" srcOrd="2" destOrd="0" presId="urn:microsoft.com/office/officeart/2005/8/layout/process3"/>
    <dgm:cxn modelId="{D7EAC11B-8F43-44A8-AC50-F41A201F3B7C}" type="presParOf" srcId="{A1374A8C-38A0-48A1-8EC1-85A0AA146F0A}" destId="{180F2DDD-33D9-4A9E-ACD2-A8EDB1D0E6F2}" srcOrd="1" destOrd="0" presId="urn:microsoft.com/office/officeart/2005/8/layout/process3"/>
    <dgm:cxn modelId="{9D4721EE-1874-4CA3-A25E-B042AE3DA976}" type="presParOf" srcId="{180F2DDD-33D9-4A9E-ACD2-A8EDB1D0E6F2}" destId="{00969357-7D90-4E19-9BA0-3E05D29EEDBB}" srcOrd="0" destOrd="0" presId="urn:microsoft.com/office/officeart/2005/8/layout/process3"/>
    <dgm:cxn modelId="{2B23038F-FEA5-4FE5-B358-D530275CB771}" type="presParOf" srcId="{A1374A8C-38A0-48A1-8EC1-85A0AA146F0A}" destId="{35A4AC12-084D-4A42-992B-CC5D3954033E}" srcOrd="2" destOrd="0" presId="urn:microsoft.com/office/officeart/2005/8/layout/process3"/>
    <dgm:cxn modelId="{F420CE18-7FD0-42AE-B7EE-53B3B4CF18C7}" type="presParOf" srcId="{35A4AC12-084D-4A42-992B-CC5D3954033E}" destId="{03F2CC5A-6127-4618-ACFD-4090D76C02F8}" srcOrd="0" destOrd="0" presId="urn:microsoft.com/office/officeart/2005/8/layout/process3"/>
    <dgm:cxn modelId="{72B6DBA6-5515-4C75-A50E-70106D9EEE84}" type="presParOf" srcId="{35A4AC12-084D-4A42-992B-CC5D3954033E}" destId="{FCE1B121-C201-4754-815B-2E4A521C8BA6}" srcOrd="1" destOrd="0" presId="urn:microsoft.com/office/officeart/2005/8/layout/process3"/>
    <dgm:cxn modelId="{AAC0EDCB-8831-416D-9FD4-EC0FC0AE584C}" type="presParOf" srcId="{35A4AC12-084D-4A42-992B-CC5D3954033E}" destId="{A0E4C017-FEB1-46F2-9C3D-1C02D984031D}" srcOrd="2" destOrd="0" presId="urn:microsoft.com/office/officeart/2005/8/layout/process3"/>
    <dgm:cxn modelId="{7A994DC8-1099-42F1-9E43-1C338D133B72}" type="presParOf" srcId="{A1374A8C-38A0-48A1-8EC1-85A0AA146F0A}" destId="{9F58DF5F-9DE9-410A-BCBF-F1BF6557135B}" srcOrd="3" destOrd="0" presId="urn:microsoft.com/office/officeart/2005/8/layout/process3"/>
    <dgm:cxn modelId="{BA31015F-7162-435F-9B35-5CAF77AB75D5}" type="presParOf" srcId="{9F58DF5F-9DE9-410A-BCBF-F1BF6557135B}" destId="{FAC5044D-1D97-473B-A69A-91A4A76378F3}" srcOrd="0" destOrd="0" presId="urn:microsoft.com/office/officeart/2005/8/layout/process3"/>
    <dgm:cxn modelId="{F1D42885-C161-4E4A-8891-E8E94D89E9F4}" type="presParOf" srcId="{A1374A8C-38A0-48A1-8EC1-85A0AA146F0A}" destId="{FB237B34-36BC-41A1-87EB-F90AA68E62E5}" srcOrd="4" destOrd="0" presId="urn:microsoft.com/office/officeart/2005/8/layout/process3"/>
    <dgm:cxn modelId="{B590ABB1-D0CA-4AE0-B6E8-71F0E345D77E}" type="presParOf" srcId="{FB237B34-36BC-41A1-87EB-F90AA68E62E5}" destId="{85024A9C-01EB-4B07-A4FA-7A1E0EF9F02E}" srcOrd="0" destOrd="0" presId="urn:microsoft.com/office/officeart/2005/8/layout/process3"/>
    <dgm:cxn modelId="{B985615D-EE91-43BD-ADE4-0A60EA0D1D38}" type="presParOf" srcId="{FB237B34-36BC-41A1-87EB-F90AA68E62E5}" destId="{0B491EEA-24DD-49E3-B4C4-61C80015BF57}" srcOrd="1" destOrd="0" presId="urn:microsoft.com/office/officeart/2005/8/layout/process3"/>
    <dgm:cxn modelId="{75E212AD-0D89-48FC-951D-1CF82A6B54FC}" type="presParOf" srcId="{FB237B34-36BC-41A1-87EB-F90AA68E62E5}" destId="{87D2DE47-6DB7-4F68-A1ED-B751C7F8A401}" srcOrd="2" destOrd="0" presId="urn:microsoft.com/office/officeart/2005/8/layout/process3"/>
    <dgm:cxn modelId="{0754FE64-5022-40B2-8BCF-3280F11F88B0}" type="presParOf" srcId="{A1374A8C-38A0-48A1-8EC1-85A0AA146F0A}" destId="{5FA51942-23FB-4FFA-BECB-0C789F758141}" srcOrd="5" destOrd="0" presId="urn:microsoft.com/office/officeart/2005/8/layout/process3"/>
    <dgm:cxn modelId="{D5D727D9-4724-464C-9727-4379C7A7269C}" type="presParOf" srcId="{5FA51942-23FB-4FFA-BECB-0C789F758141}" destId="{AD641054-6BBC-4469-B185-1ED02AA149F0}" srcOrd="0" destOrd="0" presId="urn:microsoft.com/office/officeart/2005/8/layout/process3"/>
    <dgm:cxn modelId="{F9F76EB3-E50A-40C1-A988-614E15671715}" type="presParOf" srcId="{A1374A8C-38A0-48A1-8EC1-85A0AA146F0A}" destId="{1C1B7BCB-3961-4453-B0DD-5DCBC0992D0C}" srcOrd="6" destOrd="0" presId="urn:microsoft.com/office/officeart/2005/8/layout/process3"/>
    <dgm:cxn modelId="{226675FF-10B3-42D7-BAFE-4EB584EF7644}" type="presParOf" srcId="{1C1B7BCB-3961-4453-B0DD-5DCBC0992D0C}" destId="{BD7848DA-9AC5-487F-9642-3C672583DFAF}" srcOrd="0" destOrd="0" presId="urn:microsoft.com/office/officeart/2005/8/layout/process3"/>
    <dgm:cxn modelId="{EF01F454-25E9-4E82-A7A5-AC719BFB115E}" type="presParOf" srcId="{1C1B7BCB-3961-4453-B0DD-5DCBC0992D0C}" destId="{7EBD739D-D225-4089-B14D-7972077BFE8C}" srcOrd="1" destOrd="0" presId="urn:microsoft.com/office/officeart/2005/8/layout/process3"/>
    <dgm:cxn modelId="{F97BB8AF-6A01-4B9A-B545-BFD41092E004}" type="presParOf" srcId="{1C1B7BCB-3961-4453-B0DD-5DCBC0992D0C}" destId="{280C9B9A-CA88-4CA1-A727-E26AC6373541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F82D01B-6F21-4B43-8BE0-CA398C180EA9}" type="doc">
      <dgm:prSet loTypeId="urn:microsoft.com/office/officeart/2005/8/layout/process1" loCatId="process" qsTypeId="urn:microsoft.com/office/officeart/2005/8/quickstyle/simple1" qsCatId="simple" csTypeId="urn:microsoft.com/office/officeart/2005/8/colors/colorful4" csCatId="colorful" phldr="1"/>
      <dgm:spPr/>
    </dgm:pt>
    <dgm:pt modelId="{E7C69EE3-D279-4D60-B95D-2901A30DA37C}">
      <dgm:prSet phldrT="[Text]"/>
      <dgm:spPr/>
      <dgm:t>
        <a:bodyPr/>
        <a:lstStyle/>
        <a:p>
          <a:r>
            <a:rPr lang="cs-CZ" dirty="0"/>
            <a:t>Aktivace genů</a:t>
          </a:r>
        </a:p>
      </dgm:t>
    </dgm:pt>
    <dgm:pt modelId="{32F8E1A4-5540-4BCF-959B-D16BF8AA0C72}" type="parTrans" cxnId="{0F08F62E-A00C-4E84-9444-9D9BBCF1EC57}">
      <dgm:prSet/>
      <dgm:spPr/>
      <dgm:t>
        <a:bodyPr/>
        <a:lstStyle/>
        <a:p>
          <a:endParaRPr lang="cs-CZ"/>
        </a:p>
      </dgm:t>
    </dgm:pt>
    <dgm:pt modelId="{A60DF0D3-0472-42C2-9D13-EEBB411B7D0A}" type="sibTrans" cxnId="{0F08F62E-A00C-4E84-9444-9D9BBCF1EC57}">
      <dgm:prSet/>
      <dgm:spPr/>
      <dgm:t>
        <a:bodyPr/>
        <a:lstStyle/>
        <a:p>
          <a:endParaRPr lang="cs-CZ"/>
        </a:p>
      </dgm:t>
    </dgm:pt>
    <dgm:pt modelId="{602CBA58-83B4-458F-81A9-380E9A17CC32}">
      <dgm:prSet phldrT="[Text]"/>
      <dgm:spPr/>
      <dgm:t>
        <a:bodyPr/>
        <a:lstStyle/>
        <a:p>
          <a:r>
            <a:rPr lang="cs-CZ" dirty="0"/>
            <a:t>Proteosyntéza</a:t>
          </a:r>
        </a:p>
      </dgm:t>
    </dgm:pt>
    <dgm:pt modelId="{6B647ED1-D4AC-4028-B148-89E452C579CE}" type="parTrans" cxnId="{598C3809-5295-4C24-ABEF-7CBFFE708EDC}">
      <dgm:prSet/>
      <dgm:spPr/>
      <dgm:t>
        <a:bodyPr/>
        <a:lstStyle/>
        <a:p>
          <a:endParaRPr lang="cs-CZ"/>
        </a:p>
      </dgm:t>
    </dgm:pt>
    <dgm:pt modelId="{19FA98B7-D9AB-47DE-A329-28948A6D280F}" type="sibTrans" cxnId="{598C3809-5295-4C24-ABEF-7CBFFE708EDC}">
      <dgm:prSet/>
      <dgm:spPr/>
      <dgm:t>
        <a:bodyPr/>
        <a:lstStyle/>
        <a:p>
          <a:endParaRPr lang="cs-CZ"/>
        </a:p>
      </dgm:t>
    </dgm:pt>
    <dgm:pt modelId="{1EA36C08-A099-44E0-B4A0-49BE5D15F8D6}">
      <dgm:prSet phldrT="[Text]"/>
      <dgm:spPr/>
      <dgm:t>
        <a:bodyPr/>
        <a:lstStyle/>
        <a:p>
          <a:r>
            <a:rPr lang="cs-CZ" dirty="0" err="1"/>
            <a:t>Synaptogeneze</a:t>
          </a:r>
          <a:endParaRPr lang="cs-CZ" dirty="0"/>
        </a:p>
      </dgm:t>
    </dgm:pt>
    <dgm:pt modelId="{4684379B-B5E3-4D55-A994-9D1D24654B5A}" type="parTrans" cxnId="{F2FD0917-38F0-4821-9870-2958CDBD5810}">
      <dgm:prSet/>
      <dgm:spPr/>
      <dgm:t>
        <a:bodyPr/>
        <a:lstStyle/>
        <a:p>
          <a:endParaRPr lang="cs-CZ"/>
        </a:p>
      </dgm:t>
    </dgm:pt>
    <dgm:pt modelId="{F7B20430-3F92-4E06-A0D8-FAE9C1B98FE1}" type="sibTrans" cxnId="{F2FD0917-38F0-4821-9870-2958CDBD5810}">
      <dgm:prSet/>
      <dgm:spPr/>
      <dgm:t>
        <a:bodyPr/>
        <a:lstStyle/>
        <a:p>
          <a:endParaRPr lang="cs-CZ"/>
        </a:p>
      </dgm:t>
    </dgm:pt>
    <dgm:pt modelId="{CECF84B7-E945-4950-A116-B59FF55C79C3}" type="pres">
      <dgm:prSet presAssocID="{CF82D01B-6F21-4B43-8BE0-CA398C180EA9}" presName="Name0" presStyleCnt="0">
        <dgm:presLayoutVars>
          <dgm:dir/>
          <dgm:resizeHandles val="exact"/>
        </dgm:presLayoutVars>
      </dgm:prSet>
      <dgm:spPr/>
    </dgm:pt>
    <dgm:pt modelId="{365A74EF-389E-43DE-BECE-B7AEBE388926}" type="pres">
      <dgm:prSet presAssocID="{E7C69EE3-D279-4D60-B95D-2901A30DA37C}" presName="node" presStyleLbl="node1" presStyleIdx="0" presStyleCnt="3">
        <dgm:presLayoutVars>
          <dgm:bulletEnabled val="1"/>
        </dgm:presLayoutVars>
      </dgm:prSet>
      <dgm:spPr/>
    </dgm:pt>
    <dgm:pt modelId="{FE4697CD-BC27-4ED0-B353-1A5967BFCC27}" type="pres">
      <dgm:prSet presAssocID="{A60DF0D3-0472-42C2-9D13-EEBB411B7D0A}" presName="sibTrans" presStyleLbl="sibTrans2D1" presStyleIdx="0" presStyleCnt="2"/>
      <dgm:spPr/>
    </dgm:pt>
    <dgm:pt modelId="{C767E08D-BD61-46E5-9157-10A0586427D8}" type="pres">
      <dgm:prSet presAssocID="{A60DF0D3-0472-42C2-9D13-EEBB411B7D0A}" presName="connectorText" presStyleLbl="sibTrans2D1" presStyleIdx="0" presStyleCnt="2"/>
      <dgm:spPr/>
    </dgm:pt>
    <dgm:pt modelId="{90997F65-1EEB-4F5F-857C-280E51CD4E97}" type="pres">
      <dgm:prSet presAssocID="{602CBA58-83B4-458F-81A9-380E9A17CC32}" presName="node" presStyleLbl="node1" presStyleIdx="1" presStyleCnt="3">
        <dgm:presLayoutVars>
          <dgm:bulletEnabled val="1"/>
        </dgm:presLayoutVars>
      </dgm:prSet>
      <dgm:spPr/>
    </dgm:pt>
    <dgm:pt modelId="{94E2ADEC-3837-437E-A033-6C18CFAD3EBF}" type="pres">
      <dgm:prSet presAssocID="{19FA98B7-D9AB-47DE-A329-28948A6D280F}" presName="sibTrans" presStyleLbl="sibTrans2D1" presStyleIdx="1" presStyleCnt="2"/>
      <dgm:spPr/>
    </dgm:pt>
    <dgm:pt modelId="{EF7F818E-1D0F-4173-9A00-56C15DD7CC81}" type="pres">
      <dgm:prSet presAssocID="{19FA98B7-D9AB-47DE-A329-28948A6D280F}" presName="connectorText" presStyleLbl="sibTrans2D1" presStyleIdx="1" presStyleCnt="2"/>
      <dgm:spPr/>
    </dgm:pt>
    <dgm:pt modelId="{ACF53FE2-55E2-4A53-8C26-22C82B3DC11A}" type="pres">
      <dgm:prSet presAssocID="{1EA36C08-A099-44E0-B4A0-49BE5D15F8D6}" presName="node" presStyleLbl="node1" presStyleIdx="2" presStyleCnt="3">
        <dgm:presLayoutVars>
          <dgm:bulletEnabled val="1"/>
        </dgm:presLayoutVars>
      </dgm:prSet>
      <dgm:spPr/>
    </dgm:pt>
  </dgm:ptLst>
  <dgm:cxnLst>
    <dgm:cxn modelId="{598C3809-5295-4C24-ABEF-7CBFFE708EDC}" srcId="{CF82D01B-6F21-4B43-8BE0-CA398C180EA9}" destId="{602CBA58-83B4-458F-81A9-380E9A17CC32}" srcOrd="1" destOrd="0" parTransId="{6B647ED1-D4AC-4028-B148-89E452C579CE}" sibTransId="{19FA98B7-D9AB-47DE-A329-28948A6D280F}"/>
    <dgm:cxn modelId="{F2FD0917-38F0-4821-9870-2958CDBD5810}" srcId="{CF82D01B-6F21-4B43-8BE0-CA398C180EA9}" destId="{1EA36C08-A099-44E0-B4A0-49BE5D15F8D6}" srcOrd="2" destOrd="0" parTransId="{4684379B-B5E3-4D55-A994-9D1D24654B5A}" sibTransId="{F7B20430-3F92-4E06-A0D8-FAE9C1B98FE1}"/>
    <dgm:cxn modelId="{B3ED3927-CDC4-4516-B7E1-6EDE5A8E095D}" type="presOf" srcId="{19FA98B7-D9AB-47DE-A329-28948A6D280F}" destId="{94E2ADEC-3837-437E-A033-6C18CFAD3EBF}" srcOrd="0" destOrd="0" presId="urn:microsoft.com/office/officeart/2005/8/layout/process1"/>
    <dgm:cxn modelId="{0F08F62E-A00C-4E84-9444-9D9BBCF1EC57}" srcId="{CF82D01B-6F21-4B43-8BE0-CA398C180EA9}" destId="{E7C69EE3-D279-4D60-B95D-2901A30DA37C}" srcOrd="0" destOrd="0" parTransId="{32F8E1A4-5540-4BCF-959B-D16BF8AA0C72}" sibTransId="{A60DF0D3-0472-42C2-9D13-EEBB411B7D0A}"/>
    <dgm:cxn modelId="{0E3DBE41-3987-4718-A179-66E774B87933}" type="presOf" srcId="{19FA98B7-D9AB-47DE-A329-28948A6D280F}" destId="{EF7F818E-1D0F-4173-9A00-56C15DD7CC81}" srcOrd="1" destOrd="0" presId="urn:microsoft.com/office/officeart/2005/8/layout/process1"/>
    <dgm:cxn modelId="{46FA8150-DE16-489A-96C3-4EB5EFFD4B3D}" type="presOf" srcId="{E7C69EE3-D279-4D60-B95D-2901A30DA37C}" destId="{365A74EF-389E-43DE-BECE-B7AEBE388926}" srcOrd="0" destOrd="0" presId="urn:microsoft.com/office/officeart/2005/8/layout/process1"/>
    <dgm:cxn modelId="{A742A554-0296-4837-BD65-09DD78375CFA}" type="presOf" srcId="{602CBA58-83B4-458F-81A9-380E9A17CC32}" destId="{90997F65-1EEB-4F5F-857C-280E51CD4E97}" srcOrd="0" destOrd="0" presId="urn:microsoft.com/office/officeart/2005/8/layout/process1"/>
    <dgm:cxn modelId="{38F40A89-9578-4DE1-8F2A-855055581D43}" type="presOf" srcId="{A60DF0D3-0472-42C2-9D13-EEBB411B7D0A}" destId="{C767E08D-BD61-46E5-9157-10A0586427D8}" srcOrd="1" destOrd="0" presId="urn:microsoft.com/office/officeart/2005/8/layout/process1"/>
    <dgm:cxn modelId="{0A0D4ED5-55A1-48DC-AB48-E2576979A329}" type="presOf" srcId="{1EA36C08-A099-44E0-B4A0-49BE5D15F8D6}" destId="{ACF53FE2-55E2-4A53-8C26-22C82B3DC11A}" srcOrd="0" destOrd="0" presId="urn:microsoft.com/office/officeart/2005/8/layout/process1"/>
    <dgm:cxn modelId="{F34D78E9-1C40-49A3-A3A3-6943C4FAC44A}" type="presOf" srcId="{A60DF0D3-0472-42C2-9D13-EEBB411B7D0A}" destId="{FE4697CD-BC27-4ED0-B353-1A5967BFCC27}" srcOrd="0" destOrd="0" presId="urn:microsoft.com/office/officeart/2005/8/layout/process1"/>
    <dgm:cxn modelId="{C4FFC3EA-1D6E-4B07-87BA-5BE858A1F886}" type="presOf" srcId="{CF82D01B-6F21-4B43-8BE0-CA398C180EA9}" destId="{CECF84B7-E945-4950-A116-B59FF55C79C3}" srcOrd="0" destOrd="0" presId="urn:microsoft.com/office/officeart/2005/8/layout/process1"/>
    <dgm:cxn modelId="{3D90BB3D-D95A-48B5-843A-60374ABECA22}" type="presParOf" srcId="{CECF84B7-E945-4950-A116-B59FF55C79C3}" destId="{365A74EF-389E-43DE-BECE-B7AEBE388926}" srcOrd="0" destOrd="0" presId="urn:microsoft.com/office/officeart/2005/8/layout/process1"/>
    <dgm:cxn modelId="{89E28CB8-66B2-4E86-AFE7-E32511B713DC}" type="presParOf" srcId="{CECF84B7-E945-4950-A116-B59FF55C79C3}" destId="{FE4697CD-BC27-4ED0-B353-1A5967BFCC27}" srcOrd="1" destOrd="0" presId="urn:microsoft.com/office/officeart/2005/8/layout/process1"/>
    <dgm:cxn modelId="{2B00A6F1-3CF7-46A2-9EC3-52B588379189}" type="presParOf" srcId="{FE4697CD-BC27-4ED0-B353-1A5967BFCC27}" destId="{C767E08D-BD61-46E5-9157-10A0586427D8}" srcOrd="0" destOrd="0" presId="urn:microsoft.com/office/officeart/2005/8/layout/process1"/>
    <dgm:cxn modelId="{53AB2932-1D18-4514-979A-776EA423B598}" type="presParOf" srcId="{CECF84B7-E945-4950-A116-B59FF55C79C3}" destId="{90997F65-1EEB-4F5F-857C-280E51CD4E97}" srcOrd="2" destOrd="0" presId="urn:microsoft.com/office/officeart/2005/8/layout/process1"/>
    <dgm:cxn modelId="{6670E095-D4CE-40A9-AE39-F8F20581ECA2}" type="presParOf" srcId="{CECF84B7-E945-4950-A116-B59FF55C79C3}" destId="{94E2ADEC-3837-437E-A033-6C18CFAD3EBF}" srcOrd="3" destOrd="0" presId="urn:microsoft.com/office/officeart/2005/8/layout/process1"/>
    <dgm:cxn modelId="{A9E9A657-3027-4CD0-A386-87467E583AC6}" type="presParOf" srcId="{94E2ADEC-3837-437E-A033-6C18CFAD3EBF}" destId="{EF7F818E-1D0F-4173-9A00-56C15DD7CC81}" srcOrd="0" destOrd="0" presId="urn:microsoft.com/office/officeart/2005/8/layout/process1"/>
    <dgm:cxn modelId="{810987A4-4D64-4936-9063-D4CE0CF1A7D0}" type="presParOf" srcId="{CECF84B7-E945-4950-A116-B59FF55C79C3}" destId="{ACF53FE2-55E2-4A53-8C26-22C82B3DC11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A71C17D-5C88-499A-BED2-87CEEB2BE837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</dgm:pt>
    <dgm:pt modelId="{760F278E-CFE0-4BF2-8E22-6C4C28C46396}">
      <dgm:prSet phldrT="[Text]"/>
      <dgm:spPr/>
      <dgm:t>
        <a:bodyPr/>
        <a:lstStyle/>
        <a:p>
          <a:r>
            <a:rPr lang="cs-CZ" dirty="0"/>
            <a:t>Hipokampus (CA1) a </a:t>
          </a:r>
          <a:r>
            <a:rPr lang="cs-CZ" dirty="0" err="1"/>
            <a:t>entorhinální</a:t>
          </a:r>
          <a:r>
            <a:rPr lang="cs-CZ" dirty="0"/>
            <a:t> kortex</a:t>
          </a:r>
        </a:p>
      </dgm:t>
    </dgm:pt>
    <dgm:pt modelId="{A3EA931E-8C04-4FE4-9484-7C893AA08779}" type="parTrans" cxnId="{B1E4A233-8A95-41A0-B5B0-73FA7A801D73}">
      <dgm:prSet/>
      <dgm:spPr/>
      <dgm:t>
        <a:bodyPr/>
        <a:lstStyle/>
        <a:p>
          <a:endParaRPr lang="cs-CZ"/>
        </a:p>
      </dgm:t>
    </dgm:pt>
    <dgm:pt modelId="{DA5CB966-D280-4889-BAEF-884F039395EA}" type="sibTrans" cxnId="{B1E4A233-8A95-41A0-B5B0-73FA7A801D73}">
      <dgm:prSet/>
      <dgm:spPr/>
      <dgm:t>
        <a:bodyPr/>
        <a:lstStyle/>
        <a:p>
          <a:endParaRPr lang="cs-CZ"/>
        </a:p>
      </dgm:t>
    </dgm:pt>
    <dgm:pt modelId="{CF1D1AA1-2D96-4F73-B736-08EFB8A7ED82}">
      <dgm:prSet phldrT="[Text]"/>
      <dgm:spPr/>
      <dgm:t>
        <a:bodyPr/>
        <a:lstStyle/>
        <a:p>
          <a:r>
            <a:rPr lang="cs-CZ" dirty="0" err="1"/>
            <a:t>Temporo</a:t>
          </a:r>
          <a:r>
            <a:rPr lang="cs-CZ" dirty="0"/>
            <a:t>-parietální kortikální atrofie	</a:t>
          </a:r>
        </a:p>
      </dgm:t>
    </dgm:pt>
    <dgm:pt modelId="{830F465C-F8B0-416A-99FA-85C02B5A39F0}" type="parTrans" cxnId="{43F9079B-B586-45BD-A68D-E60BC6E10CB6}">
      <dgm:prSet/>
      <dgm:spPr/>
      <dgm:t>
        <a:bodyPr/>
        <a:lstStyle/>
        <a:p>
          <a:endParaRPr lang="cs-CZ"/>
        </a:p>
      </dgm:t>
    </dgm:pt>
    <dgm:pt modelId="{112935D1-70C5-4257-8D71-05AD42143EE8}" type="sibTrans" cxnId="{43F9079B-B586-45BD-A68D-E60BC6E10CB6}">
      <dgm:prSet/>
      <dgm:spPr/>
      <dgm:t>
        <a:bodyPr/>
        <a:lstStyle/>
        <a:p>
          <a:endParaRPr lang="cs-CZ"/>
        </a:p>
      </dgm:t>
    </dgm:pt>
    <dgm:pt modelId="{D40A195B-28AC-4A5D-8C6A-A201EC0438BE}">
      <dgm:prSet phldrT="[Text]"/>
      <dgm:spPr/>
      <dgm:t>
        <a:bodyPr/>
        <a:lstStyle/>
        <a:p>
          <a:r>
            <a:rPr lang="cs-CZ" dirty="0"/>
            <a:t>Celková atrofie</a:t>
          </a:r>
        </a:p>
      </dgm:t>
    </dgm:pt>
    <dgm:pt modelId="{D15214D0-1955-4F09-86CF-78F4A0E84DB2}" type="parTrans" cxnId="{59BBE38E-8EBD-40EE-8527-3FB24C3D92A1}">
      <dgm:prSet/>
      <dgm:spPr/>
      <dgm:t>
        <a:bodyPr/>
        <a:lstStyle/>
        <a:p>
          <a:endParaRPr lang="cs-CZ"/>
        </a:p>
      </dgm:t>
    </dgm:pt>
    <dgm:pt modelId="{3281E9E4-E96E-46F3-9BFB-5DA085369E31}" type="sibTrans" cxnId="{59BBE38E-8EBD-40EE-8527-3FB24C3D92A1}">
      <dgm:prSet/>
      <dgm:spPr/>
      <dgm:t>
        <a:bodyPr/>
        <a:lstStyle/>
        <a:p>
          <a:endParaRPr lang="cs-CZ"/>
        </a:p>
      </dgm:t>
    </dgm:pt>
    <dgm:pt modelId="{9DA13AE5-3695-43D3-9532-90F6177E2557}" type="pres">
      <dgm:prSet presAssocID="{AA71C17D-5C88-499A-BED2-87CEEB2BE837}" presName="Name0" presStyleCnt="0">
        <dgm:presLayoutVars>
          <dgm:dir/>
          <dgm:resizeHandles val="exact"/>
        </dgm:presLayoutVars>
      </dgm:prSet>
      <dgm:spPr/>
    </dgm:pt>
    <dgm:pt modelId="{C3D80B01-6B63-4433-AFB3-603ED9C3A2F7}" type="pres">
      <dgm:prSet presAssocID="{760F278E-CFE0-4BF2-8E22-6C4C28C46396}" presName="node" presStyleLbl="node1" presStyleIdx="0" presStyleCnt="3">
        <dgm:presLayoutVars>
          <dgm:bulletEnabled val="1"/>
        </dgm:presLayoutVars>
      </dgm:prSet>
      <dgm:spPr/>
    </dgm:pt>
    <dgm:pt modelId="{223F73F3-06B3-4979-A3CE-69BE4F4BB812}" type="pres">
      <dgm:prSet presAssocID="{DA5CB966-D280-4889-BAEF-884F039395EA}" presName="sibTrans" presStyleLbl="sibTrans2D1" presStyleIdx="0" presStyleCnt="2"/>
      <dgm:spPr/>
    </dgm:pt>
    <dgm:pt modelId="{E803A701-A3CF-41E4-8A43-0AAB022F2DAC}" type="pres">
      <dgm:prSet presAssocID="{DA5CB966-D280-4889-BAEF-884F039395EA}" presName="connectorText" presStyleLbl="sibTrans2D1" presStyleIdx="0" presStyleCnt="2"/>
      <dgm:spPr/>
    </dgm:pt>
    <dgm:pt modelId="{FC545FFE-23CA-4286-BDE6-3384AE8491A9}" type="pres">
      <dgm:prSet presAssocID="{CF1D1AA1-2D96-4F73-B736-08EFB8A7ED82}" presName="node" presStyleLbl="node1" presStyleIdx="1" presStyleCnt="3">
        <dgm:presLayoutVars>
          <dgm:bulletEnabled val="1"/>
        </dgm:presLayoutVars>
      </dgm:prSet>
      <dgm:spPr/>
    </dgm:pt>
    <dgm:pt modelId="{67C50FA3-080D-4FF1-A2B5-D9FFBD59F047}" type="pres">
      <dgm:prSet presAssocID="{112935D1-70C5-4257-8D71-05AD42143EE8}" presName="sibTrans" presStyleLbl="sibTrans2D1" presStyleIdx="1" presStyleCnt="2"/>
      <dgm:spPr/>
    </dgm:pt>
    <dgm:pt modelId="{BF1E7858-8B5E-40D2-ACA2-868605A19799}" type="pres">
      <dgm:prSet presAssocID="{112935D1-70C5-4257-8D71-05AD42143EE8}" presName="connectorText" presStyleLbl="sibTrans2D1" presStyleIdx="1" presStyleCnt="2"/>
      <dgm:spPr/>
    </dgm:pt>
    <dgm:pt modelId="{0A7BBC71-621D-43A7-924D-0A986E969F65}" type="pres">
      <dgm:prSet presAssocID="{D40A195B-28AC-4A5D-8C6A-A201EC0438BE}" presName="node" presStyleLbl="node1" presStyleIdx="2" presStyleCnt="3">
        <dgm:presLayoutVars>
          <dgm:bulletEnabled val="1"/>
        </dgm:presLayoutVars>
      </dgm:prSet>
      <dgm:spPr/>
    </dgm:pt>
  </dgm:ptLst>
  <dgm:cxnLst>
    <dgm:cxn modelId="{49735F0A-BB3B-45D2-8988-41EF8C4F9CAD}" type="presOf" srcId="{760F278E-CFE0-4BF2-8E22-6C4C28C46396}" destId="{C3D80B01-6B63-4433-AFB3-603ED9C3A2F7}" srcOrd="0" destOrd="0" presId="urn:microsoft.com/office/officeart/2005/8/layout/process1"/>
    <dgm:cxn modelId="{3FA36229-EB6F-4F87-B96F-A7E1EDF61A7B}" type="presOf" srcId="{112935D1-70C5-4257-8D71-05AD42143EE8}" destId="{BF1E7858-8B5E-40D2-ACA2-868605A19799}" srcOrd="1" destOrd="0" presId="urn:microsoft.com/office/officeart/2005/8/layout/process1"/>
    <dgm:cxn modelId="{B1E4A233-8A95-41A0-B5B0-73FA7A801D73}" srcId="{AA71C17D-5C88-499A-BED2-87CEEB2BE837}" destId="{760F278E-CFE0-4BF2-8E22-6C4C28C46396}" srcOrd="0" destOrd="0" parTransId="{A3EA931E-8C04-4FE4-9484-7C893AA08779}" sibTransId="{DA5CB966-D280-4889-BAEF-884F039395EA}"/>
    <dgm:cxn modelId="{C1642036-0DD4-477C-8151-EF8E3D9D89FA}" type="presOf" srcId="{D40A195B-28AC-4A5D-8C6A-A201EC0438BE}" destId="{0A7BBC71-621D-43A7-924D-0A986E969F65}" srcOrd="0" destOrd="0" presId="urn:microsoft.com/office/officeart/2005/8/layout/process1"/>
    <dgm:cxn modelId="{2B0EFA8B-1508-4328-95C7-64C022C4BE1F}" type="presOf" srcId="{AA71C17D-5C88-499A-BED2-87CEEB2BE837}" destId="{9DA13AE5-3695-43D3-9532-90F6177E2557}" srcOrd="0" destOrd="0" presId="urn:microsoft.com/office/officeart/2005/8/layout/process1"/>
    <dgm:cxn modelId="{59BBE38E-8EBD-40EE-8527-3FB24C3D92A1}" srcId="{AA71C17D-5C88-499A-BED2-87CEEB2BE837}" destId="{D40A195B-28AC-4A5D-8C6A-A201EC0438BE}" srcOrd="2" destOrd="0" parTransId="{D15214D0-1955-4F09-86CF-78F4A0E84DB2}" sibTransId="{3281E9E4-E96E-46F3-9BFB-5DA085369E31}"/>
    <dgm:cxn modelId="{43F9079B-B586-45BD-A68D-E60BC6E10CB6}" srcId="{AA71C17D-5C88-499A-BED2-87CEEB2BE837}" destId="{CF1D1AA1-2D96-4F73-B736-08EFB8A7ED82}" srcOrd="1" destOrd="0" parTransId="{830F465C-F8B0-416A-99FA-85C02B5A39F0}" sibTransId="{112935D1-70C5-4257-8D71-05AD42143EE8}"/>
    <dgm:cxn modelId="{8F7480DD-30D4-4F30-B271-4EF331C7A9E6}" type="presOf" srcId="{DA5CB966-D280-4889-BAEF-884F039395EA}" destId="{223F73F3-06B3-4979-A3CE-69BE4F4BB812}" srcOrd="0" destOrd="0" presId="urn:microsoft.com/office/officeart/2005/8/layout/process1"/>
    <dgm:cxn modelId="{62B95DE3-1CD5-4C38-B272-32B1DCA0F490}" type="presOf" srcId="{CF1D1AA1-2D96-4F73-B736-08EFB8A7ED82}" destId="{FC545FFE-23CA-4286-BDE6-3384AE8491A9}" srcOrd="0" destOrd="0" presId="urn:microsoft.com/office/officeart/2005/8/layout/process1"/>
    <dgm:cxn modelId="{773F63F3-BB37-40C9-AAD9-8A5AC09BCBA2}" type="presOf" srcId="{DA5CB966-D280-4889-BAEF-884F039395EA}" destId="{E803A701-A3CF-41E4-8A43-0AAB022F2DAC}" srcOrd="1" destOrd="0" presId="urn:microsoft.com/office/officeart/2005/8/layout/process1"/>
    <dgm:cxn modelId="{D6472BFF-3DCA-4AFA-B3F4-B045E3BCEAED}" type="presOf" srcId="{112935D1-70C5-4257-8D71-05AD42143EE8}" destId="{67C50FA3-080D-4FF1-A2B5-D9FFBD59F047}" srcOrd="0" destOrd="0" presId="urn:microsoft.com/office/officeart/2005/8/layout/process1"/>
    <dgm:cxn modelId="{661344DC-FE4D-4F30-8E55-7610D81CDB2D}" type="presParOf" srcId="{9DA13AE5-3695-43D3-9532-90F6177E2557}" destId="{C3D80B01-6B63-4433-AFB3-603ED9C3A2F7}" srcOrd="0" destOrd="0" presId="urn:microsoft.com/office/officeart/2005/8/layout/process1"/>
    <dgm:cxn modelId="{9EE09D5A-637A-4A34-B348-58648AE61821}" type="presParOf" srcId="{9DA13AE5-3695-43D3-9532-90F6177E2557}" destId="{223F73F3-06B3-4979-A3CE-69BE4F4BB812}" srcOrd="1" destOrd="0" presId="urn:microsoft.com/office/officeart/2005/8/layout/process1"/>
    <dgm:cxn modelId="{36CBA096-1746-4CCA-BD67-0F3F77E6F0A6}" type="presParOf" srcId="{223F73F3-06B3-4979-A3CE-69BE4F4BB812}" destId="{E803A701-A3CF-41E4-8A43-0AAB022F2DAC}" srcOrd="0" destOrd="0" presId="urn:microsoft.com/office/officeart/2005/8/layout/process1"/>
    <dgm:cxn modelId="{C8D9C2F5-AD1C-403C-9926-1598727A7F54}" type="presParOf" srcId="{9DA13AE5-3695-43D3-9532-90F6177E2557}" destId="{FC545FFE-23CA-4286-BDE6-3384AE8491A9}" srcOrd="2" destOrd="0" presId="urn:microsoft.com/office/officeart/2005/8/layout/process1"/>
    <dgm:cxn modelId="{D2F76519-18DD-4377-9A28-F4861BBCE504}" type="presParOf" srcId="{9DA13AE5-3695-43D3-9532-90F6177E2557}" destId="{67C50FA3-080D-4FF1-A2B5-D9FFBD59F047}" srcOrd="3" destOrd="0" presId="urn:microsoft.com/office/officeart/2005/8/layout/process1"/>
    <dgm:cxn modelId="{1F4F2AB6-2D31-43A2-A369-26E02ADE53AA}" type="presParOf" srcId="{67C50FA3-080D-4FF1-A2B5-D9FFBD59F047}" destId="{BF1E7858-8B5E-40D2-ACA2-868605A19799}" srcOrd="0" destOrd="0" presId="urn:microsoft.com/office/officeart/2005/8/layout/process1"/>
    <dgm:cxn modelId="{7E6CA4AA-65BD-4259-B03C-A4BE04DAE207}" type="presParOf" srcId="{9DA13AE5-3695-43D3-9532-90F6177E2557}" destId="{0A7BBC71-621D-43A7-924D-0A986E969F65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C377D5-3759-42A5-BD4C-D4C3D767AC9F}">
      <dsp:nvSpPr>
        <dsp:cNvPr id="0" name=""/>
        <dsp:cNvSpPr/>
      </dsp:nvSpPr>
      <dsp:spPr>
        <a:xfrm>
          <a:off x="9357" y="1870319"/>
          <a:ext cx="2796714" cy="16780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 dirty="0"/>
            <a:t>Zvýšené množství receptorů pro dopaminový transportér</a:t>
          </a:r>
          <a:endParaRPr lang="en-US" sz="2700" kern="1200" dirty="0"/>
        </a:p>
      </dsp:txBody>
      <dsp:txXfrm>
        <a:off x="58505" y="1919467"/>
        <a:ext cx="2698418" cy="1579732"/>
      </dsp:txXfrm>
    </dsp:sp>
    <dsp:sp modelId="{E56604E1-EDEF-4FCE-A2AB-851B76EB7B01}">
      <dsp:nvSpPr>
        <dsp:cNvPr id="0" name=""/>
        <dsp:cNvSpPr/>
      </dsp:nvSpPr>
      <dsp:spPr>
        <a:xfrm>
          <a:off x="3085742" y="2362540"/>
          <a:ext cx="592903" cy="69358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3085742" y="2501257"/>
        <a:ext cx="415032" cy="416151"/>
      </dsp:txXfrm>
    </dsp:sp>
    <dsp:sp modelId="{D2F6FCE3-F06E-4752-834F-1044CFE850AC}">
      <dsp:nvSpPr>
        <dsp:cNvPr id="0" name=""/>
        <dsp:cNvSpPr/>
      </dsp:nvSpPr>
      <dsp:spPr>
        <a:xfrm>
          <a:off x="3924757" y="1870319"/>
          <a:ext cx="2796714" cy="16780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 dirty="0"/>
            <a:t>Zvýšené zpětné vychytávání dopaminu</a:t>
          </a:r>
          <a:endParaRPr lang="en-US" sz="2700" kern="1200" dirty="0"/>
        </a:p>
      </dsp:txBody>
      <dsp:txXfrm>
        <a:off x="3973905" y="1919467"/>
        <a:ext cx="2698418" cy="1579732"/>
      </dsp:txXfrm>
    </dsp:sp>
    <dsp:sp modelId="{CF1F0241-A1C7-4C56-9624-09910147FF6F}">
      <dsp:nvSpPr>
        <dsp:cNvPr id="0" name=""/>
        <dsp:cNvSpPr/>
      </dsp:nvSpPr>
      <dsp:spPr>
        <a:xfrm>
          <a:off x="7001143" y="2362540"/>
          <a:ext cx="592903" cy="69358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7001143" y="2501257"/>
        <a:ext cx="415032" cy="416151"/>
      </dsp:txXfrm>
    </dsp:sp>
    <dsp:sp modelId="{41A09D86-13E6-4FB1-BC2C-4ECF1BA0B96B}">
      <dsp:nvSpPr>
        <dsp:cNvPr id="0" name=""/>
        <dsp:cNvSpPr/>
      </dsp:nvSpPr>
      <dsp:spPr>
        <a:xfrm>
          <a:off x="7840157" y="1870319"/>
          <a:ext cx="2796714" cy="16780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 dirty="0"/>
            <a:t>Snížená dostupnost dopaminu v synapsi</a:t>
          </a:r>
          <a:endParaRPr lang="en-US" sz="2700" kern="1200" dirty="0"/>
        </a:p>
      </dsp:txBody>
      <dsp:txXfrm>
        <a:off x="7889305" y="1919467"/>
        <a:ext cx="2698418" cy="15797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C6A5B7-DC35-4E96-8932-267BA3B90592}">
      <dsp:nvSpPr>
        <dsp:cNvPr id="0" name=""/>
        <dsp:cNvSpPr/>
      </dsp:nvSpPr>
      <dsp:spPr>
        <a:xfrm>
          <a:off x="1257" y="1711147"/>
          <a:ext cx="1580575" cy="8075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accent2">
              <a:hueOff val="0"/>
              <a:satOff val="0"/>
              <a:lumOff val="0"/>
              <a:alphaOff val="0"/>
              <a:shade val="35000"/>
              <a:satMod val="16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Hypoxie </a:t>
          </a:r>
          <a:r>
            <a:rPr lang="en-US" sz="1500" kern="1200" dirty="0"/>
            <a:t>(perinatal)</a:t>
          </a:r>
        </a:p>
      </dsp:txBody>
      <dsp:txXfrm>
        <a:off x="1257" y="1711147"/>
        <a:ext cx="1580575" cy="538372"/>
      </dsp:txXfrm>
    </dsp:sp>
    <dsp:sp modelId="{047455F3-5A7F-4B76-B61F-69CF3F55F960}">
      <dsp:nvSpPr>
        <dsp:cNvPr id="0" name=""/>
        <dsp:cNvSpPr/>
      </dsp:nvSpPr>
      <dsp:spPr>
        <a:xfrm>
          <a:off x="324990" y="2249519"/>
          <a:ext cx="1580575" cy="1458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 dirty="0"/>
            <a:t>Často v anamnéze ADHD</a:t>
          </a:r>
          <a:endParaRPr lang="en-US" sz="1500" kern="1200" dirty="0"/>
        </a:p>
      </dsp:txBody>
      <dsp:txXfrm>
        <a:off x="367693" y="2292222"/>
        <a:ext cx="1495169" cy="1372594"/>
      </dsp:txXfrm>
    </dsp:sp>
    <dsp:sp modelId="{180F2DDD-33D9-4A9E-ACD2-A8EDB1D0E6F2}">
      <dsp:nvSpPr>
        <dsp:cNvPr id="0" name=""/>
        <dsp:cNvSpPr/>
      </dsp:nvSpPr>
      <dsp:spPr>
        <a:xfrm>
          <a:off x="1821443" y="1783574"/>
          <a:ext cx="507972" cy="3935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accent2">
              <a:hueOff val="0"/>
              <a:satOff val="0"/>
              <a:lumOff val="0"/>
              <a:alphaOff val="0"/>
              <a:shade val="35000"/>
              <a:satMod val="16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1821443" y="1862277"/>
        <a:ext cx="389917" cy="236111"/>
      </dsp:txXfrm>
    </dsp:sp>
    <dsp:sp modelId="{FCE1B121-C201-4754-815B-2E4A521C8BA6}">
      <dsp:nvSpPr>
        <dsp:cNvPr id="0" name=""/>
        <dsp:cNvSpPr/>
      </dsp:nvSpPr>
      <dsp:spPr>
        <a:xfrm>
          <a:off x="2540271" y="1711147"/>
          <a:ext cx="1580575" cy="8075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accent3">
              <a:hueOff val="0"/>
              <a:satOff val="0"/>
              <a:lumOff val="0"/>
              <a:alphaOff val="0"/>
              <a:shade val="35000"/>
              <a:satMod val="16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 err="1"/>
            <a:t>Striatum</a:t>
          </a:r>
          <a:endParaRPr lang="en-US" sz="1500" kern="1200" dirty="0"/>
        </a:p>
      </dsp:txBody>
      <dsp:txXfrm>
        <a:off x="2540271" y="1711147"/>
        <a:ext cx="1580575" cy="538372"/>
      </dsp:txXfrm>
    </dsp:sp>
    <dsp:sp modelId="{A0E4C017-FEB1-46F2-9C3D-1C02D984031D}">
      <dsp:nvSpPr>
        <dsp:cNvPr id="0" name=""/>
        <dsp:cNvSpPr/>
      </dsp:nvSpPr>
      <dsp:spPr>
        <a:xfrm>
          <a:off x="2864004" y="2249519"/>
          <a:ext cx="1580575" cy="1458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 dirty="0"/>
            <a:t>citlivost k perinatální hypoxii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 dirty="0"/>
            <a:t>Vysoký obsah dopaminu a synapsí</a:t>
          </a:r>
          <a:endParaRPr lang="en-US" sz="1500" kern="1200" dirty="0"/>
        </a:p>
      </dsp:txBody>
      <dsp:txXfrm>
        <a:off x="2906707" y="2292222"/>
        <a:ext cx="1495169" cy="1372594"/>
      </dsp:txXfrm>
    </dsp:sp>
    <dsp:sp modelId="{9F58DF5F-9DE9-410A-BCBF-F1BF6557135B}">
      <dsp:nvSpPr>
        <dsp:cNvPr id="0" name=""/>
        <dsp:cNvSpPr/>
      </dsp:nvSpPr>
      <dsp:spPr>
        <a:xfrm>
          <a:off x="4360457" y="1783574"/>
          <a:ext cx="507972" cy="3935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accent3">
              <a:hueOff val="0"/>
              <a:satOff val="0"/>
              <a:lumOff val="0"/>
              <a:alphaOff val="0"/>
              <a:shade val="35000"/>
              <a:satMod val="16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4360457" y="1862277"/>
        <a:ext cx="389917" cy="236111"/>
      </dsp:txXfrm>
    </dsp:sp>
    <dsp:sp modelId="{0B491EEA-24DD-49E3-B4C4-61C80015BF57}">
      <dsp:nvSpPr>
        <dsp:cNvPr id="0" name=""/>
        <dsp:cNvSpPr/>
      </dsp:nvSpPr>
      <dsp:spPr>
        <a:xfrm>
          <a:off x="5079285" y="1711147"/>
          <a:ext cx="1580575" cy="8075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accent4">
              <a:hueOff val="0"/>
              <a:satOff val="0"/>
              <a:lumOff val="0"/>
              <a:alphaOff val="0"/>
              <a:shade val="35000"/>
              <a:satMod val="16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 err="1"/>
            <a:t>Ncl</a:t>
          </a:r>
          <a:r>
            <a:rPr lang="cs-CZ" sz="1500" kern="1200" dirty="0"/>
            <a:t>. </a:t>
          </a:r>
          <a:r>
            <a:rPr lang="cs-CZ" sz="1500" kern="1200" dirty="0" err="1"/>
            <a:t>Caudatus</a:t>
          </a:r>
          <a:endParaRPr lang="en-US" sz="1500" kern="1200" dirty="0"/>
        </a:p>
      </dsp:txBody>
      <dsp:txXfrm>
        <a:off x="5079285" y="1711147"/>
        <a:ext cx="1580575" cy="538372"/>
      </dsp:txXfrm>
    </dsp:sp>
    <dsp:sp modelId="{87D2DE47-6DB7-4F68-A1ED-B751C7F8A401}">
      <dsp:nvSpPr>
        <dsp:cNvPr id="0" name=""/>
        <dsp:cNvSpPr/>
      </dsp:nvSpPr>
      <dsp:spPr>
        <a:xfrm>
          <a:off x="5403018" y="2249519"/>
          <a:ext cx="1580575" cy="1458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 dirty="0"/>
            <a:t>Redukce o 5-19% </a:t>
          </a:r>
          <a:endParaRPr lang="en-US" sz="1500" kern="1200" dirty="0"/>
        </a:p>
      </dsp:txBody>
      <dsp:txXfrm>
        <a:off x="5445721" y="2292222"/>
        <a:ext cx="1495169" cy="1372594"/>
      </dsp:txXfrm>
    </dsp:sp>
    <dsp:sp modelId="{5FA51942-23FB-4FFA-BECB-0C789F758141}">
      <dsp:nvSpPr>
        <dsp:cNvPr id="0" name=""/>
        <dsp:cNvSpPr/>
      </dsp:nvSpPr>
      <dsp:spPr>
        <a:xfrm>
          <a:off x="6899471" y="1783574"/>
          <a:ext cx="507972" cy="39351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accent4">
              <a:hueOff val="0"/>
              <a:satOff val="0"/>
              <a:lumOff val="0"/>
              <a:alphaOff val="0"/>
              <a:shade val="35000"/>
              <a:satMod val="16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6899471" y="1862277"/>
        <a:ext cx="389917" cy="236111"/>
      </dsp:txXfrm>
    </dsp:sp>
    <dsp:sp modelId="{7EBD739D-D225-4089-B14D-7972077BFE8C}">
      <dsp:nvSpPr>
        <dsp:cNvPr id="0" name=""/>
        <dsp:cNvSpPr/>
      </dsp:nvSpPr>
      <dsp:spPr>
        <a:xfrm>
          <a:off x="7618300" y="1711147"/>
          <a:ext cx="1580575" cy="80755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accent5">
              <a:hueOff val="0"/>
              <a:satOff val="0"/>
              <a:lumOff val="0"/>
              <a:alphaOff val="0"/>
              <a:shade val="35000"/>
              <a:satMod val="16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Dopamin</a:t>
          </a:r>
          <a:endParaRPr lang="en-US" sz="1500" kern="1200" dirty="0"/>
        </a:p>
      </dsp:txBody>
      <dsp:txXfrm>
        <a:off x="7618300" y="1711147"/>
        <a:ext cx="1580575" cy="538372"/>
      </dsp:txXfrm>
    </dsp:sp>
    <dsp:sp modelId="{280C9B9A-CA88-4CA1-A727-E26AC6373541}">
      <dsp:nvSpPr>
        <dsp:cNvPr id="0" name=""/>
        <dsp:cNvSpPr/>
      </dsp:nvSpPr>
      <dsp:spPr>
        <a:xfrm>
          <a:off x="7942032" y="2249519"/>
          <a:ext cx="1580575" cy="1458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b="1" kern="1200" dirty="0"/>
            <a:t>Nedostatek dopaminu</a:t>
          </a:r>
          <a:endParaRPr lang="en-US" sz="1500" b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 dirty="0"/>
            <a:t>Podpora poruchy </a:t>
          </a:r>
          <a:r>
            <a:rPr lang="cs-CZ" sz="1500" kern="1200" dirty="0" err="1"/>
            <a:t>neurotransmise</a:t>
          </a:r>
          <a:endParaRPr lang="en-US" sz="1500" kern="1200" dirty="0"/>
        </a:p>
      </dsp:txBody>
      <dsp:txXfrm>
        <a:off x="7984735" y="2292222"/>
        <a:ext cx="1495169" cy="13725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5A74EF-389E-43DE-BECE-B7AEBE388926}">
      <dsp:nvSpPr>
        <dsp:cNvPr id="0" name=""/>
        <dsp:cNvSpPr/>
      </dsp:nvSpPr>
      <dsp:spPr>
        <a:xfrm>
          <a:off x="6508" y="0"/>
          <a:ext cx="1945279" cy="59331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Aktivace genů</a:t>
          </a:r>
        </a:p>
      </dsp:txBody>
      <dsp:txXfrm>
        <a:off x="23886" y="17378"/>
        <a:ext cx="1910523" cy="558562"/>
      </dsp:txXfrm>
    </dsp:sp>
    <dsp:sp modelId="{FE4697CD-BC27-4ED0-B353-1A5967BFCC27}">
      <dsp:nvSpPr>
        <dsp:cNvPr id="0" name=""/>
        <dsp:cNvSpPr/>
      </dsp:nvSpPr>
      <dsp:spPr>
        <a:xfrm>
          <a:off x="2146315" y="55444"/>
          <a:ext cx="412399" cy="4824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kern="1200"/>
        </a:p>
      </dsp:txBody>
      <dsp:txXfrm>
        <a:off x="2146315" y="151930"/>
        <a:ext cx="288679" cy="289457"/>
      </dsp:txXfrm>
    </dsp:sp>
    <dsp:sp modelId="{90997F65-1EEB-4F5F-857C-280E51CD4E97}">
      <dsp:nvSpPr>
        <dsp:cNvPr id="0" name=""/>
        <dsp:cNvSpPr/>
      </dsp:nvSpPr>
      <dsp:spPr>
        <a:xfrm>
          <a:off x="2729898" y="0"/>
          <a:ext cx="1945279" cy="593318"/>
        </a:xfrm>
        <a:prstGeom prst="roundRect">
          <a:avLst>
            <a:gd name="adj" fmla="val 10000"/>
          </a:avLst>
        </a:prstGeom>
        <a:solidFill>
          <a:schemeClr val="accent4">
            <a:hueOff val="-764177"/>
            <a:satOff val="-5123"/>
            <a:lumOff val="-529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Proteosyntéza</a:t>
          </a:r>
        </a:p>
      </dsp:txBody>
      <dsp:txXfrm>
        <a:off x="2747276" y="17378"/>
        <a:ext cx="1910523" cy="558562"/>
      </dsp:txXfrm>
    </dsp:sp>
    <dsp:sp modelId="{94E2ADEC-3837-437E-A033-6C18CFAD3EBF}">
      <dsp:nvSpPr>
        <dsp:cNvPr id="0" name=""/>
        <dsp:cNvSpPr/>
      </dsp:nvSpPr>
      <dsp:spPr>
        <a:xfrm>
          <a:off x="4869705" y="55444"/>
          <a:ext cx="412399" cy="4824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1528355"/>
            <a:satOff val="-10245"/>
            <a:lumOff val="-1058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kern="1200"/>
        </a:p>
      </dsp:txBody>
      <dsp:txXfrm>
        <a:off x="4869705" y="151930"/>
        <a:ext cx="288679" cy="289457"/>
      </dsp:txXfrm>
    </dsp:sp>
    <dsp:sp modelId="{ACF53FE2-55E2-4A53-8C26-22C82B3DC11A}">
      <dsp:nvSpPr>
        <dsp:cNvPr id="0" name=""/>
        <dsp:cNvSpPr/>
      </dsp:nvSpPr>
      <dsp:spPr>
        <a:xfrm>
          <a:off x="5453289" y="0"/>
          <a:ext cx="1945279" cy="593318"/>
        </a:xfrm>
        <a:prstGeom prst="roundRect">
          <a:avLst>
            <a:gd name="adj" fmla="val 10000"/>
          </a:avLst>
        </a:prstGeom>
        <a:solidFill>
          <a:schemeClr val="accent4">
            <a:hueOff val="-1528355"/>
            <a:satOff val="-10245"/>
            <a:lumOff val="-1058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 err="1"/>
            <a:t>Synaptogeneze</a:t>
          </a:r>
          <a:endParaRPr lang="cs-CZ" sz="2200" kern="1200" dirty="0"/>
        </a:p>
      </dsp:txBody>
      <dsp:txXfrm>
        <a:off x="5470667" y="17378"/>
        <a:ext cx="1910523" cy="5585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D80B01-6B63-4433-AFB3-603ED9C3A2F7}">
      <dsp:nvSpPr>
        <dsp:cNvPr id="0" name=""/>
        <dsp:cNvSpPr/>
      </dsp:nvSpPr>
      <dsp:spPr>
        <a:xfrm>
          <a:off x="7143" y="457717"/>
          <a:ext cx="2135187" cy="128111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Hipokampus (CA1) a </a:t>
          </a:r>
          <a:r>
            <a:rPr lang="cs-CZ" sz="2100" kern="1200" dirty="0" err="1"/>
            <a:t>entorhinální</a:t>
          </a:r>
          <a:r>
            <a:rPr lang="cs-CZ" sz="2100" kern="1200" dirty="0"/>
            <a:t> kortex</a:t>
          </a:r>
        </a:p>
      </dsp:txBody>
      <dsp:txXfrm>
        <a:off x="44665" y="495239"/>
        <a:ext cx="2060143" cy="1206068"/>
      </dsp:txXfrm>
    </dsp:sp>
    <dsp:sp modelId="{223F73F3-06B3-4979-A3CE-69BE4F4BB812}">
      <dsp:nvSpPr>
        <dsp:cNvPr id="0" name=""/>
        <dsp:cNvSpPr/>
      </dsp:nvSpPr>
      <dsp:spPr>
        <a:xfrm>
          <a:off x="2355850" y="833510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700" kern="1200"/>
        </a:p>
      </dsp:txBody>
      <dsp:txXfrm>
        <a:off x="2355850" y="939415"/>
        <a:ext cx="316861" cy="317716"/>
      </dsp:txXfrm>
    </dsp:sp>
    <dsp:sp modelId="{FC545FFE-23CA-4286-BDE6-3384AE8491A9}">
      <dsp:nvSpPr>
        <dsp:cNvPr id="0" name=""/>
        <dsp:cNvSpPr/>
      </dsp:nvSpPr>
      <dsp:spPr>
        <a:xfrm>
          <a:off x="2996406" y="457717"/>
          <a:ext cx="2135187" cy="128111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 err="1"/>
            <a:t>Temporo</a:t>
          </a:r>
          <a:r>
            <a:rPr lang="cs-CZ" sz="2100" kern="1200" dirty="0"/>
            <a:t>-parietální kortikální atrofie	</a:t>
          </a:r>
        </a:p>
      </dsp:txBody>
      <dsp:txXfrm>
        <a:off x="3033928" y="495239"/>
        <a:ext cx="2060143" cy="1206068"/>
      </dsp:txXfrm>
    </dsp:sp>
    <dsp:sp modelId="{67C50FA3-080D-4FF1-A2B5-D9FFBD59F047}">
      <dsp:nvSpPr>
        <dsp:cNvPr id="0" name=""/>
        <dsp:cNvSpPr/>
      </dsp:nvSpPr>
      <dsp:spPr>
        <a:xfrm>
          <a:off x="5345112" y="833510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700" kern="1200"/>
        </a:p>
      </dsp:txBody>
      <dsp:txXfrm>
        <a:off x="5345112" y="939415"/>
        <a:ext cx="316861" cy="317716"/>
      </dsp:txXfrm>
    </dsp:sp>
    <dsp:sp modelId="{0A7BBC71-621D-43A7-924D-0A986E969F65}">
      <dsp:nvSpPr>
        <dsp:cNvPr id="0" name=""/>
        <dsp:cNvSpPr/>
      </dsp:nvSpPr>
      <dsp:spPr>
        <a:xfrm>
          <a:off x="5985668" y="457717"/>
          <a:ext cx="2135187" cy="128111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Celková atrofie</a:t>
          </a:r>
        </a:p>
      </dsp:txBody>
      <dsp:txXfrm>
        <a:off x="6023190" y="495239"/>
        <a:ext cx="2060143" cy="12060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137631D9-C7A5-44F1-AD59-5D83B0DF08E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9798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DDB70D6-D293-418C-ADAB-5DE6152871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3588" y="1"/>
            <a:ext cx="4309798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AF68DE-4858-4252-8457-1E45132ABC85}" type="datetimeFigureOut">
              <a:rPr lang="cs-CZ" smtClean="0"/>
              <a:t>11.11.2019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F3FF0DF-392E-4BFF-84B6-40265E7C87B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4309798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59A54DF-931A-4335-A00D-F15C1C2C586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3588" y="6513910"/>
            <a:ext cx="4309798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ADE1C-00AE-4B6E-AAFF-1B9AACB400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2835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9798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633588" y="1"/>
            <a:ext cx="4309798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8B7556-4D37-4036-90AC-935D89D146B8}" type="datetimeFigureOut">
              <a:rPr lang="cs-CZ" smtClean="0"/>
              <a:t>11.11.2019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914650" y="857250"/>
            <a:ext cx="4116388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94569" y="3300412"/>
            <a:ext cx="795655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4309798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633588" y="6513910"/>
            <a:ext cx="4309798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47E16-37EA-482A-8C9B-E343DC03F6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5249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7D974-108A-4F1D-8E72-A98FBD2E1D7A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9442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7D974-108A-4F1D-8E72-A98FBD2E1D7A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6635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7D974-108A-4F1D-8E72-A98FBD2E1D7A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4257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7D974-108A-4F1D-8E72-A98FBD2E1D7A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277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7D974-108A-4F1D-8E72-A98FBD2E1D7A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6457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11/11/2019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11/11/2019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11/11/2019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11/11/2019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11/11/2019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11/11/2019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11/11/2019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11/11/2019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11/11/2019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11/11/2019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11/11/2019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11/11/2019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8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comments" Target="../comments/comment9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1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Základy neuropsychologie: Pozornost &amp; Paměť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Přednáška </a:t>
            </a:r>
            <a:r>
              <a:rPr lang="en-US" dirty="0"/>
              <a:t>6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9252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A4F6B-6978-48DD-BEDC-487A31133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Nejčastější onemocnění s Poruchami pozornostních funkcí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901AC3A-5BD5-44BE-8A7C-CA78F1B606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Neglekt</a:t>
            </a:r>
            <a:r>
              <a:rPr lang="cs-CZ" dirty="0"/>
              <a:t> syndrom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Neurodegenerace</a:t>
            </a:r>
            <a:r>
              <a:rPr lang="cs-CZ" dirty="0"/>
              <a:t> – AD, HD, FTLD, PD, LDB, 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ADHD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chronický abúzus návykových látek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chronický únavový syndrom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4134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23430B4-C2B6-48DA-A79F-757492AF8EB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599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172D100-78A2-49B6-934E-604646E7C8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2" t="22733" r="49588" b="39672"/>
          <a:stretch/>
        </p:blipFill>
        <p:spPr>
          <a:xfrm rot="5400000">
            <a:off x="7400621" y="1342665"/>
            <a:ext cx="3486752" cy="417576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153BDBF-1B08-496E-BED4-E0DE721A00A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E3D2F8AE-A61C-44A4-8D52-D27FEB15B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459317"/>
            <a:ext cx="4389120" cy="1749552"/>
          </a:xfrm>
        </p:spPr>
        <p:txBody>
          <a:bodyPr>
            <a:normAutofit/>
          </a:bodyPr>
          <a:lstStyle/>
          <a:p>
            <a:r>
              <a:rPr lang="cs-CZ" sz="4400"/>
              <a:t>Neglekt syndrom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87E5D11-1E71-4F16-A1DF-71D7DD72C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4389120" cy="393192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1700" dirty="0"/>
              <a:t> unilaterální </a:t>
            </a:r>
            <a:r>
              <a:rPr lang="cs-CZ" sz="1700" dirty="0" err="1"/>
              <a:t>neglekt</a:t>
            </a:r>
            <a:r>
              <a:rPr lang="cs-CZ" sz="1700" dirty="0"/>
              <a:t>/ syndrom opomíjení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700" dirty="0"/>
              <a:t> léze </a:t>
            </a:r>
            <a:r>
              <a:rPr lang="cs-CZ" sz="1700" dirty="0" err="1"/>
              <a:t>zj</a:t>
            </a:r>
            <a:r>
              <a:rPr lang="cs-CZ" sz="1700" dirty="0"/>
              <a:t>. v pravém spodním parietálním laloku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700" dirty="0"/>
              <a:t> ignorování kontralaterální strany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700" dirty="0"/>
              <a:t> není porucha senzorických či motorických funkcí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700" dirty="0"/>
              <a:t>Příčina: nejčastěji CMP (a. </a:t>
            </a:r>
            <a:r>
              <a:rPr lang="cs-CZ" sz="1700" dirty="0" err="1"/>
              <a:t>cerebri</a:t>
            </a:r>
            <a:r>
              <a:rPr lang="cs-CZ" sz="1700" dirty="0"/>
              <a:t> media)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1700" dirty="0"/>
          </a:p>
          <a:p>
            <a:pPr marL="0" indent="0">
              <a:buNone/>
            </a:pPr>
            <a:r>
              <a:rPr lang="cs-CZ" sz="1700" b="1" dirty="0"/>
              <a:t>Kreslení obrázku</a:t>
            </a:r>
          </a:p>
          <a:p>
            <a:pPr marL="457200" indent="-457200">
              <a:buAutoNum type="alphaLcParenR"/>
            </a:pPr>
            <a:r>
              <a:rPr lang="cs-CZ" sz="1700" dirty="0" err="1"/>
              <a:t>Viewer-centered</a:t>
            </a:r>
            <a:r>
              <a:rPr lang="cs-CZ" sz="1700" dirty="0"/>
              <a:t> </a:t>
            </a:r>
          </a:p>
          <a:p>
            <a:pPr marL="457200" indent="-457200">
              <a:buAutoNum type="alphaLcParenR"/>
            </a:pPr>
            <a:r>
              <a:rPr lang="cs-CZ" sz="1700" dirty="0" err="1"/>
              <a:t>Object-centered</a:t>
            </a: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3602372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B098B7-FE19-4D1B-8A61-AC29AC7F9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cs-CZ"/>
              <a:t>Anozognózie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97579E0-D015-4B10-9456-E71EEB24A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popření nebo nedostatečné uvědomování si vlastního onemocnění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často u </a:t>
            </a:r>
            <a:r>
              <a:rPr lang="cs-CZ" dirty="0" err="1"/>
              <a:t>neglekt</a:t>
            </a:r>
            <a:r>
              <a:rPr lang="cs-CZ" dirty="0"/>
              <a:t> syndromu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snižuje účinnost terapie/rehabilitace </a:t>
            </a:r>
          </a:p>
        </p:txBody>
      </p:sp>
    </p:spTree>
    <p:extLst>
      <p:ext uri="{BB962C8B-B14F-4D97-AF65-F5344CB8AC3E}">
        <p14:creationId xmlns:p14="http://schemas.microsoft.com/office/powerpoint/2010/main" val="3490620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1953534" cy="1313922"/>
          </a:xfrm>
        </p:spPr>
        <p:txBody>
          <a:bodyPr/>
          <a:lstStyle/>
          <a:p>
            <a:r>
              <a:rPr lang="cs-CZ"/>
              <a:t>ADHD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35957" y="2460171"/>
            <a:ext cx="9720073" cy="40233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/>
              <a:t> </a:t>
            </a:r>
            <a:r>
              <a:rPr lang="cs-CZ" sz="2400" b="1"/>
              <a:t>jádrové</a:t>
            </a:r>
            <a:r>
              <a:rPr lang="cs-CZ" sz="2400"/>
              <a:t> symptomy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/>
          </a:p>
          <a:p>
            <a:pPr>
              <a:buFont typeface="Arial" panose="020B0604020202020204" pitchFamily="34" charset="0"/>
              <a:buChar char="•"/>
            </a:pPr>
            <a:r>
              <a:rPr lang="cs-CZ" sz="2400"/>
              <a:t> začíná </a:t>
            </a:r>
            <a:r>
              <a:rPr lang="cs-CZ" sz="2400" b="1"/>
              <a:t>před 7. rokem </a:t>
            </a:r>
            <a:r>
              <a:rPr lang="cs-CZ" sz="2400"/>
              <a:t>věku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/>
          </a:p>
          <a:p>
            <a:pPr>
              <a:buFont typeface="Arial" panose="020B0604020202020204" pitchFamily="34" charset="0"/>
              <a:buChar char="•"/>
            </a:pPr>
            <a:r>
              <a:rPr lang="cs-CZ" sz="2400"/>
              <a:t> trvá nejméně </a:t>
            </a:r>
            <a:r>
              <a:rPr lang="cs-CZ" sz="2400" b="1"/>
              <a:t>6 měsíců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b="1"/>
          </a:p>
          <a:p>
            <a:pPr>
              <a:buFont typeface="Arial" panose="020B0604020202020204" pitchFamily="34" charset="0"/>
              <a:buChar char="•"/>
            </a:pPr>
            <a:r>
              <a:rPr lang="cs-CZ" sz="2400"/>
              <a:t> Potíže jsou </a:t>
            </a:r>
            <a:r>
              <a:rPr lang="cs-CZ" sz="2400" b="1"/>
              <a:t>trvalé -</a:t>
            </a:r>
            <a:r>
              <a:rPr lang="cs-CZ" sz="2400"/>
              <a:t> objevují se ve více situacích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</p:txBody>
      </p:sp>
      <p:pic>
        <p:nvPicPr>
          <p:cNvPr id="1026" name="Picture 2" descr="http://www.vaktrommet.no/assets/img/450/450/bilder_nettbutikk/bf63560e712e5f749d6d463c5c94116a-imag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1" y="4098257"/>
            <a:ext cx="3142796" cy="267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nationalautismnetwork.com/uploads/blog-04212050013697547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0"/>
            <a:ext cx="4762500" cy="3181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622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cs-CZ"/>
              <a:t>Historie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8269" y="2755557"/>
            <a:ext cx="9720073" cy="4023360"/>
          </a:xfrm>
        </p:spPr>
        <p:txBody>
          <a:bodyPr>
            <a:norm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cs-CZ" sz="2400" b="1"/>
              <a:t> Biologická etiologie</a:t>
            </a:r>
            <a:r>
              <a:rPr lang="cs-CZ" sz="2400"/>
              <a:t>- G. F. Still (1902) – studie dětí s těžkými poruchami pozornosti a chování často pocházejících z „dobré výchovy“</a:t>
            </a:r>
            <a:br>
              <a:rPr lang="cs-CZ" sz="2400"/>
            </a:br>
            <a:r>
              <a:rPr lang="cs-CZ" sz="2400"/>
              <a:t>- vyloučena ryze „nurture“ složka</a:t>
            </a:r>
          </a:p>
          <a:p>
            <a:pPr lvl="0">
              <a:buFont typeface="Arial" panose="020B0604020202020204" pitchFamily="34" charset="0"/>
              <a:buChar char="•"/>
            </a:pPr>
            <a:endParaRPr lang="cs-CZ" sz="2400"/>
          </a:p>
          <a:p>
            <a:pPr lvl="0">
              <a:buFont typeface="Arial" panose="020B0604020202020204" pitchFamily="34" charset="0"/>
              <a:buChar char="•"/>
            </a:pPr>
            <a:r>
              <a:rPr lang="cs-CZ" sz="2400" b="1"/>
              <a:t> LMD</a:t>
            </a:r>
            <a:r>
              <a:rPr lang="cs-CZ" sz="2400"/>
              <a:t>= lehká mozková dysfunkce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cs-CZ" sz="2400"/>
              <a:t> </a:t>
            </a:r>
            <a:r>
              <a:rPr lang="cs-CZ" sz="2400" b="1"/>
              <a:t>LME</a:t>
            </a:r>
            <a:r>
              <a:rPr lang="cs-CZ" sz="2400"/>
              <a:t>= lehká mozková encefalopatie (Kučera, 1961) 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1026" name="Picture 2" descr="http://g.cz/sites/default/files/g/2015/01/sveraci-kazajka-2-bp-blogspot-c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883" y="0"/>
            <a:ext cx="6296117" cy="2297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940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Jádrové příznaky a projevy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Další slide </a:t>
            </a:r>
            <a:r>
              <a:rPr lang="cs-CZ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14527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9580" t="27270" r="29873" b="38667"/>
          <a:stretch/>
        </p:blipFill>
        <p:spPr>
          <a:xfrm>
            <a:off x="256482" y="674369"/>
            <a:ext cx="10741031" cy="5075642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10450286" y="6270171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www.adhd.cz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990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0500" t="25905" r="31487" b="39282"/>
          <a:stretch/>
        </p:blipFill>
        <p:spPr>
          <a:xfrm>
            <a:off x="123566" y="189470"/>
            <a:ext cx="10676239" cy="549988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450286" y="6270171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www.adhd.cz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802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9119" t="26929" r="29528" b="40510"/>
          <a:stretch/>
        </p:blipFill>
        <p:spPr>
          <a:xfrm>
            <a:off x="482708" y="309891"/>
            <a:ext cx="11018244" cy="487994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450286" y="6270171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www.adhd.cz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3084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ený obdélník 4"/>
          <p:cNvSpPr/>
          <p:nvPr/>
        </p:nvSpPr>
        <p:spPr>
          <a:xfrm>
            <a:off x="489857" y="2699657"/>
            <a:ext cx="11440886" cy="3320143"/>
          </a:xfrm>
          <a:prstGeom prst="round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katecholaminová hypotéza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838199" y="1588346"/>
          <a:ext cx="1064622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2209798" y="2699657"/>
            <a:ext cx="7903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spc="400" dirty="0">
                <a:solidFill>
                  <a:schemeClr val="bg1"/>
                </a:solidFill>
              </a:rPr>
              <a:t>METHYLPHENIDÁT</a:t>
            </a:r>
            <a:endParaRPr lang="en-US" sz="3200" spc="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42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4C377D5-3759-42A5-BD4C-D4C3D767AC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C4C377D5-3759-42A5-BD4C-D4C3D767AC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56604E1-EDEF-4FCE-A2AB-851B76EB7B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E56604E1-EDEF-4FCE-A2AB-851B76EB7B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2F6FCE3-F06E-4752-834F-1044CFE850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D2F6FCE3-F06E-4752-834F-1044CFE850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F1F0241-A1C7-4C56-9624-09910147FF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CF1F0241-A1C7-4C56-9624-09910147FF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1A09D86-13E6-4FB1-BC2C-4ECF1BA0B9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41A09D86-13E6-4FB1-BC2C-4ECF1BA0B9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Graphic spid="4" grpId="0">
        <p:bldSub>
          <a:bldDgm bld="one"/>
        </p:bldSub>
      </p:bldGraphic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74">
            <a:extLst>
              <a:ext uri="{FF2B5EF4-FFF2-40B4-BE49-F238E27FC236}">
                <a16:creationId xmlns:a16="http://schemas.microsoft.com/office/drawing/2014/main" id="{27B7C6F6-4579-4D42-9857-ED1B2EE07B9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7" y="4382347"/>
            <a:ext cx="5688020" cy="2153919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Rectangle 76">
            <a:extLst>
              <a:ext uri="{FF2B5EF4-FFF2-40B4-BE49-F238E27FC236}">
                <a16:creationId xmlns:a16="http://schemas.microsoft.com/office/drawing/2014/main" id="{7E6D8249-E901-4E71-B15A-A7F5D7F7B0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6434" y="321732"/>
            <a:ext cx="5693835" cy="6214534"/>
          </a:xfrm>
          <a:prstGeom prst="rect">
            <a:avLst/>
          </a:prstGeom>
          <a:solidFill>
            <a:srgbClr val="5B40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0" name="Picture 6" descr="Výsledek obrázku pro focus">
            <a:extLst>
              <a:ext uri="{FF2B5EF4-FFF2-40B4-BE49-F238E27FC236}">
                <a16:creationId xmlns:a16="http://schemas.microsoft.com/office/drawing/2014/main" id="{2D309290-821F-4FE6-913C-5A40D1360C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1" b="7227"/>
          <a:stretch/>
        </p:blipFill>
        <p:spPr bwMode="auto">
          <a:xfrm>
            <a:off x="327547" y="321733"/>
            <a:ext cx="5688020" cy="389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390739-F84B-4E67-B690-71CC19F09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608575"/>
            <a:ext cx="5242560" cy="1765715"/>
          </a:xfrm>
        </p:spPr>
        <p:txBody>
          <a:bodyPr>
            <a:normAutofit/>
          </a:bodyPr>
          <a:lstStyle/>
          <a:p>
            <a:pPr algn="r"/>
            <a:r>
              <a:rPr lang="cs-CZ" sz="4400" dirty="0">
                <a:solidFill>
                  <a:srgbClr val="FFFFFF"/>
                </a:solidFill>
              </a:rPr>
              <a:t>Pozornost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8EAFB02-013E-450D-8FEE-A5FFC3CF5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053" y="853440"/>
            <a:ext cx="5285469" cy="5385277"/>
          </a:xfrm>
        </p:spPr>
        <p:txBody>
          <a:bodyPr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FFFFFF"/>
                </a:solidFill>
              </a:rPr>
              <a:t> umožňuje a udržuje chování zaměřené na cíl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1600" dirty="0">
              <a:solidFill>
                <a:srgbClr val="FFFFFF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FFFFFF"/>
                </a:solidFill>
              </a:rPr>
              <a:t> </a:t>
            </a:r>
            <a:r>
              <a:rPr lang="cs-CZ" sz="1600" b="1" dirty="0">
                <a:solidFill>
                  <a:srgbClr val="FFFFFF"/>
                </a:solidFill>
              </a:rPr>
              <a:t>Funkce</a:t>
            </a:r>
            <a:r>
              <a:rPr lang="cs-CZ" sz="1600" dirty="0">
                <a:solidFill>
                  <a:srgbClr val="FFFFFF"/>
                </a:solidFill>
              </a:rPr>
              <a:t>: výběrově rozdělit kognitivní zdroje mezi podněty, odpovědi, vzpomínky a myšlenky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1600" dirty="0">
              <a:solidFill>
                <a:srgbClr val="FFFFFF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FFFFFF"/>
                </a:solidFill>
              </a:rPr>
              <a:t> </a:t>
            </a:r>
            <a:r>
              <a:rPr lang="cs-CZ" sz="1600" b="1" dirty="0">
                <a:solidFill>
                  <a:srgbClr val="FFFFFF"/>
                </a:solidFill>
              </a:rPr>
              <a:t>Problém</a:t>
            </a:r>
            <a:r>
              <a:rPr lang="cs-CZ" sz="1600" dirty="0">
                <a:solidFill>
                  <a:srgbClr val="FFFFFF"/>
                </a:solidFill>
              </a:rPr>
              <a:t>: nejednotná definice, nejednotné uchopení a měření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1600" dirty="0">
              <a:solidFill>
                <a:srgbClr val="FFFFFF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FFFFFF"/>
                </a:solidFill>
              </a:rPr>
              <a:t> </a:t>
            </a:r>
            <a:r>
              <a:rPr lang="cs-CZ" sz="1600" b="1" dirty="0">
                <a:solidFill>
                  <a:srgbClr val="FFFFFF"/>
                </a:solidFill>
              </a:rPr>
              <a:t>Aspekty pozornosti</a:t>
            </a:r>
            <a:r>
              <a:rPr lang="cs-CZ" sz="1600" dirty="0">
                <a:solidFill>
                  <a:srgbClr val="FFFFFF"/>
                </a:solidFill>
              </a:rPr>
              <a:t>:</a:t>
            </a:r>
          </a:p>
          <a:p>
            <a:pPr marL="470916" lvl="1" indent="-342900">
              <a:buFont typeface="+mj-lt"/>
              <a:buAutoNum type="arabicPeriod"/>
            </a:pPr>
            <a:r>
              <a:rPr lang="cs-CZ" sz="1600" dirty="0">
                <a:solidFill>
                  <a:srgbClr val="FFFFFF"/>
                </a:solidFill>
              </a:rPr>
              <a:t>Kapacita – množství jevů postihnutelných v jednom okamžiku</a:t>
            </a:r>
          </a:p>
          <a:p>
            <a:pPr marL="470916" lvl="1" indent="-342900">
              <a:buFont typeface="+mj-lt"/>
              <a:buAutoNum type="arabicPeriod"/>
            </a:pPr>
            <a:r>
              <a:rPr lang="cs-CZ" sz="1600" dirty="0">
                <a:solidFill>
                  <a:srgbClr val="FFFFFF"/>
                </a:solidFill>
              </a:rPr>
              <a:t>Bdělost – Vigilita – připravenost k akci</a:t>
            </a:r>
          </a:p>
          <a:p>
            <a:pPr marL="470916" lvl="1" indent="-342900">
              <a:buFont typeface="+mj-lt"/>
              <a:buAutoNum type="arabicPeriod"/>
            </a:pPr>
            <a:r>
              <a:rPr lang="cs-CZ" sz="1600" dirty="0">
                <a:solidFill>
                  <a:srgbClr val="FFFFFF"/>
                </a:solidFill>
              </a:rPr>
              <a:t>Udržení – </a:t>
            </a:r>
            <a:r>
              <a:rPr lang="cs-CZ" sz="1600" dirty="0" err="1">
                <a:solidFill>
                  <a:srgbClr val="FFFFFF"/>
                </a:solidFill>
              </a:rPr>
              <a:t>Vigilance</a:t>
            </a:r>
            <a:r>
              <a:rPr lang="cs-CZ" sz="1600">
                <a:solidFill>
                  <a:srgbClr val="FFFFFF"/>
                </a:solidFill>
              </a:rPr>
              <a:t> - při delší zátěži vigility</a:t>
            </a:r>
          </a:p>
          <a:p>
            <a:pPr marL="470916" lvl="1" indent="-342900">
              <a:buFont typeface="+mj-lt"/>
              <a:buAutoNum type="arabicPeriod"/>
            </a:pPr>
            <a:r>
              <a:rPr lang="cs-CZ" sz="1600" b="1">
                <a:solidFill>
                  <a:srgbClr val="FFFFFF"/>
                </a:solidFill>
              </a:rPr>
              <a:t>Selektivita</a:t>
            </a:r>
            <a:r>
              <a:rPr lang="cs-CZ" sz="1600">
                <a:solidFill>
                  <a:srgbClr val="FFFFFF"/>
                </a:solidFill>
              </a:rPr>
              <a:t> – výběrovost – zvýraznění důležitých/ potlačení méně důležitých</a:t>
            </a:r>
          </a:p>
          <a:p>
            <a:pPr marL="470916" lvl="1" indent="-342900">
              <a:buFont typeface="+mj-lt"/>
              <a:buAutoNum type="arabicPeriod"/>
            </a:pPr>
            <a:r>
              <a:rPr lang="cs-CZ" sz="1600" b="1">
                <a:solidFill>
                  <a:srgbClr val="FFFFFF"/>
                </a:solidFill>
              </a:rPr>
              <a:t>Koncentrace</a:t>
            </a:r>
            <a:r>
              <a:rPr lang="cs-CZ" sz="1600">
                <a:solidFill>
                  <a:srgbClr val="FFFFFF"/>
                </a:solidFill>
              </a:rPr>
              <a:t> - soustředění</a:t>
            </a:r>
          </a:p>
          <a:p>
            <a:pPr marL="470916" lvl="1" indent="-342900">
              <a:buFont typeface="+mj-lt"/>
              <a:buAutoNum type="arabicPeriod"/>
            </a:pPr>
            <a:r>
              <a:rPr lang="cs-CZ" sz="1600">
                <a:solidFill>
                  <a:srgbClr val="FFFFFF"/>
                </a:solidFill>
              </a:rPr>
              <a:t>Distribuce – rozdělení pozornosti mezi více jevů (přepínání- switching)</a:t>
            </a:r>
            <a:endParaRPr lang="cs-CZ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343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Neuroanatomie 1/2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433" t="62240" r="45970" b="5558"/>
          <a:stretch/>
        </p:blipFill>
        <p:spPr>
          <a:xfrm>
            <a:off x="7162800" y="386660"/>
            <a:ext cx="4397828" cy="2118794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293914" y="1888000"/>
            <a:ext cx="686888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cs-CZ" dirty="0"/>
              <a:t>porucha </a:t>
            </a:r>
            <a:r>
              <a:rPr lang="cs-CZ" b="1" dirty="0" err="1"/>
              <a:t>prefrontálně-striato-thalamického</a:t>
            </a:r>
            <a:r>
              <a:rPr lang="cs-CZ" b="1" dirty="0"/>
              <a:t> kortikálního okruhu</a:t>
            </a:r>
          </a:p>
          <a:p>
            <a:pPr marL="285750" lvl="0" indent="-285750">
              <a:buClr>
                <a:schemeClr val="accent2"/>
              </a:buClr>
              <a:buFont typeface="Courier New" panose="02070309020205020404" pitchFamily="49" charset="0"/>
              <a:buChar char="o"/>
            </a:pPr>
            <a:endParaRPr lang="cs-CZ" b="1" dirty="0"/>
          </a:p>
          <a:p>
            <a:pPr marL="285750" lvl="0" indent="-285750">
              <a:buClr>
                <a:schemeClr val="accent2"/>
              </a:buClr>
              <a:buFont typeface="Courier New" panose="02070309020205020404" pitchFamily="49" charset="0"/>
              <a:buChar char="o"/>
            </a:pPr>
            <a:r>
              <a:rPr lang="cs-CZ" dirty="0" err="1"/>
              <a:t>Hypo</a:t>
            </a:r>
            <a:r>
              <a:rPr lang="cs-CZ" dirty="0"/>
              <a:t>/</a:t>
            </a:r>
            <a:r>
              <a:rPr lang="cs-CZ" dirty="0" err="1"/>
              <a:t>hyperarousal</a:t>
            </a:r>
            <a:r>
              <a:rPr lang="cs-CZ" dirty="0"/>
              <a:t> mozkových struktur </a:t>
            </a:r>
          </a:p>
          <a:p>
            <a:pPr marL="285750" lvl="0" indent="-285750">
              <a:buClr>
                <a:schemeClr val="accent2"/>
              </a:buClr>
              <a:buFont typeface="Courier New" panose="02070309020205020404" pitchFamily="49" charset="0"/>
              <a:buChar char="o"/>
            </a:pPr>
            <a:endParaRPr lang="cs-CZ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/>
              <a:t>3-8 % </a:t>
            </a:r>
            <a:r>
              <a:rPr lang="cs-CZ" b="1" dirty="0"/>
              <a:t>redukce objemu mozku </a:t>
            </a:r>
            <a:r>
              <a:rPr lang="cs-CZ" dirty="0" err="1"/>
              <a:t>zj</a:t>
            </a:r>
            <a:r>
              <a:rPr lang="cs-CZ" dirty="0"/>
              <a:t>. pravé mozkové hemisféry</a:t>
            </a:r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/>
              <a:t>Až 12 % redukce objemu </a:t>
            </a:r>
            <a:r>
              <a:rPr lang="cs-CZ" b="1" dirty="0"/>
              <a:t>mozečku</a:t>
            </a:r>
            <a:r>
              <a:rPr lang="cs-CZ" dirty="0"/>
              <a:t>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dirty="0"/>
              <a:t>Až 9 % redukce </a:t>
            </a:r>
            <a:r>
              <a:rPr lang="cs-CZ" b="1" dirty="0" err="1"/>
              <a:t>prefrontální</a:t>
            </a:r>
            <a:r>
              <a:rPr lang="cs-CZ" b="1" dirty="0"/>
              <a:t> kortex: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cs-CZ" b="1" dirty="0"/>
          </a:p>
          <a:p>
            <a:pPr marL="800100" lvl="1" indent="-342900">
              <a:buFont typeface="+mj-lt"/>
              <a:buAutoNum type="arabicPeriod"/>
            </a:pPr>
            <a:r>
              <a:rPr lang="cs-CZ" b="1" dirty="0"/>
              <a:t>orbitální </a:t>
            </a:r>
            <a:r>
              <a:rPr lang="cs-CZ" dirty="0"/>
              <a:t>- sociální </a:t>
            </a:r>
            <a:r>
              <a:rPr lang="cs-CZ" dirty="0" err="1"/>
              <a:t>desinhibice</a:t>
            </a:r>
            <a:r>
              <a:rPr lang="cs-CZ" dirty="0"/>
              <a:t>, impulzivita</a:t>
            </a:r>
          </a:p>
          <a:p>
            <a:pPr marL="800100" lvl="1" indent="-342900">
              <a:buFont typeface="+mj-lt"/>
              <a:buAutoNum type="arabicPeriod"/>
            </a:pPr>
            <a:endParaRPr lang="cs-CZ" dirty="0"/>
          </a:p>
          <a:p>
            <a:pPr marL="800100" lvl="1" indent="-342900">
              <a:buFont typeface="+mj-lt"/>
              <a:buAutoNum type="arabicPeriod"/>
            </a:pPr>
            <a:r>
              <a:rPr lang="cs-CZ" b="1" dirty="0" err="1">
                <a:solidFill>
                  <a:schemeClr val="accent2">
                    <a:lumMod val="75000"/>
                  </a:schemeClr>
                </a:solidFill>
              </a:rPr>
              <a:t>dorzolaterální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 -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 porucha organizování, plánování či pozornosti</a:t>
            </a:r>
          </a:p>
          <a:p>
            <a:pPr marL="800100" lvl="1" indent="-342900">
              <a:buFont typeface="+mj-lt"/>
              <a:buAutoNum type="arabicPeriod"/>
            </a:pPr>
            <a:endParaRPr lang="cs-CZ" dirty="0">
              <a:solidFill>
                <a:schemeClr val="accent2">
                  <a:lumMod val="75000"/>
                </a:schemeClr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cs-CZ" b="1" dirty="0"/>
              <a:t>mediální </a:t>
            </a:r>
            <a:r>
              <a:rPr lang="cs-CZ" dirty="0"/>
              <a:t>- poruchy inhibice chování</a:t>
            </a:r>
          </a:p>
          <a:p>
            <a:pPr marL="800100" lvl="1" indent="-342900">
              <a:buFont typeface="+mj-lt"/>
              <a:buAutoNum type="arabicPeriod"/>
            </a:pPr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/>
          <a:srcRect l="53032" t="34029" r="30693" b="42948"/>
          <a:stretch/>
        </p:blipFill>
        <p:spPr>
          <a:xfrm>
            <a:off x="6892249" y="2640955"/>
            <a:ext cx="5299751" cy="4217045"/>
          </a:xfrm>
          <a:prstGeom prst="rect">
            <a:avLst/>
          </a:prstGeom>
        </p:spPr>
      </p:pic>
      <p:sp>
        <p:nvSpPr>
          <p:cNvPr id="13" name="Šipka doleva 12"/>
          <p:cNvSpPr/>
          <p:nvPr/>
        </p:nvSpPr>
        <p:spPr>
          <a:xfrm rot="20349596">
            <a:off x="5027275" y="3753720"/>
            <a:ext cx="1970315" cy="787499"/>
          </a:xfrm>
          <a:prstGeom prst="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bilaterálně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08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Neuroanatomie 2/2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cs-CZ" b="1" dirty="0"/>
              <a:t> abnormality BG</a:t>
            </a:r>
            <a:r>
              <a:rPr lang="cs-CZ" dirty="0"/>
              <a:t>- poruchy </a:t>
            </a:r>
            <a:r>
              <a:rPr lang="cs-CZ" dirty="0" err="1"/>
              <a:t>neurotransmise</a:t>
            </a:r>
            <a:endParaRPr lang="cs-CZ" dirty="0"/>
          </a:p>
          <a:p>
            <a:pPr>
              <a:buFont typeface="Courier New" panose="02070309020205020404" pitchFamily="49" charset="0"/>
              <a:buChar char="o"/>
            </a:pPr>
            <a:endParaRPr lang="cs-CZ" dirty="0"/>
          </a:p>
          <a:p>
            <a:pPr>
              <a:buFont typeface="Courier New" panose="02070309020205020404" pitchFamily="49" charset="0"/>
              <a:buChar char="o"/>
            </a:pPr>
            <a:endParaRPr lang="cs-CZ" dirty="0"/>
          </a:p>
          <a:p>
            <a:pPr>
              <a:buFont typeface="Courier New" panose="02070309020205020404" pitchFamily="49" charset="0"/>
              <a:buChar char="o"/>
            </a:pPr>
            <a:endParaRPr lang="cs-CZ" dirty="0"/>
          </a:p>
          <a:p>
            <a:pPr>
              <a:buFont typeface="Courier New" panose="02070309020205020404" pitchFamily="49" charset="0"/>
              <a:buChar char="o"/>
            </a:pPr>
            <a:endParaRPr lang="cs-CZ" dirty="0"/>
          </a:p>
          <a:p>
            <a:pPr>
              <a:buFont typeface="Courier New" panose="02070309020205020404" pitchFamily="49" charset="0"/>
              <a:buChar char="o"/>
            </a:pPr>
            <a:endParaRPr lang="cs-CZ" dirty="0"/>
          </a:p>
          <a:p>
            <a:pPr>
              <a:buFont typeface="Courier New" panose="02070309020205020404" pitchFamily="49" charset="0"/>
              <a:buChar char="o"/>
            </a:pPr>
            <a:endParaRPr lang="cs-CZ" dirty="0"/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/>
              <a:t>Zvýšený počet dopaminových transportérů a zároveň snížený vazebný potenciál pro dopaminový transportér v mezimozku až o 16%</a:t>
            </a:r>
            <a:endParaRPr lang="en-US" dirty="0"/>
          </a:p>
          <a:p>
            <a:endParaRPr lang="cs-CZ" b="1" dirty="0"/>
          </a:p>
          <a:p>
            <a:endParaRPr lang="en-US" dirty="0"/>
          </a:p>
        </p:txBody>
      </p:sp>
      <p:pic>
        <p:nvPicPr>
          <p:cNvPr id="3076" name="Picture 4" descr="http://www.esicm.org/gallery/shutterstock_1283161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155" y="-10885"/>
            <a:ext cx="3923845" cy="2296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29649934"/>
              </p:ext>
            </p:extLst>
          </p:nvPr>
        </p:nvGraphicFramePr>
        <p:xfrm>
          <a:off x="1220334" y="1439333"/>
          <a:ext cx="952386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6135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3C6A5B7-DC35-4E96-8932-267BA3B90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43C6A5B7-DC35-4E96-8932-267BA3B905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43C6A5B7-DC35-4E96-8932-267BA3B90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dgm id="{43C6A5B7-DC35-4E96-8932-267BA3B90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80F2DDD-33D9-4A9E-ACD2-A8EDB1D0E6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graphicEl>
                                              <a:dgm id="{180F2DDD-33D9-4A9E-ACD2-A8EDB1D0E6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dgm id="{180F2DDD-33D9-4A9E-ACD2-A8EDB1D0E6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graphicEl>
                                              <a:dgm id="{180F2DDD-33D9-4A9E-ACD2-A8EDB1D0E6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CE1B121-C201-4754-815B-2E4A521C8B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graphicEl>
                                              <a:dgm id="{FCE1B121-C201-4754-815B-2E4A521C8B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graphicEl>
                                              <a:dgm id="{FCE1B121-C201-4754-815B-2E4A521C8B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graphicEl>
                                              <a:dgm id="{FCE1B121-C201-4754-815B-2E4A521C8B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F58DF5F-9DE9-410A-BCBF-F1BF655713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graphicEl>
                                              <a:dgm id="{9F58DF5F-9DE9-410A-BCBF-F1BF655713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graphicEl>
                                              <a:dgm id="{9F58DF5F-9DE9-410A-BCBF-F1BF655713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graphicEl>
                                              <a:dgm id="{9F58DF5F-9DE9-410A-BCBF-F1BF655713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B491EEA-24DD-49E3-B4C4-61C80015BF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graphicEl>
                                              <a:dgm id="{0B491EEA-24DD-49E3-B4C4-61C80015BF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graphicEl>
                                              <a:dgm id="{0B491EEA-24DD-49E3-B4C4-61C80015BF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graphicEl>
                                              <a:dgm id="{0B491EEA-24DD-49E3-B4C4-61C80015BF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FA51942-23FB-4FFA-BECB-0C789F7581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graphicEl>
                                              <a:dgm id="{5FA51942-23FB-4FFA-BECB-0C789F7581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graphicEl>
                                              <a:dgm id="{5FA51942-23FB-4FFA-BECB-0C789F7581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graphicEl>
                                              <a:dgm id="{5FA51942-23FB-4FFA-BECB-0C789F7581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EBD739D-D225-4089-B14D-7972077BFE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graphicEl>
                                              <a:dgm id="{7EBD739D-D225-4089-B14D-7972077BFE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7EBD739D-D225-4089-B14D-7972077BFE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graphicEl>
                                              <a:dgm id="{7EBD739D-D225-4089-B14D-7972077BFE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47455F3-5A7F-4B76-B61F-69CF3F55F9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graphicEl>
                                              <a:dgm id="{047455F3-5A7F-4B76-B61F-69CF3F55F9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graphicEl>
                                              <a:dgm id="{047455F3-5A7F-4B76-B61F-69CF3F55F9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graphicEl>
                                              <a:dgm id="{047455F3-5A7F-4B76-B61F-69CF3F55F9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0E4C017-FEB1-46F2-9C3D-1C02D98403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>
                                            <p:graphicEl>
                                              <a:dgm id="{A0E4C017-FEB1-46F2-9C3D-1C02D98403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graphicEl>
                                              <a:dgm id="{A0E4C017-FEB1-46F2-9C3D-1C02D98403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graphicEl>
                                              <a:dgm id="{A0E4C017-FEB1-46F2-9C3D-1C02D98403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7D2DE47-6DB7-4F68-A1ED-B751C7F8A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>
                                            <p:graphicEl>
                                              <a:dgm id="{87D2DE47-6DB7-4F68-A1ED-B751C7F8A4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graphicEl>
                                              <a:dgm id="{87D2DE47-6DB7-4F68-A1ED-B751C7F8A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>
                                            <p:graphicEl>
                                              <a:dgm id="{87D2DE47-6DB7-4F68-A1ED-B751C7F8A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80C9B9A-CA88-4CA1-A727-E26AC63735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">
                                            <p:graphicEl>
                                              <a:dgm id="{280C9B9A-CA88-4CA1-A727-E26AC63735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graphicEl>
                                              <a:dgm id="{280C9B9A-CA88-4CA1-A727-E26AC63735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>
                                            <p:graphicEl>
                                              <a:dgm id="{280C9B9A-CA88-4CA1-A727-E26AC63735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Neuroanatomie 3/3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81744" y="2084832"/>
            <a:ext cx="9862458" cy="1746939"/>
          </a:xfrm>
        </p:spPr>
        <p:txBody>
          <a:bodyPr numCol="1">
            <a:normAutofit/>
          </a:bodyPr>
          <a:lstStyle/>
          <a:p>
            <a:r>
              <a:rPr lang="cs-CZ" sz="3000" b="1" dirty="0">
                <a:solidFill>
                  <a:schemeClr val="accent4"/>
                </a:solidFill>
              </a:rPr>
              <a:t>EEG</a:t>
            </a:r>
            <a:endParaRPr lang="en-US" b="1" dirty="0">
              <a:solidFill>
                <a:schemeClr val="accent4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Difúzní</a:t>
            </a:r>
            <a:r>
              <a:rPr lang="cs-CZ" dirty="0"/>
              <a:t> nespecifické změny - zpomalená základní aktivita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 err="1"/>
              <a:t>Biokcipitální</a:t>
            </a:r>
            <a:r>
              <a:rPr lang="cs-CZ" dirty="0"/>
              <a:t> abnormality - zvýšený výskyt pomalých vln delta a théta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/>
              <a:t>Paroxysmální</a:t>
            </a:r>
            <a:r>
              <a:rPr lang="cs-CZ" dirty="0"/>
              <a:t> abnormality - podobnost s temporální epi</a:t>
            </a:r>
          </a:p>
          <a:p>
            <a:endParaRPr lang="en-US" dirty="0"/>
          </a:p>
        </p:txBody>
      </p:sp>
      <p:pic>
        <p:nvPicPr>
          <p:cNvPr id="4" name="Picture 4" descr="http://www.esicm.org/gallery/shutterstock_1283161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155" y="-10885"/>
            <a:ext cx="3923845" cy="2296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024128" y="3831771"/>
            <a:ext cx="10046643" cy="341632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>
              <a:buClr>
                <a:schemeClr val="accent4"/>
              </a:buClr>
            </a:pPr>
            <a:r>
              <a:rPr lang="cs-CZ" b="1" dirty="0">
                <a:solidFill>
                  <a:schemeClr val="accent4"/>
                </a:solidFill>
              </a:rPr>
              <a:t>Výhody</a:t>
            </a:r>
          </a:p>
          <a:p>
            <a:pPr marL="285750" lvl="0" indent="-285750">
              <a:buClr>
                <a:schemeClr val="accent4"/>
              </a:buClr>
              <a:buFont typeface="Courier New" panose="02070309020205020404" pitchFamily="49" charset="0"/>
              <a:buChar char="o"/>
            </a:pPr>
            <a:r>
              <a:rPr lang="cs-CZ" dirty="0"/>
              <a:t> neinvazivní</a:t>
            </a:r>
          </a:p>
          <a:p>
            <a:pPr marL="285750" lvl="0" indent="-285750">
              <a:buClr>
                <a:schemeClr val="accent4"/>
              </a:buClr>
              <a:buFont typeface="Courier New" panose="02070309020205020404" pitchFamily="49" charset="0"/>
              <a:buChar char="o"/>
            </a:pPr>
            <a:r>
              <a:rPr lang="cs-CZ" dirty="0"/>
              <a:t> </a:t>
            </a:r>
            <a:r>
              <a:rPr lang="cs-CZ" dirty="0" err="1"/>
              <a:t>info</a:t>
            </a:r>
            <a:r>
              <a:rPr lang="cs-CZ" dirty="0"/>
              <a:t> o maturaci mozku, školní zralost aj.</a:t>
            </a:r>
          </a:p>
          <a:p>
            <a:pPr marL="285750" lvl="0" indent="-285750">
              <a:buClr>
                <a:schemeClr val="accent4"/>
              </a:buClr>
              <a:buFont typeface="Courier New" panose="02070309020205020404" pitchFamily="49" charset="0"/>
              <a:buChar char="o"/>
            </a:pPr>
            <a:r>
              <a:rPr lang="cs-CZ" dirty="0"/>
              <a:t> podpora výsledků diagnostiky</a:t>
            </a:r>
          </a:p>
          <a:p>
            <a:pPr marL="285750" lvl="0" indent="-285750">
              <a:buClr>
                <a:schemeClr val="accent4"/>
              </a:buClr>
              <a:buFont typeface="Courier New" panose="02070309020205020404" pitchFamily="49" charset="0"/>
              <a:buChar char="o"/>
            </a:pPr>
            <a:r>
              <a:rPr lang="cs-CZ" dirty="0"/>
              <a:t> volba léčebného postupu </a:t>
            </a:r>
            <a:br>
              <a:rPr lang="cs-CZ" dirty="0"/>
            </a:br>
            <a:r>
              <a:rPr lang="cs-CZ" dirty="0"/>
              <a:t> (paroxysmy &amp; stimulancia? </a:t>
            </a:r>
            <a:r>
              <a:rPr lang="cs-CZ" dirty="0">
                <a:sym typeface="Wingdings" panose="05000000000000000000" pitchFamily="2" charset="2"/>
              </a:rPr>
              <a:t>)</a:t>
            </a:r>
          </a:p>
          <a:p>
            <a:pPr marL="285750" lvl="0" indent="-285750">
              <a:buClr>
                <a:schemeClr val="accent4"/>
              </a:buClr>
              <a:buFont typeface="Courier New" panose="02070309020205020404" pitchFamily="49" charset="0"/>
              <a:buChar char="o"/>
            </a:pPr>
            <a:endParaRPr lang="cs-CZ" dirty="0">
              <a:sym typeface="Wingdings" panose="05000000000000000000" pitchFamily="2" charset="2"/>
            </a:endParaRPr>
          </a:p>
          <a:p>
            <a:pPr marL="285750" lvl="0" indent="-285750">
              <a:buClr>
                <a:schemeClr val="accent4"/>
              </a:buClr>
              <a:buFont typeface="Courier New" panose="02070309020205020404" pitchFamily="49" charset="0"/>
              <a:buChar char="o"/>
            </a:pPr>
            <a:endParaRPr lang="cs-CZ" dirty="0">
              <a:sym typeface="Wingdings" panose="05000000000000000000" pitchFamily="2" charset="2"/>
            </a:endParaRPr>
          </a:p>
          <a:p>
            <a:pPr marL="285750" lvl="0" indent="-285750">
              <a:buClr>
                <a:schemeClr val="accent4"/>
              </a:buClr>
              <a:buFont typeface="Courier New" panose="02070309020205020404" pitchFamily="49" charset="0"/>
              <a:buChar char="o"/>
            </a:pPr>
            <a:endParaRPr lang="cs-CZ" dirty="0">
              <a:sym typeface="Wingdings" panose="05000000000000000000" pitchFamily="2" charset="2"/>
            </a:endParaRPr>
          </a:p>
          <a:p>
            <a:pPr marL="285750" lvl="0" indent="-285750">
              <a:buClr>
                <a:schemeClr val="accent4"/>
              </a:buClr>
              <a:buFont typeface="Courier New" panose="02070309020205020404" pitchFamily="49" charset="0"/>
              <a:buChar char="o"/>
            </a:pPr>
            <a:endParaRPr lang="cs-CZ" dirty="0">
              <a:sym typeface="Wingdings" panose="05000000000000000000" pitchFamily="2" charset="2"/>
            </a:endParaRPr>
          </a:p>
          <a:p>
            <a:pPr marL="285750" lvl="0" indent="-285750">
              <a:buClr>
                <a:schemeClr val="accent4"/>
              </a:buClr>
              <a:buFont typeface="Courier New" panose="02070309020205020404" pitchFamily="49" charset="0"/>
              <a:buChar char="o"/>
            </a:pPr>
            <a:endParaRPr lang="cs-CZ" dirty="0">
              <a:sym typeface="Wingdings" panose="05000000000000000000" pitchFamily="2" charset="2"/>
            </a:endParaRPr>
          </a:p>
          <a:p>
            <a:pPr marL="285750" lvl="0" indent="-285750">
              <a:buClr>
                <a:schemeClr val="accent4"/>
              </a:buClr>
              <a:buFont typeface="Courier New" panose="02070309020205020404" pitchFamily="49" charset="0"/>
              <a:buChar char="o"/>
            </a:pPr>
            <a:endParaRPr lang="en-US" dirty="0"/>
          </a:p>
          <a:p>
            <a:pPr lvl="0">
              <a:buClr>
                <a:schemeClr val="accent4"/>
              </a:buClr>
            </a:pPr>
            <a:r>
              <a:rPr lang="cs-CZ" b="1" dirty="0">
                <a:solidFill>
                  <a:schemeClr val="accent4"/>
                </a:solidFill>
              </a:rPr>
              <a:t>Nevýhody</a:t>
            </a:r>
          </a:p>
          <a:p>
            <a:pPr marL="285750" indent="-285750">
              <a:buClr>
                <a:schemeClr val="accent4"/>
              </a:buClr>
              <a:buFont typeface="Courier New" panose="02070309020205020404" pitchFamily="49" charset="0"/>
              <a:buChar char="o"/>
            </a:pPr>
            <a:r>
              <a:rPr lang="cs-CZ" dirty="0"/>
              <a:t>pro dítě s ADHD je velmi těžké být chvíli v klidu a EEG je velmi citlivé na artefakty (sedativa ovlivní elektroencefalogram)</a:t>
            </a:r>
          </a:p>
          <a:p>
            <a:pPr marL="285750" indent="-285750">
              <a:buClr>
                <a:schemeClr val="accent4"/>
              </a:buClr>
              <a:buFont typeface="Courier New" panose="02070309020205020404" pitchFamily="49" charset="0"/>
              <a:buChar char="o"/>
            </a:pPr>
            <a:r>
              <a:rPr lang="cs-CZ" dirty="0"/>
              <a:t>nálezy nejsou dostatečně specifické, aby se mohlo jednat o signifikantní důkazy pro diagnózu</a:t>
            </a:r>
            <a:endParaRPr lang="en-US" dirty="0"/>
          </a:p>
          <a:p>
            <a:pPr marL="285750" indent="-285750">
              <a:buClr>
                <a:schemeClr val="accent4"/>
              </a:buClr>
              <a:buFont typeface="Courier New" panose="02070309020205020404" pitchFamily="49" charset="0"/>
              <a:buChar char="o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5930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Paměť</a:t>
            </a:r>
          </a:p>
        </p:txBody>
      </p:sp>
      <p:pic>
        <p:nvPicPr>
          <p:cNvPr id="1026" name="Picture 2" descr="https://2b3.sk/wp-content/uploads/2015/06/pamatnik_ilustraci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0" r="11838" b="9747"/>
          <a:stretch/>
        </p:blipFill>
        <p:spPr bwMode="auto">
          <a:xfrm>
            <a:off x="7652083" y="550195"/>
            <a:ext cx="2959769" cy="2651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Ã½sledek obrÃ¡zku pro pamÄÅ¥ovÃ¡ kar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202" y="767937"/>
            <a:ext cx="4869533" cy="213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Ã½sledek obrÃ¡zku pro pamÄÅ¥ovÃ DIS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038" y="3236495"/>
            <a:ext cx="4387014" cy="223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Ã½sledek obrÃ¡zku pro FOTO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507" y="3595658"/>
            <a:ext cx="4888189" cy="28514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Ã½sledek obrÃ¡zku pro muÅ¾i v ÄernÃ©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954" y="4702176"/>
            <a:ext cx="3302545" cy="19995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8119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to paměť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schopnost mozku měnit se v důsledku zkušeností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≈ učení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≈ plasticita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b="1" dirty="0" err="1"/>
              <a:t>neuronální</a:t>
            </a:r>
            <a:r>
              <a:rPr lang="cs-CZ" b="1" dirty="0"/>
              <a:t> úroveň</a:t>
            </a:r>
            <a:r>
              <a:rPr lang="cs-CZ" dirty="0"/>
              <a:t>: posilování synapsí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≠orgán/area/jádro/struktura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„děje se“ na mnoha částech mozku – dle typu paměťových procesů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jedna část mozku se může účastnit více paměťových procesů i druhů paměti</a:t>
            </a:r>
          </a:p>
        </p:txBody>
      </p:sp>
    </p:spTree>
    <p:extLst>
      <p:ext uri="{BB962C8B-B14F-4D97-AF65-F5344CB8AC3E}">
        <p14:creationId xmlns:p14="http://schemas.microsoft.com/office/powerpoint/2010/main" val="23301094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to paměť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učení = získávání nových informací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výsledek učení = paměť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Niesser</a:t>
            </a:r>
            <a:r>
              <a:rPr lang="cs-CZ" dirty="0"/>
              <a:t>: „Kognice jsou všechny procesy, kterými je senzorický vstup transformován, redukován, </a:t>
            </a:r>
            <a:r>
              <a:rPr lang="cs-CZ" b="1" dirty="0"/>
              <a:t>propracován, uložen, vybaven </a:t>
            </a:r>
            <a:r>
              <a:rPr lang="cs-CZ" dirty="0"/>
              <a:t>a použit.“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čím paměť je, lze nejlépe pochopit v situacích, kdy je poškozena (</a:t>
            </a:r>
            <a:r>
              <a:rPr lang="cs-CZ" b="1" dirty="0"/>
              <a:t>amnézie</a:t>
            </a:r>
            <a:r>
              <a:rPr lang="cs-CZ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5820324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E2696F-9140-4A54-BFEF-1FD7F010C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amnézie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9F0A476-7406-4CA1-B9B0-BFACC7A44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4997" y="2223115"/>
            <a:ext cx="9720073" cy="40233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i="1" dirty="0"/>
              <a:t>a</a:t>
            </a:r>
            <a:r>
              <a:rPr lang="cs-CZ" dirty="0"/>
              <a:t> = ne + </a:t>
            </a:r>
            <a:r>
              <a:rPr lang="cs-CZ" i="1" dirty="0" err="1"/>
              <a:t>mnasthai</a:t>
            </a:r>
            <a:r>
              <a:rPr lang="cs-CZ" dirty="0"/>
              <a:t> = schopnost si vzpomenout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vážná porucha paměti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retrográdní / anterográdní</a:t>
            </a:r>
            <a:r>
              <a:rPr lang="en-US" dirty="0"/>
              <a:t>/ TGA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organická / funkční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Kazuistika H.M. – typický amnestický syndrom</a:t>
            </a:r>
          </a:p>
          <a:p>
            <a:pPr marL="0" indent="0">
              <a:buNone/>
            </a:pPr>
            <a:r>
              <a:rPr lang="cs-CZ" dirty="0"/>
              <a:t>https://youtu.be/_7akPs8ptg4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Pozn. Hypermnézie = extrémní schopnost ukládat a vyvolávat z paměti (</a:t>
            </a:r>
            <a:r>
              <a:rPr lang="cs-CZ" dirty="0" err="1"/>
              <a:t>mnemonici</a:t>
            </a:r>
            <a:r>
              <a:rPr lang="cs-CZ" dirty="0"/>
              <a:t>)</a:t>
            </a:r>
          </a:p>
        </p:txBody>
      </p:sp>
      <p:pic>
        <p:nvPicPr>
          <p:cNvPr id="2050" name="Picture 2" descr="VÃ½sledek obrÃ¡zku pro BRENDA mILN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414" y="0"/>
            <a:ext cx="5082586" cy="364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038473" y="3712384"/>
            <a:ext cx="5348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Brenda </a:t>
            </a:r>
            <a:r>
              <a:rPr lang="cs-CZ" sz="1600" dirty="0" err="1"/>
              <a:t>Millner</a:t>
            </a:r>
            <a:r>
              <a:rPr lang="cs-CZ" sz="1600" dirty="0"/>
              <a:t>, 15. 7. 1918 – Letos dovršila 10</a:t>
            </a:r>
            <a:r>
              <a:rPr lang="en-US" sz="1600" dirty="0"/>
              <a:t>1</a:t>
            </a:r>
            <a:r>
              <a:rPr lang="cs-CZ" sz="1600" dirty="0"/>
              <a:t> let věku</a:t>
            </a:r>
          </a:p>
        </p:txBody>
      </p:sp>
    </p:spTree>
    <p:extLst>
      <p:ext uri="{BB962C8B-B14F-4D97-AF65-F5344CB8AC3E}">
        <p14:creationId xmlns:p14="http://schemas.microsoft.com/office/powerpoint/2010/main" val="29148486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Brenda </a:t>
            </a:r>
            <a:r>
              <a:rPr lang="cs-CZ" dirty="0" err="1"/>
              <a:t>Millner</a:t>
            </a:r>
            <a:r>
              <a:rPr lang="cs-CZ" dirty="0"/>
              <a:t>: případ H.M.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1954: zpráva o výsledcích bilaterální resekce mediálního temporálního lobu:</a:t>
            </a:r>
            <a:br>
              <a:rPr lang="cs-CZ" dirty="0"/>
            </a:br>
            <a:r>
              <a:rPr lang="cs-CZ" dirty="0"/>
              <a:t>„…nebyly zaznamenány žádné fyziologické ani behaviorální změny až na jednu výjimku – velmi závažná ztráta paměti. Závažnost této poruchy je tak silná, že pacientovi absolutně znemožňuje zapamatovat si umístění svého bytu, jména svých nejbližších nebo dokonce cestu na toaletu.“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rozsah paměťového deficitu závisel na velikosti odebraného mediálního temporálního lobu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Pouze bilaterální resekce hipokampu znamenala závažnou amnézii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Nevytvářejí se žádné nové dlouhodobé vzpomínky – porucha transferu informací z STM do LTM</a:t>
            </a:r>
          </a:p>
        </p:txBody>
      </p:sp>
    </p:spTree>
    <p:extLst>
      <p:ext uri="{BB962C8B-B14F-4D97-AF65-F5344CB8AC3E}">
        <p14:creationId xmlns:p14="http://schemas.microsoft.com/office/powerpoint/2010/main" val="31827354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Úrovně paměti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KÓDOVÁNÍ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Zpracování stimulů ze senzorických orgánů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Senzorický nárazník (pozornost?)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Akvizice › konsolidace</a:t>
            </a:r>
          </a:p>
          <a:p>
            <a:r>
              <a:rPr lang="cs-CZ" dirty="0"/>
              <a:t>USKLADNĚNÍ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 krátkodobý/dlouhodobý sklad paměti</a:t>
            </a:r>
          </a:p>
          <a:p>
            <a:r>
              <a:rPr lang="cs-CZ" dirty="0"/>
              <a:t>VYBAVENÍ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Schopnost nalézt (oživit) paměťový záznam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použít paměťový záznam (např. v podobě motorického činu)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Rozlišujeme </a:t>
            </a:r>
            <a:r>
              <a:rPr lang="cs-CZ" dirty="0" err="1"/>
              <a:t>znovuvybavení</a:t>
            </a:r>
            <a:r>
              <a:rPr lang="cs-CZ" dirty="0"/>
              <a:t> (</a:t>
            </a:r>
            <a:r>
              <a:rPr lang="cs-CZ" dirty="0" err="1"/>
              <a:t>recall</a:t>
            </a:r>
            <a:r>
              <a:rPr lang="cs-CZ" dirty="0"/>
              <a:t>) a znovupoznání (</a:t>
            </a:r>
            <a:r>
              <a:rPr lang="cs-CZ" dirty="0" err="1"/>
              <a:t>recognition</a:t>
            </a:r>
            <a:r>
              <a:rPr lang="cs-CZ" dirty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20322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3133581" cy="1499616"/>
          </a:xfrm>
        </p:spPr>
        <p:txBody>
          <a:bodyPr>
            <a:normAutofit/>
          </a:bodyPr>
          <a:lstStyle/>
          <a:p>
            <a:r>
              <a:rPr lang="cs-CZ" sz="4000"/>
              <a:t>Druhy paměti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24128" y="2286000"/>
            <a:ext cx="3133580" cy="3931920"/>
          </a:xfrm>
        </p:spPr>
        <p:txBody>
          <a:bodyPr>
            <a:normAutofit/>
          </a:bodyPr>
          <a:lstStyle/>
          <a:p>
            <a:endParaRPr lang="cs-CZ" sz="1600" dirty="0"/>
          </a:p>
        </p:txBody>
      </p:sp>
      <p:pic>
        <p:nvPicPr>
          <p:cNvPr id="1028" name="Picture 4" descr="Výsledok vyhľadávania obrázkov pre dopyt gazzaniga types of memory">
            <a:extLst>
              <a:ext uri="{FF2B5EF4-FFF2-40B4-BE49-F238E27FC236}">
                <a16:creationId xmlns:a16="http://schemas.microsoft.com/office/drawing/2014/main" id="{667ADD14-78EF-4214-A0D7-BD34FA6FF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40480" y="1667058"/>
            <a:ext cx="7711439" cy="393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363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403D4D-3F48-492D-839F-38902CD1B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Souvislost pozornosti s ostatními kognitivními funkcemi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2251D33-01E8-405B-AE19-C701D504F7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pozornost souvisí s efektivitou mentálních procesů, ale sama o sobě nemá výsledný produkt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kvalita pozornostních funkcí přímo ovlivňuje kvalitu informačního zpracování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souvisí tedy s:</a:t>
            </a:r>
          </a:p>
          <a:p>
            <a:pPr marL="630936" lvl="1" indent="-457200">
              <a:buFont typeface="+mj-lt"/>
              <a:buAutoNum type="arabicPeriod"/>
            </a:pPr>
            <a:r>
              <a:rPr lang="cs-CZ" dirty="0"/>
              <a:t>Smyslové vnímání</a:t>
            </a:r>
          </a:p>
          <a:p>
            <a:pPr marL="630936" lvl="1" indent="-457200">
              <a:buFont typeface="+mj-lt"/>
              <a:buAutoNum type="arabicPeriod"/>
            </a:pPr>
            <a:r>
              <a:rPr lang="cs-CZ" dirty="0"/>
              <a:t>Informační zpracování</a:t>
            </a:r>
          </a:p>
          <a:p>
            <a:pPr marL="630936" lvl="1" indent="-457200">
              <a:buFont typeface="+mj-lt"/>
              <a:buAutoNum type="arabicPeriod"/>
            </a:pPr>
            <a:r>
              <a:rPr lang="cs-CZ" dirty="0"/>
              <a:t>Pracovní paměť</a:t>
            </a:r>
          </a:p>
          <a:p>
            <a:pPr marL="630936" lvl="1" indent="-457200">
              <a:buFont typeface="+mj-lt"/>
              <a:buAutoNum type="arabicPeriod"/>
            </a:pPr>
            <a:r>
              <a:rPr lang="cs-CZ" dirty="0"/>
              <a:t>Paměť</a:t>
            </a:r>
          </a:p>
          <a:p>
            <a:pPr marL="630936" lvl="1" indent="-457200">
              <a:buFont typeface="+mj-lt"/>
              <a:buAutoNum type="arabicPeriod"/>
            </a:pPr>
            <a:r>
              <a:rPr lang="cs-CZ" dirty="0"/>
              <a:t>Exekutivní procesy</a:t>
            </a:r>
          </a:p>
        </p:txBody>
      </p:sp>
    </p:spTree>
    <p:extLst>
      <p:ext uri="{BB962C8B-B14F-4D97-AF65-F5344CB8AC3E}">
        <p14:creationId xmlns:p14="http://schemas.microsoft.com/office/powerpoint/2010/main" val="28442386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Související obrázek">
            <a:extLst>
              <a:ext uri="{FF2B5EF4-FFF2-40B4-BE49-F238E27FC236}">
                <a16:creationId xmlns:a16="http://schemas.microsoft.com/office/drawing/2014/main" id="{1944B929-80C9-466B-8ABA-5D7A9CD155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r="31402"/>
          <a:stretch/>
        </p:blipFill>
        <p:spPr bwMode="auto">
          <a:xfrm>
            <a:off x="7552266" y="10"/>
            <a:ext cx="463973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6109556B-EAE9-4435-B409-0519F2CBDB1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52267" cy="6858000"/>
          </a:xfrm>
          <a:prstGeom prst="rect">
            <a:avLst/>
          </a:prstGeom>
          <a:solidFill>
            <a:srgbClr val="304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5814CCBE-423E-41B2-A9F3-82679F490EF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utoShape 6" descr="Výsledek obrázku pro biologie">
            <a:extLst>
              <a:ext uri="{FF2B5EF4-FFF2-40B4-BE49-F238E27FC236}">
                <a16:creationId xmlns:a16="http://schemas.microsoft.com/office/drawing/2014/main" id="{C4D8D90C-219A-478F-9954-EE0C35A250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042EB51-E121-4312-8AE6-82057890D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07027" cy="1499616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Biologický základ paměti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2C957F9-D00E-4A9C-A835-3B0B69E30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07027" cy="4023360"/>
          </a:xfrm>
        </p:spPr>
        <p:txBody>
          <a:bodyPr>
            <a:normAutofit/>
          </a:bodyPr>
          <a:lstStyle/>
          <a:p>
            <a:r>
              <a:rPr lang="cs-CZ" b="1">
                <a:solidFill>
                  <a:srgbClr val="FFFFFF"/>
                </a:solidFill>
              </a:rPr>
              <a:t>Roviny zkoumání paměti v neurovědách: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>
                <a:solidFill>
                  <a:srgbClr val="FFFFFF"/>
                </a:solidFill>
              </a:rPr>
              <a:t>Biochemická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>
                <a:solidFill>
                  <a:srgbClr val="FFFFFF"/>
                </a:solidFill>
              </a:rPr>
              <a:t>Neuroanatomická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>
                <a:solidFill>
                  <a:srgbClr val="FFFFFF"/>
                </a:solidFill>
              </a:rPr>
              <a:t>Elektrofyziologická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>
                <a:solidFill>
                  <a:srgbClr val="FFFFFF"/>
                </a:solidFill>
              </a:rPr>
              <a:t>Kazuistická</a:t>
            </a:r>
          </a:p>
          <a:p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6356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D3E0D9-6119-4554-A52B-BEF10CA95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Molekulární a biochemický základ paměti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434F8D1-3128-46FF-88F4-187197AC5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>
                <a:solidFill>
                  <a:schemeClr val="accent3">
                    <a:lumMod val="50000"/>
                  </a:schemeClr>
                </a:solidFill>
              </a:rPr>
              <a:t>Dlouhodobá </a:t>
            </a:r>
            <a:r>
              <a:rPr lang="cs-CZ" b="1" dirty="0" err="1">
                <a:solidFill>
                  <a:schemeClr val="accent3">
                    <a:lumMod val="50000"/>
                  </a:schemeClr>
                </a:solidFill>
              </a:rPr>
              <a:t>potenciace</a:t>
            </a:r>
            <a:r>
              <a:rPr lang="cs-CZ" b="1" dirty="0">
                <a:solidFill>
                  <a:schemeClr val="accent3">
                    <a:lumMod val="50000"/>
                  </a:schemeClr>
                </a:solidFill>
              </a:rPr>
              <a:t> (LTP) – long term </a:t>
            </a:r>
            <a:r>
              <a:rPr lang="cs-CZ" b="1" dirty="0" err="1">
                <a:solidFill>
                  <a:schemeClr val="accent3">
                    <a:lumMod val="50000"/>
                  </a:schemeClr>
                </a:solidFill>
              </a:rPr>
              <a:t>potentiation</a:t>
            </a:r>
            <a:endParaRPr lang="cs-CZ" b="1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neurobiologický mechanismus, který vede k tvorbě paměti na metabolické úrovni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dlouhodobé zvýšení transmise signálu mezi dvěma neurony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jeden ze základních projevů plasticity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vznik dlouhodobé paměti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 Raná fáze (1-3hod.) – uvolňování mediátoru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 Pozdní fáze (až 24 hod.) – proteosyntéza (LTM)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1B37E55-9E27-4C53-809A-79E23C3C66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9679190"/>
              </p:ext>
            </p:extLst>
          </p:nvPr>
        </p:nvGraphicFramePr>
        <p:xfrm>
          <a:off x="1563077" y="5716042"/>
          <a:ext cx="7405077" cy="593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427199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Medial</a:t>
            </a:r>
            <a:r>
              <a:rPr lang="cs-CZ" dirty="0"/>
              <a:t> </a:t>
            </a:r>
            <a:r>
              <a:rPr lang="cs-CZ" dirty="0" err="1"/>
              <a:t>temporal</a:t>
            </a:r>
            <a:r>
              <a:rPr lang="cs-CZ" dirty="0"/>
              <a:t> lobe </a:t>
            </a:r>
            <a:r>
              <a:rPr lang="cs-CZ" dirty="0" err="1"/>
              <a:t>memory</a:t>
            </a:r>
            <a:r>
              <a:rPr lang="cs-CZ" dirty="0"/>
              <a:t> </a:t>
            </a:r>
            <a:r>
              <a:rPr lang="cs-CZ" dirty="0" err="1"/>
              <a:t>system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paměťový systém středního spánkového laloku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poprvé popsán v roce1953 – operace pacienta H.M. epileptika – odstranění obou temporálních laloků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skládá se z: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hippocampus (a struktur s ním provázaným:)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err="1"/>
              <a:t>entorhinální</a:t>
            </a:r>
            <a:r>
              <a:rPr lang="cs-CZ" dirty="0"/>
              <a:t> kortex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err="1"/>
              <a:t>perirhinální</a:t>
            </a:r>
            <a:r>
              <a:rPr lang="cs-CZ" dirty="0"/>
              <a:t> kortex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err="1"/>
              <a:t>parahippocampální</a:t>
            </a:r>
            <a:r>
              <a:rPr lang="cs-CZ" dirty="0"/>
              <a:t> kortex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mamilární tělíska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přední </a:t>
            </a:r>
            <a:r>
              <a:rPr lang="cs-CZ" dirty="0" err="1"/>
              <a:t>thalamická</a:t>
            </a:r>
            <a:r>
              <a:rPr lang="cs-CZ" dirty="0"/>
              <a:t> jádra</a:t>
            </a:r>
          </a:p>
        </p:txBody>
      </p:sp>
    </p:spTree>
    <p:extLst>
      <p:ext uri="{BB962C8B-B14F-4D97-AF65-F5344CB8AC3E}">
        <p14:creationId xmlns:p14="http://schemas.microsoft.com/office/powerpoint/2010/main" val="34608207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Hippocampus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24129" y="2286000"/>
            <a:ext cx="6209010" cy="40233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záhyb ve střední části temporálního kortexu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bilaterální mozková struktura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součást limbického systému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tvoří jej dvě části:</a:t>
            </a:r>
          </a:p>
          <a:p>
            <a:pPr marL="470916" lvl="1" indent="-342900">
              <a:buFont typeface="+mj-lt"/>
              <a:buAutoNum type="arabicPeriod"/>
            </a:pPr>
            <a:r>
              <a:rPr lang="cs-CZ" dirty="0" err="1"/>
              <a:t>Cornu</a:t>
            </a:r>
            <a:r>
              <a:rPr lang="cs-CZ" dirty="0"/>
              <a:t> </a:t>
            </a:r>
            <a:r>
              <a:rPr lang="cs-CZ" dirty="0" err="1"/>
              <a:t>Ammonis</a:t>
            </a:r>
            <a:r>
              <a:rPr lang="cs-CZ" dirty="0"/>
              <a:t> (C1-C4 area </a:t>
            </a:r>
            <a:r>
              <a:rPr lang="cs-CZ" dirty="0" err="1"/>
              <a:t>hippocampalis</a:t>
            </a:r>
            <a:r>
              <a:rPr lang="cs-CZ" dirty="0"/>
              <a:t>)</a:t>
            </a:r>
          </a:p>
          <a:p>
            <a:pPr marL="470916" lvl="1" indent="-342900">
              <a:buFont typeface="+mj-lt"/>
              <a:buAutoNum type="arabicPeriod"/>
            </a:pPr>
            <a:r>
              <a:rPr lang="cs-CZ" dirty="0" err="1"/>
              <a:t>Gyrus</a:t>
            </a:r>
            <a:r>
              <a:rPr lang="cs-CZ" dirty="0"/>
              <a:t> </a:t>
            </a:r>
            <a:r>
              <a:rPr lang="cs-CZ" dirty="0" err="1"/>
              <a:t>dentatus</a:t>
            </a:r>
            <a:endParaRPr lang="cs-CZ" dirty="0"/>
          </a:p>
        </p:txBody>
      </p:sp>
      <p:pic>
        <p:nvPicPr>
          <p:cNvPr id="1026" name="Picture 2" descr="Wikimedia/Creative Comm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932" y="0"/>
            <a:ext cx="428206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17E4B43-919B-4381-BEE3-4CBEF1DF9B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75" t="21111" r="13500" b="35333"/>
          <a:stretch/>
        </p:blipFill>
        <p:spPr>
          <a:xfrm>
            <a:off x="6537960" y="3949100"/>
            <a:ext cx="5654040" cy="287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467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DC19BF-3197-4776-9AD3-5F1725E9C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Role Hipokampu v paměťovém systému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7E2BA7F-A402-4317-A978-A37B096091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základní převodní struktura z STM do LTM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vytváří paměťové stopy – ukládání informací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převádí paměťové stopy do dalších fází zpracování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paměťovou stopu uchovává několik dní/měsíců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umožňuje tvorbu trvalých paměťových stop</a:t>
            </a:r>
          </a:p>
          <a:p>
            <a:endParaRPr lang="cs-CZ" dirty="0"/>
          </a:p>
        </p:txBody>
      </p:sp>
      <p:pic>
        <p:nvPicPr>
          <p:cNvPr id="4" name="Picture 4" descr="Wikimedia/Life Sciences Database">
            <a:extLst>
              <a:ext uri="{FF2B5EF4-FFF2-40B4-BE49-F238E27FC236}">
                <a16:creationId xmlns:a16="http://schemas.microsoft.com/office/drawing/2014/main" id="{5FD6AF3B-2F91-41C9-A126-C9447718C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688" y="3528060"/>
            <a:ext cx="5324475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7614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0CED16-1D94-4ADC-B368-9E731821C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Zapojení hipokampu v </a:t>
            </a:r>
            <a:r>
              <a:rPr lang="cs-CZ" dirty="0" err="1"/>
              <a:t>cns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62B6ABA-5133-411D-B16B-4531D5D1E7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r>
              <a:rPr lang="cs-CZ" b="1" dirty="0">
                <a:solidFill>
                  <a:schemeClr val="accent3">
                    <a:lumMod val="50000"/>
                  </a:schemeClr>
                </a:solidFill>
              </a:rPr>
              <a:t>Aferentní spoje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Gyrus</a:t>
            </a:r>
            <a:r>
              <a:rPr lang="cs-CZ" dirty="0"/>
              <a:t> </a:t>
            </a:r>
            <a:r>
              <a:rPr lang="cs-CZ" dirty="0" err="1"/>
              <a:t>parahypocampalis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Area </a:t>
            </a:r>
            <a:r>
              <a:rPr lang="cs-CZ" dirty="0" err="1"/>
              <a:t>entorhinalis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Amygdala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Neocortex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Talamus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Gyrus</a:t>
            </a:r>
            <a:r>
              <a:rPr lang="cs-CZ" dirty="0"/>
              <a:t> </a:t>
            </a:r>
            <a:r>
              <a:rPr lang="cs-CZ" dirty="0" err="1"/>
              <a:t>cinguli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Fornix</a:t>
            </a:r>
            <a:r>
              <a:rPr lang="cs-CZ" dirty="0"/>
              <a:t> (septum)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3">
                    <a:lumMod val="50000"/>
                  </a:schemeClr>
                </a:solidFill>
              </a:rPr>
              <a:t>Eferentní spoje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fornix</a:t>
            </a:r>
            <a:r>
              <a:rPr lang="cs-CZ" dirty="0"/>
              <a:t> (téměř vše)</a:t>
            </a:r>
          </a:p>
          <a:p>
            <a:pPr marL="0" indent="0">
              <a:buNone/>
            </a:pPr>
            <a:r>
              <a:rPr lang="cs-CZ" b="1" dirty="0"/>
              <a:t>PAPEZŮV OKRUH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 </a:t>
            </a:r>
            <a:r>
              <a:rPr lang="cs-CZ" dirty="0" err="1"/>
              <a:t>stm</a:t>
            </a:r>
            <a:r>
              <a:rPr lang="cs-CZ" dirty="0"/>
              <a:t> do </a:t>
            </a:r>
            <a:r>
              <a:rPr lang="cs-CZ" dirty="0" err="1"/>
              <a:t>ltm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endParaRPr lang="cs-CZ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F9A05BC-5AFF-4470-A676-880373683D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25" t="10222" r="27750" b="17555"/>
          <a:stretch/>
        </p:blipFill>
        <p:spPr>
          <a:xfrm>
            <a:off x="8014660" y="3557238"/>
            <a:ext cx="3522019" cy="313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340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038CB10-1F5C-4D54-9DF7-12586DE5B00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85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3ED6512-6858-4552-B699-9A97FE9A4EA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Výsledek obrázku pro continuum of alzheimer's disease">
            <a:extLst>
              <a:ext uri="{FF2B5EF4-FFF2-40B4-BE49-F238E27FC236}">
                <a16:creationId xmlns:a16="http://schemas.microsoft.com/office/drawing/2014/main" id="{1A52C743-6433-47B4-926C-0F2F2337C5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7602"/>
          <a:stretch/>
        </p:blipFill>
        <p:spPr bwMode="auto">
          <a:xfrm>
            <a:off x="327547" y="321733"/>
            <a:ext cx="7058306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59A2935-0091-4CE6-9856-255127A2A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cs-CZ">
                <a:solidFill>
                  <a:srgbClr val="FFFFFF"/>
                </a:solidFill>
              </a:rPr>
              <a:t>Alzheimerova nemoc – AN/AD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1C50CF-3D32-4F87-AC66-E283EA1CA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FFFF"/>
                </a:solidFill>
              </a:rPr>
              <a:t> neurodegenerativní onemocnění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FFFF"/>
                </a:solidFill>
              </a:rPr>
              <a:t> v pozdních stádiích vede k demenci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FFFF"/>
                </a:solidFill>
              </a:rPr>
              <a:t> nejčastější forma demence (60%)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FFFF"/>
                </a:solidFill>
              </a:rPr>
              <a:t> nejvýraznější narušení: deklarativní paměť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FFFF"/>
                </a:solidFill>
              </a:rPr>
              <a:t> rychlé zapomínání v prvních desítkách minut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FFFF"/>
                </a:solidFill>
              </a:rPr>
              <a:t> snížený efekt učení – nefunguje nápověda</a:t>
            </a:r>
          </a:p>
        </p:txBody>
      </p:sp>
    </p:spTree>
    <p:extLst>
      <p:ext uri="{BB962C8B-B14F-4D97-AF65-F5344CB8AC3E}">
        <p14:creationId xmlns:p14="http://schemas.microsoft.com/office/powerpoint/2010/main" val="23371962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Prevalence AN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V ČR trpí Alzheimerovou nemocí přibližně 120-130 tisíc lidí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výskyt onemocnění v populaci </a:t>
            </a:r>
            <a:r>
              <a:rPr lang="cs-CZ" sz="2400" b="1" dirty="0"/>
              <a:t>rapidně narůstá s věkem</a:t>
            </a:r>
            <a:r>
              <a:rPr lang="cs-CZ" sz="2400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60 let - 2-3 % populace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70 let - 20 %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80 let - 30 % a více</a:t>
            </a:r>
          </a:p>
        </p:txBody>
      </p:sp>
    </p:spTree>
    <p:extLst>
      <p:ext uri="{BB962C8B-B14F-4D97-AF65-F5344CB8AC3E}">
        <p14:creationId xmlns:p14="http://schemas.microsoft.com/office/powerpoint/2010/main" val="30173433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AN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lphaLcParenR"/>
            </a:pPr>
            <a:r>
              <a:rPr lang="cs-CZ" sz="2800" b="1" dirty="0" err="1"/>
              <a:t>Familární</a:t>
            </a:r>
            <a:r>
              <a:rPr lang="cs-CZ" sz="2800" b="1" dirty="0"/>
              <a:t> – dědičná forma </a:t>
            </a:r>
            <a:r>
              <a:rPr lang="cs-CZ" sz="2800" dirty="0"/>
              <a:t>(1%)</a:t>
            </a:r>
          </a:p>
          <a:p>
            <a:pPr marL="630936" lvl="1" indent="-457200">
              <a:buFont typeface="Arial" panose="020B0604020202020204" pitchFamily="34" charset="0"/>
              <a:buChar char="•"/>
            </a:pPr>
            <a:r>
              <a:rPr lang="cs-CZ" sz="2400" dirty="0"/>
              <a:t>Brzký začátek (45-50 let)</a:t>
            </a:r>
          </a:p>
          <a:p>
            <a:pPr marL="630936" lvl="1" indent="-457200">
              <a:buFont typeface="Arial" panose="020B0604020202020204" pitchFamily="34" charset="0"/>
              <a:buChar char="•"/>
            </a:pPr>
            <a:r>
              <a:rPr lang="cs-CZ" sz="2400" dirty="0"/>
              <a:t>Genetické faktory způsobí nadprodukci A</a:t>
            </a:r>
            <a:r>
              <a:rPr lang="el-GR" sz="2400" dirty="0">
                <a:cs typeface="Times New Roman" panose="02020603050405020304" pitchFamily="18" charset="0"/>
              </a:rPr>
              <a:t>β</a:t>
            </a:r>
            <a:r>
              <a:rPr lang="cs-CZ" sz="2400" dirty="0">
                <a:cs typeface="Times New Roman" panose="02020603050405020304" pitchFamily="18" charset="0"/>
              </a:rPr>
              <a:t> v brzkém věku</a:t>
            </a:r>
            <a:endParaRPr lang="cs-CZ" sz="2400" dirty="0"/>
          </a:p>
          <a:p>
            <a:pPr marL="630936" lvl="1" indent="-457200">
              <a:buFont typeface="Arial" panose="020B0604020202020204" pitchFamily="34" charset="0"/>
              <a:buChar char="•"/>
            </a:pPr>
            <a:r>
              <a:rPr lang="cs-CZ" sz="2400" dirty="0"/>
              <a:t>Genetické </a:t>
            </a:r>
            <a:r>
              <a:rPr lang="cs-CZ" sz="2400" dirty="0" err="1"/>
              <a:t>markery</a:t>
            </a:r>
            <a:r>
              <a:rPr lang="cs-CZ" sz="2400" dirty="0"/>
              <a:t>: </a:t>
            </a:r>
          </a:p>
          <a:p>
            <a:pPr marL="813816" lvl="2" indent="-457200">
              <a:buFont typeface="Arial" panose="020B0604020202020204" pitchFamily="34" charset="0"/>
              <a:buChar char="•"/>
            </a:pPr>
            <a:r>
              <a:rPr lang="cs-CZ" sz="1800" dirty="0"/>
              <a:t>amyloidový </a:t>
            </a:r>
            <a:r>
              <a:rPr lang="cs-CZ" sz="1800" dirty="0" err="1"/>
              <a:t>prekursorový</a:t>
            </a:r>
            <a:r>
              <a:rPr lang="cs-CZ" sz="1800" dirty="0"/>
              <a:t> protein – APP na chromozomu 21</a:t>
            </a:r>
          </a:p>
          <a:p>
            <a:pPr marL="813816" lvl="2" indent="-457200">
              <a:buFont typeface="Arial" panose="020B0604020202020204" pitchFamily="34" charset="0"/>
              <a:buChar char="•"/>
            </a:pPr>
            <a:r>
              <a:rPr lang="cs-CZ" sz="1800" dirty="0" err="1"/>
              <a:t>presenilin</a:t>
            </a:r>
            <a:r>
              <a:rPr lang="cs-CZ" sz="1800" dirty="0"/>
              <a:t> 1 a 2 – PSEN 1 na chromozomu 14 </a:t>
            </a:r>
          </a:p>
          <a:p>
            <a:pPr marL="813816" lvl="2" indent="-457200">
              <a:buFont typeface="Arial" panose="020B0604020202020204" pitchFamily="34" charset="0"/>
              <a:buChar char="•"/>
            </a:pPr>
            <a:r>
              <a:rPr lang="cs-CZ" sz="1800" dirty="0"/>
              <a:t>PSEN 2 na chromozomu 1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800" b="1" dirty="0"/>
              <a:t>Sporadická forma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4819284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038CB10-1F5C-4D54-9DF7-12586DE5B00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3ED6512-6858-4552-B699-9A97FE9A4EA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Výsledek obrázku pro continuum of alzheimer's disease">
            <a:extLst>
              <a:ext uri="{FF2B5EF4-FFF2-40B4-BE49-F238E27FC236}">
                <a16:creationId xmlns:a16="http://schemas.microsoft.com/office/drawing/2014/main" id="{CA8B5E82-9E92-4817-A268-9EA93ABB06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"/>
          <a:stretch/>
        </p:blipFill>
        <p:spPr bwMode="auto">
          <a:xfrm>
            <a:off x="327547" y="321733"/>
            <a:ext cx="7058306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9300E08-3258-4A70-9732-EEE01FB86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cs-CZ">
                <a:solidFill>
                  <a:srgbClr val="FFFFFF"/>
                </a:solidFill>
              </a:rPr>
              <a:t>Stádia alzheimerovy nemoci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5F50B73-E63D-4B26-80F0-FA291151D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9837" y="899410"/>
            <a:ext cx="3584222" cy="5245431"/>
          </a:xfrm>
        </p:spPr>
        <p:txBody>
          <a:bodyPr anchor="ctr"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cs-CZ" dirty="0">
                <a:solidFill>
                  <a:srgbClr val="FFFFFF"/>
                </a:solidFill>
              </a:rPr>
              <a:t>Preklinické stádium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FFFF"/>
                </a:solidFill>
              </a:rPr>
              <a:t>Klinicky asymptomatické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FFFF"/>
                </a:solidFill>
              </a:rPr>
              <a:t>Biomarker +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>
                <a:solidFill>
                  <a:srgbClr val="FFFFFF"/>
                </a:solidFill>
              </a:rPr>
              <a:t>Subjektivní stížnosti na paměť (SMC)</a:t>
            </a:r>
          </a:p>
          <a:p>
            <a:pPr marL="630936" lvl="1" indent="-457200"/>
            <a:r>
              <a:rPr lang="cs-CZ" dirty="0">
                <a:solidFill>
                  <a:srgbClr val="FFFFFF"/>
                </a:solidFill>
              </a:rPr>
              <a:t>Není objektivní deficit</a:t>
            </a:r>
          </a:p>
          <a:p>
            <a:pPr marL="630936" lvl="1" indent="-457200"/>
            <a:r>
              <a:rPr lang="cs-CZ" dirty="0">
                <a:solidFill>
                  <a:srgbClr val="FFFFFF"/>
                </a:solidFill>
              </a:rPr>
              <a:t>Heterogenní skupina</a:t>
            </a:r>
          </a:p>
          <a:p>
            <a:pPr marL="630936" lvl="1" indent="-457200"/>
            <a:r>
              <a:rPr lang="cs-CZ" dirty="0">
                <a:solidFill>
                  <a:srgbClr val="FFFFFF"/>
                </a:solidFill>
              </a:rPr>
              <a:t>Longitudinální sledování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>
                <a:solidFill>
                  <a:srgbClr val="FFFFFF"/>
                </a:solidFill>
              </a:rPr>
              <a:t>Mírná kognitivní porucha (MCI-AD)</a:t>
            </a:r>
          </a:p>
          <a:p>
            <a:pPr marL="630936" lvl="1" indent="-4572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FFFF"/>
                </a:solidFill>
              </a:rPr>
              <a:t>Objektivní deficit</a:t>
            </a:r>
          </a:p>
          <a:p>
            <a:pPr marL="630936" lvl="1" indent="-4572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FFFF"/>
                </a:solidFill>
              </a:rPr>
              <a:t>Progrese do demence vyšší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>
                <a:solidFill>
                  <a:srgbClr val="FFFFFF"/>
                </a:solidFill>
              </a:rPr>
              <a:t>Alzheimerova demence</a:t>
            </a:r>
          </a:p>
          <a:p>
            <a:pPr marL="630936" lvl="1" indent="-457200"/>
            <a:r>
              <a:rPr lang="cs-CZ" dirty="0">
                <a:solidFill>
                  <a:srgbClr val="FFFFFF"/>
                </a:solidFill>
              </a:rPr>
              <a:t>Narušena soběstačnost, aktivity denního života</a:t>
            </a:r>
          </a:p>
          <a:p>
            <a:pPr marL="0" indent="0">
              <a:buNone/>
            </a:pPr>
            <a:endParaRPr lang="cs-CZ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278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BD392F-434D-4B41-9183-86A42A88F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Neuronální</a:t>
            </a:r>
            <a:r>
              <a:rPr lang="cs-CZ" dirty="0"/>
              <a:t> podklady pozornosti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E98A85F-A877-4721-AF8D-ADD3146CF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10101072" cy="4023360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rychle a bohatě rozvíjející se oblast neurověd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b="1" dirty="0"/>
              <a:t>Neuroanatomické struktury</a:t>
            </a:r>
            <a:r>
              <a:rPr lang="cs-CZ" dirty="0"/>
              <a:t>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pozornostní sítě (rozsáhlé korové, limbické a podkorové)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Retikulární formace – mozkový kmen komunikace s talamem (bdělost)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Parietální lalok (zaměření, výběrovost, orientace pozornosti)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Frontální laloky (</a:t>
            </a:r>
            <a:r>
              <a:rPr lang="cs-CZ" dirty="0" err="1"/>
              <a:t>zj</a:t>
            </a:r>
            <a:r>
              <a:rPr lang="cs-CZ" dirty="0"/>
              <a:t>. DLPFC; řešení úkolů s potřebou výrazného soustředění, navzdory rušivým podnětům aj.)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Neurochemické modulátory: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Acetylcholin – výběrovost, přesun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Noradrenalin – výběrovost, orientace pozornosti na neočekávané podněty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Dopamin – síla odpovědi na podnět, výběr druhu odpovědi na podnět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pravá hemisféra reguluje pozornostní procesy v obou hemisférách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421084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Syndrom Demence: ABC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23519" y="1918252"/>
            <a:ext cx="9720073" cy="4848308"/>
          </a:xfrm>
        </p:spPr>
        <p:txBody>
          <a:bodyPr>
            <a:normAutofit lnSpcReduction="10000"/>
          </a:bodyPr>
          <a:lstStyle/>
          <a:p>
            <a:r>
              <a:rPr lang="cs-CZ" sz="2400" b="1" dirty="0"/>
              <a:t>A – aktivity 		B – </a:t>
            </a:r>
            <a:r>
              <a:rPr lang="cs-CZ" sz="2400" b="1" dirty="0" err="1"/>
              <a:t>behavior</a:t>
            </a:r>
            <a:r>
              <a:rPr lang="cs-CZ" sz="2400" b="1" dirty="0"/>
              <a:t> (chování) 		C – kognice </a:t>
            </a:r>
          </a:p>
          <a:p>
            <a:endParaRPr lang="cs-CZ" sz="2400" b="1" dirty="0"/>
          </a:p>
          <a:p>
            <a:r>
              <a:rPr lang="cs-CZ" sz="2400" b="1" dirty="0">
                <a:solidFill>
                  <a:schemeClr val="tx2"/>
                </a:solidFill>
              </a:rPr>
              <a:t>A - </a:t>
            </a:r>
            <a:r>
              <a:rPr lang="cs-CZ" sz="2400" dirty="0"/>
              <a:t>Narušení běžných denních aktivit:</a:t>
            </a:r>
          </a:p>
          <a:p>
            <a:pPr lvl="1"/>
            <a:r>
              <a:rPr lang="cs-CZ" sz="2000" dirty="0"/>
              <a:t>ADL = </a:t>
            </a:r>
            <a:r>
              <a:rPr lang="cs-CZ" sz="2000" dirty="0" err="1"/>
              <a:t>activities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daily</a:t>
            </a:r>
            <a:r>
              <a:rPr lang="cs-CZ" sz="2000" dirty="0"/>
              <a:t> </a:t>
            </a:r>
            <a:r>
              <a:rPr lang="cs-CZ" sz="2000" dirty="0" err="1"/>
              <a:t>living</a:t>
            </a:r>
            <a:r>
              <a:rPr lang="cs-CZ" sz="2000" dirty="0"/>
              <a:t> </a:t>
            </a:r>
          </a:p>
          <a:p>
            <a:r>
              <a:rPr lang="cs-CZ" sz="2400" b="1" dirty="0">
                <a:solidFill>
                  <a:schemeClr val="tx2"/>
                </a:solidFill>
              </a:rPr>
              <a:t>B -</a:t>
            </a:r>
            <a:r>
              <a:rPr lang="cs-CZ" sz="2400" dirty="0"/>
              <a:t> Nekognitivní příznaky též neuropsychiatrické: </a:t>
            </a:r>
          </a:p>
          <a:p>
            <a:pPr lvl="1"/>
            <a:r>
              <a:rPr lang="cs-CZ" sz="2000" dirty="0"/>
              <a:t>poruchy chování - psychiatrické příznaky </a:t>
            </a:r>
          </a:p>
          <a:p>
            <a:r>
              <a:rPr lang="cs-CZ" sz="2400" b="1" dirty="0">
                <a:solidFill>
                  <a:schemeClr val="tx2"/>
                </a:solidFill>
              </a:rPr>
              <a:t>C - </a:t>
            </a:r>
            <a:r>
              <a:rPr lang="cs-CZ" sz="2400" dirty="0"/>
              <a:t>Kognitivní příznaky ( ≥ 2 ): </a:t>
            </a:r>
          </a:p>
          <a:p>
            <a:pPr lvl="1"/>
            <a:r>
              <a:rPr lang="cs-CZ" sz="2000" dirty="0"/>
              <a:t>Amnézie (porucha paměti)</a:t>
            </a:r>
          </a:p>
          <a:p>
            <a:pPr lvl="1"/>
            <a:r>
              <a:rPr lang="cs-CZ" sz="2000" dirty="0"/>
              <a:t>Afázie</a:t>
            </a:r>
          </a:p>
          <a:p>
            <a:pPr lvl="1"/>
            <a:r>
              <a:rPr lang="cs-CZ" sz="2000" dirty="0"/>
              <a:t>Agnozie</a:t>
            </a:r>
          </a:p>
          <a:p>
            <a:pPr lvl="1"/>
            <a:r>
              <a:rPr lang="cs-CZ" sz="2000" dirty="0"/>
              <a:t>Apraxie</a:t>
            </a:r>
          </a:p>
          <a:p>
            <a:pPr lvl="1"/>
            <a:r>
              <a:rPr lang="cs-CZ" sz="2000" dirty="0"/>
              <a:t>Exekutivní funkce </a:t>
            </a:r>
          </a:p>
        </p:txBody>
      </p:sp>
    </p:spTree>
    <p:extLst>
      <p:ext uri="{BB962C8B-B14F-4D97-AF65-F5344CB8AC3E}">
        <p14:creationId xmlns:p14="http://schemas.microsoft.com/office/powerpoint/2010/main" val="21386531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Soběstačnost: Běžné denní aktivity (ADL)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375" t="23719" r="11643" b="12384"/>
          <a:stretch/>
        </p:blipFill>
        <p:spPr>
          <a:xfrm>
            <a:off x="1659836" y="1818861"/>
            <a:ext cx="7705276" cy="486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4174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Makroskopické změny u AN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24128" y="3906078"/>
            <a:ext cx="9720073" cy="240328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Kortiko</a:t>
            </a:r>
            <a:r>
              <a:rPr lang="cs-CZ" dirty="0"/>
              <a:t>-subkortikální atrofie mozku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Ztenčení </a:t>
            </a:r>
            <a:r>
              <a:rPr lang="cs-CZ" dirty="0" err="1"/>
              <a:t>gyrů</a:t>
            </a:r>
            <a:r>
              <a:rPr lang="cs-CZ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Rozšíření </a:t>
            </a:r>
            <a:r>
              <a:rPr lang="cs-CZ" dirty="0" err="1"/>
              <a:t>sulků</a:t>
            </a:r>
            <a:r>
              <a:rPr lang="cs-CZ" dirty="0"/>
              <a:t> a komor</a:t>
            </a:r>
          </a:p>
          <a:p>
            <a:endParaRPr lang="cs-CZ" dirty="0"/>
          </a:p>
          <a:p>
            <a:r>
              <a:rPr lang="cs-CZ" dirty="0"/>
              <a:t>K atrofii dochází již v raných stádiích 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461893600"/>
              </p:ext>
            </p:extLst>
          </p:nvPr>
        </p:nvGraphicFramePr>
        <p:xfrm>
          <a:off x="1024128" y="1513382"/>
          <a:ext cx="8128000" cy="2196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Obrázek 4" descr="SouvisejÃ­cÃ­ obrÃ¡zek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426" y="3552361"/>
            <a:ext cx="3999120" cy="33056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87947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Mikroskopické změny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Extracelulární</a:t>
            </a:r>
            <a:r>
              <a:rPr lang="cs-CZ" dirty="0"/>
              <a:t>: kumulace A</a:t>
            </a:r>
            <a:r>
              <a:rPr lang="el-GR" dirty="0">
                <a:cs typeface="Times New Roman" panose="02020603050405020304" pitchFamily="18" charset="0"/>
              </a:rPr>
              <a:t>β</a:t>
            </a:r>
            <a:r>
              <a:rPr lang="cs-CZ" dirty="0">
                <a:cs typeface="Times New Roman" panose="02020603050405020304" pitchFamily="18" charset="0"/>
              </a:rPr>
              <a:t> – vznik neuritických plaků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cs typeface="Times New Roman" panose="02020603050405020304" pitchFamily="18" charset="0"/>
              </a:rPr>
              <a:t>Intracelulární</a:t>
            </a:r>
            <a:r>
              <a:rPr lang="cs-CZ" dirty="0">
                <a:cs typeface="Times New Roman" panose="02020603050405020304" pitchFamily="18" charset="0"/>
              </a:rPr>
              <a:t>: tau a </a:t>
            </a:r>
            <a:r>
              <a:rPr lang="cs-CZ" dirty="0" err="1">
                <a:cs typeface="Times New Roman" panose="02020603050405020304" pitchFamily="18" charset="0"/>
              </a:rPr>
              <a:t>fosfo</a:t>
            </a:r>
            <a:r>
              <a:rPr lang="cs-CZ" dirty="0">
                <a:cs typeface="Times New Roman" panose="02020603050405020304" pitchFamily="18" charset="0"/>
              </a:rPr>
              <a:t> tau – vznik </a:t>
            </a:r>
            <a:r>
              <a:rPr lang="cs-CZ" dirty="0" err="1">
                <a:cs typeface="Times New Roman" panose="02020603050405020304" pitchFamily="18" charset="0"/>
              </a:rPr>
              <a:t>neurofibrilárních</a:t>
            </a:r>
            <a:r>
              <a:rPr lang="cs-CZ" dirty="0">
                <a:cs typeface="Times New Roman" panose="02020603050405020304" pitchFamily="18" charset="0"/>
              </a:rPr>
              <a:t> klubek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dirty="0">
                <a:cs typeface="Times New Roman" panose="02020603050405020304" pitchFamily="18" charset="0"/>
              </a:rPr>
              <a:t>Toxicita, zánětlivost, oxidativní stres, smrt buněk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08001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038CB10-1F5C-4D54-9DF7-12586DE5B00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D3F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3ED6512-6858-4552-B699-9A97FE9A4EA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8"/>
          <a:stretch/>
        </p:blipFill>
        <p:spPr bwMode="auto">
          <a:xfrm>
            <a:off x="216935" y="47054"/>
            <a:ext cx="7187718" cy="472001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D26CD23-AA0D-4D78-BC01-1294DBA77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cs-CZ">
                <a:solidFill>
                  <a:srgbClr val="FFFFFF"/>
                </a:solidFill>
              </a:rPr>
              <a:t>Biomarkery AD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D008963-5921-431C-97D2-B08BAFD5C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FFFF"/>
                </a:solidFill>
              </a:rPr>
              <a:t> beta amyloid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FFFF"/>
                </a:solidFill>
              </a:rPr>
              <a:t> tau protein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FFFF"/>
                </a:solidFill>
              </a:rPr>
              <a:t> atrofie kortikální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FFFF"/>
                </a:solidFill>
              </a:rPr>
              <a:t> atrofie hipokampální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FFFF"/>
                </a:solidFill>
              </a:rPr>
              <a:t>Genetické – alela ApoE4 /ApoE3</a:t>
            </a:r>
          </a:p>
        </p:txBody>
      </p:sp>
    </p:spTree>
    <p:extLst>
      <p:ext uri="{BB962C8B-B14F-4D97-AF65-F5344CB8AC3E}">
        <p14:creationId xmlns:p14="http://schemas.microsoft.com/office/powerpoint/2010/main" val="23439105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 descr="Obsah obrázku bílá tabule, text, budova, fotka&#10;&#10;Popis vygenerován s vysokou mírou spolehlivosti">
            <a:extLst>
              <a:ext uri="{FF2B5EF4-FFF2-40B4-BE49-F238E27FC236}">
                <a16:creationId xmlns:a16="http://schemas.microsoft.com/office/drawing/2014/main" id="{239A25D5-6DAA-490D-9899-96480858D0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512" t="3502" r="32641" b="42079"/>
          <a:stretch/>
        </p:blipFill>
        <p:spPr>
          <a:xfrm rot="5400000">
            <a:off x="3434150" y="637960"/>
            <a:ext cx="4900027" cy="7135319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E9B9CE4-95E1-4A78-83BB-BFE3E95AD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Reyova</a:t>
            </a:r>
            <a:r>
              <a:rPr lang="cs-CZ" dirty="0"/>
              <a:t> – </a:t>
            </a:r>
            <a:r>
              <a:rPr lang="cs-CZ" dirty="0" err="1"/>
              <a:t>Osterriethova</a:t>
            </a:r>
            <a:r>
              <a:rPr lang="cs-CZ" dirty="0"/>
              <a:t> komplexní figura</a:t>
            </a:r>
          </a:p>
        </p:txBody>
      </p:sp>
    </p:spTree>
    <p:extLst>
      <p:ext uri="{BB962C8B-B14F-4D97-AF65-F5344CB8AC3E}">
        <p14:creationId xmlns:p14="http://schemas.microsoft.com/office/powerpoint/2010/main" val="37462422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109556B-EAE9-4435-B409-0519F2CBDB1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52267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Zástupný symbol pro obsah 3">
            <a:extLst>
              <a:ext uri="{FF2B5EF4-FFF2-40B4-BE49-F238E27FC236}">
                <a16:creationId xmlns:a16="http://schemas.microsoft.com/office/drawing/2014/main" id="{1954E506-1066-465C-8EA8-24FD7A36DBA3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7"/>
          <a:stretch/>
        </p:blipFill>
        <p:spPr bwMode="auto">
          <a:xfrm>
            <a:off x="5771213" y="10"/>
            <a:ext cx="6420787" cy="6857990"/>
          </a:xfrm>
          <a:prstGeom prst="rect">
            <a:avLst/>
          </a:prstGeom>
          <a:noFill/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814CCBE-423E-41B2-A9F3-82679F490EF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74C63F4E-553E-46B9-8EB6-B0F01D6D6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07027" cy="1499616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Kognitivní screening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024128" y="2286000"/>
            <a:ext cx="6007027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FFFFFF"/>
                </a:solidFill>
              </a:rPr>
              <a:t>Minimental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State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Examination</a:t>
            </a:r>
            <a:r>
              <a:rPr lang="cs-CZ" dirty="0">
                <a:solidFill>
                  <a:srgbClr val="FFFFFF"/>
                </a:solidFill>
              </a:rPr>
              <a:t> (MMSE)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FFFF"/>
                </a:solidFill>
              </a:rPr>
              <a:t>Autor: </a:t>
            </a:r>
            <a:r>
              <a:rPr lang="cs-CZ" dirty="0" err="1">
                <a:solidFill>
                  <a:srgbClr val="FFFFFF"/>
                </a:solidFill>
              </a:rPr>
              <a:t>Folstein</a:t>
            </a:r>
            <a:r>
              <a:rPr lang="cs-CZ" dirty="0">
                <a:solidFill>
                  <a:srgbClr val="FFFFFF"/>
                </a:solidFill>
              </a:rPr>
              <a:t> (1975)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FFFF"/>
                </a:solidFill>
              </a:rPr>
              <a:t>Gold Standard (13-25 bodů – inhibitory </a:t>
            </a:r>
            <a:r>
              <a:rPr lang="cs-CZ" dirty="0" err="1">
                <a:solidFill>
                  <a:srgbClr val="FFFFFF"/>
                </a:solidFill>
              </a:rPr>
              <a:t>cholinesteráz</a:t>
            </a:r>
            <a:r>
              <a:rPr lang="cs-CZ" dirty="0">
                <a:solidFill>
                  <a:srgbClr val="FFFFFF"/>
                </a:solidFill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FFFF"/>
                </a:solidFill>
              </a:rPr>
              <a:t>26 bodů – </a:t>
            </a:r>
            <a:r>
              <a:rPr lang="cs-CZ" dirty="0" err="1">
                <a:solidFill>
                  <a:srgbClr val="FFFFFF"/>
                </a:solidFill>
              </a:rPr>
              <a:t>cut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off</a:t>
            </a:r>
            <a:r>
              <a:rPr lang="cs-CZ" dirty="0">
                <a:solidFill>
                  <a:srgbClr val="FFFFFF"/>
                </a:solidFill>
              </a:rPr>
              <a:t> demence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FFFFFF"/>
                </a:solidFill>
              </a:rPr>
              <a:t>Adminsitrace</a:t>
            </a:r>
            <a:r>
              <a:rPr lang="cs-CZ" dirty="0">
                <a:solidFill>
                  <a:srgbClr val="FFFFFF"/>
                </a:solidFill>
              </a:rPr>
              <a:t> trvá cca 10 minut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solidFill>
                <a:srgbClr val="FFFFFF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9709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Neuropsychologický výzkum AN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Užití zobrazovacích metod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Sledování </a:t>
            </a:r>
            <a:r>
              <a:rPr lang="cs-CZ" dirty="0" err="1"/>
              <a:t>neuromediátorových</a:t>
            </a:r>
            <a:r>
              <a:rPr lang="cs-CZ" dirty="0"/>
              <a:t> a neurochemických aberací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Genetické studie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Farmakologicky orientované studie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Neuropatologické studie</a:t>
            </a:r>
          </a:p>
        </p:txBody>
      </p:sp>
    </p:spTree>
    <p:extLst>
      <p:ext uri="{BB962C8B-B14F-4D97-AF65-F5344CB8AC3E}">
        <p14:creationId xmlns:p14="http://schemas.microsoft.com/office/powerpoint/2010/main" val="7010300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Paradigmata ve studiích s AN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HC vs. osoby s kognitivním </a:t>
            </a:r>
            <a:r>
              <a:rPr lang="cs-CZ" dirty="0" err="1"/>
              <a:t>deficiem</a:t>
            </a:r>
            <a:r>
              <a:rPr lang="cs-CZ" dirty="0"/>
              <a:t> (demence/MCI)</a:t>
            </a:r>
          </a:p>
          <a:p>
            <a:r>
              <a:rPr lang="cs-CZ" dirty="0"/>
              <a:t>Rizikové faktory (pro vznik i průběh) </a:t>
            </a:r>
          </a:p>
          <a:p>
            <a:pPr lvl="1"/>
            <a:r>
              <a:rPr lang="cs-CZ" dirty="0"/>
              <a:t>Prospektivní</a:t>
            </a:r>
          </a:p>
          <a:p>
            <a:pPr lvl="1"/>
            <a:r>
              <a:rPr lang="cs-CZ" dirty="0"/>
              <a:t>Retrospektivní</a:t>
            </a:r>
          </a:p>
          <a:p>
            <a:r>
              <a:rPr lang="cs-CZ" dirty="0"/>
              <a:t>Validace nástrojů pro odlišení HC/MCI/Demence</a:t>
            </a:r>
          </a:p>
          <a:p>
            <a:pPr lvl="1"/>
            <a:r>
              <a:rPr lang="cs-CZ" dirty="0"/>
              <a:t>Úskalí: </a:t>
            </a:r>
            <a:r>
              <a:rPr lang="cs-CZ" dirty="0" err="1"/>
              <a:t>inclusion</a:t>
            </a:r>
            <a:r>
              <a:rPr lang="cs-CZ" dirty="0"/>
              <a:t>/</a:t>
            </a:r>
            <a:r>
              <a:rPr lang="cs-CZ" dirty="0" err="1"/>
              <a:t>exclusion</a:t>
            </a:r>
            <a:r>
              <a:rPr lang="cs-CZ" dirty="0"/>
              <a:t> </a:t>
            </a:r>
            <a:r>
              <a:rPr lang="cs-CZ" dirty="0" err="1"/>
              <a:t>criteria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59862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FAE1107-CEC3-4041-8BAA-CDB6F6759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0349A6B-12E2-4A74-99E1-0931D47A3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r>
              <a:rPr lang="cs-CZ" sz="5000">
                <a:solidFill>
                  <a:srgbClr val="FFFFFF"/>
                </a:solidFill>
              </a:rPr>
              <a:t>Vaskulární demence</a:t>
            </a:r>
            <a:endParaRPr lang="en-GB" sz="5000">
              <a:solidFill>
                <a:srgbClr val="FFFFFF"/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AEA88FB-F5DD-45CE-AAE1-7B33D0ABD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9CDEDBB-7ABD-48BC-999E-78E39448B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3791711" cy="3931920"/>
          </a:xfrm>
        </p:spPr>
        <p:txBody>
          <a:bodyPr>
            <a:normAutofit fontScale="77500" lnSpcReduction="20000"/>
          </a:bodyPr>
          <a:lstStyle/>
          <a:p>
            <a:r>
              <a:rPr lang="cs-CZ" dirty="0">
                <a:solidFill>
                  <a:srgbClr val="FFFFFF"/>
                </a:solidFill>
              </a:rPr>
              <a:t>-Příčiny	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snížena cirkulace krvi do mozku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Po CMP, není to pravidlo, </a:t>
            </a:r>
            <a:r>
              <a:rPr lang="cs-CZ" dirty="0" err="1">
                <a:solidFill>
                  <a:srgbClr val="FFFFFF"/>
                </a:solidFill>
              </a:rPr>
              <a:t>atherosclerosis</a:t>
            </a:r>
            <a:r>
              <a:rPr lang="cs-CZ" dirty="0">
                <a:solidFill>
                  <a:srgbClr val="FFFFFF"/>
                </a:solidFill>
              </a:rPr>
              <a:t>, krvácení do mozku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Občas označován ako … post-</a:t>
            </a:r>
            <a:r>
              <a:rPr lang="cs-CZ" dirty="0" err="1">
                <a:solidFill>
                  <a:srgbClr val="FFFFFF"/>
                </a:solidFill>
              </a:rPr>
              <a:t>stroke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dementia</a:t>
            </a:r>
            <a:endParaRPr lang="cs-CZ" dirty="0">
              <a:solidFill>
                <a:srgbClr val="FFFFFF"/>
              </a:solidFill>
            </a:endParaRPr>
          </a:p>
          <a:p>
            <a:r>
              <a:rPr lang="cs-CZ" dirty="0">
                <a:solidFill>
                  <a:srgbClr val="FFFFFF"/>
                </a:solidFill>
              </a:rPr>
              <a:t> - rizikové faktory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Kardiovaskulární onemocnění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Fajčeni, vysoký cholesterol … </a:t>
            </a:r>
          </a:p>
          <a:p>
            <a:r>
              <a:rPr lang="cs-CZ" dirty="0">
                <a:solidFill>
                  <a:srgbClr val="FFFFFF"/>
                </a:solidFill>
              </a:rPr>
              <a:t>-Symptomy</a:t>
            </a:r>
            <a:endParaRPr lang="en-US" dirty="0">
              <a:solidFill>
                <a:srgbClr val="FFFFFF"/>
              </a:solidFill>
            </a:endParaRPr>
          </a:p>
          <a:p>
            <a:pPr lvl="1"/>
            <a:r>
              <a:rPr lang="cs-CZ" dirty="0">
                <a:solidFill>
                  <a:srgbClr val="FFFFFF"/>
                </a:solidFill>
              </a:rPr>
              <a:t>Zmatenost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cs-CZ" dirty="0">
                <a:solidFill>
                  <a:srgbClr val="FFFFFF"/>
                </a:solidFill>
              </a:rPr>
              <a:t>narušena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koncentrace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pozornost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schopnost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planovat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akce</a:t>
            </a:r>
            <a:r>
              <a:rPr lang="en-US" dirty="0">
                <a:solidFill>
                  <a:srgbClr val="FFFFFF"/>
                </a:solidFill>
              </a:rPr>
              <a:t> a my</a:t>
            </a:r>
            <a:r>
              <a:rPr lang="cs-CZ" dirty="0">
                <a:solidFill>
                  <a:srgbClr val="FFFFFF"/>
                </a:solidFill>
              </a:rPr>
              <a:t>š</a:t>
            </a:r>
            <a:r>
              <a:rPr lang="en-US" dirty="0" err="1">
                <a:solidFill>
                  <a:srgbClr val="FFFFFF"/>
                </a:solidFill>
              </a:rPr>
              <a:t>lenky</a:t>
            </a:r>
            <a:r>
              <a:rPr lang="cs-CZ" dirty="0">
                <a:solidFill>
                  <a:srgbClr val="FFFFFF"/>
                </a:solidFill>
              </a:rPr>
              <a:t>, rozhodovaní, narušena chůze, unavenost /agitace, problémy s paměti, narušená schopnost udržet moč</a:t>
            </a:r>
          </a:p>
          <a:p>
            <a:r>
              <a:rPr lang="cs-CZ" dirty="0">
                <a:solidFill>
                  <a:srgbClr val="FFFFFF"/>
                </a:solidFill>
              </a:rPr>
              <a:t>Často komorbidní s AD</a:t>
            </a:r>
          </a:p>
          <a:p>
            <a:pPr marL="128016" lvl="1" indent="0">
              <a:buNone/>
            </a:pPr>
            <a:endParaRPr lang="cs-CZ" dirty="0">
              <a:solidFill>
                <a:srgbClr val="FFFFFF"/>
              </a:solidFill>
            </a:endParaRPr>
          </a:p>
          <a:p>
            <a:pPr marL="128016" lvl="1" indent="0">
              <a:buNone/>
            </a:pPr>
            <a:r>
              <a:rPr lang="cs-CZ" dirty="0">
                <a:solidFill>
                  <a:srgbClr val="FFFFFF"/>
                </a:solidFill>
              </a:rPr>
              <a:t>	</a:t>
            </a:r>
          </a:p>
          <a:p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2050" name="Picture 2" descr="Výsledok vyhľadávania obrázkov pre dopyt vascular dementia">
            <a:extLst>
              <a:ext uri="{FF2B5EF4-FFF2-40B4-BE49-F238E27FC236}">
                <a16:creationId xmlns:a16="http://schemas.microsoft.com/office/drawing/2014/main" id="{132642E7-022F-40DA-BCE4-462137485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803338"/>
            <a:ext cx="5455921" cy="525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237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6A17FC-D8B1-4D08-9B15-182CCB1FD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Mirského</a:t>
            </a:r>
            <a:r>
              <a:rPr lang="cs-CZ" dirty="0"/>
              <a:t> neuropsychologický model pozornosti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4E16A91-E45A-4906-8318-BEA7654BD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639" y="2084832"/>
            <a:ext cx="3953045" cy="40233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90. léta 20. století: </a:t>
            </a:r>
            <a:r>
              <a:rPr lang="cs-CZ" dirty="0" err="1"/>
              <a:t>Mirsky</a:t>
            </a:r>
            <a:r>
              <a:rPr lang="cs-CZ" dirty="0"/>
              <a:t> et al.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čtyřsložkový</a:t>
            </a:r>
            <a:r>
              <a:rPr lang="cs-CZ" dirty="0"/>
              <a:t> model pozornosti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na základě FA výkonů v různých neuropsychologických zkouškách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b="1" dirty="0"/>
              <a:t>Kódování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 Zaměření a exekuce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 Udržení a stabilita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 Přesunutí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18427"/>
              </p:ext>
            </p:extLst>
          </p:nvPr>
        </p:nvGraphicFramePr>
        <p:xfrm>
          <a:off x="4376589" y="1436801"/>
          <a:ext cx="7573210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7863">
                  <a:extLst>
                    <a:ext uri="{9D8B030D-6E8A-4147-A177-3AD203B41FA5}">
                      <a16:colId xmlns:a16="http://schemas.microsoft.com/office/drawing/2014/main" val="794800030"/>
                    </a:ext>
                  </a:extLst>
                </a:gridCol>
                <a:gridCol w="2419777">
                  <a:extLst>
                    <a:ext uri="{9D8B030D-6E8A-4147-A177-3AD203B41FA5}">
                      <a16:colId xmlns:a16="http://schemas.microsoft.com/office/drawing/2014/main" val="2381018219"/>
                    </a:ext>
                  </a:extLst>
                </a:gridCol>
                <a:gridCol w="2275699">
                  <a:extLst>
                    <a:ext uri="{9D8B030D-6E8A-4147-A177-3AD203B41FA5}">
                      <a16:colId xmlns:a16="http://schemas.microsoft.com/office/drawing/2014/main" val="4229441224"/>
                    </a:ext>
                  </a:extLst>
                </a:gridCol>
                <a:gridCol w="1449871">
                  <a:extLst>
                    <a:ext uri="{9D8B030D-6E8A-4147-A177-3AD203B41FA5}">
                      <a16:colId xmlns:a16="http://schemas.microsoft.com/office/drawing/2014/main" val="15452937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1800" dirty="0"/>
                        <a:t>Komponenta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Popis funkce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Neuroanatomické koreláty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Metody</a:t>
                      </a:r>
                      <a:r>
                        <a:rPr lang="cs-CZ" sz="1800" baseline="0" dirty="0"/>
                        <a:t> testující funkci</a:t>
                      </a:r>
                      <a:endParaRPr lang="cs-CZ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0341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800" b="1" dirty="0"/>
                        <a:t>Kódování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Pracovní paměť; udržení informací pro další kognitivní operace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Limbický systém: hipokampus, amygdala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Opakování čísel </a:t>
                      </a:r>
                      <a:br>
                        <a:rPr lang="cs-CZ" sz="1800" dirty="0"/>
                      </a:br>
                      <a:r>
                        <a:rPr lang="cs-CZ" sz="1800" dirty="0"/>
                        <a:t>(WAIS-III)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9503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800" b="1" dirty="0"/>
                        <a:t>Zaměření a exekuce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Zaměření a úkol, ignorování</a:t>
                      </a:r>
                      <a:r>
                        <a:rPr lang="cs-CZ" sz="1800" baseline="0" dirty="0"/>
                        <a:t> dis traktorů, rychlé provedení odpovědi</a:t>
                      </a:r>
                      <a:endParaRPr lang="cs-CZ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Horní </a:t>
                      </a:r>
                      <a:r>
                        <a:rPr lang="cs-CZ" sz="1800" dirty="0" err="1"/>
                        <a:t>tempor</a:t>
                      </a:r>
                      <a:r>
                        <a:rPr lang="cs-CZ" sz="1800" dirty="0"/>
                        <a:t>.</a:t>
                      </a:r>
                      <a:r>
                        <a:rPr lang="cs-CZ" sz="1800" baseline="0" dirty="0"/>
                        <a:t> </a:t>
                      </a:r>
                      <a:r>
                        <a:rPr lang="cs-CZ" sz="1800" baseline="0" dirty="0" err="1"/>
                        <a:t>gyrus</a:t>
                      </a:r>
                      <a:r>
                        <a:rPr lang="cs-CZ" sz="1800" baseline="0" dirty="0"/>
                        <a:t>, dolní </a:t>
                      </a:r>
                      <a:r>
                        <a:rPr lang="cs-CZ" sz="1800" baseline="0" dirty="0" err="1"/>
                        <a:t>pariet</a:t>
                      </a:r>
                      <a:r>
                        <a:rPr lang="cs-CZ" sz="1800" baseline="0" dirty="0"/>
                        <a:t>. kůra, </a:t>
                      </a:r>
                      <a:r>
                        <a:rPr lang="cs-CZ" sz="1800" baseline="0" dirty="0" err="1"/>
                        <a:t>striatum</a:t>
                      </a:r>
                      <a:endParaRPr lang="cs-CZ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Stroopův</a:t>
                      </a:r>
                      <a:r>
                        <a:rPr lang="cs-CZ" sz="1800" baseline="0" dirty="0"/>
                        <a:t> test,</a:t>
                      </a:r>
                      <a:br>
                        <a:rPr lang="cs-CZ" sz="1800" baseline="0" dirty="0"/>
                      </a:br>
                      <a:r>
                        <a:rPr lang="cs-CZ" sz="1800" baseline="0" dirty="0"/>
                        <a:t> Test cesty</a:t>
                      </a:r>
                      <a:endParaRPr lang="cs-CZ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7039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800" b="1" dirty="0"/>
                        <a:t>Udržení a stabilita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Setrvání</a:t>
                      </a:r>
                      <a:r>
                        <a:rPr lang="cs-CZ" sz="1800" baseline="0" dirty="0"/>
                        <a:t> u úkolu, udržení pravidelného rytmu odpovědí</a:t>
                      </a:r>
                      <a:endParaRPr lang="cs-CZ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Retikulární formace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Test stálosti výkonu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2756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800" b="1" dirty="0"/>
                        <a:t>Přesunutí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Flexibilní a efektivní přesun pozornosti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DLPFC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Wisconsinský test třídění karet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20048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95533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F36F9B-FFF3-469D-8110-0D584DE12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Dekuji</a:t>
            </a:r>
            <a:r>
              <a:rPr lang="en-US" dirty="0"/>
              <a:t> za </a:t>
            </a:r>
            <a:r>
              <a:rPr lang="en-US" dirty="0" err="1"/>
              <a:t>pozornost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7FD4BED-56EA-49D6-87C4-83DCD66ADB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1641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CDFAA6-8495-471E-BDC6-F601676CD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28447"/>
            <a:ext cx="9720072" cy="1499616"/>
          </a:xfrm>
        </p:spPr>
        <p:txBody>
          <a:bodyPr/>
          <a:lstStyle/>
          <a:p>
            <a:r>
              <a:rPr lang="cs-CZ" dirty="0"/>
              <a:t>Pozornostní sítě 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3E6EA4FC-BE3C-4F49-A777-6DFC01738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3078949" cy="4023360"/>
          </a:xfrm>
        </p:spPr>
        <p:txBody>
          <a:bodyPr/>
          <a:lstStyle/>
          <a:p>
            <a:r>
              <a:rPr lang="cs-CZ" dirty="0" err="1"/>
              <a:t>Dorsal</a:t>
            </a:r>
            <a:r>
              <a:rPr lang="cs-CZ" dirty="0"/>
              <a:t> and </a:t>
            </a:r>
            <a:r>
              <a:rPr lang="cs-CZ" dirty="0" err="1"/>
              <a:t>ventral</a:t>
            </a:r>
            <a:r>
              <a:rPr lang="cs-CZ" dirty="0"/>
              <a:t> </a:t>
            </a:r>
            <a:r>
              <a:rPr lang="cs-CZ" dirty="0" err="1"/>
              <a:t>attentional</a:t>
            </a:r>
            <a:r>
              <a:rPr lang="cs-CZ" dirty="0"/>
              <a:t> network</a:t>
            </a:r>
          </a:p>
          <a:p>
            <a:r>
              <a:rPr lang="cs-CZ" dirty="0" err="1"/>
              <a:t>Dorsal</a:t>
            </a:r>
            <a:r>
              <a:rPr lang="cs-CZ" dirty="0"/>
              <a:t> = </a:t>
            </a:r>
            <a:r>
              <a:rPr lang="cs-CZ" dirty="0" err="1"/>
              <a:t>goal</a:t>
            </a:r>
            <a:r>
              <a:rPr lang="cs-CZ" dirty="0"/>
              <a:t> </a:t>
            </a:r>
            <a:r>
              <a:rPr lang="cs-CZ" dirty="0" err="1"/>
              <a:t>oriented</a:t>
            </a:r>
            <a:endParaRPr lang="cs-CZ" dirty="0"/>
          </a:p>
          <a:p>
            <a:r>
              <a:rPr lang="cs-CZ" dirty="0" err="1"/>
              <a:t>Ventral</a:t>
            </a:r>
            <a:r>
              <a:rPr lang="cs-CZ" dirty="0"/>
              <a:t>=stimulus </a:t>
            </a:r>
            <a:r>
              <a:rPr lang="cs-CZ" dirty="0" err="1"/>
              <a:t>driven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More </a:t>
            </a:r>
            <a:r>
              <a:rPr lang="cs-CZ" dirty="0" err="1"/>
              <a:t>within</a:t>
            </a:r>
            <a:r>
              <a:rPr lang="cs-CZ" dirty="0"/>
              <a:t> </a:t>
            </a:r>
            <a:r>
              <a:rPr lang="cs-CZ" dirty="0" err="1"/>
              <a:t>connectivity</a:t>
            </a:r>
            <a:r>
              <a:rPr lang="cs-CZ" dirty="0"/>
              <a:t> in VAN in </a:t>
            </a:r>
            <a:r>
              <a:rPr lang="cs-CZ" dirty="0" err="1"/>
              <a:t>children</a:t>
            </a:r>
            <a:r>
              <a:rPr lang="cs-CZ" dirty="0"/>
              <a:t> </a:t>
            </a:r>
            <a:r>
              <a:rPr lang="cs-CZ" dirty="0" err="1"/>
              <a:t>compared</a:t>
            </a:r>
            <a:r>
              <a:rPr lang="cs-CZ" dirty="0"/>
              <a:t> to </a:t>
            </a:r>
            <a:r>
              <a:rPr lang="cs-CZ" dirty="0" err="1"/>
              <a:t>adults</a:t>
            </a:r>
            <a:r>
              <a:rPr lang="cs-CZ" dirty="0"/>
              <a:t> … </a:t>
            </a:r>
            <a:endParaRPr lang="en-GB" dirty="0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B5072646-502B-4074-A8F4-85A35388F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265" y="1888953"/>
            <a:ext cx="6601746" cy="418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83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Výsledek obrázku pro trail making test A">
            <a:extLst>
              <a:ext uri="{FF2B5EF4-FFF2-40B4-BE49-F238E27FC236}">
                <a16:creationId xmlns:a16="http://schemas.microsoft.com/office/drawing/2014/main" id="{98BB095E-35E6-414C-AA0C-8A4DFEE609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" r="2946" b="1"/>
          <a:stretch/>
        </p:blipFill>
        <p:spPr bwMode="auto">
          <a:xfrm>
            <a:off x="7552266" y="10"/>
            <a:ext cx="463973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6109556B-EAE9-4435-B409-0519F2CBDB1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52267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5814CCBE-423E-41B2-A9F3-82679F490EF4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6DCC59EC-F3B2-4F37-96F2-3EA47225A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07027" cy="1499616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Test pozornosti – TMT: </a:t>
            </a:r>
            <a:r>
              <a:rPr lang="cs-CZ" dirty="0" err="1">
                <a:solidFill>
                  <a:srgbClr val="FFFFFF"/>
                </a:solidFill>
              </a:rPr>
              <a:t>Trail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making</a:t>
            </a:r>
            <a:r>
              <a:rPr lang="cs-CZ" dirty="0">
                <a:solidFill>
                  <a:srgbClr val="FFFFFF"/>
                </a:solidFill>
              </a:rPr>
              <a:t> Test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6FD791F-9369-4096-9D38-417BD4076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07027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solidFill>
                  <a:srgbClr val="FFFFFF"/>
                </a:solidFill>
              </a:rPr>
              <a:t>Nejčastěji používaný test pozornosti</a:t>
            </a:r>
          </a:p>
          <a:p>
            <a:pPr marL="0" indent="0">
              <a:buNone/>
            </a:pPr>
            <a:r>
              <a:rPr lang="cs-CZ" dirty="0">
                <a:solidFill>
                  <a:srgbClr val="FFFFFF"/>
                </a:solidFill>
              </a:rPr>
              <a:t>Preiss (2006): Test cesty: příručka  -česká adaptace</a:t>
            </a:r>
          </a:p>
          <a:p>
            <a:pPr marL="0" indent="0">
              <a:buNone/>
            </a:pPr>
            <a:r>
              <a:rPr lang="cs-CZ" dirty="0">
                <a:solidFill>
                  <a:srgbClr val="FFFFFF"/>
                </a:solidFill>
              </a:rPr>
              <a:t>TMT A – psychomotorické tempo</a:t>
            </a:r>
          </a:p>
          <a:p>
            <a:pPr marL="0" indent="0">
              <a:buNone/>
            </a:pPr>
            <a:r>
              <a:rPr lang="cs-CZ" dirty="0">
                <a:solidFill>
                  <a:srgbClr val="FFFFFF"/>
                </a:solidFill>
              </a:rPr>
              <a:t>TMT B – flexibilita, </a:t>
            </a:r>
            <a:r>
              <a:rPr lang="cs-CZ" dirty="0" err="1">
                <a:solidFill>
                  <a:srgbClr val="FFFFFF"/>
                </a:solidFill>
              </a:rPr>
              <a:t>shifting</a:t>
            </a:r>
            <a:endParaRPr lang="cs-CZ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015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Administrace </a:t>
            </a:r>
            <a:r>
              <a:rPr lang="cs-CZ" dirty="0" err="1"/>
              <a:t>Trail</a:t>
            </a:r>
            <a:r>
              <a:rPr lang="cs-CZ" dirty="0"/>
              <a:t> </a:t>
            </a:r>
            <a:r>
              <a:rPr lang="cs-CZ" dirty="0" err="1"/>
              <a:t>MakinG</a:t>
            </a:r>
            <a:r>
              <a:rPr lang="cs-CZ" dirty="0"/>
              <a:t> TEST: část B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Instrukce:</a:t>
            </a:r>
          </a:p>
          <a:p>
            <a:r>
              <a:rPr lang="cs-CZ" i="1" dirty="0"/>
              <a:t>„Na této stránce jsou čísla a písmena. Začněte u jedničky a kreslete čáru od jedničky k A (ukážeme A), od A ke dvojce (ukážeme dvojku), od dvojky k B (ukážeme B), od B k trojce (ukážeme trojku), od trojky k C (ukážeme C) atd., až do konce (ukážeme kolečko s nápisem „cíl“). Pamatujte si, začnete u čísla (ukážeme 1), pak písmeno (ukážeme A), pak zase číslo (ukážeme 2), pak zase písmeno (ukážeme B) a tak dál.  Jde o to, pracovat co nejrychleji. Připravte se – teď.“</a:t>
            </a:r>
            <a:endParaRPr lang="cs-CZ" dirty="0"/>
          </a:p>
          <a:p>
            <a:r>
              <a:rPr lang="cs-CZ" dirty="0"/>
              <a:t>Pokud pacient udělá chybu, ukážeme mu ji a vysvětlíme, co udělal špatně. </a:t>
            </a:r>
          </a:p>
          <a:p>
            <a:r>
              <a:rPr lang="cs-CZ" b="1" dirty="0"/>
              <a:t> </a:t>
            </a:r>
            <a:endParaRPr lang="cs-CZ" dirty="0"/>
          </a:p>
          <a:p>
            <a:r>
              <a:rPr lang="cs-CZ" dirty="0"/>
              <a:t>Obrátíme papír na část B a řekneme: </a:t>
            </a:r>
            <a:r>
              <a:rPr lang="cs-CZ" i="1" dirty="0"/>
              <a:t>„Budete dělat to samé. Začnete u jedničky (ukážeme 1) a kreslíte čáru k A (ukážeme A), od A ke dvojce (ukážeme dvojku), od dvojky k B (ukážeme B), od B ke trojce (ukážeme trojku), od trojky k C (ukážeme C) atd., až se dostanete ke konci (ukážeme kolečko s nápisem „cíl“). Připravte se – teď.“ </a:t>
            </a:r>
            <a:r>
              <a:rPr lang="cs-CZ" dirty="0"/>
              <a:t>(Začneme měřit čas).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4628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FAE1107-CEC3-4041-8BAA-CDB6F6759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472BED1-33A7-47EF-BBE5-2A8940698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TMT-B</a:t>
            </a:r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AEA88FB-F5DD-45CE-AAE1-7B33D0ABD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7AF3651-C7FB-4D1D-8073-6D8800C58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3791711" cy="3931920"/>
          </a:xfrm>
        </p:spPr>
        <p:txBody>
          <a:bodyPr>
            <a:normAutofit/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pic>
        <p:nvPicPr>
          <p:cNvPr id="3074" name="Picture 2" descr="Výsledok vyhľadávania obrázkov pre dopyt trail making B">
            <a:extLst>
              <a:ext uri="{FF2B5EF4-FFF2-40B4-BE49-F238E27FC236}">
                <a16:creationId xmlns:a16="http://schemas.microsoft.com/office/drawing/2014/main" id="{DFFEA5BB-C668-4277-8459-F7A0DE9F9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0991" y="640080"/>
            <a:ext cx="4545939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0599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á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1633</Words>
  <Application>Microsoft Office PowerPoint</Application>
  <PresentationFormat>Širokouhlá</PresentationFormat>
  <Paragraphs>383</Paragraphs>
  <Slides>50</Slides>
  <Notes>5</Notes>
  <HiddenSlides>2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50</vt:i4>
      </vt:variant>
    </vt:vector>
  </HeadingPairs>
  <TitlesOfParts>
    <vt:vector size="57" baseType="lpstr">
      <vt:lpstr>Arial</vt:lpstr>
      <vt:lpstr>Calibri</vt:lpstr>
      <vt:lpstr>Courier New</vt:lpstr>
      <vt:lpstr>Tw Cen MT</vt:lpstr>
      <vt:lpstr>Tw Cen MT Condensed</vt:lpstr>
      <vt:lpstr>Wingdings 3</vt:lpstr>
      <vt:lpstr>Integrál</vt:lpstr>
      <vt:lpstr>Základy neuropsychologie: Pozornost &amp; Paměť</vt:lpstr>
      <vt:lpstr>Pozornost</vt:lpstr>
      <vt:lpstr>Souvislost pozornosti s ostatními kognitivními funkcemi</vt:lpstr>
      <vt:lpstr>Neuronální podklady pozornosti</vt:lpstr>
      <vt:lpstr>Mirského neuropsychologický model pozornosti</vt:lpstr>
      <vt:lpstr>Pozornostní sítě </vt:lpstr>
      <vt:lpstr>Test pozornosti – TMT: Trail making Test</vt:lpstr>
      <vt:lpstr>Administrace Trail MakinG TEST: část B</vt:lpstr>
      <vt:lpstr>TMT-B</vt:lpstr>
      <vt:lpstr>Nejčastější onemocnění s Poruchami pozornostních funkcí</vt:lpstr>
      <vt:lpstr>Neglekt syndrom</vt:lpstr>
      <vt:lpstr>Anozognózie</vt:lpstr>
      <vt:lpstr>ADHD</vt:lpstr>
      <vt:lpstr>Historie</vt:lpstr>
      <vt:lpstr>Jádrové příznaky a projevy</vt:lpstr>
      <vt:lpstr>Prezentácia programu PowerPoint</vt:lpstr>
      <vt:lpstr>Prezentácia programu PowerPoint</vt:lpstr>
      <vt:lpstr>Prezentácia programu PowerPoint</vt:lpstr>
      <vt:lpstr>katecholaminová hypotéza</vt:lpstr>
      <vt:lpstr>Neuroanatomie 1/2</vt:lpstr>
      <vt:lpstr>Neuroanatomie 2/2</vt:lpstr>
      <vt:lpstr>Neuroanatomie 3/3</vt:lpstr>
      <vt:lpstr>Paměť</vt:lpstr>
      <vt:lpstr>CO je to paměť</vt:lpstr>
      <vt:lpstr>CO je to paměť</vt:lpstr>
      <vt:lpstr>amnézie</vt:lpstr>
      <vt:lpstr>Brenda Millner: případ H.M. </vt:lpstr>
      <vt:lpstr>Úrovně paměti</vt:lpstr>
      <vt:lpstr>Druhy paměti</vt:lpstr>
      <vt:lpstr>Biologický základ paměti</vt:lpstr>
      <vt:lpstr>Molekulární a biochemický základ paměti</vt:lpstr>
      <vt:lpstr>Medial temporal lobe memory system</vt:lpstr>
      <vt:lpstr>Hippocampus</vt:lpstr>
      <vt:lpstr>Role Hipokampu v paměťovém systému</vt:lpstr>
      <vt:lpstr>Zapojení hipokampu v cns</vt:lpstr>
      <vt:lpstr>Alzheimerova nemoc – AN/AD</vt:lpstr>
      <vt:lpstr>Prevalence AN</vt:lpstr>
      <vt:lpstr>Typy AN</vt:lpstr>
      <vt:lpstr>Stádia alzheimerovy nemoci</vt:lpstr>
      <vt:lpstr>Syndrom Demence: ABC</vt:lpstr>
      <vt:lpstr>Soběstačnost: Běžné denní aktivity (ADL)</vt:lpstr>
      <vt:lpstr>Makroskopické změny u AN</vt:lpstr>
      <vt:lpstr>Mikroskopické změny</vt:lpstr>
      <vt:lpstr>Biomarkery AD</vt:lpstr>
      <vt:lpstr>Reyova – Osterriethova komplexní figura</vt:lpstr>
      <vt:lpstr>Kognitivní screening</vt:lpstr>
      <vt:lpstr>Neuropsychologický výzkum AN</vt:lpstr>
      <vt:lpstr>Paradigmata ve studiích s AN</vt:lpstr>
      <vt:lpstr>Vaskulární demence</vt:lpstr>
      <vt:lpstr>Dekuji za pozornost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neuropsychologie: Pozornost &amp; Paměť</dc:title>
  <dc:creator>Patrik Šimko</dc:creator>
  <cp:lastModifiedBy>Patrik Šimko</cp:lastModifiedBy>
  <cp:revision>1</cp:revision>
  <dcterms:created xsi:type="dcterms:W3CDTF">2019-10-31T12:07:44Z</dcterms:created>
  <dcterms:modified xsi:type="dcterms:W3CDTF">2019-11-11T16:58:58Z</dcterms:modified>
</cp:coreProperties>
</file>