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3" r:id="rId1"/>
    <p:sldMasterId id="2147483706" r:id="rId2"/>
  </p:sldMasterIdLst>
  <p:notesMasterIdLst>
    <p:notesMasterId r:id="rId53"/>
  </p:notesMasterIdLst>
  <p:sldIdLst>
    <p:sldId id="317" r:id="rId3"/>
    <p:sldId id="257" r:id="rId4"/>
    <p:sldId id="373" r:id="rId5"/>
    <p:sldId id="375" r:id="rId6"/>
    <p:sldId id="376" r:id="rId7"/>
    <p:sldId id="361" r:id="rId8"/>
    <p:sldId id="362" r:id="rId9"/>
    <p:sldId id="377" r:id="rId10"/>
    <p:sldId id="378" r:id="rId11"/>
    <p:sldId id="355" r:id="rId12"/>
    <p:sldId id="356" r:id="rId13"/>
    <p:sldId id="289" r:id="rId14"/>
    <p:sldId id="258" r:id="rId15"/>
    <p:sldId id="278" r:id="rId16"/>
    <p:sldId id="277" r:id="rId17"/>
    <p:sldId id="285" r:id="rId18"/>
    <p:sldId id="293" r:id="rId19"/>
    <p:sldId id="297" r:id="rId20"/>
    <p:sldId id="279" r:id="rId21"/>
    <p:sldId id="288" r:id="rId22"/>
    <p:sldId id="295" r:id="rId23"/>
    <p:sldId id="296" r:id="rId24"/>
    <p:sldId id="386" r:id="rId25"/>
    <p:sldId id="298" r:id="rId26"/>
    <p:sldId id="387" r:id="rId27"/>
    <p:sldId id="391" r:id="rId28"/>
    <p:sldId id="392" r:id="rId29"/>
    <p:sldId id="294" r:id="rId30"/>
    <p:sldId id="388" r:id="rId31"/>
    <p:sldId id="305" r:id="rId32"/>
    <p:sldId id="379" r:id="rId33"/>
    <p:sldId id="318" r:id="rId34"/>
    <p:sldId id="331" r:id="rId35"/>
    <p:sldId id="319" r:id="rId36"/>
    <p:sldId id="320" r:id="rId37"/>
    <p:sldId id="384" r:id="rId38"/>
    <p:sldId id="337" r:id="rId39"/>
    <p:sldId id="336" r:id="rId40"/>
    <p:sldId id="274" r:id="rId41"/>
    <p:sldId id="284" r:id="rId42"/>
    <p:sldId id="325" r:id="rId43"/>
    <p:sldId id="385" r:id="rId44"/>
    <p:sldId id="280" r:id="rId45"/>
    <p:sldId id="328" r:id="rId46"/>
    <p:sldId id="341" r:id="rId47"/>
    <p:sldId id="342" r:id="rId48"/>
    <p:sldId id="370" r:id="rId49"/>
    <p:sldId id="345" r:id="rId50"/>
    <p:sldId id="390" r:id="rId51"/>
    <p:sldId id="326" r:id="rId52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4558" autoAdjust="0"/>
  </p:normalViewPr>
  <p:slideViewPr>
    <p:cSldViewPr>
      <p:cViewPr varScale="1">
        <p:scale>
          <a:sx n="73" d="100"/>
          <a:sy n="73" d="100"/>
        </p:scale>
        <p:origin x="1042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M:\PHD\Studie-tms%20HIDI\s01_exploratory_result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cs-CZ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sz="1400" b="1" dirty="0"/>
              <a:t>1 Hz </a:t>
            </a:r>
            <a:r>
              <a:rPr lang="cs-CZ" sz="1400" b="1" dirty="0" err="1"/>
              <a:t>rTMS</a:t>
            </a:r>
            <a:r>
              <a:rPr lang="cs-CZ" sz="1400" b="1" dirty="0"/>
              <a:t> nad</a:t>
            </a:r>
            <a:r>
              <a:rPr lang="cs-CZ" sz="1400" b="1" baseline="0" dirty="0"/>
              <a:t> </a:t>
            </a:r>
            <a:r>
              <a:rPr lang="cs-CZ" sz="1400" b="1" dirty="0"/>
              <a:t>STG</a:t>
            </a:r>
          </a:p>
          <a:p>
            <a:pPr>
              <a:defRPr b="1"/>
            </a:pPr>
            <a:r>
              <a:rPr lang="cs-CZ" sz="1400" b="1" dirty="0"/>
              <a:t>relativní</a:t>
            </a:r>
            <a:r>
              <a:rPr lang="cs-CZ" sz="1400" b="1" baseline="0" dirty="0"/>
              <a:t> SD druhého formantu</a:t>
            </a:r>
            <a:endParaRPr lang="cs-CZ" sz="1400" b="1" dirty="0"/>
          </a:p>
        </c:rich>
      </c:tx>
      <c:layout>
        <c:manualLayout>
          <c:xMode val="edge"/>
          <c:yMode val="edge"/>
          <c:x val="0.26422058310733398"/>
          <c:y val="4.541973226974436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cs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75000"/>
              </a:schemeClr>
            </a:solidFill>
            <a:ln>
              <a:noFill/>
            </a:ln>
            <a:effectLst>
              <a:outerShdw blurRad="63500" sx="102000" sy="102000" algn="ctr" rotWithShape="0">
                <a:schemeClr val="bg1">
                  <a:lumMod val="65000"/>
                  <a:alpha val="40000"/>
                </a:schemeClr>
              </a:outerShdw>
            </a:effectLst>
          </c:spPr>
          <c:invertIfNegative val="0"/>
          <c:val>
            <c:numRef>
              <c:f>List1!$D$461:$R$461</c:f>
              <c:numCache>
                <c:formatCode>0.00%</c:formatCode>
                <c:ptCount val="15"/>
                <c:pt idx="0">
                  <c:v>0.111553487589492</c:v>
                </c:pt>
                <c:pt idx="1">
                  <c:v>7.4989040471323098E-2</c:v>
                </c:pt>
                <c:pt idx="2">
                  <c:v>-4.3151796624787799E-3</c:v>
                </c:pt>
                <c:pt idx="3">
                  <c:v>0.36042167848346701</c:v>
                </c:pt>
                <c:pt idx="4">
                  <c:v>0.22026882310676699</c:v>
                </c:pt>
                <c:pt idx="5">
                  <c:v>-0.16378003429671101</c:v>
                </c:pt>
                <c:pt idx="6">
                  <c:v>9.9456124055103901E-2</c:v>
                </c:pt>
                <c:pt idx="7">
                  <c:v>0.55748177187159298</c:v>
                </c:pt>
                <c:pt idx="8">
                  <c:v>5.9713644694556103E-2</c:v>
                </c:pt>
                <c:pt idx="9">
                  <c:v>0.174113909587441</c:v>
                </c:pt>
                <c:pt idx="10">
                  <c:v>0.45347078943046398</c:v>
                </c:pt>
                <c:pt idx="11">
                  <c:v>0.10823333640902599</c:v>
                </c:pt>
                <c:pt idx="12">
                  <c:v>-7.6336974814230699E-2</c:v>
                </c:pt>
                <c:pt idx="13">
                  <c:v>-0.139331942141182</c:v>
                </c:pt>
                <c:pt idx="14">
                  <c:v>9.0635390697703003E-2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078-48C2-8D75-CCFA985219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2"/>
        <c:overlap val="-53"/>
        <c:axId val="372587648"/>
        <c:axId val="372584696"/>
      </c:barChart>
      <c:catAx>
        <c:axId val="372587648"/>
        <c:scaling>
          <c:orientation val="minMax"/>
        </c:scaling>
        <c:delete val="1"/>
        <c:axPos val="b"/>
        <c:majorTickMark val="none"/>
        <c:minorTickMark val="none"/>
        <c:tickLblPos val="nextTo"/>
        <c:crossAx val="372584696"/>
        <c:crosses val="autoZero"/>
        <c:auto val="1"/>
        <c:lblAlgn val="ctr"/>
        <c:lblOffset val="100"/>
        <c:noMultiLvlLbl val="0"/>
      </c:catAx>
      <c:valAx>
        <c:axId val="372584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cs-CZ"/>
          </a:p>
        </c:txPr>
        <c:crossAx val="3725876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0E07FA-76F8-4CC8-B767-66329169A781}" type="datetimeFigureOut">
              <a:rPr lang="cs-CZ" smtClean="0"/>
              <a:t>03.12.2019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FFFA5F-5726-4B97-B24A-5352547483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37103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fluorodeoxyglucose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positron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emission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tomography</a:t>
            </a:r>
            <a:endParaRPr lang="cs-CZ" dirty="0"/>
          </a:p>
          <a:p>
            <a:r>
              <a:rPr lang="en-US" dirty="0"/>
              <a:t>bilateral temporooccipital association cortices, left temporal cortex, bilateral posterior cingulate cortices and precuneus, as well as in left prefrontal cortex</a:t>
            </a:r>
            <a:endParaRPr lang="cs-CZ" dirty="0"/>
          </a:p>
          <a:p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regional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cerebral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metabolic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rate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glucose</a:t>
            </a:r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cs-CZ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Metabolické zpracování glukózy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722AF-F762-4077-932D-5D36235D5061}" type="slidenum">
              <a:rPr lang="cs-CZ" smtClean="0"/>
              <a:t>6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327864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Belleville</a:t>
            </a:r>
            <a:r>
              <a:rPr lang="cs-CZ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2012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Biomarkers of Cognitive Training Effects in Aging</a:t>
            </a:r>
          </a:p>
          <a:p>
            <a:endParaRPr lang="cs-CZ" dirty="0"/>
          </a:p>
          <a:p>
            <a:r>
              <a:rPr lang="cs-CZ" dirty="0"/>
              <a:t>Kompenzace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FFA5F-5726-4B97-B24A-5352547483E5}" type="slidenum">
              <a:rPr lang="cs-CZ" smtClean="0"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53006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0EE068-942C-4FD3-9F86-FB1586325D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76432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Excitability = 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strength of the response of cortical neurons to an external input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FFFA5F-5726-4B97-B24A-5352547483E5}" type="slidenum">
              <a:rPr lang="cs-CZ" smtClean="0"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45293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F53606-C39D-4872-8550-B2387DBB741D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27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% u </a:t>
            </a:r>
            <a:r>
              <a:rPr lang="cs-CZ" dirty="0" err="1"/>
              <a:t>phonemes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F8818E-0F39-4003-8A09-552DF9DCE307}" type="slidenum">
              <a:rPr lang="cs-CZ" smtClean="0"/>
              <a:t>41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79061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4722AF-F762-4077-932D-5D36235D5061}" type="slidenum">
              <a:rPr lang="cs-CZ" smtClean="0"/>
              <a:t>48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7790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7" Type="http://schemas.openxmlformats.org/officeDocument/2006/relationships/image" Target="../media/image7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emf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ceitec_PPT_podklad_uvo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89" t="-73624" r="20346" b="21391"/>
          <a:stretch>
            <a:fillRect/>
          </a:stretch>
        </p:blipFill>
        <p:spPr bwMode="auto">
          <a:xfrm>
            <a:off x="1667935" y="801689"/>
            <a:ext cx="10511367" cy="5913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5" descr="OPVaVpI_loga-eu_pos_H_EN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2" y="5826125"/>
            <a:ext cx="482176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logo+napis_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84" y="682625"/>
            <a:ext cx="5935133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1" descr="partner_logo_3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468" y="596901"/>
            <a:ext cx="195791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2" descr="partner_logo_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2" y="557215"/>
            <a:ext cx="1291167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2" y="0"/>
            <a:ext cx="12187767" cy="2698750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10" name="Picture 24" descr="logo+napis_en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2" y="679450"/>
            <a:ext cx="5935133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79500" y="3057525"/>
            <a:ext cx="10653184" cy="1058863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0"/>
          </p:nvPr>
        </p:nvSpPr>
        <p:spPr>
          <a:xfrm>
            <a:off x="1092202" y="4352925"/>
            <a:ext cx="8496300" cy="323850"/>
          </a:xfrm>
        </p:spPr>
        <p:txBody>
          <a:bodyPr/>
          <a:lstStyle>
            <a:lvl1pPr>
              <a:buNone/>
              <a:defRPr sz="2000" b="1">
                <a:solidFill>
                  <a:srgbClr val="7AC143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10026313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9384" y="200026"/>
            <a:ext cx="11032067" cy="7921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cs-CZ" dirty="0"/>
              <a:t>Klepnutím lze upravit styl předlohy nadpisů.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73617" y="1282700"/>
            <a:ext cx="11046883" cy="47958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cs-CZ" noProof="0" dirty="0"/>
              <a:t>Klepnutím lze upravit styly předlohy textu.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5823364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7"/>
            <a:ext cx="10572000" cy="2971051"/>
          </a:xfrm>
        </p:spPr>
        <p:txBody>
          <a:bodyPr/>
          <a:lstStyle>
            <a:lvl1pPr>
              <a:defRPr sz="54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/>
              <a:t>Kliknutím upravte štýl predlohy podnadpisu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79732-E2EB-4F45-ADCE-FFEF7BAD2868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E76E-7466-4EE6-92DA-CD7F73DD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064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79732-E2EB-4F45-ADCE-FFEF7BAD2868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E76E-7466-4EE6-92DA-CD7F73DD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855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7"/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 anchor="b"/>
          <a:lstStyle>
            <a:lvl1pPr algn="r">
              <a:defRPr sz="4800" b="1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79732-E2EB-4F45-ADCE-FFEF7BAD2868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E76E-7466-4EE6-92DA-CD7F73DD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8737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79732-E2EB-4F45-ADCE-FFEF7BAD2868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E76E-7466-4EE6-92DA-CD7F73DD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606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79732-E2EB-4F45-ADCE-FFEF7BAD2868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E76E-7466-4EE6-92DA-CD7F73DD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38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79732-E2EB-4F45-ADCE-FFEF7BAD2868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E76E-7466-4EE6-92DA-CD7F73DD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4544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79732-E2EB-4F45-ADCE-FFEF7BAD2868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E76E-7466-4EE6-92DA-CD7F73DD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2334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79732-E2EB-4F45-ADCE-FFEF7BAD2868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E76E-7466-4EE6-92DA-CD7F73DD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11214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5810" y="6041362"/>
            <a:ext cx="976879" cy="365125"/>
          </a:xfrm>
        </p:spPr>
        <p:txBody>
          <a:bodyPr/>
          <a:lstStyle/>
          <a:p>
            <a:fld id="{60379732-E2EB-4F45-ADCE-FFEF7BAD2868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90396" y="6041362"/>
            <a:ext cx="32954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62689" y="5915888"/>
            <a:ext cx="1062155" cy="490599"/>
          </a:xfrm>
        </p:spPr>
        <p:txBody>
          <a:bodyPr/>
          <a:lstStyle/>
          <a:p>
            <a:fld id="{C185E76E-7466-4EE6-92DA-CD7F73DD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31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eitec_PPT_podklad_uvo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709" t="-119444" r="16785" b="1495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CEITEC_logo_pos_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1" y="2949575"/>
            <a:ext cx="4318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" y="0"/>
            <a:ext cx="12187767" cy="2698750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7" name="Picture 15" descr="OPVaVpI_loga-eu_pos_H_EN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935" y="5492750"/>
            <a:ext cx="482176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79502" y="1127128"/>
            <a:ext cx="10121900" cy="1058863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79500" y="3598866"/>
            <a:ext cx="6680200" cy="1362075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969696"/>
                </a:solidFill>
              </a:defRPr>
            </a:lvl1pPr>
          </a:lstStyle>
          <a:p>
            <a:r>
              <a:rPr lang="cs-CZ" dirty="0"/>
              <a:t>Středoevropský technologický institut</a:t>
            </a:r>
          </a:p>
          <a:p>
            <a:r>
              <a:rPr lang="cs-CZ" dirty="0"/>
              <a:t>c/o Masarykova univerzita</a:t>
            </a:r>
          </a:p>
          <a:p>
            <a:r>
              <a:rPr lang="cs-CZ" dirty="0" err="1"/>
              <a:t>Žerotínovo</a:t>
            </a:r>
            <a:r>
              <a:rPr lang="cs-CZ" dirty="0"/>
              <a:t> nám. 9</a:t>
            </a:r>
          </a:p>
          <a:p>
            <a:r>
              <a:rPr lang="cs-CZ" dirty="0"/>
              <a:t>601 77 Brno</a:t>
            </a:r>
          </a:p>
          <a:p>
            <a:r>
              <a:rPr lang="cs-CZ" dirty="0"/>
              <a:t>Česká republika</a:t>
            </a:r>
          </a:p>
        </p:txBody>
      </p:sp>
    </p:spTree>
    <p:extLst>
      <p:ext uri="{BB962C8B-B14F-4D97-AF65-F5344CB8AC3E}">
        <p14:creationId xmlns:p14="http://schemas.microsoft.com/office/powerpoint/2010/main" val="33282012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tický 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numCol="1" anchor="t" anchorCtr="0" compatLnSpc="1">
            <a:prstTxWarp prst="textNoShape">
              <a:avLst/>
            </a:prstTxWarp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r>
              <a:rPr lang="sk-SK"/>
              <a:t>Kliknutím na ikonu pridáte obrázok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79732-E2EB-4F45-ADCE-FFEF7BAD2868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E76E-7466-4EE6-92DA-CD7F73DD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05372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onuka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6"/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 anchor="b"/>
          <a:lstStyle>
            <a:lvl1pPr algn="l">
              <a:defRPr sz="4200" b="1" cap="none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79732-E2EB-4F45-ADCE-FFEF7BAD2868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E76E-7466-4EE6-92DA-CD7F73DD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101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s náz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6"/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sk-SK"/>
              <a:t>Upraviť štýly predlohy textu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79732-E2EB-4F45-ADCE-FFEF7BAD2868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E76E-7466-4EE6-92DA-CD7F73DD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338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79732-E2EB-4F45-ADCE-FFEF7BAD2868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E76E-7466-4EE6-92DA-CD7F73DD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05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/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379732-E2EB-4F45-ADCE-FFEF7BAD2868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5E76E-7466-4EE6-92DA-CD7F73DD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3660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4214966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09601" y="1282700"/>
            <a:ext cx="5384800" cy="4795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dirty="0"/>
              <a:t>Klepnutím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97602" y="1282700"/>
            <a:ext cx="5422900" cy="47958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3583621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9385" y="200028"/>
            <a:ext cx="11032067" cy="792163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cs-CZ" dirty="0"/>
              <a:t>Klepnutím lze upravit styl předlohy nadpisů.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573617" y="1282700"/>
            <a:ext cx="11046883" cy="4795838"/>
          </a:xfrm>
          <a:prstGeom prst="rect">
            <a:avLst/>
          </a:prstGeom>
          <a:noFill/>
          <a:ln>
            <a:noFill/>
          </a:ln>
          <a:extLst/>
        </p:spPr>
        <p:txBody>
          <a:bodyPr/>
          <a:lstStyle/>
          <a:p>
            <a:pPr lvl="0"/>
            <a:r>
              <a:rPr lang="cs-CZ" noProof="0" dirty="0"/>
              <a:t>Klepnutím lze upravit styly předlohy textu.</a:t>
            </a:r>
          </a:p>
          <a:p>
            <a:pPr lvl="1"/>
            <a:r>
              <a:rPr lang="cs-CZ" noProof="0" dirty="0"/>
              <a:t>Druhá úroveň</a:t>
            </a:r>
          </a:p>
          <a:p>
            <a:pPr lvl="2"/>
            <a:r>
              <a:rPr lang="cs-CZ" noProof="0" dirty="0"/>
              <a:t>Třetí úroveň</a:t>
            </a:r>
          </a:p>
          <a:p>
            <a:pPr lvl="3"/>
            <a:r>
              <a:rPr lang="cs-CZ" noProof="0" dirty="0"/>
              <a:t>Čtvrtá úroveň</a:t>
            </a:r>
          </a:p>
          <a:p>
            <a:pPr lvl="4"/>
            <a:r>
              <a:rPr lang="cs-CZ" noProof="0" dirty="0"/>
              <a:t>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34264646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3E521F-7BAA-4506-A6FA-63DEFE01078D}" type="datetimeFigureOut">
              <a:rPr lang="cs-CZ" smtClean="0"/>
              <a:t>03.12.2019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6A333A-7462-4C53-895F-3B5A8F5B26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885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02E425-FBD6-4733-81A2-713D249E0E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92DAFC6D-2CFA-4396-8158-447834E2C57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5851E10-398F-4505-A997-5DE8EA9F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8C9F6-3E3B-4EE9-A726-110D4F75B35E}" type="datetimeFigureOut">
              <a:rPr lang="cs-CZ" smtClean="0"/>
              <a:t>03.12.2019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ADB60BF-6B9A-4817-8E99-EEA24AF582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2E0C151-93C5-4259-A1E9-3B10B2C8D1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D8AB472-28CB-4D7C-85E1-BA87BABEA0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408865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9" descr="ceitec_PPT_podklad_uvo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589" t="-73624" r="20346" b="21391"/>
          <a:stretch>
            <a:fillRect/>
          </a:stretch>
        </p:blipFill>
        <p:spPr bwMode="auto">
          <a:xfrm>
            <a:off x="1667934" y="801689"/>
            <a:ext cx="10511367" cy="59134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5" descr="OPVaVpI_loga-eu_pos_H_EN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5826125"/>
            <a:ext cx="482176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6" descr="logo+napis_cz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484" y="682625"/>
            <a:ext cx="5935133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1" descr="partner_logo_3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7467" y="596901"/>
            <a:ext cx="1957917" cy="88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2" descr="partner_logo_2"/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6401" y="557214"/>
            <a:ext cx="1291167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15"/>
          <p:cNvSpPr>
            <a:spLocks noChangeArrowheads="1"/>
          </p:cNvSpPr>
          <p:nvPr userDrawn="1"/>
        </p:nvSpPr>
        <p:spPr bwMode="auto">
          <a:xfrm>
            <a:off x="1" y="0"/>
            <a:ext cx="12187767" cy="2698750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10" name="Picture 24" descr="logo+napis_en"/>
          <p:cNvPicPr>
            <a:picLocks noChangeAspect="1" noChangeArrowheads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251" y="679450"/>
            <a:ext cx="5935133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079500" y="3057525"/>
            <a:ext cx="10653184" cy="1058863"/>
          </a:xfrm>
        </p:spPr>
        <p:txBody>
          <a:bodyPr/>
          <a:lstStyle>
            <a:lvl1pPr>
              <a:defRPr sz="4000">
                <a:solidFill>
                  <a:schemeClr val="bg2"/>
                </a:solidFill>
              </a:defRPr>
            </a:lvl1pPr>
          </a:lstStyle>
          <a:p>
            <a:r>
              <a:rPr lang="cs-CZ" dirty="0"/>
              <a:t>Klepnutím lze upravit styl předlohy nadpisů.</a:t>
            </a:r>
          </a:p>
        </p:txBody>
      </p:sp>
      <p:sp>
        <p:nvSpPr>
          <p:cNvPr id="16" name="Zástupný symbol pro text 15"/>
          <p:cNvSpPr>
            <a:spLocks noGrp="1"/>
          </p:cNvSpPr>
          <p:nvPr>
            <p:ph type="body" sz="quarter" idx="10"/>
          </p:nvPr>
        </p:nvSpPr>
        <p:spPr>
          <a:xfrm>
            <a:off x="1092201" y="4352925"/>
            <a:ext cx="8496300" cy="323850"/>
          </a:xfrm>
        </p:spPr>
        <p:txBody>
          <a:bodyPr/>
          <a:lstStyle>
            <a:lvl1pPr>
              <a:buNone/>
              <a:defRPr sz="2000" b="1">
                <a:solidFill>
                  <a:srgbClr val="7AC143"/>
                </a:solidFill>
              </a:defRPr>
            </a:lvl1pPr>
          </a:lstStyle>
          <a:p>
            <a:pPr lvl="0"/>
            <a:r>
              <a:rPr lang="cs-CZ" dirty="0"/>
              <a:t>Klepnutím lze upravit styly předlohy textu.</a:t>
            </a:r>
          </a:p>
        </p:txBody>
      </p:sp>
    </p:spTree>
    <p:extLst>
      <p:ext uri="{BB962C8B-B14F-4D97-AF65-F5344CB8AC3E}">
        <p14:creationId xmlns:p14="http://schemas.microsoft.com/office/powerpoint/2010/main" val="2174245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Závěreč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eitec_PPT_podklad_uvod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709" t="-119444" r="16785" b="14954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9" descr="CEITEC_logo_pos_RGB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951" y="2949575"/>
            <a:ext cx="43180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" y="0"/>
            <a:ext cx="12187767" cy="2698750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endParaRPr lang="cs-CZ" altLang="cs-CZ" sz="1800">
              <a:solidFill>
                <a:srgbClr val="000000"/>
              </a:solidFill>
            </a:endParaRPr>
          </a:p>
        </p:txBody>
      </p:sp>
      <p:pic>
        <p:nvPicPr>
          <p:cNvPr id="7" name="Picture 15" descr="OPVaVpI_loga-eu_pos_H_EN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934" y="5492750"/>
            <a:ext cx="4821767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079501" y="1127126"/>
            <a:ext cx="10121900" cy="1058863"/>
          </a:xfrm>
        </p:spPr>
        <p:txBody>
          <a:bodyPr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696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079500" y="3598864"/>
            <a:ext cx="6680200" cy="1362075"/>
          </a:xfrm>
        </p:spPr>
        <p:txBody>
          <a:bodyPr/>
          <a:lstStyle>
            <a:lvl1pPr marL="0" indent="0">
              <a:buFontTx/>
              <a:buNone/>
              <a:defRPr sz="1600">
                <a:solidFill>
                  <a:srgbClr val="969696"/>
                </a:solidFill>
              </a:defRPr>
            </a:lvl1pPr>
          </a:lstStyle>
          <a:p>
            <a:r>
              <a:rPr lang="cs-CZ" dirty="0"/>
              <a:t>Středoevropský technologický institut</a:t>
            </a:r>
          </a:p>
          <a:p>
            <a:r>
              <a:rPr lang="cs-CZ" dirty="0"/>
              <a:t>c/o Masarykova univerzita</a:t>
            </a:r>
          </a:p>
          <a:p>
            <a:r>
              <a:rPr lang="cs-CZ" dirty="0" err="1"/>
              <a:t>Žerotínovo</a:t>
            </a:r>
            <a:r>
              <a:rPr lang="cs-CZ" dirty="0"/>
              <a:t> nám. 9</a:t>
            </a:r>
          </a:p>
          <a:p>
            <a:r>
              <a:rPr lang="cs-CZ" dirty="0"/>
              <a:t>601 77 Brno</a:t>
            </a:r>
          </a:p>
          <a:p>
            <a:r>
              <a:rPr lang="cs-CZ" dirty="0"/>
              <a:t>Česká republika</a:t>
            </a:r>
          </a:p>
        </p:txBody>
      </p:sp>
    </p:spTree>
    <p:extLst>
      <p:ext uri="{BB962C8B-B14F-4D97-AF65-F5344CB8AC3E}">
        <p14:creationId xmlns:p14="http://schemas.microsoft.com/office/powerpoint/2010/main" val="4031985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slideLayout" Target="../slideLayouts/slideLayout23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0"/>
          <p:cNvSpPr>
            <a:spLocks noChangeArrowheads="1"/>
          </p:cNvSpPr>
          <p:nvPr userDrawn="1"/>
        </p:nvSpPr>
        <p:spPr bwMode="auto">
          <a:xfrm>
            <a:off x="2" y="6502403"/>
            <a:ext cx="776817" cy="269875"/>
          </a:xfrm>
          <a:prstGeom prst="rect">
            <a:avLst/>
          </a:prstGeom>
          <a:solidFill>
            <a:srgbClr val="69BE2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endParaRPr lang="cs-CZ" altLang="cs-CZ" sz="1800">
              <a:solidFill>
                <a:srgbClr val="808080"/>
              </a:solidFill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69385" y="200028"/>
            <a:ext cx="11032067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73617" y="1282700"/>
            <a:ext cx="11046883" cy="479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pic>
        <p:nvPicPr>
          <p:cNvPr id="1029" name="Picture 25" descr="CEITEC_logo_pos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6868" y="6491288"/>
            <a:ext cx="1938867" cy="290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Rectangle 7"/>
          <p:cNvSpPr>
            <a:spLocks noChangeArrowheads="1"/>
          </p:cNvSpPr>
          <p:nvPr/>
        </p:nvSpPr>
        <p:spPr bwMode="auto">
          <a:xfrm>
            <a:off x="-1329265" y="6419850"/>
            <a:ext cx="191981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b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fld id="{79482E42-0CDA-4A88-B3A3-DD8F7FC04894}" type="slidenum">
              <a:rPr lang="cs-CZ" altLang="cs-CZ" sz="1300" b="1">
                <a:solidFill>
                  <a:srgbClr val="FFFFFF"/>
                </a:solidFill>
              </a:rPr>
              <a:pPr algn="r" eaLnBrk="1" fontAlgn="base" hangingPunct="1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cs-CZ" altLang="cs-CZ" sz="13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2694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61" r:id="rId8"/>
    <p:sldLayoutId id="2147483662" r:id="rId9"/>
    <p:sldLayoutId id="2147483665" r:id="rId10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7AC143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7AC143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7AC143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7AC143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7AC143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>
          <a:solidFill>
            <a:srgbClr val="69BE28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2800">
          <a:solidFill>
            <a:srgbClr val="80808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2400">
          <a:solidFill>
            <a:srgbClr val="808080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2000">
          <a:solidFill>
            <a:srgbClr val="808080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2000">
          <a:solidFill>
            <a:srgbClr val="808080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808080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69BE28"/>
        </a:buClr>
        <a:buSzPct val="75000"/>
        <a:buFont typeface="Wingdings" pitchFamily="2" charset="2"/>
        <a:buChar char="§"/>
        <a:defRPr sz="1600">
          <a:solidFill>
            <a:srgbClr val="292929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  <a:prstGeom prst="rect">
            <a:avLst/>
          </a:prstGeom>
          <a:effectLst>
            <a:outerShdw blurRad="50800" dir="14400000">
              <a:srgbClr val="000000">
                <a:alpha val="60000"/>
              </a:srgbClr>
            </a:outerShdw>
          </a:effectLst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sk-SK"/>
              <a:t>Kliknutím upravte štýl predlohy nadpisu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2184401"/>
            <a:ext cx="10563285" cy="3674397"/>
          </a:xfrm>
          <a:prstGeom prst="rect">
            <a:avLst/>
          </a:prstGeom>
          <a:effectLst>
            <a:outerShdw blurRad="50800" dir="14400000">
              <a:srgbClr val="000000">
                <a:alpha val="40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sk-SK"/>
              <a:t>Upraviť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1514" y="6041362"/>
            <a:ext cx="864432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34626" y="6041362"/>
            <a:ext cx="1343706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0379732-E2EB-4F45-ADCE-FFEF7BAD2868}" type="datetimeFigureOut">
              <a:rPr lang="en-US" smtClean="0"/>
              <a:t>12/3/2019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78331" y="5915888"/>
            <a:ext cx="1062155" cy="490599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>
              <a:defRPr sz="2000">
                <a:solidFill>
                  <a:schemeClr val="accent1"/>
                </a:solidFill>
              </a:defRPr>
            </a:lvl1pPr>
          </a:lstStyle>
          <a:p>
            <a:fld id="{C185E76E-7466-4EE6-92DA-CD7F73DD92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143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</p:sldLayoutIdLst>
  <p:txStyles>
    <p:titleStyle>
      <a:lvl1pPr algn="l" defTabSz="457200" rtl="0" eaLnBrk="1" latinLnBrk="0" hangingPunct="1">
        <a:spcBef>
          <a:spcPct val="0"/>
        </a:spcBef>
        <a:buNone/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4.jp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9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9.png"/><Relationship Id="rId4" Type="http://schemas.openxmlformats.org/officeDocument/2006/relationships/hyperlink" Target="https://www.youtube.com/watch?v=mwDFR5FFBa0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60.png"/><Relationship Id="rId4" Type="http://schemas.openxmlformats.org/officeDocument/2006/relationships/hyperlink" Target="https://www.youtube.com/watch?v=qkNbYHu_STU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9.jpg"/><Relationship Id="rId4" Type="http://schemas.openxmlformats.org/officeDocument/2006/relationships/image" Target="../media/image88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4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Neurorehabilitace</a:t>
            </a:r>
            <a:r>
              <a:rPr lang="cs-CZ" dirty="0"/>
              <a:t> a aktuální výzkum v neuropsychologii</a:t>
            </a:r>
            <a:endParaRPr lang="cs-CZ" sz="3000" dirty="0"/>
          </a:p>
        </p:txBody>
      </p:sp>
      <p:sp>
        <p:nvSpPr>
          <p:cNvPr id="3" name="Podnadpis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/>
              <a:t>Monika Pupíková</a:t>
            </a:r>
          </a:p>
          <a:p>
            <a:endParaRPr lang="cs-CZ" dirty="0"/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2251075" y="4656138"/>
            <a:ext cx="13115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Wingdings" pitchFamily="2" charset="2"/>
              <a:buChar char="§"/>
              <a:defRPr sz="2800">
                <a:solidFill>
                  <a:srgbClr val="808080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Wingdings" pitchFamily="2" charset="2"/>
              <a:buChar char="§"/>
              <a:defRPr sz="2400">
                <a:solidFill>
                  <a:srgbClr val="808080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Wingdings" pitchFamily="2" charset="2"/>
              <a:buChar char="§"/>
              <a:defRPr sz="2000">
                <a:solidFill>
                  <a:srgbClr val="808080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Wingdings" pitchFamily="2" charset="2"/>
              <a:buChar char="§"/>
              <a:defRPr sz="2000">
                <a:solidFill>
                  <a:srgbClr val="808080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808080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808080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808080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808080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808080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cs-CZ" altLang="cs-CZ" sz="1600" dirty="0"/>
              <a:t>CEITEC MU</a:t>
            </a:r>
          </a:p>
        </p:txBody>
      </p:sp>
    </p:spTree>
    <p:extLst>
      <p:ext uri="{BB962C8B-B14F-4D97-AF65-F5344CB8AC3E}">
        <p14:creationId xmlns:p14="http://schemas.microsoft.com/office/powerpoint/2010/main" val="326604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1">
            <a:extLst>
              <a:ext uri="{FF2B5EF4-FFF2-40B4-BE49-F238E27FC236}">
                <a16:creationId xmlns:a16="http://schemas.microsoft.com/office/drawing/2014/main" id="{DD056A53-C4EC-4165-8AFF-B78669036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97167"/>
            <a:ext cx="8274050" cy="792163"/>
          </a:xfrm>
        </p:spPr>
        <p:txBody>
          <a:bodyPr/>
          <a:lstStyle/>
          <a:p>
            <a:r>
              <a:rPr lang="cs-CZ" dirty="0"/>
              <a:t>Taneční rehabilitace</a:t>
            </a:r>
            <a:r>
              <a:rPr lang="cs-CZ" sz="1500" dirty="0"/>
              <a:t>(Kropáčová et al., 2019)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ACE7924-1987-4935-9EC6-41901DE5E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8187" y="1073638"/>
            <a:ext cx="5193030" cy="1752120"/>
          </a:xfrm>
        </p:spPr>
        <p:txBody>
          <a:bodyPr/>
          <a:lstStyle/>
          <a:p>
            <a:r>
              <a:rPr lang="cs-CZ" sz="2300" dirty="0">
                <a:solidFill>
                  <a:schemeClr val="accent4"/>
                </a:solidFill>
              </a:rPr>
              <a:t>Mix zdravých seniorů a MCI Intervence: 6 měsíců taneční rehabilitace</a:t>
            </a:r>
          </a:p>
          <a:p>
            <a:r>
              <a:rPr lang="cs-CZ" sz="2300" dirty="0">
                <a:solidFill>
                  <a:schemeClr val="accent4"/>
                </a:solidFill>
              </a:rPr>
              <a:t>Kontrola: </a:t>
            </a:r>
            <a:r>
              <a:rPr lang="cs-CZ" sz="2300" dirty="0" err="1">
                <a:solidFill>
                  <a:schemeClr val="accent4"/>
                </a:solidFill>
              </a:rPr>
              <a:t>Life</a:t>
            </a:r>
            <a:r>
              <a:rPr lang="cs-CZ" sz="2300" dirty="0">
                <a:solidFill>
                  <a:schemeClr val="accent4"/>
                </a:solidFill>
              </a:rPr>
              <a:t> as </a:t>
            </a:r>
            <a:r>
              <a:rPr lang="cs-CZ" sz="2300" dirty="0" err="1">
                <a:solidFill>
                  <a:schemeClr val="accent4"/>
                </a:solidFill>
              </a:rPr>
              <a:t>usual</a:t>
            </a:r>
            <a:endParaRPr lang="cs-CZ" sz="2300" dirty="0">
              <a:solidFill>
                <a:schemeClr val="accent4"/>
              </a:solidFill>
            </a:endParaRPr>
          </a:p>
        </p:txBody>
      </p:sp>
      <p:pic>
        <p:nvPicPr>
          <p:cNvPr id="5" name="Zástupný symbol pro obsah 3">
            <a:extLst>
              <a:ext uri="{FF2B5EF4-FFF2-40B4-BE49-F238E27FC236}">
                <a16:creationId xmlns:a16="http://schemas.microsoft.com/office/drawing/2014/main" id="{7AB0B509-B364-4996-91FA-2149F618CE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86600" y="241432"/>
            <a:ext cx="4740583" cy="5968951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95E95E29-97B5-412C-BDD4-988B69CC9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87" y="3405673"/>
            <a:ext cx="4188613" cy="280471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ABBECE9-3E5D-4FDD-BEBC-86E0D0A38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6800" y="2743200"/>
            <a:ext cx="2333162" cy="3479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9203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0FE4698-771B-4488-BB27-5D5C8BBC9C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Taneční rehabilitace </a:t>
            </a:r>
            <a:r>
              <a:rPr lang="cs-CZ" sz="1500" dirty="0"/>
              <a:t>(Kropáčová et al., 2019)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95E961-28AF-4B4F-8F2A-6E5608CCBB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762000"/>
            <a:ext cx="5482590" cy="3263504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 </a:t>
            </a:r>
            <a:r>
              <a:rPr lang="cs-CZ" dirty="0">
                <a:solidFill>
                  <a:schemeClr val="accent4"/>
                </a:solidFill>
              </a:rPr>
              <a:t>Behaviorální zlepšení</a:t>
            </a:r>
          </a:p>
          <a:p>
            <a:pPr lvl="1"/>
            <a:r>
              <a:rPr lang="cs-CZ" dirty="0" err="1">
                <a:solidFill>
                  <a:schemeClr val="accent4"/>
                </a:solidFill>
              </a:rPr>
              <a:t>Five</a:t>
            </a:r>
            <a:r>
              <a:rPr lang="cs-CZ" dirty="0">
                <a:solidFill>
                  <a:schemeClr val="accent4"/>
                </a:solidFill>
              </a:rPr>
              <a:t> point test – figurální </a:t>
            </a:r>
            <a:r>
              <a:rPr lang="cs-CZ" dirty="0" err="1">
                <a:solidFill>
                  <a:schemeClr val="accent4"/>
                </a:solidFill>
              </a:rPr>
              <a:t>fluence</a:t>
            </a:r>
            <a:endParaRPr lang="cs-CZ" dirty="0">
              <a:solidFill>
                <a:schemeClr val="accent4"/>
              </a:solidFill>
            </a:endParaRPr>
          </a:p>
          <a:p>
            <a:r>
              <a:rPr lang="cs-CZ" dirty="0">
                <a:solidFill>
                  <a:schemeClr val="accent4"/>
                </a:solidFill>
              </a:rPr>
              <a:t>Analýza kortikální tloušťky</a:t>
            </a:r>
          </a:p>
          <a:p>
            <a:pPr lvl="1"/>
            <a:r>
              <a:rPr lang="cs-CZ" dirty="0">
                <a:solidFill>
                  <a:schemeClr val="accent4"/>
                </a:solidFill>
              </a:rPr>
              <a:t>↑ </a:t>
            </a:r>
            <a:r>
              <a:rPr lang="en-US" dirty="0">
                <a:solidFill>
                  <a:schemeClr val="accent4"/>
                </a:solidFill>
              </a:rPr>
              <a:t>right inferior temporal, fusiform and lateral occipital</a:t>
            </a:r>
            <a:endParaRPr lang="cs-CZ" dirty="0">
              <a:solidFill>
                <a:schemeClr val="accent4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EDDE2A5-FB13-4F84-AAB8-044CE7E0AA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938" y="3124200"/>
            <a:ext cx="7118819" cy="3141872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EE86A85D-AAAA-4CD6-80C0-10CBB72219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0807" y="304801"/>
            <a:ext cx="3811361" cy="585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8037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04B4C64-AD26-4A67-A3EB-7CAD7B65A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Neinvazivní mozková stimulace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C420D02B-4F0D-44A1-BA7F-0668DC8CE17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724595"/>
            <a:ext cx="3737730" cy="3408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98633tms">
            <a:extLst>
              <a:ext uri="{FF2B5EF4-FFF2-40B4-BE49-F238E27FC236}">
                <a16:creationId xmlns:a16="http://schemas.microsoft.com/office/drawing/2014/main" id="{44362E36-A31A-44B6-9FC6-9D0674BB5D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219200"/>
            <a:ext cx="3714108" cy="4217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11527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5AD3328-5FE6-4DB6-9F7B-2F51FE355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200" dirty="0">
                <a:solidFill>
                  <a:srgbClr val="7AC143"/>
                </a:solidFill>
              </a:rPr>
              <a:t>Neinvazivní mozková stimulace</a:t>
            </a:r>
            <a:endParaRPr lang="en-US" sz="3200" dirty="0">
              <a:solidFill>
                <a:srgbClr val="7AC143"/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64EC56F-69AF-4EAF-BA31-3DC81E98E0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“</a:t>
            </a:r>
            <a:r>
              <a:rPr lang="cs-CZ" b="1" dirty="0">
                <a:solidFill>
                  <a:schemeClr val="accent4"/>
                </a:solidFill>
              </a:rPr>
              <a:t>Neinvazivní</a:t>
            </a:r>
            <a:r>
              <a:rPr lang="en-US" dirty="0">
                <a:solidFill>
                  <a:schemeClr val="accent4"/>
                </a:solidFill>
              </a:rPr>
              <a:t> vs. </a:t>
            </a:r>
            <a:r>
              <a:rPr lang="en-US" dirty="0" err="1">
                <a:solidFill>
                  <a:schemeClr val="accent4"/>
                </a:solidFill>
              </a:rPr>
              <a:t>inva</a:t>
            </a:r>
            <a:r>
              <a:rPr lang="cs-CZ" dirty="0" err="1">
                <a:solidFill>
                  <a:schemeClr val="accent4"/>
                </a:solidFill>
              </a:rPr>
              <a:t>zivní</a:t>
            </a:r>
            <a:r>
              <a:rPr lang="en-US" dirty="0">
                <a:solidFill>
                  <a:schemeClr val="accent4"/>
                </a:solidFill>
              </a:rPr>
              <a:t>”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DBS (PD)</a:t>
            </a:r>
          </a:p>
          <a:p>
            <a:r>
              <a:rPr lang="en-US" dirty="0">
                <a:solidFill>
                  <a:schemeClr val="accent4"/>
                </a:solidFill>
              </a:rPr>
              <a:t>“</a:t>
            </a:r>
            <a:r>
              <a:rPr lang="cs-CZ" b="1" dirty="0">
                <a:solidFill>
                  <a:schemeClr val="accent4"/>
                </a:solidFill>
              </a:rPr>
              <a:t>Mozek</a:t>
            </a:r>
            <a:r>
              <a:rPr lang="en-US" dirty="0">
                <a:solidFill>
                  <a:schemeClr val="accent4"/>
                </a:solidFill>
              </a:rPr>
              <a:t>”</a:t>
            </a:r>
          </a:p>
          <a:p>
            <a:pPr lvl="1"/>
            <a:r>
              <a:rPr lang="en-US" dirty="0" err="1">
                <a:solidFill>
                  <a:schemeClr val="accent4"/>
                </a:solidFill>
              </a:rPr>
              <a:t>Vagus</a:t>
            </a:r>
            <a:r>
              <a:rPr lang="en-US" dirty="0">
                <a:solidFill>
                  <a:schemeClr val="accent4"/>
                </a:solidFill>
              </a:rPr>
              <a:t> nerve stimulation (depression, partial - epilepsy), neuromuscular electrical stimulation (paralysis, post-stroke)</a:t>
            </a:r>
          </a:p>
          <a:p>
            <a:r>
              <a:rPr lang="en-US" dirty="0">
                <a:solidFill>
                  <a:schemeClr val="accent4"/>
                </a:solidFill>
              </a:rPr>
              <a:t>“Transcranial” – </a:t>
            </a:r>
            <a:r>
              <a:rPr lang="cs-CZ" dirty="0">
                <a:solidFill>
                  <a:schemeClr val="accent4"/>
                </a:solidFill>
              </a:rPr>
              <a:t>přes </a:t>
            </a:r>
            <a:r>
              <a:rPr lang="en-US" dirty="0">
                <a:solidFill>
                  <a:schemeClr val="accent4"/>
                </a:solidFill>
              </a:rPr>
              <a:t>“cranium” – </a:t>
            </a:r>
            <a:r>
              <a:rPr lang="cs-CZ" dirty="0">
                <a:solidFill>
                  <a:schemeClr val="accent4"/>
                </a:solidFill>
              </a:rPr>
              <a:t>lebka</a:t>
            </a:r>
            <a:endParaRPr lang="en-US" dirty="0">
              <a:solidFill>
                <a:schemeClr val="accent4"/>
              </a:solidFill>
            </a:endParaRPr>
          </a:p>
          <a:p>
            <a:pPr lvl="1"/>
            <a:endParaRPr lang="en-US" dirty="0">
              <a:solidFill>
                <a:schemeClr val="accent4"/>
              </a:solidFill>
            </a:endParaRPr>
          </a:p>
          <a:p>
            <a:r>
              <a:rPr lang="en-US" b="1" dirty="0">
                <a:solidFill>
                  <a:schemeClr val="accent4"/>
                </a:solidFill>
              </a:rPr>
              <a:t>Trans</a:t>
            </a:r>
            <a:r>
              <a:rPr lang="cs-CZ" b="1" dirty="0">
                <a:solidFill>
                  <a:schemeClr val="accent4"/>
                </a:solidFill>
              </a:rPr>
              <a:t>kraniální</a:t>
            </a:r>
            <a:r>
              <a:rPr lang="en-US" b="1" dirty="0">
                <a:solidFill>
                  <a:schemeClr val="accent4"/>
                </a:solidFill>
              </a:rPr>
              <a:t> magnetic</a:t>
            </a:r>
            <a:r>
              <a:rPr lang="cs-CZ" b="1" dirty="0" err="1">
                <a:solidFill>
                  <a:schemeClr val="accent4"/>
                </a:solidFill>
              </a:rPr>
              <a:t>ká</a:t>
            </a:r>
            <a:r>
              <a:rPr lang="en-US" b="1" dirty="0">
                <a:solidFill>
                  <a:schemeClr val="accent4"/>
                </a:solidFill>
              </a:rPr>
              <a:t> vs. </a:t>
            </a:r>
            <a:r>
              <a:rPr lang="en-US" b="1" dirty="0" err="1">
                <a:solidFill>
                  <a:schemeClr val="accent4"/>
                </a:solidFill>
              </a:rPr>
              <a:t>ele</a:t>
            </a:r>
            <a:r>
              <a:rPr lang="cs-CZ" b="1" dirty="0">
                <a:solidFill>
                  <a:schemeClr val="accent4"/>
                </a:solidFill>
              </a:rPr>
              <a:t>k</a:t>
            </a:r>
            <a:r>
              <a:rPr lang="en-US" b="1" dirty="0" err="1">
                <a:solidFill>
                  <a:schemeClr val="accent4"/>
                </a:solidFill>
              </a:rPr>
              <a:t>tric</a:t>
            </a:r>
            <a:r>
              <a:rPr lang="cs-CZ" b="1" dirty="0" err="1">
                <a:solidFill>
                  <a:schemeClr val="accent4"/>
                </a:solidFill>
              </a:rPr>
              <a:t>ká</a:t>
            </a:r>
            <a:r>
              <a:rPr lang="en-US" b="1" dirty="0">
                <a:solidFill>
                  <a:schemeClr val="accent4"/>
                </a:solidFill>
              </a:rPr>
              <a:t> stim</a:t>
            </a:r>
            <a:r>
              <a:rPr lang="cs-CZ" b="1" dirty="0" err="1">
                <a:solidFill>
                  <a:schemeClr val="accent4"/>
                </a:solidFill>
              </a:rPr>
              <a:t>ulace</a:t>
            </a:r>
            <a:r>
              <a:rPr lang="en-US" b="1" dirty="0">
                <a:solidFill>
                  <a:schemeClr val="accent4"/>
                </a:solidFill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26348523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E1B5BC5-1305-4D17-A929-D25EC9C9F2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Transkraniální</a:t>
            </a:r>
            <a:r>
              <a:rPr lang="cs-CZ" dirty="0"/>
              <a:t> magnetická stimulace (TMS)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A4CA216-11D7-4036-AD26-B0E9B65E3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803" y="1009296"/>
            <a:ext cx="6160636" cy="5391503"/>
          </a:xfrm>
        </p:spPr>
        <p:txBody>
          <a:bodyPr/>
          <a:lstStyle/>
          <a:p>
            <a:r>
              <a:rPr lang="cs-CZ" sz="2500" dirty="0">
                <a:solidFill>
                  <a:schemeClr val="accent4"/>
                </a:solidFill>
              </a:rPr>
              <a:t>princip Faradayova indukčního zákona – cívka indukuje pomocí magnetického pole proud</a:t>
            </a:r>
          </a:p>
          <a:p>
            <a:r>
              <a:rPr lang="cs-CZ" sz="2500" dirty="0">
                <a:solidFill>
                  <a:schemeClr val="accent4"/>
                </a:solidFill>
              </a:rPr>
              <a:t>Vznik akčního potenciálu na neuronech pod cívkou</a:t>
            </a:r>
          </a:p>
          <a:p>
            <a:r>
              <a:rPr lang="cs-CZ" sz="2500" dirty="0">
                <a:solidFill>
                  <a:schemeClr val="accent4"/>
                </a:solidFill>
              </a:rPr>
              <a:t>Modulace kortikální excitace</a:t>
            </a:r>
          </a:p>
          <a:p>
            <a:r>
              <a:rPr lang="cs-CZ" sz="2500" dirty="0">
                <a:solidFill>
                  <a:schemeClr val="accent4"/>
                </a:solidFill>
              </a:rPr>
              <a:t>Cca 30 minut, 3 cm do hloubky, kumulativní efekt</a:t>
            </a:r>
          </a:p>
          <a:p>
            <a:r>
              <a:rPr lang="cs-CZ" sz="2500" b="1" dirty="0" err="1">
                <a:solidFill>
                  <a:schemeClr val="accent4"/>
                </a:solidFill>
              </a:rPr>
              <a:t>Repetitivní</a:t>
            </a:r>
            <a:r>
              <a:rPr lang="cs-CZ" sz="2500" b="1" dirty="0">
                <a:solidFill>
                  <a:schemeClr val="accent4"/>
                </a:solidFill>
              </a:rPr>
              <a:t> </a:t>
            </a:r>
            <a:r>
              <a:rPr lang="cs-CZ" sz="2500" b="1" dirty="0" err="1">
                <a:solidFill>
                  <a:schemeClr val="accent4"/>
                </a:solidFill>
              </a:rPr>
              <a:t>transkraniální</a:t>
            </a:r>
            <a:r>
              <a:rPr lang="cs-CZ" sz="2500" b="1" dirty="0">
                <a:solidFill>
                  <a:schemeClr val="accent4"/>
                </a:solidFill>
              </a:rPr>
              <a:t> magnetická stimulace (</a:t>
            </a:r>
            <a:r>
              <a:rPr lang="cs-CZ" sz="2500" b="1" dirty="0" err="1">
                <a:solidFill>
                  <a:schemeClr val="accent4"/>
                </a:solidFill>
              </a:rPr>
              <a:t>rTMS</a:t>
            </a:r>
            <a:r>
              <a:rPr lang="cs-CZ" sz="2500" b="1" dirty="0">
                <a:solidFill>
                  <a:schemeClr val="accent4"/>
                </a:solidFill>
              </a:rPr>
              <a:t>)</a:t>
            </a:r>
          </a:p>
          <a:p>
            <a:endParaRPr lang="cs-CZ" sz="2500" dirty="0">
              <a:solidFill>
                <a:schemeClr val="accent4"/>
              </a:solidFill>
            </a:endParaRPr>
          </a:p>
          <a:p>
            <a:endParaRPr lang="cs-CZ" sz="2500" dirty="0">
              <a:solidFill>
                <a:schemeClr val="accent4"/>
              </a:solidFill>
            </a:endParaRPr>
          </a:p>
        </p:txBody>
      </p:sp>
      <p:pic>
        <p:nvPicPr>
          <p:cNvPr id="4" name="Picture 4" descr="https://cdn.psychologytoday.com/sites/default/files/styles/article-inline-half/public/blogs/84335/2014/01/142724-144052.png?itok=ClZ4n5NL">
            <a:extLst>
              <a:ext uri="{FF2B5EF4-FFF2-40B4-BE49-F238E27FC236}">
                <a16:creationId xmlns:a16="http://schemas.microsoft.com/office/drawing/2014/main" id="{EF09BC69-CD50-43AA-811D-A8A3CB7ED3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199" y="3429000"/>
            <a:ext cx="2105970" cy="305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s://upload.wikimedia.org/wikipedia/commons/6/67/Transcranial_magnetic_stimulation.jpg">
            <a:extLst>
              <a:ext uri="{FF2B5EF4-FFF2-40B4-BE49-F238E27FC236}">
                <a16:creationId xmlns:a16="http://schemas.microsoft.com/office/drawing/2014/main" id="{F8659978-BB0E-49FF-9519-BA2EE3073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3707" y="605440"/>
            <a:ext cx="3194955" cy="2875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64662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Historie TMS</a:t>
            </a:r>
          </a:p>
        </p:txBody>
      </p:sp>
      <p:pic>
        <p:nvPicPr>
          <p:cNvPr id="4" name="Picture 7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424" y="1965960"/>
            <a:ext cx="2907418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élník 4"/>
          <p:cNvSpPr/>
          <p:nvPr/>
        </p:nvSpPr>
        <p:spPr>
          <a:xfrm>
            <a:off x="5368585" y="5925234"/>
            <a:ext cx="17560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cs-CZ" dirty="0">
                <a:solidFill>
                  <a:schemeClr val="accent1">
                    <a:lumMod val="50000"/>
                  </a:schemeClr>
                </a:solidFill>
              </a:rPr>
              <a:t>Magnusson &amp;</a:t>
            </a:r>
          </a:p>
          <a:p>
            <a:r>
              <a:rPr lang="en-US" altLang="cs-CZ" dirty="0">
                <a:solidFill>
                  <a:schemeClr val="accent1">
                    <a:lumMod val="50000"/>
                  </a:schemeClr>
                </a:solidFill>
              </a:rPr>
              <a:t>Stevens, 1911</a:t>
            </a: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8500" y="1717853"/>
            <a:ext cx="2845692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bdélník 6"/>
          <p:cNvSpPr/>
          <p:nvPr/>
        </p:nvSpPr>
        <p:spPr>
          <a:xfrm>
            <a:off x="8844955" y="5930912"/>
            <a:ext cx="1363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cs-CZ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Barker, 198</a:t>
            </a:r>
            <a:r>
              <a:rPr lang="cs-CZ" altLang="cs-CZ" dirty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5</a:t>
            </a:r>
            <a:endParaRPr lang="en-US" altLang="cs-CZ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</a:endParaRPr>
          </a:p>
        </p:txBody>
      </p:sp>
      <p:pic>
        <p:nvPicPr>
          <p:cNvPr id="8" name="Zástupný obsah 4" descr="Obsah obrázku pistole, zbraň, muž, stojící&#10;&#10;Popis byl vytvořen automaticky">
            <a:extLst>
              <a:ext uri="{FF2B5EF4-FFF2-40B4-BE49-F238E27FC236}">
                <a16:creationId xmlns:a16="http://schemas.microsoft.com/office/drawing/2014/main" id="{618B139C-2B42-4278-890D-830AF66C3E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93" y="2114194"/>
            <a:ext cx="2650734" cy="3711028"/>
          </a:xfrm>
          <a:prstGeom prst="rect">
            <a:avLst/>
          </a:prstGeom>
        </p:spPr>
      </p:pic>
      <p:sp>
        <p:nvSpPr>
          <p:cNvPr id="10" name="Obdélník 9">
            <a:extLst>
              <a:ext uri="{FF2B5EF4-FFF2-40B4-BE49-F238E27FC236}">
                <a16:creationId xmlns:a16="http://schemas.microsoft.com/office/drawing/2014/main" id="{D6E79DBB-B020-4D1A-AAED-B9F80B15EC72}"/>
              </a:ext>
            </a:extLst>
          </p:cNvPr>
          <p:cNvSpPr/>
          <p:nvPr/>
        </p:nvSpPr>
        <p:spPr>
          <a:xfrm>
            <a:off x="1479299" y="5973456"/>
            <a:ext cx="17560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dirty="0">
                <a:solidFill>
                  <a:schemeClr val="accent1">
                    <a:lumMod val="50000"/>
                  </a:schemeClr>
                </a:solidFill>
              </a:rPr>
              <a:t>Thompson </a:t>
            </a:r>
            <a:r>
              <a:rPr lang="en-US" altLang="cs-CZ" dirty="0">
                <a:solidFill>
                  <a:schemeClr val="accent1">
                    <a:lumMod val="50000"/>
                  </a:schemeClr>
                </a:solidFill>
              </a:rPr>
              <a:t>191</a:t>
            </a:r>
            <a:r>
              <a:rPr lang="cs-CZ" altLang="cs-CZ" dirty="0">
                <a:solidFill>
                  <a:schemeClr val="accent1">
                    <a:lumMod val="50000"/>
                  </a:schemeClr>
                </a:solidFill>
              </a:rPr>
              <a:t>0</a:t>
            </a:r>
            <a:endParaRPr lang="en-US" alt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1515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385550-1C31-4DCE-A654-6F557F59D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6477000" cy="1169559"/>
          </a:xfrm>
        </p:spPr>
        <p:txBody>
          <a:bodyPr>
            <a:normAutofit/>
          </a:bodyPr>
          <a:lstStyle/>
          <a:p>
            <a:r>
              <a:rPr lang="cs-CZ" b="1" dirty="0" err="1"/>
              <a:t>rTMS</a:t>
            </a:r>
            <a:r>
              <a:rPr lang="cs-CZ" b="1" dirty="0"/>
              <a:t>- typy stimulace</a:t>
            </a:r>
            <a:endParaRPr lang="en-US" b="1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F79134C3-00BE-41ED-9A60-D78ED1C85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24000"/>
            <a:ext cx="4953000" cy="4800600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r>
              <a:rPr lang="cs-CZ" sz="1800" dirty="0">
                <a:solidFill>
                  <a:schemeClr val="accent4"/>
                </a:solidFill>
              </a:rPr>
              <a:t>Vysokofrekvenční (≥5 Hz) </a:t>
            </a:r>
            <a:r>
              <a:rPr lang="cs-CZ" sz="1800" dirty="0" err="1">
                <a:solidFill>
                  <a:schemeClr val="accent4"/>
                </a:solidFill>
              </a:rPr>
              <a:t>rTMS</a:t>
            </a:r>
            <a:r>
              <a:rPr lang="cs-CZ" sz="1800" dirty="0">
                <a:solidFill>
                  <a:schemeClr val="accent4"/>
                </a:solidFill>
              </a:rPr>
              <a:t> je excitační nad M1 (</a:t>
            </a:r>
            <a:r>
              <a:rPr lang="cs-CZ" sz="1800" dirty="0" err="1">
                <a:solidFill>
                  <a:schemeClr val="accent4"/>
                </a:solidFill>
              </a:rPr>
              <a:t>Pascual</a:t>
            </a:r>
            <a:r>
              <a:rPr lang="cs-CZ" sz="1800" dirty="0">
                <a:solidFill>
                  <a:schemeClr val="accent4"/>
                </a:solidFill>
              </a:rPr>
              <a:t>- Leone, </a:t>
            </a:r>
            <a:r>
              <a:rPr lang="cs-CZ" sz="1800" dirty="0" err="1">
                <a:solidFill>
                  <a:schemeClr val="accent4"/>
                </a:solidFill>
              </a:rPr>
              <a:t>Valls</a:t>
            </a:r>
            <a:r>
              <a:rPr lang="cs-CZ" sz="1800" dirty="0">
                <a:solidFill>
                  <a:schemeClr val="accent4"/>
                </a:solidFill>
              </a:rPr>
              <a:t>-Sole, </a:t>
            </a:r>
            <a:r>
              <a:rPr lang="cs-CZ" sz="1800" dirty="0" err="1">
                <a:solidFill>
                  <a:schemeClr val="accent4"/>
                </a:solidFill>
              </a:rPr>
              <a:t>Wassermann</a:t>
            </a:r>
            <a:r>
              <a:rPr lang="cs-CZ" sz="1800" dirty="0">
                <a:solidFill>
                  <a:schemeClr val="accent4"/>
                </a:solidFill>
              </a:rPr>
              <a:t>, &amp; </a:t>
            </a:r>
            <a:r>
              <a:rPr lang="cs-CZ" sz="1800" dirty="0" err="1">
                <a:solidFill>
                  <a:schemeClr val="accent4"/>
                </a:solidFill>
              </a:rPr>
              <a:t>Hallett</a:t>
            </a:r>
            <a:r>
              <a:rPr lang="cs-CZ" sz="1800" dirty="0">
                <a:solidFill>
                  <a:schemeClr val="accent4"/>
                </a:solidFill>
              </a:rPr>
              <a:t>, 1994)</a:t>
            </a:r>
          </a:p>
          <a:p>
            <a:endParaRPr lang="cs-CZ" sz="1800" dirty="0">
              <a:solidFill>
                <a:schemeClr val="accent4"/>
              </a:solidFill>
            </a:endParaRPr>
          </a:p>
          <a:p>
            <a:r>
              <a:rPr lang="cs-CZ" sz="1800" dirty="0" err="1">
                <a:solidFill>
                  <a:schemeClr val="accent4"/>
                </a:solidFill>
              </a:rPr>
              <a:t>Nízkoferekvenční</a:t>
            </a:r>
            <a:r>
              <a:rPr lang="cs-CZ" sz="1800" dirty="0">
                <a:solidFill>
                  <a:schemeClr val="accent4"/>
                </a:solidFill>
              </a:rPr>
              <a:t>  (≤5 Hz) </a:t>
            </a:r>
            <a:r>
              <a:rPr lang="cs-CZ" sz="1800" dirty="0" err="1">
                <a:solidFill>
                  <a:schemeClr val="accent4"/>
                </a:solidFill>
              </a:rPr>
              <a:t>rTMS</a:t>
            </a:r>
            <a:r>
              <a:rPr lang="cs-CZ" sz="1800" dirty="0">
                <a:solidFill>
                  <a:schemeClr val="accent4"/>
                </a:solidFill>
              </a:rPr>
              <a:t> je inhibiční nadM1 (R. </a:t>
            </a:r>
            <a:r>
              <a:rPr lang="cs-CZ" sz="1800" dirty="0" err="1">
                <a:solidFill>
                  <a:schemeClr val="accent4"/>
                </a:solidFill>
              </a:rPr>
              <a:t>Chen</a:t>
            </a:r>
            <a:r>
              <a:rPr lang="cs-CZ" sz="1800" dirty="0">
                <a:solidFill>
                  <a:schemeClr val="accent4"/>
                </a:solidFill>
              </a:rPr>
              <a:t> et al., 1997).</a:t>
            </a:r>
          </a:p>
          <a:p>
            <a:endParaRPr lang="cs-CZ" sz="1800" dirty="0">
              <a:solidFill>
                <a:schemeClr val="accent4"/>
              </a:solidFill>
            </a:endParaRPr>
          </a:p>
          <a:p>
            <a:r>
              <a:rPr lang="cs-CZ" sz="1800" dirty="0">
                <a:solidFill>
                  <a:schemeClr val="accent4"/>
                </a:solidFill>
              </a:rPr>
              <a:t>V</a:t>
            </a:r>
            <a:r>
              <a:rPr lang="en-US" sz="1800" dirty="0">
                <a:solidFill>
                  <a:schemeClr val="accent4"/>
                </a:solidFill>
              </a:rPr>
              <a:t>F and </a:t>
            </a:r>
            <a:r>
              <a:rPr lang="cs-CZ" sz="1800" dirty="0">
                <a:solidFill>
                  <a:schemeClr val="accent4"/>
                </a:solidFill>
              </a:rPr>
              <a:t>N</a:t>
            </a:r>
            <a:r>
              <a:rPr lang="en-US" sz="1800" dirty="0">
                <a:solidFill>
                  <a:schemeClr val="accent4"/>
                </a:solidFill>
              </a:rPr>
              <a:t>F </a:t>
            </a:r>
            <a:r>
              <a:rPr lang="en-US" sz="1800" dirty="0" err="1">
                <a:solidFill>
                  <a:schemeClr val="accent4"/>
                </a:solidFill>
              </a:rPr>
              <a:t>rTMS</a:t>
            </a:r>
            <a:r>
              <a:rPr lang="en-US" sz="1800" dirty="0">
                <a:solidFill>
                  <a:schemeClr val="accent4"/>
                </a:solidFill>
              </a:rPr>
              <a:t> </a:t>
            </a:r>
            <a:r>
              <a:rPr lang="cs-CZ" sz="1800" dirty="0">
                <a:solidFill>
                  <a:schemeClr val="accent4"/>
                </a:solidFill>
              </a:rPr>
              <a:t>mohou mít různé efekty na jinými oblastmi </a:t>
            </a:r>
            <a:r>
              <a:rPr lang="en-US" sz="1800" dirty="0">
                <a:solidFill>
                  <a:schemeClr val="accent4"/>
                </a:solidFill>
              </a:rPr>
              <a:t>(</a:t>
            </a:r>
            <a:r>
              <a:rPr lang="en-US" sz="1800" dirty="0" err="1">
                <a:solidFill>
                  <a:schemeClr val="accent4"/>
                </a:solidFill>
              </a:rPr>
              <a:t>Houdayer</a:t>
            </a:r>
            <a:r>
              <a:rPr lang="en-US" sz="1800" dirty="0">
                <a:solidFill>
                  <a:schemeClr val="accent4"/>
                </a:solidFill>
              </a:rPr>
              <a:t> et al., 2008).</a:t>
            </a:r>
            <a:endParaRPr lang="cs-CZ" sz="1800" dirty="0">
              <a:solidFill>
                <a:schemeClr val="accent4"/>
              </a:solidFill>
            </a:endParaRPr>
          </a:p>
          <a:p>
            <a:endParaRPr lang="cs-CZ" sz="1800" dirty="0">
              <a:solidFill>
                <a:schemeClr val="accent4"/>
              </a:solidFill>
            </a:endParaRPr>
          </a:p>
          <a:p>
            <a:r>
              <a:rPr lang="cs-CZ" sz="1800" dirty="0" err="1">
                <a:solidFill>
                  <a:schemeClr val="accent4"/>
                </a:solidFill>
              </a:rPr>
              <a:t>Continuous</a:t>
            </a:r>
            <a:r>
              <a:rPr lang="cs-CZ" sz="1800" dirty="0">
                <a:solidFill>
                  <a:schemeClr val="accent4"/>
                </a:solidFill>
              </a:rPr>
              <a:t> </a:t>
            </a:r>
            <a:r>
              <a:rPr lang="cs-CZ" sz="1800" dirty="0" err="1">
                <a:solidFill>
                  <a:schemeClr val="accent4"/>
                </a:solidFill>
              </a:rPr>
              <a:t>theta</a:t>
            </a:r>
            <a:r>
              <a:rPr lang="cs-CZ" sz="1800" dirty="0">
                <a:solidFill>
                  <a:schemeClr val="accent4"/>
                </a:solidFill>
              </a:rPr>
              <a:t> </a:t>
            </a:r>
            <a:r>
              <a:rPr lang="cs-CZ" sz="1800" dirty="0" err="1">
                <a:solidFill>
                  <a:schemeClr val="accent4"/>
                </a:solidFill>
              </a:rPr>
              <a:t>burst</a:t>
            </a:r>
            <a:r>
              <a:rPr lang="cs-CZ" sz="1800" dirty="0">
                <a:solidFill>
                  <a:schemeClr val="accent4"/>
                </a:solidFill>
              </a:rPr>
              <a:t> </a:t>
            </a:r>
            <a:r>
              <a:rPr lang="cs-CZ" sz="1800" dirty="0" err="1">
                <a:solidFill>
                  <a:schemeClr val="accent4"/>
                </a:solidFill>
              </a:rPr>
              <a:t>stimulation</a:t>
            </a:r>
            <a:r>
              <a:rPr lang="cs-CZ" sz="1800" dirty="0">
                <a:solidFill>
                  <a:schemeClr val="accent4"/>
                </a:solidFill>
              </a:rPr>
              <a:t> a </a:t>
            </a:r>
            <a:r>
              <a:rPr lang="cs-CZ" sz="1800" dirty="0" err="1">
                <a:solidFill>
                  <a:schemeClr val="accent4"/>
                </a:solidFill>
              </a:rPr>
              <a:t>intermittent</a:t>
            </a:r>
            <a:r>
              <a:rPr lang="cs-CZ" sz="1800" dirty="0">
                <a:solidFill>
                  <a:schemeClr val="accent4"/>
                </a:solidFill>
              </a:rPr>
              <a:t> </a:t>
            </a:r>
            <a:r>
              <a:rPr lang="cs-CZ" sz="1800" dirty="0" err="1">
                <a:solidFill>
                  <a:schemeClr val="accent4"/>
                </a:solidFill>
              </a:rPr>
              <a:t>theta</a:t>
            </a:r>
            <a:r>
              <a:rPr lang="cs-CZ" sz="1800" dirty="0">
                <a:solidFill>
                  <a:schemeClr val="accent4"/>
                </a:solidFill>
              </a:rPr>
              <a:t> </a:t>
            </a:r>
            <a:r>
              <a:rPr lang="cs-CZ" sz="1800" dirty="0" err="1">
                <a:solidFill>
                  <a:schemeClr val="accent4"/>
                </a:solidFill>
              </a:rPr>
              <a:t>burst</a:t>
            </a:r>
            <a:r>
              <a:rPr lang="cs-CZ" sz="1800" dirty="0">
                <a:solidFill>
                  <a:schemeClr val="accent4"/>
                </a:solidFill>
              </a:rPr>
              <a:t> </a:t>
            </a:r>
            <a:r>
              <a:rPr lang="cs-CZ" sz="1800" dirty="0" err="1">
                <a:solidFill>
                  <a:schemeClr val="accent4"/>
                </a:solidFill>
              </a:rPr>
              <a:t>stimulation</a:t>
            </a:r>
            <a:r>
              <a:rPr lang="cs-CZ" sz="1800" dirty="0">
                <a:solidFill>
                  <a:schemeClr val="accent4"/>
                </a:solidFill>
              </a:rPr>
              <a:t> – nové intenzifikované typy</a:t>
            </a:r>
          </a:p>
          <a:p>
            <a:endParaRPr lang="en-US" sz="1800" dirty="0">
              <a:solidFill>
                <a:schemeClr val="accent4"/>
              </a:solidFill>
            </a:endParaRPr>
          </a:p>
        </p:txBody>
      </p:sp>
      <p:sp>
        <p:nvSpPr>
          <p:cNvPr id="5" name="Řečová bublina: obdélníkový bublinový popisek 4">
            <a:extLst>
              <a:ext uri="{FF2B5EF4-FFF2-40B4-BE49-F238E27FC236}">
                <a16:creationId xmlns:a16="http://schemas.microsoft.com/office/drawing/2014/main" id="{ADDC1C88-9A4A-4A25-8BD2-03130F87B381}"/>
              </a:ext>
            </a:extLst>
          </p:cNvPr>
          <p:cNvSpPr/>
          <p:nvPr/>
        </p:nvSpPr>
        <p:spPr bwMode="auto">
          <a:xfrm>
            <a:off x="5972421" y="1116563"/>
            <a:ext cx="5943600" cy="4800600"/>
          </a:xfrm>
          <a:prstGeom prst="wedgeRectCallout">
            <a:avLst>
              <a:gd name="adj1" fmla="val -59138"/>
              <a:gd name="adj2" fmla="val -20493"/>
            </a:avLst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7810AD26-D1F6-4DBB-A99C-954D46520E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520"/>
          <a:stretch/>
        </p:blipFill>
        <p:spPr>
          <a:xfrm>
            <a:off x="6201021" y="1535663"/>
            <a:ext cx="5457579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893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4" descr="VÃ½sledok vyhÄ¾adÃ¡vania obrÃ¡zkov pre dopyt TMS coil ">
            <a:extLst>
              <a:ext uri="{FF2B5EF4-FFF2-40B4-BE49-F238E27FC236}">
                <a16:creationId xmlns:a16="http://schemas.microsoft.com/office/drawing/2014/main" id="{46238159-D5DF-45A9-A6B0-A873AB1939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9" r="33705"/>
          <a:stretch/>
        </p:blipFill>
        <p:spPr bwMode="auto">
          <a:xfrm>
            <a:off x="6097551" y="0"/>
            <a:ext cx="60944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www.magstim.com/img/imagecache/f/c/5/8/cache_fc5836edcdfb8de867a0a95345185f40.jpg">
            <a:extLst>
              <a:ext uri="{FF2B5EF4-FFF2-40B4-BE49-F238E27FC236}">
                <a16:creationId xmlns:a16="http://schemas.microsoft.com/office/drawing/2014/main" id="{8624E0C8-BA16-4688-9EF7-6B2A2AC0E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389" y="1019555"/>
            <a:ext cx="1738163" cy="1063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http://www.magstim.com/img/imagecache/8/e/1/d/cache_8e1deb172df266220a30b367e3b279d3.png">
            <a:extLst>
              <a:ext uri="{FF2B5EF4-FFF2-40B4-BE49-F238E27FC236}">
                <a16:creationId xmlns:a16="http://schemas.microsoft.com/office/drawing/2014/main" id="{519790B0-696F-42A2-8C4E-074910E225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036" y="908181"/>
            <a:ext cx="2448615" cy="1294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bdĺžnik 4">
            <a:extLst>
              <a:ext uri="{FF2B5EF4-FFF2-40B4-BE49-F238E27FC236}">
                <a16:creationId xmlns:a16="http://schemas.microsoft.com/office/drawing/2014/main" id="{25E1CE6B-0192-4F54-8974-11AE0014698F}"/>
              </a:ext>
            </a:extLst>
          </p:cNvPr>
          <p:cNvSpPr/>
          <p:nvPr/>
        </p:nvSpPr>
        <p:spPr>
          <a:xfrm>
            <a:off x="683228" y="2301104"/>
            <a:ext cx="43840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42900"/>
            <a:r>
              <a:rPr lang="cs-CZ" sz="1350" dirty="0">
                <a:solidFill>
                  <a:prstClr val="white"/>
                </a:solidFill>
                <a:latin typeface="Century Gothic" panose="020B0502020202020204"/>
              </a:rPr>
              <a:t>1) </a:t>
            </a:r>
            <a:r>
              <a:rPr lang="cs-CZ" dirty="0"/>
              <a:t>kruhová	</a:t>
            </a:r>
            <a:r>
              <a:rPr lang="en-US" dirty="0"/>
              <a:t>		</a:t>
            </a:r>
            <a:r>
              <a:rPr lang="cs-CZ" dirty="0"/>
              <a:t>2) ve tvaru čísla 8</a:t>
            </a:r>
            <a:endParaRPr lang="en-US" dirty="0"/>
          </a:p>
        </p:txBody>
      </p:sp>
      <p:pic>
        <p:nvPicPr>
          <p:cNvPr id="26" name="Picture 2" descr="http://neurobiography.info/images/teaching/TMS_coils_fields.jpg">
            <a:extLst>
              <a:ext uri="{FF2B5EF4-FFF2-40B4-BE49-F238E27FC236}">
                <a16:creationId xmlns:a16="http://schemas.microsoft.com/office/drawing/2014/main" id="{EED341C0-6C87-4817-BE47-123AA704E3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09" y="2662660"/>
            <a:ext cx="3757217" cy="160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A340C73D-838A-4B9E-8CEB-671B630E1A0B}"/>
              </a:ext>
            </a:extLst>
          </p:cNvPr>
          <p:cNvSpPr/>
          <p:nvPr/>
        </p:nvSpPr>
        <p:spPr>
          <a:xfrm>
            <a:off x="304800" y="310965"/>
            <a:ext cx="12779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3200" b="1" kern="0" dirty="0">
                <a:solidFill>
                  <a:srgbClr val="7AC143"/>
                </a:solidFill>
                <a:ea typeface="+mj-ea"/>
                <a:cs typeface="+mj-cs"/>
              </a:rPr>
              <a:t>Cívky</a:t>
            </a:r>
            <a:endParaRPr lang="cs-CZ" dirty="0"/>
          </a:p>
        </p:txBody>
      </p:sp>
      <p:pic>
        <p:nvPicPr>
          <p:cNvPr id="14" name="Picture 4" descr="http://www.magstim.com/img/imagecache/1/d/1/4/cache_1d14bac3f9d133022124b97d981ba597.jpg">
            <a:extLst>
              <a:ext uri="{FF2B5EF4-FFF2-40B4-BE49-F238E27FC236}">
                <a16:creationId xmlns:a16="http://schemas.microsoft.com/office/drawing/2014/main" id="{99BF3796-8D4B-470A-89F0-05559A3CD4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152" y="4876800"/>
            <a:ext cx="2250566" cy="118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Obrázek 4">
            <a:extLst>
              <a:ext uri="{FF2B5EF4-FFF2-40B4-BE49-F238E27FC236}">
                <a16:creationId xmlns:a16="http://schemas.microsoft.com/office/drawing/2014/main" id="{955FB7EF-2DB5-41C2-8D39-2F36A2C66C2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61654" y="4273004"/>
            <a:ext cx="1268965" cy="2120985"/>
          </a:xfrm>
          <a:prstGeom prst="rect">
            <a:avLst/>
          </a:prstGeom>
        </p:spPr>
      </p:pic>
      <p:sp>
        <p:nvSpPr>
          <p:cNvPr id="16" name="Obdélník 5">
            <a:extLst>
              <a:ext uri="{FF2B5EF4-FFF2-40B4-BE49-F238E27FC236}">
                <a16:creationId xmlns:a16="http://schemas.microsoft.com/office/drawing/2014/main" id="{60655C76-987A-49A1-AE54-619977654C26}"/>
              </a:ext>
            </a:extLst>
          </p:cNvPr>
          <p:cNvSpPr txBox="1">
            <a:spLocks/>
          </p:cNvSpPr>
          <p:nvPr/>
        </p:nvSpPr>
        <p:spPr bwMode="auto">
          <a:xfrm>
            <a:off x="304800" y="6224942"/>
            <a:ext cx="551866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28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2400">
                <a:solidFill>
                  <a:srgbClr val="80808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2000"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2000"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cs-CZ" sz="1800" kern="0" dirty="0"/>
              <a:t>3) double-</a:t>
            </a:r>
            <a:r>
              <a:rPr lang="cs-CZ" sz="1800" kern="0" dirty="0" err="1"/>
              <a:t>cone</a:t>
            </a:r>
            <a:r>
              <a:rPr lang="cs-CZ" sz="1800" kern="0" dirty="0"/>
              <a:t> (</a:t>
            </a:r>
            <a:r>
              <a:rPr lang="cs-CZ" sz="1800" kern="0" dirty="0" err="1"/>
              <a:t>cereb</a:t>
            </a:r>
            <a:r>
              <a:rPr lang="cs-CZ" sz="1800" kern="0" dirty="0"/>
              <a:t>)	 </a:t>
            </a:r>
            <a:r>
              <a:rPr lang="en-US" sz="1800" kern="0" dirty="0"/>
              <a:t> </a:t>
            </a:r>
            <a:r>
              <a:rPr lang="cs-CZ" sz="1800" kern="0" dirty="0"/>
              <a:t>4) H-</a:t>
            </a:r>
            <a:r>
              <a:rPr lang="cs-CZ" sz="1800" kern="0" dirty="0" err="1"/>
              <a:t>coil</a:t>
            </a:r>
            <a:r>
              <a:rPr lang="cs-CZ" sz="1800" kern="0" dirty="0"/>
              <a:t> – </a:t>
            </a:r>
            <a:r>
              <a:rPr lang="cs-CZ" sz="1800" kern="0" dirty="0" err="1"/>
              <a:t>deep</a:t>
            </a:r>
            <a:r>
              <a:rPr lang="cs-CZ" sz="1800" kern="0" dirty="0"/>
              <a:t> </a:t>
            </a:r>
            <a:r>
              <a:rPr lang="cs-CZ" sz="1800" kern="0" dirty="0" err="1"/>
              <a:t>rTMS</a:t>
            </a:r>
            <a:endParaRPr lang="cs-CZ" sz="1800" kern="0" dirty="0"/>
          </a:p>
        </p:txBody>
      </p:sp>
    </p:spTree>
    <p:extLst>
      <p:ext uri="{BB962C8B-B14F-4D97-AF65-F5344CB8AC3E}">
        <p14:creationId xmlns:p14="http://schemas.microsoft.com/office/powerpoint/2010/main" val="21610841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D38EF4-0CB7-4167-966E-30220D093C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700" dirty="0" err="1"/>
              <a:t>Navig</a:t>
            </a:r>
            <a:r>
              <a:rPr lang="cs-CZ" sz="2700" dirty="0" err="1"/>
              <a:t>ace</a:t>
            </a:r>
            <a:r>
              <a:rPr lang="en-US" sz="2700" dirty="0"/>
              <a:t>, lo</a:t>
            </a:r>
            <a:r>
              <a:rPr lang="cs-CZ" sz="2700" dirty="0" err="1"/>
              <a:t>kalizace</a:t>
            </a:r>
            <a:r>
              <a:rPr lang="en-US" sz="2700" dirty="0"/>
              <a:t> </a:t>
            </a:r>
            <a:r>
              <a:rPr lang="cs-CZ" sz="2700" dirty="0"/>
              <a:t>cílových </a:t>
            </a:r>
            <a:r>
              <a:rPr lang="cs-CZ" sz="2700" dirty="0" err="1"/>
              <a:t>obastí</a:t>
            </a:r>
            <a:endParaRPr lang="en-US" sz="2700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A835E66-B0E7-415E-BD18-01CF06C83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85" y="1029069"/>
            <a:ext cx="4840815" cy="4768034"/>
          </a:xfrm>
        </p:spPr>
        <p:txBody>
          <a:bodyPr/>
          <a:lstStyle/>
          <a:p>
            <a:r>
              <a:rPr lang="en-US" dirty="0">
                <a:solidFill>
                  <a:schemeClr val="accent4"/>
                </a:solidFill>
              </a:rPr>
              <a:t>Craniometric</a:t>
            </a:r>
            <a:r>
              <a:rPr lang="cs-CZ" dirty="0" err="1">
                <a:solidFill>
                  <a:schemeClr val="accent4"/>
                </a:solidFill>
              </a:rPr>
              <a:t>ká</a:t>
            </a:r>
            <a:r>
              <a:rPr lang="cs-CZ" dirty="0">
                <a:solidFill>
                  <a:schemeClr val="accent4"/>
                </a:solidFill>
              </a:rPr>
              <a:t> lokalizace</a:t>
            </a:r>
            <a:endParaRPr lang="en-US" dirty="0">
              <a:solidFill>
                <a:schemeClr val="accent4"/>
              </a:solidFill>
            </a:endParaRPr>
          </a:p>
          <a:p>
            <a:r>
              <a:rPr lang="en-US" dirty="0">
                <a:solidFill>
                  <a:schemeClr val="accent4"/>
                </a:solidFill>
              </a:rPr>
              <a:t>EEG </a:t>
            </a:r>
            <a:r>
              <a:rPr lang="cs-CZ" dirty="0">
                <a:solidFill>
                  <a:schemeClr val="accent4"/>
                </a:solidFill>
              </a:rPr>
              <a:t>čepice</a:t>
            </a:r>
            <a:r>
              <a:rPr lang="en-US" dirty="0">
                <a:solidFill>
                  <a:schemeClr val="accent4"/>
                </a:solidFill>
              </a:rPr>
              <a:t>, EEG-frequency estimation</a:t>
            </a:r>
          </a:p>
          <a:p>
            <a:r>
              <a:rPr lang="en-US" dirty="0">
                <a:solidFill>
                  <a:schemeClr val="accent4"/>
                </a:solidFill>
              </a:rPr>
              <a:t>MRI-based stereotactic </a:t>
            </a:r>
          </a:p>
          <a:p>
            <a:r>
              <a:rPr lang="en-US" dirty="0">
                <a:solidFill>
                  <a:schemeClr val="accent4"/>
                </a:solidFill>
              </a:rPr>
              <a:t>fMRI-based</a:t>
            </a:r>
          </a:p>
          <a:p>
            <a:r>
              <a:rPr lang="en-US" dirty="0">
                <a:solidFill>
                  <a:schemeClr val="accent4"/>
                </a:solidFill>
              </a:rPr>
              <a:t>FDG-PET, SPECT- based</a:t>
            </a:r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6B5FBDE3-C621-4542-881F-FFBA1DBA5F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05176" y="1339163"/>
            <a:ext cx="2077917" cy="1233889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5" name="Picture 2" descr="http://www.neuroconn.de/uploads/images/2013/header_produkte_neuronavigation1.jpg">
            <a:extLst>
              <a:ext uri="{FF2B5EF4-FFF2-40B4-BE49-F238E27FC236}">
                <a16:creationId xmlns:a16="http://schemas.microsoft.com/office/drawing/2014/main" id="{03C9C384-8DE0-49E2-9E3F-F1A2A9CEB8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3093" y="1251378"/>
            <a:ext cx="4202569" cy="1575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6">
            <a:extLst>
              <a:ext uri="{FF2B5EF4-FFF2-40B4-BE49-F238E27FC236}">
                <a16:creationId xmlns:a16="http://schemas.microsoft.com/office/drawing/2014/main" id="{695800F5-5D1C-4D8E-91C8-8B17358C8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3415" y="3200400"/>
            <a:ext cx="3753101" cy="2756184"/>
          </a:xfrm>
          <a:prstGeom prst="rect">
            <a:avLst/>
          </a:prstGeom>
        </p:spPr>
      </p:pic>
      <p:pic>
        <p:nvPicPr>
          <p:cNvPr id="7" name="Obrázek 7">
            <a:extLst>
              <a:ext uri="{FF2B5EF4-FFF2-40B4-BE49-F238E27FC236}">
                <a16:creationId xmlns:a16="http://schemas.microsoft.com/office/drawing/2014/main" id="{87E38A59-ACEF-4FB1-B97C-D8FCB6D040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6488" y="4483574"/>
            <a:ext cx="4029882" cy="2070526"/>
          </a:xfrm>
          <a:prstGeom prst="rect">
            <a:avLst/>
          </a:prstGeom>
        </p:spPr>
      </p:pic>
      <p:pic>
        <p:nvPicPr>
          <p:cNvPr id="8" name="Obrázek 8">
            <a:extLst>
              <a:ext uri="{FF2B5EF4-FFF2-40B4-BE49-F238E27FC236}">
                <a16:creationId xmlns:a16="http://schemas.microsoft.com/office/drawing/2014/main" id="{5B6BC091-2D27-4DCD-96AF-4DF5819E82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499" y="2827342"/>
            <a:ext cx="2764083" cy="1965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81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23EC3B-3542-4F58-9DA3-2D46E023E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073"/>
            <a:ext cx="7406640" cy="1017270"/>
          </a:xfrm>
        </p:spPr>
        <p:txBody>
          <a:bodyPr/>
          <a:lstStyle/>
          <a:p>
            <a:r>
              <a:rPr lang="cs-CZ" dirty="0" err="1"/>
              <a:t>rTMS</a:t>
            </a:r>
            <a:r>
              <a:rPr lang="cs-CZ" dirty="0"/>
              <a:t> v praxi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A1357E21-E110-4D82-AADD-CF960D1AAB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6599" y="1176044"/>
            <a:ext cx="4761146" cy="3175685"/>
          </a:xfrm>
        </p:spPr>
      </p:pic>
      <p:pic>
        <p:nvPicPr>
          <p:cNvPr id="4" name="Picture 2" descr="Foto: Katarína Motalová.">
            <a:extLst>
              <a:ext uri="{FF2B5EF4-FFF2-40B4-BE49-F238E27FC236}">
                <a16:creationId xmlns:a16="http://schemas.microsoft.com/office/drawing/2014/main" id="{7F824CDF-105B-46CE-848A-87DA067DB7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3" r="25852"/>
          <a:stretch/>
        </p:blipFill>
        <p:spPr bwMode="auto">
          <a:xfrm>
            <a:off x="1981201" y="1176044"/>
            <a:ext cx="2899780" cy="3175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ástupný symbol pro obsah 2">
            <a:extLst>
              <a:ext uri="{FF2B5EF4-FFF2-40B4-BE49-F238E27FC236}">
                <a16:creationId xmlns:a16="http://schemas.microsoft.com/office/drawing/2014/main" id="{1E733248-8D79-488B-8029-E4628BC527C3}"/>
              </a:ext>
            </a:extLst>
          </p:cNvPr>
          <p:cNvSpPr txBox="1">
            <a:spLocks/>
          </p:cNvSpPr>
          <p:nvPr/>
        </p:nvSpPr>
        <p:spPr>
          <a:xfrm>
            <a:off x="1923819" y="4522526"/>
            <a:ext cx="7404653" cy="101727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cs-CZ" sz="1650" dirty="0">
              <a:solidFill>
                <a:schemeClr val="tx1"/>
              </a:solidFill>
            </a:endParaRPr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5E1EA10B-7410-4C81-869F-A681981B4050}"/>
              </a:ext>
            </a:extLst>
          </p:cNvPr>
          <p:cNvSpPr txBox="1">
            <a:spLocks/>
          </p:cNvSpPr>
          <p:nvPr/>
        </p:nvSpPr>
        <p:spPr>
          <a:xfrm>
            <a:off x="457200" y="4724400"/>
            <a:ext cx="9626082" cy="1347697"/>
          </a:xfrm>
          <a:prstGeom prst="rect">
            <a:avLst/>
          </a:prstGeom>
        </p:spPr>
        <p:txBody>
          <a:bodyPr vert="horz" lIns="68580" tIns="34290" rIns="68580" bIns="34290" rtlCol="0">
            <a:normAutofit fontScale="70000" lnSpcReduction="20000"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800" dirty="0">
                <a:solidFill>
                  <a:schemeClr val="accent4"/>
                </a:solidFill>
              </a:rPr>
              <a:t>Lze provádět ve specializovaných centrech </a:t>
            </a:r>
          </a:p>
          <a:p>
            <a:r>
              <a:rPr lang="cs-CZ" sz="2800" dirty="0">
                <a:solidFill>
                  <a:schemeClr val="accent4"/>
                </a:solidFill>
              </a:rPr>
              <a:t>Momentálně určena pro léčebné ovlivnění neuropsychiatrických onemocnění</a:t>
            </a:r>
          </a:p>
          <a:p>
            <a:r>
              <a:rPr lang="cs-CZ" sz="2800" dirty="0">
                <a:solidFill>
                  <a:schemeClr val="accent4"/>
                </a:solidFill>
              </a:rPr>
              <a:t>Řídit se bude možné aktualizovanými doporučenými postupy psychiatrické péče (zatím nezveřejněné)</a:t>
            </a:r>
          </a:p>
        </p:txBody>
      </p:sp>
    </p:spTree>
    <p:extLst>
      <p:ext uri="{BB962C8B-B14F-4D97-AF65-F5344CB8AC3E}">
        <p14:creationId xmlns:p14="http://schemas.microsoft.com/office/powerpoint/2010/main" val="4020309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520F90-E77F-444B-8AB8-344D877912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Mozková plasticita, </a:t>
            </a:r>
            <a:r>
              <a:rPr lang="cs-CZ" dirty="0" err="1"/>
              <a:t>neuroplasticita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B03666A-F95A-49E2-AFCB-57F1C13147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57250"/>
            <a:ext cx="5499099" cy="5143500"/>
          </a:xfrm>
        </p:spPr>
        <p:txBody>
          <a:bodyPr>
            <a:normAutofit fontScale="70000" lnSpcReduction="20000"/>
          </a:bodyPr>
          <a:lstStyle/>
          <a:p>
            <a:r>
              <a:rPr lang="cs-CZ" dirty="0">
                <a:solidFill>
                  <a:schemeClr val="accent4"/>
                </a:solidFill>
              </a:rPr>
              <a:t>Schopnost mozku měnit se v průběhu života</a:t>
            </a:r>
          </a:p>
          <a:p>
            <a:endParaRPr lang="cs-CZ" dirty="0">
              <a:solidFill>
                <a:schemeClr val="accent4"/>
              </a:solidFill>
            </a:endParaRPr>
          </a:p>
          <a:p>
            <a:r>
              <a:rPr lang="cs-CZ" dirty="0">
                <a:solidFill>
                  <a:schemeClr val="accent4"/>
                </a:solidFill>
              </a:rPr>
              <a:t>Mozku vlastní (</a:t>
            </a:r>
            <a:r>
              <a:rPr lang="cs-CZ" dirty="0" err="1">
                <a:solidFill>
                  <a:schemeClr val="accent4"/>
                </a:solidFill>
              </a:rPr>
              <a:t>intristická</a:t>
            </a:r>
            <a:r>
              <a:rPr lang="cs-CZ" dirty="0">
                <a:solidFill>
                  <a:schemeClr val="accent4"/>
                </a:solidFill>
              </a:rPr>
              <a:t>) schopnost měnit svou strukturu a funkci v průběhu života na základě environmentálních potřeb</a:t>
            </a:r>
          </a:p>
          <a:p>
            <a:endParaRPr lang="cs-CZ" dirty="0">
              <a:solidFill>
                <a:schemeClr val="accent4"/>
              </a:solidFill>
            </a:endParaRPr>
          </a:p>
          <a:p>
            <a:r>
              <a:rPr lang="cs-CZ" dirty="0">
                <a:solidFill>
                  <a:schemeClr val="accent4"/>
                </a:solidFill>
              </a:rPr>
              <a:t>Funkce může být </a:t>
            </a:r>
            <a:r>
              <a:rPr lang="cs-CZ" b="1" dirty="0">
                <a:solidFill>
                  <a:schemeClr val="accent4"/>
                </a:solidFill>
              </a:rPr>
              <a:t>transferována</a:t>
            </a:r>
            <a:r>
              <a:rPr lang="cs-CZ" dirty="0">
                <a:solidFill>
                  <a:schemeClr val="accent4"/>
                </a:solidFill>
              </a:rPr>
              <a:t> do jiné oblasti, </a:t>
            </a:r>
            <a:r>
              <a:rPr lang="cs-CZ" b="1" dirty="0">
                <a:solidFill>
                  <a:schemeClr val="accent4"/>
                </a:solidFill>
              </a:rPr>
              <a:t>proporce šedé hmoty</a:t>
            </a:r>
            <a:r>
              <a:rPr lang="cs-CZ" dirty="0">
                <a:solidFill>
                  <a:schemeClr val="accent4"/>
                </a:solidFill>
              </a:rPr>
              <a:t> mozkové se může změnit, posílení/oslabení/vytvoření nových </a:t>
            </a:r>
            <a:r>
              <a:rPr lang="cs-CZ" b="1" dirty="0">
                <a:solidFill>
                  <a:schemeClr val="accent4"/>
                </a:solidFill>
              </a:rPr>
              <a:t>synapsí</a:t>
            </a:r>
          </a:p>
          <a:p>
            <a:endParaRPr lang="cs-CZ" b="1" dirty="0">
              <a:solidFill>
                <a:schemeClr val="accent4"/>
              </a:solidFill>
            </a:endParaRPr>
          </a:p>
          <a:p>
            <a:r>
              <a:rPr lang="cs-CZ" b="1" dirty="0" err="1">
                <a:solidFill>
                  <a:schemeClr val="accent4"/>
                </a:solidFill>
              </a:rPr>
              <a:t>Neurogeneze</a:t>
            </a:r>
            <a:r>
              <a:rPr lang="cs-CZ" b="1" dirty="0">
                <a:solidFill>
                  <a:schemeClr val="accent4"/>
                </a:solidFill>
              </a:rPr>
              <a:t>?? </a:t>
            </a:r>
            <a:r>
              <a:rPr lang="cs-CZ" sz="2100" dirty="0">
                <a:solidFill>
                  <a:schemeClr val="accent4"/>
                </a:solidFill>
              </a:rPr>
              <a:t>(</a:t>
            </a:r>
            <a:r>
              <a:rPr lang="cs-CZ" sz="2100" dirty="0" err="1">
                <a:solidFill>
                  <a:schemeClr val="accent4"/>
                </a:solidFill>
              </a:rPr>
              <a:t>Sorrells</a:t>
            </a:r>
            <a:r>
              <a:rPr lang="cs-CZ" sz="2100" dirty="0">
                <a:solidFill>
                  <a:schemeClr val="accent4"/>
                </a:solidFill>
              </a:rPr>
              <a:t> et al., </a:t>
            </a:r>
            <a:r>
              <a:rPr lang="cs-CZ" sz="2100" dirty="0" err="1">
                <a:solidFill>
                  <a:schemeClr val="accent4"/>
                </a:solidFill>
              </a:rPr>
              <a:t>Boldrini</a:t>
            </a:r>
            <a:r>
              <a:rPr lang="cs-CZ" sz="2100" dirty="0">
                <a:solidFill>
                  <a:schemeClr val="accent4"/>
                </a:solidFill>
              </a:rPr>
              <a:t> et al.) </a:t>
            </a:r>
          </a:p>
          <a:p>
            <a:endParaRPr lang="cs-CZ" dirty="0">
              <a:solidFill>
                <a:schemeClr val="accent4"/>
              </a:solidFill>
            </a:endParaRPr>
          </a:p>
          <a:p>
            <a:r>
              <a:rPr lang="cs-CZ" dirty="0">
                <a:solidFill>
                  <a:schemeClr val="accent4"/>
                </a:solidFill>
              </a:rPr>
              <a:t>„Use-</a:t>
            </a:r>
            <a:r>
              <a:rPr lang="cs-CZ" dirty="0" err="1">
                <a:solidFill>
                  <a:schemeClr val="accent4"/>
                </a:solidFill>
              </a:rPr>
              <a:t>it</a:t>
            </a:r>
            <a:r>
              <a:rPr lang="cs-CZ" dirty="0">
                <a:solidFill>
                  <a:schemeClr val="accent4"/>
                </a:solidFill>
              </a:rPr>
              <a:t> </a:t>
            </a:r>
            <a:r>
              <a:rPr lang="cs-CZ" dirty="0" err="1">
                <a:solidFill>
                  <a:schemeClr val="accent4"/>
                </a:solidFill>
              </a:rPr>
              <a:t>or</a:t>
            </a:r>
            <a:r>
              <a:rPr lang="cs-CZ" dirty="0">
                <a:solidFill>
                  <a:schemeClr val="accent4"/>
                </a:solidFill>
              </a:rPr>
              <a:t> lose </a:t>
            </a:r>
            <a:r>
              <a:rPr lang="cs-CZ" dirty="0" err="1">
                <a:solidFill>
                  <a:schemeClr val="accent4"/>
                </a:solidFill>
              </a:rPr>
              <a:t>it</a:t>
            </a:r>
            <a:r>
              <a:rPr lang="cs-CZ" dirty="0">
                <a:solidFill>
                  <a:schemeClr val="accent4"/>
                </a:solidFill>
              </a:rPr>
              <a:t>“ princip</a:t>
            </a:r>
          </a:p>
          <a:p>
            <a:r>
              <a:rPr lang="cs-CZ" dirty="0">
                <a:solidFill>
                  <a:schemeClr val="accent4"/>
                </a:solidFill>
              </a:rPr>
              <a:t>Pozitivní/negativní </a:t>
            </a:r>
            <a:r>
              <a:rPr lang="cs-CZ" dirty="0" err="1">
                <a:solidFill>
                  <a:schemeClr val="accent4"/>
                </a:solidFill>
              </a:rPr>
              <a:t>neuroplasticita</a:t>
            </a:r>
            <a:endParaRPr lang="cs-CZ" dirty="0">
              <a:solidFill>
                <a:schemeClr val="accent4"/>
              </a:solidFill>
            </a:endParaRPr>
          </a:p>
          <a:p>
            <a:endParaRPr lang="cs-CZ" dirty="0">
              <a:solidFill>
                <a:schemeClr val="accent4"/>
              </a:solidFill>
            </a:endParaRPr>
          </a:p>
          <a:p>
            <a:endParaRPr lang="cs-CZ" dirty="0">
              <a:solidFill>
                <a:schemeClr val="accent4"/>
              </a:solidFill>
            </a:endParaRPr>
          </a:p>
          <a:p>
            <a:endParaRPr lang="cs-CZ" dirty="0">
              <a:solidFill>
                <a:schemeClr val="accent4"/>
              </a:solidFill>
            </a:endParaRPr>
          </a:p>
        </p:txBody>
      </p:sp>
      <p:pic>
        <p:nvPicPr>
          <p:cNvPr id="4" name="Picture 2" descr="SÃºvisiaci obrÃ¡zok">
            <a:extLst>
              <a:ext uri="{FF2B5EF4-FFF2-40B4-BE49-F238E27FC236}">
                <a16:creationId xmlns:a16="http://schemas.microsoft.com/office/drawing/2014/main" id="{C2C71B8C-2C12-405B-830A-BA8F8ECA69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6" r="13810" b="1"/>
          <a:stretch/>
        </p:blipFill>
        <p:spPr bwMode="auto">
          <a:xfrm>
            <a:off x="7391400" y="685800"/>
            <a:ext cx="4570838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0159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69134C1-EC1E-46E2-9DF7-71D1AE8EEA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93673" y="6096000"/>
            <a:ext cx="7404653" cy="237744"/>
          </a:xfrm>
        </p:spPr>
        <p:txBody>
          <a:bodyPr>
            <a:normAutofit fontScale="62500" lnSpcReduction="20000"/>
          </a:bodyPr>
          <a:lstStyle/>
          <a:p>
            <a:pPr marL="34290" indent="0" algn="r">
              <a:buNone/>
            </a:pPr>
            <a:r>
              <a:rPr lang="cs-CZ" dirty="0">
                <a:solidFill>
                  <a:schemeClr val="tx1"/>
                </a:solidFill>
              </a:rPr>
              <a:t>(Ustohal, nepublikováno)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1092968-3F00-44AE-8892-C48465F27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477698"/>
            <a:ext cx="7969526" cy="55996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2504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4FA2B3-E0AA-4F0F-A114-CCAE372B4F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ombi</a:t>
            </a:r>
            <a:r>
              <a:rPr lang="cs-CZ" dirty="0" err="1">
                <a:solidFill>
                  <a:schemeClr val="accent1">
                    <a:lumMod val="50000"/>
                  </a:schemeClr>
                </a:solidFill>
              </a:rPr>
              <a:t>nování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NI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se zobrazovacími technikami</a:t>
            </a:r>
          </a:p>
        </p:txBody>
      </p:sp>
      <p:pic>
        <p:nvPicPr>
          <p:cNvPr id="5" name="Zástupný obsah 4" descr="Obsah obrázku místnost, ležící, postel, muž&#10;&#10;Popis byl vytvořen automaticky">
            <a:extLst>
              <a:ext uri="{FF2B5EF4-FFF2-40B4-BE49-F238E27FC236}">
                <a16:creationId xmlns:a16="http://schemas.microsoft.com/office/drawing/2014/main" id="{22FF8E0C-E8C1-4D3D-94BD-1DE765A760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6400" y="989081"/>
            <a:ext cx="6037526" cy="2004459"/>
          </a:xfr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7AF58AE-2588-4AE1-94FD-0ABD0E0715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0808" y="3274498"/>
            <a:ext cx="2126236" cy="2678724"/>
          </a:xfrm>
          <a:prstGeom prst="rect">
            <a:avLst/>
          </a:prstGeom>
        </p:spPr>
      </p:pic>
      <p:pic>
        <p:nvPicPr>
          <p:cNvPr id="7" name="Obrázek 10">
            <a:extLst>
              <a:ext uri="{FF2B5EF4-FFF2-40B4-BE49-F238E27FC236}">
                <a16:creationId xmlns:a16="http://schemas.microsoft.com/office/drawing/2014/main" id="{AFA50153-8CA7-4BB6-ABEA-3A0538304CA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1248"/>
          <a:stretch/>
        </p:blipFill>
        <p:spPr>
          <a:xfrm>
            <a:off x="7713927" y="989081"/>
            <a:ext cx="2066526" cy="2004459"/>
          </a:xfrm>
          <a:prstGeom prst="rect">
            <a:avLst/>
          </a:prstGeom>
        </p:spPr>
      </p:pic>
      <p:pic>
        <p:nvPicPr>
          <p:cNvPr id="1026" name="Picture 2" descr="Výsledek obrázku pro eeg ceitec">
            <a:extLst>
              <a:ext uri="{FF2B5EF4-FFF2-40B4-BE49-F238E27FC236}">
                <a16:creationId xmlns:a16="http://schemas.microsoft.com/office/drawing/2014/main" id="{AFF57C00-DE04-4D92-8C5D-C0E6575316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3371306"/>
            <a:ext cx="2656890" cy="2485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13003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D6DFE027-B4FA-4BFC-8F09-949EC31A0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Kombinace</a:t>
            </a:r>
            <a:r>
              <a:rPr lang="en-US" dirty="0"/>
              <a:t> NI</a:t>
            </a:r>
            <a:r>
              <a:rPr lang="cs-CZ" dirty="0"/>
              <a:t>M</a:t>
            </a:r>
            <a:r>
              <a:rPr lang="en-US" dirty="0"/>
              <a:t>S </a:t>
            </a:r>
            <a:r>
              <a:rPr lang="cs-CZ" dirty="0"/>
              <a:t>se zobrazovacími metodami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7E6981B-FB7A-4BCE-838C-8B11ED831D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1" y="1282700"/>
            <a:ext cx="4648199" cy="4795838"/>
          </a:xfrm>
        </p:spPr>
        <p:txBody>
          <a:bodyPr/>
          <a:lstStyle/>
          <a:p>
            <a:r>
              <a:rPr lang="en-US" sz="2000" b="1" dirty="0">
                <a:solidFill>
                  <a:schemeClr val="accent4"/>
                </a:solidFill>
              </a:rPr>
              <a:t>Online vs. Offline </a:t>
            </a:r>
            <a:r>
              <a:rPr lang="cs-CZ" sz="2000" b="1" dirty="0">
                <a:solidFill>
                  <a:schemeClr val="accent4"/>
                </a:solidFill>
              </a:rPr>
              <a:t>stimulace</a:t>
            </a:r>
            <a:endParaRPr lang="en-US" sz="2000" b="1" dirty="0">
              <a:solidFill>
                <a:schemeClr val="accent4"/>
              </a:solidFill>
            </a:endParaRPr>
          </a:p>
          <a:p>
            <a:r>
              <a:rPr lang="en-US" sz="2000" b="1" dirty="0">
                <a:solidFill>
                  <a:schemeClr val="accent4"/>
                </a:solidFill>
              </a:rPr>
              <a:t>Online = </a:t>
            </a:r>
            <a:r>
              <a:rPr lang="cs-CZ" sz="2000" dirty="0">
                <a:solidFill>
                  <a:schemeClr val="accent4"/>
                </a:solidFill>
              </a:rPr>
              <a:t>metodologicky a technicky náročné</a:t>
            </a:r>
          </a:p>
          <a:p>
            <a:r>
              <a:rPr lang="en-US" sz="2000" b="1" dirty="0">
                <a:solidFill>
                  <a:schemeClr val="accent4"/>
                </a:solidFill>
              </a:rPr>
              <a:t>Offline =</a:t>
            </a:r>
            <a:r>
              <a:rPr lang="en-US" sz="2000" dirty="0">
                <a:solidFill>
                  <a:schemeClr val="accent4"/>
                </a:solidFill>
              </a:rPr>
              <a:t> </a:t>
            </a:r>
            <a:r>
              <a:rPr lang="cs-CZ" sz="2000" dirty="0">
                <a:solidFill>
                  <a:schemeClr val="accent4"/>
                </a:solidFill>
              </a:rPr>
              <a:t>jednodušší na provedení, ale kratší čas na zobrazování </a:t>
            </a:r>
            <a:r>
              <a:rPr lang="en-US" sz="2000" dirty="0">
                <a:solidFill>
                  <a:schemeClr val="accent4"/>
                </a:solidFill>
              </a:rPr>
              <a:t>(30 min</a:t>
            </a:r>
            <a:r>
              <a:rPr lang="cs-CZ" sz="2000" dirty="0">
                <a:solidFill>
                  <a:schemeClr val="accent4"/>
                </a:solidFill>
              </a:rPr>
              <a:t> TMS? 1 hod </a:t>
            </a:r>
            <a:r>
              <a:rPr lang="cs-CZ" sz="2000" dirty="0" err="1">
                <a:solidFill>
                  <a:schemeClr val="accent4"/>
                </a:solidFill>
              </a:rPr>
              <a:t>tDCS</a:t>
            </a:r>
            <a:r>
              <a:rPr lang="en-US" sz="2000" dirty="0">
                <a:solidFill>
                  <a:schemeClr val="accent4"/>
                </a:solidFill>
              </a:rPr>
              <a:t>)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55C45A45-0517-4280-B591-5697558F559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>
            <a:extLst>
              <a:ext uri="{FF2B5EF4-FFF2-40B4-BE49-F238E27FC236}">
                <a16:creationId xmlns:a16="http://schemas.microsoft.com/office/drawing/2014/main" id="{F6A33F4E-FADF-4ABF-A0DA-9857C1BEC8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823" y="1965960"/>
            <a:ext cx="6253964" cy="4023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741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662BD3-0EBB-449C-A24A-E333D55FA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Základní experimentální přístupy využívající </a:t>
            </a:r>
            <a:r>
              <a:rPr lang="en-US" altLang="cs-CZ" dirty="0"/>
              <a:t>NI</a:t>
            </a:r>
            <a:r>
              <a:rPr lang="cs-CZ" altLang="cs-CZ" dirty="0"/>
              <a:t>M</a:t>
            </a:r>
            <a:r>
              <a:rPr lang="en-US" altLang="cs-CZ" dirty="0"/>
              <a:t>S</a:t>
            </a:r>
            <a:br>
              <a:rPr lang="en-US" altLang="cs-CZ" dirty="0"/>
            </a:b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89D132B-B09C-4B4A-A875-C66DD7E99F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70679"/>
            <a:ext cx="4469524" cy="4038600"/>
          </a:xfrm>
        </p:spPr>
        <p:txBody>
          <a:bodyPr/>
          <a:lstStyle/>
          <a:p>
            <a:r>
              <a:rPr lang="cs-CZ" sz="2400" b="1" dirty="0">
                <a:solidFill>
                  <a:schemeClr val="accent4"/>
                </a:solidFill>
              </a:rPr>
              <a:t>Kvantifikovat</a:t>
            </a:r>
            <a:r>
              <a:rPr lang="en-US" sz="2400" b="1" dirty="0">
                <a:solidFill>
                  <a:schemeClr val="accent4"/>
                </a:solidFill>
              </a:rPr>
              <a:t> – </a:t>
            </a:r>
            <a:r>
              <a:rPr lang="cs-CZ" sz="2400" dirty="0">
                <a:solidFill>
                  <a:schemeClr val="accent4"/>
                </a:solidFill>
              </a:rPr>
              <a:t>Měření excitability</a:t>
            </a:r>
            <a:r>
              <a:rPr lang="en-US" sz="2400" dirty="0">
                <a:solidFill>
                  <a:schemeClr val="accent4"/>
                </a:solidFill>
              </a:rPr>
              <a:t>: MEP, TEP</a:t>
            </a:r>
          </a:p>
          <a:p>
            <a:r>
              <a:rPr lang="en-US" sz="2400" b="1" dirty="0" err="1">
                <a:solidFill>
                  <a:schemeClr val="accent4"/>
                </a:solidFill>
              </a:rPr>
              <a:t>Interfer</a:t>
            </a:r>
            <a:r>
              <a:rPr lang="cs-CZ" sz="2400" b="1" dirty="0" err="1">
                <a:solidFill>
                  <a:schemeClr val="accent4"/>
                </a:solidFill>
              </a:rPr>
              <a:t>ovat</a:t>
            </a:r>
            <a:r>
              <a:rPr lang="en-US" sz="2400" dirty="0">
                <a:solidFill>
                  <a:schemeClr val="accent4"/>
                </a:solidFill>
              </a:rPr>
              <a:t> – “virtual</a:t>
            </a:r>
            <a:r>
              <a:rPr lang="cs-CZ" sz="2400" dirty="0">
                <a:solidFill>
                  <a:schemeClr val="accent4"/>
                </a:solidFill>
              </a:rPr>
              <a:t>ní léze</a:t>
            </a:r>
            <a:r>
              <a:rPr lang="en-US" sz="2400" dirty="0">
                <a:solidFill>
                  <a:schemeClr val="accent4"/>
                </a:solidFill>
              </a:rPr>
              <a:t>” </a:t>
            </a:r>
          </a:p>
          <a:p>
            <a:r>
              <a:rPr lang="en-US" sz="2400" b="1" dirty="0">
                <a:solidFill>
                  <a:schemeClr val="accent4"/>
                </a:solidFill>
              </a:rPr>
              <a:t>Modul</a:t>
            </a:r>
            <a:r>
              <a:rPr lang="cs-CZ" sz="2400" b="1" dirty="0" err="1">
                <a:solidFill>
                  <a:schemeClr val="accent4"/>
                </a:solidFill>
              </a:rPr>
              <a:t>ovat</a:t>
            </a:r>
            <a:r>
              <a:rPr lang="en-US" sz="2400" dirty="0">
                <a:solidFill>
                  <a:schemeClr val="accent4"/>
                </a:solidFill>
              </a:rPr>
              <a:t> – </a:t>
            </a:r>
            <a:r>
              <a:rPr lang="cs-CZ" sz="2400" dirty="0">
                <a:solidFill>
                  <a:schemeClr val="accent4"/>
                </a:solidFill>
              </a:rPr>
              <a:t>terapeutický efekt</a:t>
            </a:r>
            <a:endParaRPr lang="en-US" sz="2400" dirty="0">
              <a:solidFill>
                <a:schemeClr val="accent4"/>
              </a:solidFill>
            </a:endParaRPr>
          </a:p>
        </p:txBody>
      </p:sp>
      <p:pic>
        <p:nvPicPr>
          <p:cNvPr id="4" name="Obrázek 5">
            <a:extLst>
              <a:ext uri="{FF2B5EF4-FFF2-40B4-BE49-F238E27FC236}">
                <a16:creationId xmlns:a16="http://schemas.microsoft.com/office/drawing/2014/main" id="{29C18C7A-2853-487E-86D7-A6EE8DC5AA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090" y="1143000"/>
            <a:ext cx="5779362" cy="4800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3446943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AA07001-BE49-4060-8925-4573CAAF7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Kortikální excitabilita</a:t>
            </a:r>
            <a:endParaRPr lang="cs-CZ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967CBA10-A596-4B7B-A658-8159B76C63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85" y="1600200"/>
            <a:ext cx="5991807" cy="3769659"/>
          </a:xfrm>
        </p:spPr>
        <p:txBody>
          <a:bodyPr/>
          <a:lstStyle/>
          <a:p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Kvantifikovat vlastnosti lokální sítě</a:t>
            </a:r>
          </a:p>
          <a:p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Motorické evokované potenciály (MEP)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vs. </a:t>
            </a:r>
            <a:r>
              <a:rPr lang="en-US" sz="2400" b="1" dirty="0">
                <a:solidFill>
                  <a:schemeClr val="accent1">
                    <a:lumMod val="50000"/>
                  </a:schemeClr>
                </a:solidFill>
              </a:rPr>
              <a:t>TMS </a:t>
            </a:r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evokované potenciály (TEP)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Potřeba EMG nebo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EEG</a:t>
            </a:r>
          </a:p>
          <a:p>
            <a:r>
              <a:rPr lang="cs-CZ" sz="2400" b="1" dirty="0">
                <a:solidFill>
                  <a:schemeClr val="accent1">
                    <a:lumMod val="50000"/>
                  </a:schemeClr>
                </a:solidFill>
              </a:rPr>
              <a:t>Použití 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– biomarker, </a:t>
            </a:r>
            <a:r>
              <a:rPr lang="en-US" sz="2400" dirty="0" err="1">
                <a:solidFill>
                  <a:schemeClr val="accent1">
                    <a:lumMod val="50000"/>
                  </a:schemeClr>
                </a:solidFill>
              </a:rPr>
              <a:t>predi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k</a:t>
            </a:r>
            <a:r>
              <a:rPr lang="en-US" sz="2400" dirty="0">
                <a:solidFill>
                  <a:schemeClr val="accent1">
                    <a:lumMod val="50000"/>
                  </a:schemeClr>
                </a:solidFill>
              </a:rPr>
              <a:t>tor, </a:t>
            </a:r>
            <a:r>
              <a:rPr lang="cs-CZ" sz="2400" dirty="0">
                <a:solidFill>
                  <a:schemeClr val="accent1">
                    <a:lumMod val="50000"/>
                  </a:schemeClr>
                </a:solidFill>
              </a:rPr>
              <a:t>determinace motorického prahu</a:t>
            </a:r>
            <a:endParaRPr lang="en-US" sz="24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4" name="Picture 4" descr="VÃ½sledok vyhÄ¾adÃ¡vania obrÃ¡zkov pre dopyt tms evoked potentials">
            <a:extLst>
              <a:ext uri="{FF2B5EF4-FFF2-40B4-BE49-F238E27FC236}">
                <a16:creationId xmlns:a16="http://schemas.microsoft.com/office/drawing/2014/main" id="{8CDB2D1F-A332-42CA-9E54-130F67561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023293"/>
            <a:ext cx="4459941" cy="271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www.researchgate.net/profile/Simone_Sarasso/publication/37677823/figure/fig5/AS:341834694971397@1458511150087/Motor-evoked-potentials-MEP-Responses-to-TMS-before-and-after-paired-associate.png">
            <a:extLst>
              <a:ext uri="{FF2B5EF4-FFF2-40B4-BE49-F238E27FC236}">
                <a16:creationId xmlns:a16="http://schemas.microsoft.com/office/drawing/2014/main" id="{BD2C1004-1DBB-4B54-B95B-ED6C18322B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478" y="3733892"/>
            <a:ext cx="53302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1256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E432FE5-824C-46C4-908A-2409B2B10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Virtuální léze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4026DAA-5E4E-470E-A2CD-039CC6C96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2057400"/>
            <a:ext cx="8090647" cy="1356360"/>
          </a:xfrm>
        </p:spPr>
        <p:txBody>
          <a:bodyPr>
            <a:normAutofit/>
          </a:bodyPr>
          <a:lstStyle/>
          <a:p>
            <a:r>
              <a:rPr lang="cs-CZ" sz="1800" dirty="0">
                <a:solidFill>
                  <a:schemeClr val="accent1">
                    <a:lumMod val="50000"/>
                  </a:schemeClr>
                </a:solidFill>
              </a:rPr>
              <a:t>Interference s probíhajícími </a:t>
            </a:r>
            <a:r>
              <a:rPr lang="cs-CZ" sz="1800" dirty="0" err="1">
                <a:solidFill>
                  <a:schemeClr val="accent1">
                    <a:lumMod val="50000"/>
                  </a:schemeClr>
                </a:solidFill>
              </a:rPr>
              <a:t>neuronálními</a:t>
            </a:r>
            <a:r>
              <a:rPr lang="cs-CZ" sz="1800" dirty="0">
                <a:solidFill>
                  <a:schemeClr val="accent1">
                    <a:lumMod val="50000"/>
                  </a:schemeClr>
                </a:solidFill>
              </a:rPr>
              <a:t> procesy a měření okamžitých následků </a:t>
            </a:r>
          </a:p>
          <a:p>
            <a:r>
              <a:rPr lang="cs-CZ" sz="1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 výzkum kauzality</a:t>
            </a:r>
          </a:p>
          <a:p>
            <a:r>
              <a:rPr lang="cs-CZ" sz="18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videa</a:t>
            </a:r>
            <a:endParaRPr lang="en-US" sz="1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cs-CZ" dirty="0"/>
          </a:p>
        </p:txBody>
      </p:sp>
      <p:pic>
        <p:nvPicPr>
          <p:cNvPr id="4" name="Picture 2" descr="http://neurobrain.ca/images/articles/image1.png">
            <a:extLst>
              <a:ext uri="{FF2B5EF4-FFF2-40B4-BE49-F238E27FC236}">
                <a16:creationId xmlns:a16="http://schemas.microsoft.com/office/drawing/2014/main" id="{0B98E8FA-097F-4BEC-BEB0-D96DA3B58C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576" y="3022528"/>
            <a:ext cx="4573272" cy="354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7002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61670EE-B116-4593-A9B3-4C9762F86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93552"/>
            <a:ext cx="11032067" cy="333372"/>
          </a:xfrm>
        </p:spPr>
        <p:txBody>
          <a:bodyPr/>
          <a:lstStyle/>
          <a:p>
            <a:r>
              <a:rPr lang="cs-CZ" dirty="0"/>
              <a:t>Zdroj: </a:t>
            </a:r>
            <a:r>
              <a:rPr lang="cs-CZ" dirty="0">
                <a:hlinkClick r:id="rId4"/>
              </a:rPr>
              <a:t>https://www.youtube.com/watch?v=mwDFR5FFBa0</a:t>
            </a:r>
            <a:endParaRPr lang="cs-CZ" dirty="0"/>
          </a:p>
        </p:txBody>
      </p:sp>
      <p:pic>
        <p:nvPicPr>
          <p:cNvPr id="4" name="Illustrating cortical localisation of function using TMS">
            <a:hlinkClick r:id="" action="ppaction://media"/>
            <a:extLst>
              <a:ext uri="{FF2B5EF4-FFF2-40B4-BE49-F238E27FC236}">
                <a16:creationId xmlns:a16="http://schemas.microsoft.com/office/drawing/2014/main" id="{7E8DF1B8-E7BF-4C71-A9D0-6867A52D490D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6841" y="304800"/>
            <a:ext cx="7698317" cy="5773738"/>
          </a:xfrm>
        </p:spPr>
      </p:pic>
    </p:spTree>
    <p:extLst>
      <p:ext uri="{BB962C8B-B14F-4D97-AF65-F5344CB8AC3E}">
        <p14:creationId xmlns:p14="http://schemas.microsoft.com/office/powerpoint/2010/main" val="61423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90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7C02486-7900-48F1-A780-14CBA62D0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248401"/>
            <a:ext cx="11032067" cy="457200"/>
          </a:xfrm>
        </p:spPr>
        <p:txBody>
          <a:bodyPr/>
          <a:lstStyle/>
          <a:p>
            <a:r>
              <a:rPr lang="cs-CZ" dirty="0"/>
              <a:t>Zdroj: </a:t>
            </a:r>
            <a:r>
              <a:rPr lang="cs-CZ" dirty="0">
                <a:hlinkClick r:id="rId4"/>
              </a:rPr>
              <a:t>https://www.youtube.com/watch?v=qkNbYHu_STU</a:t>
            </a:r>
            <a:endParaRPr lang="cs-CZ" dirty="0"/>
          </a:p>
        </p:txBody>
      </p:sp>
      <p:pic>
        <p:nvPicPr>
          <p:cNvPr id="4" name="Transcranial Magnetic Stimulation Demonstration">
            <a:hlinkClick r:id="" action="ppaction://media"/>
            <a:extLst>
              <a:ext uri="{FF2B5EF4-FFF2-40B4-BE49-F238E27FC236}">
                <a16:creationId xmlns:a16="http://schemas.microsoft.com/office/drawing/2014/main" id="{9DA64E26-6D8D-4829-BC75-48B8D83A442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46841" y="381000"/>
            <a:ext cx="7698317" cy="5773738"/>
          </a:xfrm>
        </p:spPr>
      </p:pic>
    </p:spTree>
    <p:extLst>
      <p:ext uri="{BB962C8B-B14F-4D97-AF65-F5344CB8AC3E}">
        <p14:creationId xmlns:p14="http://schemas.microsoft.com/office/powerpoint/2010/main" val="348503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2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C1E1C8-65F3-46D9-815E-87F7DBFAF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Terapeutický potenciál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6B3D887C-158A-4050-A3A4-3CE9D651C2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0" y="1951043"/>
            <a:ext cx="5813980" cy="4038600"/>
          </a:xfrm>
        </p:spPr>
        <p:txBody>
          <a:bodyPr>
            <a:normAutofit fontScale="92500" lnSpcReduction="10000"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rTMS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způsobuje mozkové změny, které mohou přetrvat </a:t>
            </a:r>
            <a:r>
              <a:rPr lang="cs-CZ" dirty="0" err="1">
                <a:solidFill>
                  <a:schemeClr val="accent1">
                    <a:lumMod val="50000"/>
                  </a:schemeClr>
                </a:solidFill>
              </a:rPr>
              <a:t>mesíce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 i roky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Bezpečné, velmi málo nežádoucích účinků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</a:rPr>
              <a:t>rTMS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 terapeutický potenciál u mnoha neurologický a neuropsychiatrických nemocí</a:t>
            </a:r>
          </a:p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FDA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-</a:t>
            </a:r>
            <a:r>
              <a:rPr lang="cs-CZ" dirty="0" err="1">
                <a:solidFill>
                  <a:schemeClr val="accent1">
                    <a:lumMod val="50000"/>
                  </a:schemeClr>
                </a:solidFill>
              </a:rPr>
              <a:t>approved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dirty="0" err="1">
                <a:solidFill>
                  <a:schemeClr val="accent1">
                    <a:lumMod val="50000"/>
                  </a:schemeClr>
                </a:solidFill>
              </a:rPr>
              <a:t>rTMS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 terapie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deprese 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(2008),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migrény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 (2013) a </a:t>
            </a:r>
            <a:r>
              <a:rPr lang="cs-CZ" dirty="0" err="1">
                <a:solidFill>
                  <a:schemeClr val="accent1">
                    <a:lumMod val="50000"/>
                  </a:schemeClr>
                </a:solidFill>
              </a:rPr>
              <a:t>dTMS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 pro </a:t>
            </a:r>
            <a:r>
              <a:rPr lang="cs-CZ" b="1" dirty="0">
                <a:solidFill>
                  <a:schemeClr val="accent1">
                    <a:lumMod val="50000"/>
                  </a:schemeClr>
                </a:solidFill>
              </a:rPr>
              <a:t>OCD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 (2018)</a:t>
            </a:r>
          </a:p>
          <a:p>
            <a:endParaRPr lang="cs-CZ" dirty="0"/>
          </a:p>
        </p:txBody>
      </p:sp>
      <p:pic>
        <p:nvPicPr>
          <p:cNvPr id="4" name="Picture 4" descr="98633tms">
            <a:extLst>
              <a:ext uri="{FF2B5EF4-FFF2-40B4-BE49-F238E27FC236}">
                <a16:creationId xmlns:a16="http://schemas.microsoft.com/office/drawing/2014/main" id="{0606357E-1A2B-41BF-807A-26B6F699D9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7936" y="1602218"/>
            <a:ext cx="3863360" cy="43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1986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645966D-448D-422A-90E2-6D1192D14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037" y="1802913"/>
            <a:ext cx="5070100" cy="1559412"/>
          </a:xfrm>
        </p:spPr>
        <p:txBody>
          <a:bodyPr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</a:rPr>
              <a:t>Modulation of cognition and brain connectivity by noninvasive brain stimulation in patients with mild cognitive impairment due to Alzheimer’s disease </a:t>
            </a:r>
            <a:br>
              <a:rPr lang="en-US" sz="16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sv-SE" sz="1200" dirty="0">
                <a:solidFill>
                  <a:schemeClr val="accent1">
                    <a:lumMod val="50000"/>
                  </a:schemeClr>
                </a:solidFill>
              </a:rPr>
              <a:t>Lubomira Anderkova, Martin Gajdos, Dominik Pi</a:t>
            </a: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z</a:t>
            </a:r>
            <a:r>
              <a:rPr lang="sv-SE" sz="1200" dirty="0">
                <a:solidFill>
                  <a:schemeClr val="accent1">
                    <a:lumMod val="50000"/>
                  </a:schemeClr>
                </a:solidFill>
              </a:rPr>
              <a:t>em, Irena Rektorova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)</a:t>
            </a:r>
            <a:endParaRPr lang="en-US" sz="16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090C6C4D-75AB-45E2-B0D5-D1B321F5B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980" y="3362325"/>
            <a:ext cx="5055923" cy="249555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sz="1500" dirty="0">
                <a:solidFill>
                  <a:schemeClr val="accent1">
                    <a:lumMod val="50000"/>
                  </a:schemeClr>
                </a:solidFill>
              </a:rPr>
              <a:t>Sledování </a:t>
            </a:r>
            <a:r>
              <a:rPr lang="cs-CZ" sz="1500" b="1" dirty="0">
                <a:solidFill>
                  <a:schemeClr val="accent1">
                    <a:lumMod val="50000"/>
                  </a:schemeClr>
                </a:solidFill>
              </a:rPr>
              <a:t>kognitivních změn </a:t>
            </a:r>
            <a:r>
              <a:rPr lang="cs-CZ" sz="1500" dirty="0">
                <a:solidFill>
                  <a:schemeClr val="accent1">
                    <a:lumMod val="50000"/>
                  </a:schemeClr>
                </a:solidFill>
              </a:rPr>
              <a:t>v důsledku </a:t>
            </a:r>
            <a:r>
              <a:rPr lang="cs-CZ" sz="1500" dirty="0" err="1">
                <a:solidFill>
                  <a:schemeClr val="accent1">
                    <a:lumMod val="50000"/>
                  </a:schemeClr>
                </a:solidFill>
              </a:rPr>
              <a:t>rTMS</a:t>
            </a:r>
            <a:r>
              <a:rPr lang="cs-CZ" sz="1500" dirty="0">
                <a:solidFill>
                  <a:schemeClr val="accent1">
                    <a:lumMod val="50000"/>
                  </a:schemeClr>
                </a:solidFill>
              </a:rPr>
              <a:t> stimulace</a:t>
            </a:r>
            <a:endParaRPr lang="cs-CZ" sz="15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cs-CZ" sz="1500" dirty="0">
                <a:solidFill>
                  <a:schemeClr val="accent1">
                    <a:lumMod val="50000"/>
                  </a:schemeClr>
                </a:solidFill>
              </a:rPr>
              <a:t>Sledování </a:t>
            </a:r>
            <a:r>
              <a:rPr lang="cs-CZ" sz="1500" b="1" dirty="0">
                <a:solidFill>
                  <a:schemeClr val="accent1">
                    <a:lumMod val="50000"/>
                  </a:schemeClr>
                </a:solidFill>
              </a:rPr>
              <a:t>změn v mozkové funkční konektivitě </a:t>
            </a:r>
            <a:r>
              <a:rPr lang="cs-CZ" sz="1500" dirty="0">
                <a:solidFill>
                  <a:schemeClr val="accent1">
                    <a:lumMod val="50000"/>
                  </a:schemeClr>
                </a:solidFill>
              </a:rPr>
              <a:t>v důsledku </a:t>
            </a:r>
            <a:r>
              <a:rPr lang="cs-CZ" sz="1500" dirty="0" err="1">
                <a:solidFill>
                  <a:schemeClr val="accent1">
                    <a:lumMod val="50000"/>
                  </a:schemeClr>
                </a:solidFill>
              </a:rPr>
              <a:t>rTMS</a:t>
            </a:r>
            <a:r>
              <a:rPr lang="cs-CZ" sz="1500" dirty="0">
                <a:solidFill>
                  <a:schemeClr val="accent1">
                    <a:lumMod val="50000"/>
                  </a:schemeClr>
                </a:solidFill>
              </a:rPr>
              <a:t> stimulace</a:t>
            </a:r>
            <a:endParaRPr lang="en-US" sz="1500" b="1" dirty="0">
              <a:solidFill>
                <a:schemeClr val="accent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r>
              <a:rPr lang="cs-CZ" sz="1500" dirty="0">
                <a:solidFill>
                  <a:schemeClr val="accent1">
                    <a:lumMod val="50000"/>
                  </a:schemeClr>
                </a:solidFill>
              </a:rPr>
              <a:t>Porovnat kognitivní změny a změny mozkové plasticity v závislosti na věku a kognitivním stavu</a:t>
            </a:r>
            <a:endParaRPr lang="en-US" sz="15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7" name="Obrázek 5">
            <a:extLst>
              <a:ext uri="{FF2B5EF4-FFF2-40B4-BE49-F238E27FC236}">
                <a16:creationId xmlns:a16="http://schemas.microsoft.com/office/drawing/2014/main" id="{0B6F53EE-3633-4644-94F0-4643E8B13D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524" y="1461363"/>
            <a:ext cx="3102227" cy="3102227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2B5C9E23-4D47-4C5A-AAEF-F194A54DBBCF}"/>
              </a:ext>
            </a:extLst>
          </p:cNvPr>
          <p:cNvSpPr/>
          <p:nvPr/>
        </p:nvSpPr>
        <p:spPr>
          <a:xfrm>
            <a:off x="7247230" y="630333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sk-SK" b="1" dirty="0">
                <a:solidFill>
                  <a:schemeClr val="accent1">
                    <a:lumMod val="50000"/>
                  </a:schemeClr>
                </a:solidFill>
              </a:rPr>
              <a:t>fMRI- </a:t>
            </a:r>
            <a:r>
              <a:rPr lang="en-US" b="1" dirty="0" err="1">
                <a:solidFill>
                  <a:schemeClr val="accent1">
                    <a:lumMod val="50000"/>
                  </a:schemeClr>
                </a:solidFill>
              </a:rPr>
              <a:t>rTMS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-fMRI</a:t>
            </a:r>
            <a:r>
              <a:rPr lang="sk-SK" b="1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sk-SK" b="1" dirty="0" err="1">
                <a:solidFill>
                  <a:schemeClr val="accent1">
                    <a:lumMod val="50000"/>
                  </a:schemeClr>
                </a:solidFill>
              </a:rPr>
              <a:t>Stroop</a:t>
            </a:r>
            <a:r>
              <a:rPr lang="sk-SK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sk-SK" b="1" dirty="0" err="1">
                <a:solidFill>
                  <a:schemeClr val="accent1">
                    <a:lumMod val="50000"/>
                  </a:schemeClr>
                </a:solidFill>
              </a:rPr>
              <a:t>task</a:t>
            </a:r>
            <a:r>
              <a:rPr lang="sk-SK" b="1" dirty="0">
                <a:solidFill>
                  <a:schemeClr val="accent1">
                    <a:lumMod val="50000"/>
                  </a:schemeClr>
                </a:solidFill>
              </a:rPr>
              <a:t> in </a:t>
            </a:r>
            <a:r>
              <a:rPr lang="sk-SK" b="1" dirty="0" err="1">
                <a:solidFill>
                  <a:schemeClr val="accent1">
                    <a:lumMod val="50000"/>
                  </a:schemeClr>
                </a:solidFill>
              </a:rPr>
              <a:t>scanner</a:t>
            </a:r>
            <a:endParaRPr lang="en-US" dirty="0">
              <a:solidFill>
                <a:schemeClr val="accent1">
                  <a:lumMod val="50000"/>
                </a:schemeClr>
              </a:solidFill>
            </a:endParaRPr>
          </a:p>
          <a:p>
            <a:pPr lvl="1"/>
            <a:r>
              <a:rPr lang="en-US" dirty="0">
                <a:solidFill>
                  <a:schemeClr val="accent1">
                    <a:lumMod val="50000"/>
                  </a:schemeClr>
                </a:solidFill>
              </a:rPr>
              <a:t>Stimulation sites = </a:t>
            </a:r>
            <a:r>
              <a:rPr lang="sk-SK" dirty="0">
                <a:solidFill>
                  <a:schemeClr val="accent1">
                    <a:lumMod val="50000"/>
                  </a:schemeClr>
                </a:solidFill>
              </a:rPr>
              <a:t>r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IFG; </a:t>
            </a:r>
            <a:r>
              <a:rPr lang="sk-SK" b="1" dirty="0">
                <a:solidFill>
                  <a:schemeClr val="accent1">
                    <a:lumMod val="50000"/>
                  </a:schemeClr>
                </a:solidFill>
              </a:rPr>
              <a:t>l</a:t>
            </a:r>
            <a:r>
              <a:rPr lang="en-US" b="1" dirty="0">
                <a:solidFill>
                  <a:schemeClr val="accent1">
                    <a:lumMod val="50000"/>
                  </a:schemeClr>
                </a:solidFill>
              </a:rPr>
              <a:t>SPL</a:t>
            </a:r>
          </a:p>
        </p:txBody>
      </p:sp>
      <p:pic>
        <p:nvPicPr>
          <p:cNvPr id="9" name="Picture 2" descr="VÃ½sledok vyhÄ¾adÃ¡vania obrÃ¡zkov pre dopyt left Superior parietal lobules">
            <a:extLst>
              <a:ext uri="{FF2B5EF4-FFF2-40B4-BE49-F238E27FC236}">
                <a16:creationId xmlns:a16="http://schemas.microsoft.com/office/drawing/2014/main" id="{8ABCA171-E107-4CD8-B767-8A083AEE1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0098" y="4932988"/>
            <a:ext cx="2286000" cy="156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VÃ½sledok vyhÄ¾adÃ¡vania obrÃ¡zkov pre dopyt right inferior frontal gyrus">
            <a:extLst>
              <a:ext uri="{FF2B5EF4-FFF2-40B4-BE49-F238E27FC236}">
                <a16:creationId xmlns:a16="http://schemas.microsoft.com/office/drawing/2014/main" id="{126BC5D9-8CC8-447F-9A09-8DBBD6C83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608" y="4932987"/>
            <a:ext cx="2387243" cy="1562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Nadpis 1">
            <a:extLst>
              <a:ext uri="{FF2B5EF4-FFF2-40B4-BE49-F238E27FC236}">
                <a16:creationId xmlns:a16="http://schemas.microsoft.com/office/drawing/2014/main" id="{88E54D8D-5EDA-4AE3-B04C-F8B90DC56829}"/>
              </a:ext>
            </a:extLst>
          </p:cNvPr>
          <p:cNvSpPr txBox="1">
            <a:spLocks/>
          </p:cNvSpPr>
          <p:nvPr/>
        </p:nvSpPr>
        <p:spPr>
          <a:xfrm>
            <a:off x="720173" y="606018"/>
            <a:ext cx="5058079" cy="10398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Modul</a:t>
            </a:r>
            <a:r>
              <a:rPr lang="cs-CZ" sz="3600" dirty="0" err="1">
                <a:solidFill>
                  <a:schemeClr val="accent1">
                    <a:lumMod val="50000"/>
                  </a:schemeClr>
                </a:solidFill>
              </a:rPr>
              <a:t>ace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cs-CZ" sz="3600" dirty="0">
                <a:solidFill>
                  <a:schemeClr val="accent1">
                    <a:lumMod val="50000"/>
                  </a:schemeClr>
                </a:solidFill>
              </a:rPr>
              <a:t>kombinace s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cs-CZ" sz="3600" dirty="0">
                <a:solidFill>
                  <a:schemeClr val="accent1">
                    <a:lumMod val="50000"/>
                  </a:schemeClr>
                </a:solidFill>
              </a:rPr>
              <a:t>f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</a:rPr>
              <a:t>MRI (offline)</a:t>
            </a:r>
            <a:endParaRPr lang="sk-SK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62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7F5C407-8458-4EC5-8ECF-26E99D457E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Mozková plasticita, </a:t>
            </a:r>
            <a:r>
              <a:rPr lang="cs-CZ" dirty="0" err="1"/>
              <a:t>neuroplasticita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46E7F0B-710E-47E2-A9D2-DDAEE45ECC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617" y="1300162"/>
            <a:ext cx="11046883" cy="4795838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4"/>
                </a:solidFill>
              </a:rPr>
              <a:t>Různé úrovně: mikroskopické změny na úrovni neuronů</a:t>
            </a:r>
            <a:r>
              <a:rPr lang="en-US" dirty="0">
                <a:solidFill>
                  <a:schemeClr val="accent4"/>
                </a:solidFill>
              </a:rPr>
              <a:t> </a:t>
            </a:r>
            <a:r>
              <a:rPr lang="cs-CZ" dirty="0">
                <a:solidFill>
                  <a:schemeClr val="accent4"/>
                </a:solidFill>
              </a:rPr>
              <a:t>až po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cs-CZ" dirty="0">
                <a:solidFill>
                  <a:schemeClr val="accent4"/>
                </a:solidFill>
              </a:rPr>
              <a:t>změna na úrovní velkých mozkových sítí</a:t>
            </a:r>
          </a:p>
          <a:p>
            <a:endParaRPr lang="cs-CZ" dirty="0">
              <a:solidFill>
                <a:schemeClr val="accent4"/>
              </a:solidFill>
            </a:endParaRPr>
          </a:p>
          <a:p>
            <a:r>
              <a:rPr lang="cs-CZ" dirty="0">
                <a:solidFill>
                  <a:schemeClr val="accent4"/>
                </a:solidFill>
              </a:rPr>
              <a:t>Změny na mozku člověka (in </a:t>
            </a:r>
            <a:r>
              <a:rPr lang="cs-CZ" dirty="0" err="1">
                <a:solidFill>
                  <a:schemeClr val="accent4"/>
                </a:solidFill>
              </a:rPr>
              <a:t>vivo</a:t>
            </a:r>
            <a:r>
              <a:rPr lang="cs-CZ" dirty="0">
                <a:solidFill>
                  <a:schemeClr val="accent4"/>
                </a:solidFill>
              </a:rPr>
              <a:t>)</a:t>
            </a:r>
          </a:p>
          <a:p>
            <a:pPr lvl="1"/>
            <a:r>
              <a:rPr lang="cs-CZ" b="1" dirty="0">
                <a:solidFill>
                  <a:schemeClr val="accent4"/>
                </a:solidFill>
              </a:rPr>
              <a:t>Strukturální</a:t>
            </a:r>
          </a:p>
          <a:p>
            <a:pPr marL="857250" lvl="2" indent="0">
              <a:buNone/>
            </a:pPr>
            <a:r>
              <a:rPr lang="cs-CZ" b="1" dirty="0">
                <a:solidFill>
                  <a:schemeClr val="accent4"/>
                </a:solidFill>
              </a:rPr>
              <a:t>-</a:t>
            </a:r>
            <a:r>
              <a:rPr lang="cs-CZ" dirty="0">
                <a:solidFill>
                  <a:schemeClr val="accent4"/>
                </a:solidFill>
              </a:rPr>
              <a:t> tloušťka nebo objem mozkových struktur (taxi </a:t>
            </a:r>
            <a:r>
              <a:rPr lang="cs-CZ" dirty="0" err="1">
                <a:solidFill>
                  <a:schemeClr val="accent4"/>
                </a:solidFill>
              </a:rPr>
              <a:t>drivers</a:t>
            </a:r>
            <a:r>
              <a:rPr lang="cs-CZ" dirty="0">
                <a:solidFill>
                  <a:schemeClr val="accent4"/>
                </a:solidFill>
              </a:rPr>
              <a:t>; </a:t>
            </a:r>
            <a:r>
              <a:rPr lang="cs-CZ" dirty="0" err="1">
                <a:solidFill>
                  <a:schemeClr val="accent4"/>
                </a:solidFill>
              </a:rPr>
              <a:t>Maguire</a:t>
            </a:r>
            <a:r>
              <a:rPr lang="cs-CZ" dirty="0">
                <a:solidFill>
                  <a:schemeClr val="accent4"/>
                </a:solidFill>
              </a:rPr>
              <a:t> et al., 2006)</a:t>
            </a:r>
          </a:p>
          <a:p>
            <a:pPr lvl="1"/>
            <a:r>
              <a:rPr lang="cs-CZ" b="1" dirty="0">
                <a:solidFill>
                  <a:schemeClr val="accent4"/>
                </a:solidFill>
              </a:rPr>
              <a:t>Funkční</a:t>
            </a:r>
            <a:r>
              <a:rPr lang="cs-CZ" dirty="0">
                <a:solidFill>
                  <a:schemeClr val="accent4"/>
                </a:solidFill>
              </a:rPr>
              <a:t> </a:t>
            </a:r>
          </a:p>
          <a:p>
            <a:pPr marL="914400" lvl="2" indent="0">
              <a:buNone/>
            </a:pPr>
            <a:r>
              <a:rPr lang="cs-CZ" dirty="0">
                <a:solidFill>
                  <a:schemeClr val="accent4"/>
                </a:solidFill>
              </a:rPr>
              <a:t>- aktivace nových regionů v úkolu</a:t>
            </a:r>
          </a:p>
          <a:p>
            <a:pPr marL="857250" lvl="2" indent="0">
              <a:buNone/>
            </a:pPr>
            <a:r>
              <a:rPr lang="cs-CZ" dirty="0">
                <a:solidFill>
                  <a:schemeClr val="accent4"/>
                </a:solidFill>
              </a:rPr>
              <a:t>- zvýšení/snížení aktivity ve strukturách spojených s úkolem</a:t>
            </a:r>
          </a:p>
          <a:p>
            <a:pPr marL="857250" lvl="2" indent="0">
              <a:buNone/>
            </a:pPr>
            <a:r>
              <a:rPr lang="cs-CZ" dirty="0">
                <a:solidFill>
                  <a:schemeClr val="accent4"/>
                </a:solidFill>
              </a:rPr>
              <a:t>- změny konektivity (propojení, komunikace) různých mozkových oblastí</a:t>
            </a:r>
          </a:p>
        </p:txBody>
      </p:sp>
    </p:spTree>
    <p:extLst>
      <p:ext uri="{BB962C8B-B14F-4D97-AF65-F5344CB8AC3E}">
        <p14:creationId xmlns:p14="http://schemas.microsoft.com/office/powerpoint/2010/main" val="215733177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735D36-1241-4418-9181-5C7D09CF66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0" y="447188"/>
            <a:ext cx="4930400" cy="155941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dirty="0">
                <a:solidFill>
                  <a:schemeClr val="accent1">
                    <a:lumMod val="50000"/>
                  </a:schemeClr>
                </a:solidFill>
              </a:rPr>
              <a:t>Modul</a:t>
            </a:r>
            <a:r>
              <a:rPr lang="cs-CZ" sz="3100" dirty="0" err="1">
                <a:solidFill>
                  <a:schemeClr val="accent1">
                    <a:lumMod val="50000"/>
                  </a:schemeClr>
                </a:solidFill>
              </a:rPr>
              <a:t>ace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  <a:r>
              <a:rPr lang="cs-CZ" sz="3100" dirty="0">
                <a:solidFill>
                  <a:schemeClr val="accent1">
                    <a:lumMod val="50000"/>
                  </a:schemeClr>
                </a:solidFill>
              </a:rPr>
              <a:t>kombinace s</a:t>
            </a:r>
            <a:r>
              <a:rPr lang="en-US" sz="3100" dirty="0">
                <a:solidFill>
                  <a:schemeClr val="accent1">
                    <a:lumMod val="50000"/>
                  </a:schemeClr>
                </a:solidFill>
              </a:rPr>
              <a:t> fMRI (offline)</a:t>
            </a:r>
            <a:br>
              <a:rPr lang="sk-SK" sz="3100" dirty="0">
                <a:solidFill>
                  <a:schemeClr val="accent1">
                    <a:lumMod val="50000"/>
                  </a:schemeClr>
                </a:solidFill>
              </a:rPr>
            </a:br>
            <a:endParaRPr lang="en-US" sz="31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06293BF-5675-4819-A163-DFE9A69AB6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9999" y="2079624"/>
            <a:ext cx="5543175" cy="420687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700" b="1" dirty="0">
                <a:solidFill>
                  <a:schemeClr val="accent1">
                    <a:lumMod val="50000"/>
                  </a:schemeClr>
                </a:solidFill>
              </a:rPr>
              <a:t>Effects of non-invasive brain stimulation of the superior temporal gyrus on motor speech disorder in Parkinson's disease </a:t>
            </a:r>
          </a:p>
          <a:p>
            <a:pPr marL="45720" indent="0">
              <a:lnSpc>
                <a:spcPct val="90000"/>
              </a:lnSpc>
              <a:buNone/>
            </a:pP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cs-CZ" sz="1200" dirty="0" err="1">
                <a:solidFill>
                  <a:schemeClr val="accent1">
                    <a:lumMod val="50000"/>
                  </a:schemeClr>
                </a:solidFill>
              </a:rPr>
              <a:t>Lubos</a:t>
            </a: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 Brabenec, 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Ji</a:t>
            </a:r>
            <a:r>
              <a:rPr lang="cs-CZ" sz="1200" dirty="0" err="1">
                <a:solidFill>
                  <a:schemeClr val="accent1">
                    <a:lumMod val="50000"/>
                  </a:schemeClr>
                </a:solidFill>
              </a:rPr>
              <a:t>ri</a:t>
            </a: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Mekyska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Zolt</a:t>
            </a: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a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n Gal</a:t>
            </a:r>
            <a:r>
              <a:rPr lang="cs-CZ" sz="1200" dirty="0" err="1">
                <a:solidFill>
                  <a:schemeClr val="accent1">
                    <a:lumMod val="50000"/>
                  </a:schemeClr>
                </a:solidFill>
              </a:rPr>
              <a:t>az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 Patricia </a:t>
            </a:r>
            <a:r>
              <a:rPr lang="cs-CZ" sz="1200" dirty="0" err="1">
                <a:solidFill>
                  <a:schemeClr val="accent1">
                    <a:lumMod val="50000"/>
                  </a:schemeClr>
                </a:solidFill>
              </a:rPr>
              <a:t>Klobusiakova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 Milena </a:t>
            </a:r>
            <a:r>
              <a:rPr lang="cs-CZ" sz="1200" dirty="0" err="1">
                <a:solidFill>
                  <a:schemeClr val="accent1">
                    <a:lumMod val="50000"/>
                  </a:schemeClr>
                </a:solidFill>
              </a:rPr>
              <a:t>Kostalova</a:t>
            </a: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,</a:t>
            </a:r>
            <a:r>
              <a:rPr lang="en-US" sz="1200" dirty="0">
                <a:solidFill>
                  <a:schemeClr val="accent1">
                    <a:lumMod val="50000"/>
                  </a:schemeClr>
                </a:solidFill>
              </a:rPr>
              <a:t> Irena </a:t>
            </a:r>
            <a:r>
              <a:rPr lang="en-US" sz="1200" dirty="0" err="1">
                <a:solidFill>
                  <a:schemeClr val="accent1">
                    <a:lumMod val="50000"/>
                  </a:schemeClr>
                </a:solidFill>
              </a:rPr>
              <a:t>Rektorov</a:t>
            </a:r>
            <a:r>
              <a:rPr lang="cs-CZ" sz="1200" dirty="0">
                <a:solidFill>
                  <a:schemeClr val="accent1">
                    <a:lumMod val="50000"/>
                  </a:schemeClr>
                </a:solidFill>
              </a:rPr>
              <a:t>a)</a:t>
            </a:r>
            <a:endParaRPr lang="en-US" sz="12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90000"/>
              </a:lnSpc>
            </a:pPr>
            <a:endParaRPr lang="cs-CZ" sz="17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sz="1700" dirty="0">
                <a:solidFill>
                  <a:schemeClr val="accent1">
                    <a:lumMod val="50000"/>
                  </a:schemeClr>
                </a:solidFill>
              </a:rPr>
              <a:t>Identifikovat specifický </a:t>
            </a:r>
            <a:r>
              <a:rPr lang="cs-CZ" sz="1700" dirty="0" err="1">
                <a:solidFill>
                  <a:schemeClr val="accent1">
                    <a:lumMod val="50000"/>
                  </a:schemeClr>
                </a:solidFill>
              </a:rPr>
              <a:t>rTMS</a:t>
            </a:r>
            <a:r>
              <a:rPr lang="cs-CZ" sz="1700" dirty="0">
                <a:solidFill>
                  <a:schemeClr val="accent1">
                    <a:lumMod val="50000"/>
                  </a:schemeClr>
                </a:solidFill>
              </a:rPr>
              <a:t> protokol s optimálními efekty na </a:t>
            </a:r>
            <a:r>
              <a:rPr lang="cs-CZ" sz="1700" dirty="0" err="1">
                <a:solidFill>
                  <a:schemeClr val="accent1">
                    <a:lumMod val="50000"/>
                  </a:schemeClr>
                </a:solidFill>
              </a:rPr>
              <a:t>hypokinetickou</a:t>
            </a:r>
            <a:r>
              <a:rPr lang="cs-CZ" sz="1700" dirty="0">
                <a:solidFill>
                  <a:schemeClr val="accent1">
                    <a:lumMod val="50000"/>
                  </a:schemeClr>
                </a:solidFill>
              </a:rPr>
              <a:t> dysartrii při PD</a:t>
            </a:r>
          </a:p>
          <a:p>
            <a:pPr lvl="1">
              <a:lnSpc>
                <a:spcPct val="90000"/>
              </a:lnSpc>
            </a:pPr>
            <a:r>
              <a:rPr lang="cs-CZ" sz="1700" dirty="0">
                <a:solidFill>
                  <a:schemeClr val="accent1">
                    <a:lumMod val="50000"/>
                  </a:schemeClr>
                </a:solidFill>
              </a:rPr>
              <a:t>Odhalit neurální koreláty sledovaných změn</a:t>
            </a:r>
          </a:p>
          <a:p>
            <a:pPr lvl="1">
              <a:lnSpc>
                <a:spcPct val="90000"/>
              </a:lnSpc>
            </a:pPr>
            <a:endParaRPr lang="cs-CZ" sz="1700" dirty="0">
              <a:solidFill>
                <a:schemeClr val="accent1">
                  <a:lumMod val="50000"/>
                </a:schemeClr>
              </a:solidFill>
            </a:endParaRPr>
          </a:p>
          <a:p>
            <a:pPr marL="342900" lvl="2" indent="-342900">
              <a:lnSpc>
                <a:spcPct val="90000"/>
              </a:lnSpc>
            </a:pPr>
            <a:r>
              <a:rPr lang="cs-CZ" sz="1700" dirty="0">
                <a:solidFill>
                  <a:schemeClr val="accent1">
                    <a:lumMod val="50000"/>
                  </a:schemeClr>
                </a:solidFill>
              </a:rPr>
              <a:t>Výsledky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</a:rPr>
              <a:t>:</a:t>
            </a:r>
            <a:r>
              <a:rPr lang="cs-CZ" sz="1700" dirty="0">
                <a:solidFill>
                  <a:schemeClr val="accent1">
                    <a:lumMod val="50000"/>
                  </a:schemeClr>
                </a:solidFill>
              </a:rPr>
              <a:t>1 Hz </a:t>
            </a:r>
            <a:r>
              <a:rPr lang="cs-CZ" sz="1700" dirty="0" err="1">
                <a:solidFill>
                  <a:schemeClr val="accent1">
                    <a:lumMod val="50000"/>
                  </a:schemeClr>
                </a:solidFill>
              </a:rPr>
              <a:t>rTMS</a:t>
            </a:r>
            <a:r>
              <a:rPr lang="cs-CZ" sz="1700" dirty="0">
                <a:solidFill>
                  <a:schemeClr val="accent1">
                    <a:lumMod val="50000"/>
                  </a:schemeClr>
                </a:solidFill>
              </a:rPr>
              <a:t> nad </a:t>
            </a:r>
            <a:r>
              <a:rPr lang="en-US" sz="1700" dirty="0">
                <a:solidFill>
                  <a:schemeClr val="accent1">
                    <a:lumMod val="50000"/>
                  </a:schemeClr>
                </a:solidFill>
              </a:rPr>
              <a:t>STG </a:t>
            </a:r>
            <a:r>
              <a:rPr lang="cs-CZ" sz="1700" b="1" dirty="0">
                <a:solidFill>
                  <a:schemeClr val="accent1">
                    <a:lumMod val="50000"/>
                  </a:schemeClr>
                </a:solidFill>
              </a:rPr>
              <a:t>zlepšilo artikulaci a rytmus řeči</a:t>
            </a:r>
          </a:p>
          <a:p>
            <a:pPr>
              <a:lnSpc>
                <a:spcPct val="90000"/>
              </a:lnSpc>
            </a:pPr>
            <a:endParaRPr lang="en-US" sz="1400" dirty="0"/>
          </a:p>
          <a:p>
            <a:pPr>
              <a:lnSpc>
                <a:spcPct val="90000"/>
              </a:lnSpc>
            </a:pPr>
            <a:endParaRPr lang="en-US" sz="1400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1E2707D-68EC-446D-9BC4-18C181EEF53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0530" y="3588980"/>
            <a:ext cx="4079184" cy="2838450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raf 6">
            <a:extLst>
              <a:ext uri="{FF2B5EF4-FFF2-40B4-BE49-F238E27FC236}">
                <a16:creationId xmlns:a16="http://schemas.microsoft.com/office/drawing/2014/main" id="{918C5165-9316-4056-A596-76B42BF06AA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13768173"/>
              </p:ext>
            </p:extLst>
          </p:nvPr>
        </p:nvGraphicFramePr>
        <p:xfrm>
          <a:off x="7718245" y="570270"/>
          <a:ext cx="3663755" cy="30187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91641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Freeform 6">
            <a:extLst>
              <a:ext uri="{FF2B5EF4-FFF2-40B4-BE49-F238E27FC236}">
                <a16:creationId xmlns:a16="http://schemas.microsoft.com/office/drawing/2014/main" id="{A14CE2B0-0F0F-433D-8ED6-770921C984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>
              <a14:hiddenLine xmlns:a14="http://schemas.microsoft.com/office/drawing/2010/main" xmlns:p14="http://schemas.microsoft.com/office/powerpoint/2010/main" xmlns:a16="http://schemas.microsoft.com/office/drawing/2014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 useBgFill="1">
        <p:nvSpPr>
          <p:cNvPr id="193" name="Rectangle 192">
            <a:extLst>
              <a:ext uri="{FF2B5EF4-FFF2-40B4-BE49-F238E27FC236}">
                <a16:creationId xmlns:a16="http://schemas.microsoft.com/office/drawing/2014/main" id="{54047A07-72EC-41BC-A55F-C264F639FB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10242" name="Picture 2" descr="https://scontent-prg1-1.xx.fbcdn.net/v/t1.0-9/22196036_1071072506361669_5059825546789348977_n.jpg?_nc_cat=109&amp;_nc_ht=scontent-prg1-1.xx&amp;oh=d6a9b53e6e4ff1a8ff699ea94d4f9e07&amp;oe=5C6F4395">
            <a:extLst>
              <a:ext uri="{FF2B5EF4-FFF2-40B4-BE49-F238E27FC236}">
                <a16:creationId xmlns:a16="http://schemas.microsoft.com/office/drawing/2014/main" id="{E486D7ED-518D-4E93-8542-CF761476F6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63"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6BB08E5-C2B9-45AD-8C14-0288E8742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0001" y="1449147"/>
            <a:ext cx="10572000" cy="373245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 dirty="0"/>
              <a:t>TRANSCRANIAL MAGNETIC STIMULA-THOR</a:t>
            </a:r>
          </a:p>
        </p:txBody>
      </p:sp>
    </p:spTree>
    <p:extLst>
      <p:ext uri="{BB962C8B-B14F-4D97-AF65-F5344CB8AC3E}">
        <p14:creationId xmlns:p14="http://schemas.microsoft.com/office/powerpoint/2010/main" val="1967077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Transkraniální</a:t>
            </a:r>
            <a:r>
              <a:rPr lang="cs-CZ" dirty="0"/>
              <a:t> elektrická stimulace (</a:t>
            </a:r>
            <a:r>
              <a:rPr lang="cs-CZ" dirty="0" err="1"/>
              <a:t>tES</a:t>
            </a:r>
            <a:r>
              <a:rPr lang="cs-CZ" dirty="0"/>
              <a:t>)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1027303" y="3844036"/>
            <a:ext cx="4041775" cy="639762"/>
          </a:xfrm>
        </p:spPr>
        <p:txBody>
          <a:bodyPr/>
          <a:lstStyle/>
          <a:p>
            <a:r>
              <a:rPr lang="cs-CZ" dirty="0"/>
              <a:t>Druhy stimulací </a:t>
            </a:r>
            <a:r>
              <a:rPr lang="cs-CZ" dirty="0" err="1"/>
              <a:t>tES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685800" y="1154486"/>
            <a:ext cx="4906888" cy="2960313"/>
          </a:xfrm>
        </p:spPr>
        <p:txBody>
          <a:bodyPr/>
          <a:lstStyle/>
          <a:p>
            <a:r>
              <a:rPr lang="cs-CZ" sz="2000" dirty="0">
                <a:solidFill>
                  <a:schemeClr val="accent4"/>
                </a:solidFill>
              </a:rPr>
              <a:t>Neinvazivní, přenosná, dobře tolerovaná </a:t>
            </a:r>
            <a:r>
              <a:rPr lang="cs-CZ" sz="2000" b="1" dirty="0" err="1">
                <a:solidFill>
                  <a:schemeClr val="accent4"/>
                </a:solidFill>
              </a:rPr>
              <a:t>neuromodulační</a:t>
            </a:r>
            <a:r>
              <a:rPr lang="cs-CZ" sz="2000" dirty="0">
                <a:solidFill>
                  <a:schemeClr val="accent4"/>
                </a:solidFill>
              </a:rPr>
              <a:t> technika</a:t>
            </a:r>
          </a:p>
          <a:p>
            <a:r>
              <a:rPr lang="cs-CZ" sz="2000" dirty="0">
                <a:solidFill>
                  <a:schemeClr val="accent4"/>
                </a:solidFill>
              </a:rPr>
              <a:t>Aplikace slabého elektrického proudu (1-2mA) pomocí dvou elektrod připevněných na hlavě</a:t>
            </a:r>
          </a:p>
          <a:p>
            <a:r>
              <a:rPr lang="cs-CZ" sz="2000" dirty="0">
                <a:solidFill>
                  <a:schemeClr val="accent4"/>
                </a:solidFill>
              </a:rPr>
              <a:t>Moduluju spontánní kortikální aktivitu a excitabilitu</a:t>
            </a:r>
          </a:p>
          <a:p>
            <a:r>
              <a:rPr lang="cs-CZ" sz="2000" dirty="0">
                <a:solidFill>
                  <a:schemeClr val="accent4"/>
                </a:solidFill>
              </a:rPr>
              <a:t>Účinek cca 1 hodina, kumulativní efekt, stimulace velkých oblastí</a:t>
            </a:r>
          </a:p>
          <a:p>
            <a:endParaRPr lang="cs-CZ" dirty="0">
              <a:solidFill>
                <a:schemeClr val="accent4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4112" y="1367610"/>
            <a:ext cx="2654482" cy="242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Obrázek 14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54474" y="4623620"/>
            <a:ext cx="3096344" cy="1538846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02381" y="4659345"/>
            <a:ext cx="2926047" cy="1548554"/>
          </a:xfrm>
          <a:prstGeom prst="rect">
            <a:avLst/>
          </a:prstGeom>
        </p:spPr>
      </p:pic>
      <p:pic>
        <p:nvPicPr>
          <p:cNvPr id="17" name="Obrázek 16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28428" y="4704778"/>
            <a:ext cx="2915375" cy="145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472927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418DE84-A243-43D6-A92F-5EED38D8C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Historie </a:t>
            </a:r>
            <a:r>
              <a:rPr lang="cs-CZ" dirty="0" err="1"/>
              <a:t>tES</a:t>
            </a:r>
            <a:endParaRPr lang="cs-CZ" dirty="0"/>
          </a:p>
        </p:txBody>
      </p:sp>
      <p:pic>
        <p:nvPicPr>
          <p:cNvPr id="4" name="Obrázok 5">
            <a:extLst>
              <a:ext uri="{FF2B5EF4-FFF2-40B4-BE49-F238E27FC236}">
                <a16:creationId xmlns:a16="http://schemas.microsoft.com/office/drawing/2014/main" id="{A8E8BC94-8EFE-4428-92B8-B84DB33E48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85" r="6510" b="5"/>
          <a:stretch/>
        </p:blipFill>
        <p:spPr>
          <a:xfrm>
            <a:off x="4953000" y="1533528"/>
            <a:ext cx="2732283" cy="2075860"/>
          </a:xfrm>
          <a:prstGeom prst="rect">
            <a:avLst/>
          </a:prstGeom>
        </p:spPr>
      </p:pic>
      <p:pic>
        <p:nvPicPr>
          <p:cNvPr id="5" name="Obrázok 6">
            <a:extLst>
              <a:ext uri="{FF2B5EF4-FFF2-40B4-BE49-F238E27FC236}">
                <a16:creationId xmlns:a16="http://schemas.microsoft.com/office/drawing/2014/main" id="{C195A323-42A0-4FFB-9C76-70E867D7A1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2257" r="1" b="2767"/>
          <a:stretch/>
        </p:blipFill>
        <p:spPr>
          <a:xfrm>
            <a:off x="8534400" y="1530467"/>
            <a:ext cx="2731522" cy="2075861"/>
          </a:xfrm>
          <a:prstGeom prst="rect">
            <a:avLst/>
          </a:prstGeom>
        </p:spPr>
      </p:pic>
      <p:pic>
        <p:nvPicPr>
          <p:cNvPr id="6" name="Obrázok 4">
            <a:extLst>
              <a:ext uri="{FF2B5EF4-FFF2-40B4-BE49-F238E27FC236}">
                <a16:creationId xmlns:a16="http://schemas.microsoft.com/office/drawing/2014/main" id="{AE86A50B-6D38-415F-8C92-C4FAA03402F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83" r="5767" b="5"/>
          <a:stretch/>
        </p:blipFill>
        <p:spPr>
          <a:xfrm>
            <a:off x="3250329" y="3962400"/>
            <a:ext cx="2732283" cy="2082677"/>
          </a:xfrm>
          <a:prstGeom prst="rect">
            <a:avLst/>
          </a:prstGeom>
        </p:spPr>
      </p:pic>
      <p:pic>
        <p:nvPicPr>
          <p:cNvPr id="7" name="Zástupný objekt pre obsah 3">
            <a:extLst>
              <a:ext uri="{FF2B5EF4-FFF2-40B4-BE49-F238E27FC236}">
                <a16:creationId xmlns:a16="http://schemas.microsoft.com/office/drawing/2014/main" id="{BA0D6905-8E31-4452-AB0A-F58869E544D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989" r="3" b="3"/>
          <a:stretch/>
        </p:blipFill>
        <p:spPr>
          <a:xfrm>
            <a:off x="6629400" y="3962400"/>
            <a:ext cx="2731522" cy="2082677"/>
          </a:xfrm>
          <a:prstGeom prst="rect">
            <a:avLst/>
          </a:prstGeom>
        </p:spPr>
      </p:pic>
      <p:pic>
        <p:nvPicPr>
          <p:cNvPr id="8" name="Obrázok 58">
            <a:extLst>
              <a:ext uri="{FF2B5EF4-FFF2-40B4-BE49-F238E27FC236}">
                <a16:creationId xmlns:a16="http://schemas.microsoft.com/office/drawing/2014/main" id="{2F4D4C25-14CD-457B-BD9F-4886EB46B3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7711" y="1487182"/>
            <a:ext cx="3008760" cy="2304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0702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Transkraniální</a:t>
            </a:r>
            <a:r>
              <a:rPr lang="cs-CZ" dirty="0"/>
              <a:t> stimulace stejnosměrným proudem (</a:t>
            </a:r>
            <a:r>
              <a:rPr lang="cs-CZ" dirty="0" err="1"/>
              <a:t>tDCS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/>
              <a:t>Polarita</a:t>
            </a:r>
          </a:p>
          <a:p>
            <a:r>
              <a:rPr lang="cs-CZ" sz="2000" dirty="0"/>
              <a:t>Intenzita</a:t>
            </a:r>
          </a:p>
          <a:p>
            <a:r>
              <a:rPr lang="cs-CZ" sz="2000" dirty="0"/>
              <a:t>Délka stimulace</a:t>
            </a:r>
          </a:p>
          <a:p>
            <a:r>
              <a:rPr lang="cs-CZ" sz="2000" dirty="0"/>
              <a:t>Umístění elektrod (tzv. montáže)</a:t>
            </a:r>
          </a:p>
          <a:p>
            <a:endParaRPr lang="cs-CZ" sz="2000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3501009"/>
            <a:ext cx="5463392" cy="3188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ovéPole 4"/>
          <p:cNvSpPr txBox="1"/>
          <p:nvPr/>
        </p:nvSpPr>
        <p:spPr>
          <a:xfrm>
            <a:off x="7176684" y="4969137"/>
            <a:ext cx="32403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 err="1"/>
              <a:t>Anodální</a:t>
            </a:r>
            <a:r>
              <a:rPr lang="cs-CZ" dirty="0"/>
              <a:t> stimulace = excitace</a:t>
            </a:r>
          </a:p>
          <a:p>
            <a:endParaRPr lang="cs-CZ" dirty="0"/>
          </a:p>
          <a:p>
            <a:r>
              <a:rPr lang="cs-CZ" dirty="0" err="1"/>
              <a:t>Katodální</a:t>
            </a:r>
            <a:r>
              <a:rPr lang="cs-CZ" dirty="0"/>
              <a:t> stimulace = inhibice</a:t>
            </a: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662730" y="1447801"/>
            <a:ext cx="3651193" cy="230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35605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500" dirty="0"/>
              <a:t>Primární mechanismus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1600200"/>
            <a:ext cx="4690864" cy="3048000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accent4"/>
                </a:solidFill>
              </a:rPr>
              <a:t>Zvyšuje </a:t>
            </a:r>
            <a:r>
              <a:rPr lang="cs-CZ" sz="2000" b="1" dirty="0">
                <a:solidFill>
                  <a:schemeClr val="accent4"/>
                </a:solidFill>
              </a:rPr>
              <a:t>pravděpodobnost</a:t>
            </a:r>
            <a:r>
              <a:rPr lang="cs-CZ" sz="2000" dirty="0">
                <a:solidFill>
                  <a:schemeClr val="accent4"/>
                </a:solidFill>
              </a:rPr>
              <a:t> výskytu akčního potenciálu namísto přímého zahájení akčního potenciálu </a:t>
            </a:r>
            <a:r>
              <a:rPr lang="cs-CZ" sz="2000" dirty="0">
                <a:solidFill>
                  <a:schemeClr val="accent4"/>
                </a:solidFill>
                <a:sym typeface="Wingdings" panose="05000000000000000000" pitchFamily="2" charset="2"/>
              </a:rPr>
              <a:t></a:t>
            </a:r>
            <a:r>
              <a:rPr lang="cs-CZ" sz="2000" b="1" dirty="0">
                <a:solidFill>
                  <a:schemeClr val="accent4"/>
                </a:solidFill>
                <a:sym typeface="Wingdings" panose="05000000000000000000" pitchFamily="2" charset="2"/>
              </a:rPr>
              <a:t>zvýšení či snížení excitability</a:t>
            </a:r>
            <a:r>
              <a:rPr lang="cs-CZ" sz="2000" dirty="0">
                <a:solidFill>
                  <a:schemeClr val="accent4"/>
                </a:solidFill>
              </a:rPr>
              <a:t> </a:t>
            </a:r>
            <a:endParaRPr lang="cs-CZ" sz="2000" b="1" dirty="0">
              <a:solidFill>
                <a:schemeClr val="accent4"/>
              </a:solidFill>
            </a:endParaRPr>
          </a:p>
          <a:p>
            <a:r>
              <a:rPr lang="cs-CZ" sz="2000" dirty="0">
                <a:solidFill>
                  <a:schemeClr val="accent4"/>
                </a:solidFill>
              </a:rPr>
              <a:t>Podprahová změna klidového potenciálu membrány směrem k depolarizaci či </a:t>
            </a:r>
            <a:r>
              <a:rPr lang="cs-CZ" sz="2000" dirty="0" err="1">
                <a:solidFill>
                  <a:schemeClr val="accent4"/>
                </a:solidFill>
              </a:rPr>
              <a:t>hyperpolarizaci</a:t>
            </a:r>
            <a:r>
              <a:rPr lang="cs-CZ" sz="2000" dirty="0">
                <a:solidFill>
                  <a:schemeClr val="accent4"/>
                </a:solidFill>
              </a:rPr>
              <a:t> </a:t>
            </a:r>
          </a:p>
          <a:p>
            <a:endParaRPr lang="cs-CZ" dirty="0">
              <a:solidFill>
                <a:schemeClr val="accent4"/>
              </a:solidFill>
            </a:endParaRPr>
          </a:p>
          <a:p>
            <a:endParaRPr lang="cs-CZ" dirty="0">
              <a:solidFill>
                <a:schemeClr val="accent4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756" y="1543050"/>
            <a:ext cx="4372119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38683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sz="3500" dirty="0"/>
              <a:t>Primární mechanismus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62000" y="1600200"/>
            <a:ext cx="4690864" cy="3048000"/>
          </a:xfrm>
        </p:spPr>
        <p:txBody>
          <a:bodyPr>
            <a:normAutofit/>
          </a:bodyPr>
          <a:lstStyle/>
          <a:p>
            <a:r>
              <a:rPr lang="cs-CZ" sz="2000" dirty="0">
                <a:solidFill>
                  <a:schemeClr val="accent4"/>
                </a:solidFill>
              </a:rPr>
              <a:t>Zvyšuje </a:t>
            </a:r>
            <a:r>
              <a:rPr lang="cs-CZ" sz="2000" b="1" dirty="0">
                <a:solidFill>
                  <a:schemeClr val="accent4"/>
                </a:solidFill>
              </a:rPr>
              <a:t>pravděpodobnost</a:t>
            </a:r>
            <a:r>
              <a:rPr lang="cs-CZ" sz="2000" dirty="0">
                <a:solidFill>
                  <a:schemeClr val="accent4"/>
                </a:solidFill>
              </a:rPr>
              <a:t> výskytu akčního potenciálu namísto přímého zahájení akčního potenciálu </a:t>
            </a:r>
            <a:r>
              <a:rPr lang="cs-CZ" sz="2000" dirty="0">
                <a:solidFill>
                  <a:schemeClr val="accent4"/>
                </a:solidFill>
                <a:sym typeface="Wingdings" panose="05000000000000000000" pitchFamily="2" charset="2"/>
              </a:rPr>
              <a:t></a:t>
            </a:r>
            <a:r>
              <a:rPr lang="cs-CZ" sz="2000" b="1" dirty="0">
                <a:solidFill>
                  <a:schemeClr val="accent4"/>
                </a:solidFill>
                <a:sym typeface="Wingdings" panose="05000000000000000000" pitchFamily="2" charset="2"/>
              </a:rPr>
              <a:t>zvýšení či snížení excitability</a:t>
            </a:r>
            <a:r>
              <a:rPr lang="cs-CZ" sz="2000" dirty="0">
                <a:solidFill>
                  <a:schemeClr val="accent4"/>
                </a:solidFill>
              </a:rPr>
              <a:t> </a:t>
            </a:r>
            <a:endParaRPr lang="cs-CZ" sz="2000" b="1" dirty="0">
              <a:solidFill>
                <a:schemeClr val="accent4"/>
              </a:solidFill>
            </a:endParaRPr>
          </a:p>
          <a:p>
            <a:r>
              <a:rPr lang="cs-CZ" sz="2000" dirty="0">
                <a:solidFill>
                  <a:schemeClr val="accent4"/>
                </a:solidFill>
              </a:rPr>
              <a:t>Podprahová změna klidového potenciálu membrány směrem k depolarizaci či </a:t>
            </a:r>
            <a:r>
              <a:rPr lang="cs-CZ" sz="2000" dirty="0" err="1">
                <a:solidFill>
                  <a:schemeClr val="accent4"/>
                </a:solidFill>
              </a:rPr>
              <a:t>hyperpolarizaci</a:t>
            </a:r>
            <a:r>
              <a:rPr lang="cs-CZ" sz="2000" dirty="0">
                <a:solidFill>
                  <a:schemeClr val="accent4"/>
                </a:solidFill>
              </a:rPr>
              <a:t> </a:t>
            </a:r>
          </a:p>
          <a:p>
            <a:endParaRPr lang="cs-CZ" dirty="0">
              <a:solidFill>
                <a:schemeClr val="accent4"/>
              </a:solidFill>
            </a:endParaRPr>
          </a:p>
          <a:p>
            <a:endParaRPr lang="cs-CZ" dirty="0">
              <a:solidFill>
                <a:schemeClr val="accent4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8756" y="1543050"/>
            <a:ext cx="4372119" cy="41719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6B6FDDA4-5CEF-4C42-B456-85C5BF0998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1543050"/>
            <a:ext cx="4328790" cy="417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55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Mechanisus</a:t>
            </a:r>
            <a:r>
              <a:rPr lang="cs-CZ" dirty="0"/>
              <a:t> účinku LTP / LDP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561609" y="713355"/>
            <a:ext cx="6635080" cy="639762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4"/>
                </a:solidFill>
              </a:rPr>
              <a:t>Dlouhodobá </a:t>
            </a:r>
            <a:r>
              <a:rPr lang="cs-CZ" dirty="0" err="1">
                <a:solidFill>
                  <a:schemeClr val="accent4"/>
                </a:solidFill>
              </a:rPr>
              <a:t>potenciace</a:t>
            </a:r>
            <a:r>
              <a:rPr lang="cs-CZ" dirty="0">
                <a:solidFill>
                  <a:schemeClr val="accent4"/>
                </a:solidFill>
              </a:rPr>
              <a:t>/ dlouhodobá deprese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2"/>
          </p:nvPr>
        </p:nvSpPr>
        <p:spPr>
          <a:xfrm>
            <a:off x="712309" y="1505518"/>
            <a:ext cx="7499176" cy="3951288"/>
          </a:xfrm>
        </p:spPr>
        <p:txBody>
          <a:bodyPr/>
          <a:lstStyle/>
          <a:p>
            <a:r>
              <a:rPr lang="cs-CZ" dirty="0">
                <a:solidFill>
                  <a:schemeClr val="accent4"/>
                </a:solidFill>
              </a:rPr>
              <a:t>Stálý nárůst/snížení synaptické síly</a:t>
            </a:r>
          </a:p>
          <a:p>
            <a:r>
              <a:rPr lang="cs-CZ" dirty="0">
                <a:solidFill>
                  <a:schemeClr val="accent4"/>
                </a:solidFill>
              </a:rPr>
              <a:t>Mechanismus přítomný při učení či tréninku</a:t>
            </a:r>
          </a:p>
          <a:p>
            <a:endParaRPr lang="cs-CZ" dirty="0">
              <a:solidFill>
                <a:schemeClr val="accent4"/>
              </a:solidFill>
            </a:endParaRPr>
          </a:p>
          <a:p>
            <a:endParaRPr lang="cs-CZ" dirty="0">
              <a:solidFill>
                <a:schemeClr val="accent4"/>
              </a:solidFill>
            </a:endParaRPr>
          </a:p>
        </p:txBody>
      </p:sp>
      <p:pic>
        <p:nvPicPr>
          <p:cNvPr id="11" name="Picture 2" descr="https://sites.google.com/site/mcauliffeneur493/_/rsrc/1301496833446/home/synaptic-plasticity/Long-Term-Potentiation1.jp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514600"/>
            <a:ext cx="5007871" cy="3630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6785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cs-CZ" dirty="0" err="1"/>
              <a:t>Transcranial</a:t>
            </a:r>
            <a:r>
              <a:rPr lang="cs-CZ" dirty="0"/>
              <a:t> </a:t>
            </a:r>
            <a:r>
              <a:rPr lang="cs-CZ" dirty="0" err="1"/>
              <a:t>Alternating</a:t>
            </a:r>
            <a:r>
              <a:rPr lang="cs-CZ" dirty="0"/>
              <a:t> </a:t>
            </a:r>
            <a:r>
              <a:rPr lang="cs-CZ" dirty="0" err="1"/>
              <a:t>Current</a:t>
            </a:r>
            <a:r>
              <a:rPr lang="cs-CZ" dirty="0"/>
              <a:t> </a:t>
            </a:r>
            <a:r>
              <a:rPr lang="cs-CZ" dirty="0" err="1"/>
              <a:t>stimulation</a:t>
            </a:r>
            <a:r>
              <a:rPr lang="cs-CZ" dirty="0"/>
              <a:t> (</a:t>
            </a:r>
            <a:r>
              <a:rPr lang="cs-CZ" dirty="0" err="1"/>
              <a:t>tACS</a:t>
            </a:r>
            <a:r>
              <a:rPr lang="cs-CZ" dirty="0"/>
              <a:t>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54569" y="1031081"/>
            <a:ext cx="11046883" cy="4795838"/>
          </a:xfrm>
        </p:spPr>
        <p:txBody>
          <a:bodyPr>
            <a:normAutofit/>
          </a:bodyPr>
          <a:lstStyle/>
          <a:p>
            <a:r>
              <a:rPr lang="cs-CZ" sz="2500" dirty="0">
                <a:solidFill>
                  <a:schemeClr val="accent4"/>
                </a:solidFill>
              </a:rPr>
              <a:t>Moduluje mozkové oscilace – synchronizace akčních potenciálů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035" y="1876308"/>
            <a:ext cx="3276600" cy="214325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1" y="1981200"/>
            <a:ext cx="3842036" cy="3505200"/>
          </a:xfrm>
          <a:prstGeom prst="rect">
            <a:avLst/>
          </a:prstGeom>
        </p:spPr>
      </p:pic>
      <p:pic>
        <p:nvPicPr>
          <p:cNvPr id="8" name="Picture 2" descr="An external file that holds a picture, illustration, etc.&#10;Object name is fnhum-07-00279-g0005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2817" y="4267201"/>
            <a:ext cx="3988293" cy="223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3042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09600" y="361375"/>
            <a:ext cx="7406640" cy="1017270"/>
          </a:xfrm>
        </p:spPr>
        <p:txBody>
          <a:bodyPr/>
          <a:lstStyle/>
          <a:p>
            <a:r>
              <a:rPr lang="cs-CZ" dirty="0" err="1"/>
              <a:t>tDCS</a:t>
            </a:r>
            <a:r>
              <a:rPr lang="cs-CZ" dirty="0"/>
              <a:t> v praxi</a:t>
            </a:r>
          </a:p>
        </p:txBody>
      </p:sp>
      <p:pic>
        <p:nvPicPr>
          <p:cNvPr id="8" name="Zástupný symbol pro obsah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757" y="1947266"/>
            <a:ext cx="3615333" cy="3615333"/>
          </a:xfrm>
        </p:spPr>
      </p:pic>
      <p:pic>
        <p:nvPicPr>
          <p:cNvPr id="9" name="Zástupný symbol pro obsah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3640" y="1947266"/>
            <a:ext cx="2652759" cy="3537011"/>
          </a:xfrm>
        </p:spPr>
      </p:pic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25000" lnSpcReduction="20000"/>
          </a:bodyPr>
          <a:lstStyle/>
          <a:p>
            <a:fld id="{C76A333A-7462-4C53-895F-3B5A8F5B26E5}" type="slidenum">
              <a:rPr lang="cs-CZ" smtClean="0"/>
              <a:t>39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91777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7A0496-E9AA-4E92-BC53-CD5AF980A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Kognitivní trénink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14144BA-EABF-412F-A7E3-D7042ECD5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0155" y="784174"/>
            <a:ext cx="4664661" cy="326350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4"/>
                </a:solidFill>
              </a:rPr>
              <a:t>Typy tréninku:</a:t>
            </a:r>
          </a:p>
          <a:p>
            <a:pPr lvl="1"/>
            <a:r>
              <a:rPr lang="cs-CZ" dirty="0">
                <a:solidFill>
                  <a:schemeClr val="accent4"/>
                </a:solidFill>
              </a:rPr>
              <a:t>Papír-tužka / počítačové / virtuální realita</a:t>
            </a:r>
          </a:p>
          <a:p>
            <a:pPr lvl="1"/>
            <a:r>
              <a:rPr lang="cs-CZ" dirty="0">
                <a:solidFill>
                  <a:schemeClr val="accent4"/>
                </a:solidFill>
              </a:rPr>
              <a:t>Ve skupině / individuální</a:t>
            </a:r>
          </a:p>
          <a:p>
            <a:pPr lvl="1"/>
            <a:r>
              <a:rPr lang="cs-CZ" dirty="0">
                <a:solidFill>
                  <a:schemeClr val="accent4"/>
                </a:solidFill>
              </a:rPr>
              <a:t>Cílené  / Necílené na specifické funkce</a:t>
            </a:r>
          </a:p>
          <a:p>
            <a:r>
              <a:rPr lang="cs-CZ" dirty="0">
                <a:solidFill>
                  <a:schemeClr val="accent4"/>
                </a:solidFill>
              </a:rPr>
              <a:t>Často forma her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6DFA27B-5578-40CF-8213-E403CD218E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4421292"/>
            <a:ext cx="2780049" cy="2073053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9B550F7-017D-4A06-9CC3-72005E8DD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3269214"/>
            <a:ext cx="2631071" cy="198316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C88FAD3C-383D-4374-8FCF-992BF06DC1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939" y="426036"/>
            <a:ext cx="4411283" cy="2469564"/>
          </a:xfrm>
          <a:prstGeom prst="rect">
            <a:avLst/>
          </a:prstGeom>
        </p:spPr>
      </p:pic>
      <p:pic>
        <p:nvPicPr>
          <p:cNvPr id="7" name="Picture 6" descr="SÃºvisiaci obrÃ¡zok">
            <a:extLst>
              <a:ext uri="{FF2B5EF4-FFF2-40B4-BE49-F238E27FC236}">
                <a16:creationId xmlns:a16="http://schemas.microsoft.com/office/drawing/2014/main" id="{D4C92343-EE6D-45E4-8E21-7BEBAA9D35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3581400"/>
            <a:ext cx="2780050" cy="2299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6961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916AEE6-2C9E-457E-BB22-F13C304300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tDCS</a:t>
            </a:r>
            <a:r>
              <a:rPr lang="cs-CZ" dirty="0"/>
              <a:t> pro domácí použití</a:t>
            </a:r>
          </a:p>
        </p:txBody>
      </p:sp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7DF08350-9E43-469F-919A-D5EBC7B994E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3102" y="2336869"/>
            <a:ext cx="2916098" cy="3158230"/>
          </a:xfrm>
        </p:spPr>
      </p:pic>
      <p:pic>
        <p:nvPicPr>
          <p:cNvPr id="10" name="Zástupný symbol pro obsah 9">
            <a:extLst>
              <a:ext uri="{FF2B5EF4-FFF2-40B4-BE49-F238E27FC236}">
                <a16:creationId xmlns:a16="http://schemas.microsoft.com/office/drawing/2014/main" id="{94499DAF-84E5-482F-A254-8661F02826C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600" y="2336869"/>
            <a:ext cx="2916098" cy="2916098"/>
          </a:xfrm>
        </p:spPr>
      </p:pic>
      <p:sp>
        <p:nvSpPr>
          <p:cNvPr id="11" name="Zástupný symbol pro obsah 4">
            <a:extLst>
              <a:ext uri="{FF2B5EF4-FFF2-40B4-BE49-F238E27FC236}">
                <a16:creationId xmlns:a16="http://schemas.microsoft.com/office/drawing/2014/main" id="{63289F37-94A6-4E7A-A18A-16F0125A9952}"/>
              </a:ext>
            </a:extLst>
          </p:cNvPr>
          <p:cNvSpPr txBox="1">
            <a:spLocks/>
          </p:cNvSpPr>
          <p:nvPr/>
        </p:nvSpPr>
        <p:spPr>
          <a:xfrm>
            <a:off x="569384" y="1066800"/>
            <a:ext cx="6517215" cy="270757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1650" dirty="0">
                <a:solidFill>
                  <a:schemeClr val="tx1"/>
                </a:solidFill>
              </a:rPr>
              <a:t>Předpřipravené umístění elektrod</a:t>
            </a:r>
          </a:p>
          <a:p>
            <a:r>
              <a:rPr lang="cs-CZ" sz="1650" dirty="0">
                <a:solidFill>
                  <a:schemeClr val="tx1"/>
                </a:solidFill>
              </a:rPr>
              <a:t>Spuštění po zadání kódu sdělovaném odborným pracovníkem </a:t>
            </a:r>
          </a:p>
        </p:txBody>
      </p:sp>
    </p:spTree>
    <p:extLst>
      <p:ext uri="{BB962C8B-B14F-4D97-AF65-F5344CB8AC3E}">
        <p14:creationId xmlns:p14="http://schemas.microsoft.com/office/powerpoint/2010/main" val="9891516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Proč </a:t>
            </a:r>
            <a:r>
              <a:rPr lang="cs-CZ" dirty="0" err="1"/>
              <a:t>tES</a:t>
            </a:r>
            <a:r>
              <a:rPr lang="cs-CZ" dirty="0"/>
              <a:t>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Jednoduchá aplikace</a:t>
            </a:r>
          </a:p>
          <a:p>
            <a:r>
              <a:rPr lang="cs-CZ" dirty="0"/>
              <a:t>Cenová dostupnost</a:t>
            </a:r>
          </a:p>
          <a:p>
            <a:r>
              <a:rPr lang="cs-CZ" dirty="0"/>
              <a:t>Spolehlivá placebo stimulace</a:t>
            </a:r>
          </a:p>
          <a:p>
            <a:r>
              <a:rPr lang="cs-CZ" dirty="0"/>
              <a:t>Mírné nežádoucí účinky (svědění, brnění, pálení) </a:t>
            </a:r>
          </a:p>
          <a:p>
            <a:r>
              <a:rPr lang="cs-CZ" dirty="0"/>
              <a:t>Možnost pro </a:t>
            </a:r>
            <a:r>
              <a:rPr lang="cs-CZ" dirty="0" err="1"/>
              <a:t>farmako</a:t>
            </a:r>
            <a:r>
              <a:rPr lang="cs-CZ" dirty="0"/>
              <a:t>-rezistentní pacienty (jiný mechanismus účinku)</a:t>
            </a:r>
          </a:p>
        </p:txBody>
      </p:sp>
    </p:spTree>
    <p:extLst>
      <p:ext uri="{BB962C8B-B14F-4D97-AF65-F5344CB8AC3E}">
        <p14:creationId xmlns:p14="http://schemas.microsoft.com/office/powerpoint/2010/main" val="9974069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4DF0CB-0221-46F5-9F46-6C49640B0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</p:spPr>
        <p:txBody>
          <a:bodyPr/>
          <a:lstStyle/>
          <a:p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Do It </a:t>
            </a:r>
            <a:r>
              <a:rPr lang="cs-CZ" dirty="0" err="1">
                <a:solidFill>
                  <a:schemeClr val="accent1">
                    <a:lumMod val="50000"/>
                  </a:schemeClr>
                </a:solidFill>
              </a:rPr>
              <a:t>Yourself</a:t>
            </a:r>
            <a:r>
              <a:rPr lang="cs-CZ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</p:txBody>
      </p:sp>
      <p:pic>
        <p:nvPicPr>
          <p:cNvPr id="5" name="Zástupný obsah 4" descr="Obsah obrázku stůl, vsedě, muž, pes&#10;&#10;Popis byl vytvořen automaticky">
            <a:extLst>
              <a:ext uri="{FF2B5EF4-FFF2-40B4-BE49-F238E27FC236}">
                <a16:creationId xmlns:a16="http://schemas.microsoft.com/office/drawing/2014/main" id="{1311093A-6700-4744-BB4F-EEDC8D8875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21752" y="3868580"/>
            <a:ext cx="3662149" cy="2379820"/>
          </a:xfrm>
        </p:spPr>
      </p:pic>
      <p:pic>
        <p:nvPicPr>
          <p:cNvPr id="9" name="Obrázek 8" descr="Obsah obrázku osoba, muž, nošení, vázanka&#10;&#10;Popis byl vytvořen automaticky">
            <a:extLst>
              <a:ext uri="{FF2B5EF4-FFF2-40B4-BE49-F238E27FC236}">
                <a16:creationId xmlns:a16="http://schemas.microsoft.com/office/drawing/2014/main" id="{19DB6439-AABF-4815-9770-5CAE8BC985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9524" y="844721"/>
            <a:ext cx="2146127" cy="2861502"/>
          </a:xfrm>
          <a:prstGeom prst="rect">
            <a:avLst/>
          </a:prstGeom>
        </p:spPr>
      </p:pic>
      <p:pic>
        <p:nvPicPr>
          <p:cNvPr id="11" name="Obrázek 10" descr="Obsah obrázku interiér, stůl, žena, hodiny&#10;&#10;Popis byl vytvořen automaticky">
            <a:extLst>
              <a:ext uri="{FF2B5EF4-FFF2-40B4-BE49-F238E27FC236}">
                <a16:creationId xmlns:a16="http://schemas.microsoft.com/office/drawing/2014/main" id="{54B359B5-367C-4BD5-B8B3-6E41365DDC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04" y="1746443"/>
            <a:ext cx="3976360" cy="2236702"/>
          </a:xfrm>
          <a:prstGeom prst="rect">
            <a:avLst/>
          </a:prstGeom>
        </p:spPr>
      </p:pic>
      <p:pic>
        <p:nvPicPr>
          <p:cNvPr id="13" name="Obrázek 12" descr="Obsah obrázku stůl&#10;&#10;Popis byl vytvořen automaticky">
            <a:extLst>
              <a:ext uri="{FF2B5EF4-FFF2-40B4-BE49-F238E27FC236}">
                <a16:creationId xmlns:a16="http://schemas.microsoft.com/office/drawing/2014/main" id="{178E230C-E9FC-442A-8509-16037557C6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9382" y="4149282"/>
            <a:ext cx="4386652" cy="2193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318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4538252-633E-45C5-800D-C0470E63B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Srovnání </a:t>
            </a:r>
            <a:r>
              <a:rPr lang="cs-CZ" dirty="0" err="1"/>
              <a:t>stim</a:t>
            </a:r>
            <a:r>
              <a:rPr lang="cs-CZ" dirty="0"/>
              <a:t>. metod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51C5C73-057E-440D-B06E-7DF422625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4400" y="839246"/>
            <a:ext cx="3566160" cy="582930"/>
          </a:xfrm>
        </p:spPr>
        <p:txBody>
          <a:bodyPr/>
          <a:lstStyle/>
          <a:p>
            <a:r>
              <a:rPr lang="cs-CZ" dirty="0" err="1">
                <a:solidFill>
                  <a:schemeClr val="tx1"/>
                </a:solidFill>
              </a:rPr>
              <a:t>rTMS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16C07875-85C1-464C-A098-D9F3186005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6880" y="1676400"/>
            <a:ext cx="5021920" cy="4342354"/>
          </a:xfrm>
        </p:spPr>
        <p:txBody>
          <a:bodyPr/>
          <a:lstStyle/>
          <a:p>
            <a:r>
              <a:rPr lang="cs-CZ" dirty="0">
                <a:solidFill>
                  <a:schemeClr val="accent4"/>
                </a:solidFill>
              </a:rPr>
              <a:t>Ultrakrátké protokoly</a:t>
            </a:r>
          </a:p>
          <a:p>
            <a:r>
              <a:rPr lang="cs-CZ" dirty="0" err="1">
                <a:solidFill>
                  <a:schemeClr val="accent4"/>
                </a:solidFill>
              </a:rPr>
              <a:t>Fokálnost</a:t>
            </a:r>
            <a:r>
              <a:rPr lang="cs-CZ" dirty="0">
                <a:solidFill>
                  <a:schemeClr val="accent4"/>
                </a:solidFill>
              </a:rPr>
              <a:t> a přesnost metody</a:t>
            </a:r>
          </a:p>
          <a:p>
            <a:r>
              <a:rPr lang="cs-CZ" dirty="0">
                <a:solidFill>
                  <a:schemeClr val="accent4"/>
                </a:solidFill>
              </a:rPr>
              <a:t>Schválení FDA pro léčbu </a:t>
            </a:r>
            <a:r>
              <a:rPr lang="cs-CZ" dirty="0" err="1">
                <a:solidFill>
                  <a:schemeClr val="accent4"/>
                </a:solidFill>
              </a:rPr>
              <a:t>farmakorezistentní</a:t>
            </a:r>
            <a:r>
              <a:rPr lang="cs-CZ" dirty="0">
                <a:solidFill>
                  <a:schemeClr val="accent4"/>
                </a:solidFill>
              </a:rPr>
              <a:t> deprese</a:t>
            </a:r>
          </a:p>
          <a:p>
            <a:r>
              <a:rPr lang="cs-CZ" dirty="0">
                <a:solidFill>
                  <a:schemeClr val="accent4"/>
                </a:solidFill>
              </a:rPr>
              <a:t>Uznání pojišťovnami v ČR pro neuropsychiatrická onemocnění </a:t>
            </a:r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0E0D4EDC-BD4C-4866-8F27-8879EBC624F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77000" y="992191"/>
            <a:ext cx="3566160" cy="582930"/>
          </a:xfrm>
        </p:spPr>
        <p:txBody>
          <a:bodyPr/>
          <a:lstStyle/>
          <a:p>
            <a:r>
              <a:rPr lang="cs-CZ" dirty="0" err="1">
                <a:solidFill>
                  <a:schemeClr val="tx1"/>
                </a:solidFill>
              </a:rPr>
              <a:t>tDCS</a:t>
            </a:r>
            <a:endParaRPr lang="cs-CZ" dirty="0">
              <a:solidFill>
                <a:schemeClr val="tx1"/>
              </a:solidFill>
            </a:endParaRPr>
          </a:p>
        </p:txBody>
      </p:sp>
      <p:sp>
        <p:nvSpPr>
          <p:cNvPr id="7" name="Zástupný symbol pro obsah 6">
            <a:extLst>
              <a:ext uri="{FF2B5EF4-FFF2-40B4-BE49-F238E27FC236}">
                <a16:creationId xmlns:a16="http://schemas.microsoft.com/office/drawing/2014/main" id="{D40662CC-07BB-4450-8FF8-BDFEEC700F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48400" y="1665514"/>
            <a:ext cx="5562600" cy="4430486"/>
          </a:xfrm>
        </p:spPr>
        <p:txBody>
          <a:bodyPr/>
          <a:lstStyle/>
          <a:p>
            <a:r>
              <a:rPr lang="cs-CZ" dirty="0">
                <a:solidFill>
                  <a:schemeClr val="accent4"/>
                </a:solidFill>
              </a:rPr>
              <a:t>Možnost stimulovat více oblastí jedním zařízením</a:t>
            </a:r>
          </a:p>
          <a:p>
            <a:r>
              <a:rPr lang="cs-CZ" dirty="0">
                <a:solidFill>
                  <a:schemeClr val="accent4"/>
                </a:solidFill>
              </a:rPr>
              <a:t>Přenosnost a užití v domácích podmínkách</a:t>
            </a:r>
          </a:p>
          <a:p>
            <a:r>
              <a:rPr lang="cs-CZ" dirty="0">
                <a:solidFill>
                  <a:schemeClr val="accent4"/>
                </a:solidFill>
              </a:rPr>
              <a:t>Velmi dobrá snášenlivost</a:t>
            </a:r>
          </a:p>
          <a:p>
            <a:r>
              <a:rPr lang="cs-CZ" dirty="0">
                <a:solidFill>
                  <a:schemeClr val="accent4"/>
                </a:solidFill>
              </a:rPr>
              <a:t>Cena</a:t>
            </a:r>
          </a:p>
          <a:p>
            <a:r>
              <a:rPr lang="cs-CZ" dirty="0">
                <a:solidFill>
                  <a:schemeClr val="accent4"/>
                </a:solidFill>
              </a:rPr>
              <a:t>Momentálně pouze výzkumná metoda</a:t>
            </a:r>
          </a:p>
        </p:txBody>
      </p:sp>
    </p:spTree>
    <p:extLst>
      <p:ext uri="{BB962C8B-B14F-4D97-AF65-F5344CB8AC3E}">
        <p14:creationId xmlns:p14="http://schemas.microsoft.com/office/powerpoint/2010/main" val="38751371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Použití </a:t>
            </a:r>
            <a:r>
              <a:rPr lang="cs-CZ" dirty="0" err="1"/>
              <a:t>tDCS</a:t>
            </a:r>
            <a:r>
              <a:rPr lang="cs-CZ" dirty="0"/>
              <a:t> ve výzkumu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accent4"/>
                </a:solidFill>
              </a:rPr>
              <a:t>U zdravé populace – výzkum kauzality (omezeně)</a:t>
            </a:r>
          </a:p>
          <a:p>
            <a:pPr marL="57150" indent="0">
              <a:buNone/>
            </a:pPr>
            <a:r>
              <a:rPr lang="cs-CZ" dirty="0">
                <a:solidFill>
                  <a:schemeClr val="accent4"/>
                </a:solidFill>
              </a:rPr>
              <a:t>			       – zlepšování schopností</a:t>
            </a:r>
          </a:p>
          <a:p>
            <a:r>
              <a:rPr lang="cs-CZ" dirty="0">
                <a:solidFill>
                  <a:schemeClr val="accent4"/>
                </a:solidFill>
              </a:rPr>
              <a:t>U patologické populace</a:t>
            </a:r>
          </a:p>
          <a:p>
            <a:pPr lvl="1"/>
            <a:r>
              <a:rPr lang="cs-CZ" dirty="0">
                <a:solidFill>
                  <a:schemeClr val="accent4"/>
                </a:solidFill>
              </a:rPr>
              <a:t>Alzheimerova choroba</a:t>
            </a:r>
          </a:p>
          <a:p>
            <a:pPr lvl="1"/>
            <a:r>
              <a:rPr lang="cs-CZ" dirty="0">
                <a:solidFill>
                  <a:schemeClr val="accent4"/>
                </a:solidFill>
              </a:rPr>
              <a:t>Léčba deprese</a:t>
            </a:r>
          </a:p>
          <a:p>
            <a:pPr lvl="1"/>
            <a:r>
              <a:rPr lang="cs-CZ" dirty="0">
                <a:solidFill>
                  <a:schemeClr val="accent4"/>
                </a:solidFill>
              </a:rPr>
              <a:t>Závislosti (</a:t>
            </a:r>
            <a:r>
              <a:rPr lang="cs-CZ" dirty="0" err="1">
                <a:solidFill>
                  <a:schemeClr val="accent4"/>
                </a:solidFill>
              </a:rPr>
              <a:t>craving</a:t>
            </a:r>
            <a:r>
              <a:rPr lang="cs-CZ" dirty="0">
                <a:solidFill>
                  <a:schemeClr val="accent4"/>
                </a:solidFill>
              </a:rPr>
              <a:t>)</a:t>
            </a:r>
          </a:p>
          <a:p>
            <a:pPr lvl="1"/>
            <a:r>
              <a:rPr lang="cs-CZ" dirty="0" err="1">
                <a:solidFill>
                  <a:schemeClr val="accent4"/>
                </a:solidFill>
              </a:rPr>
              <a:t>Fibromyalgie</a:t>
            </a:r>
            <a:r>
              <a:rPr lang="cs-CZ" dirty="0">
                <a:solidFill>
                  <a:schemeClr val="accent4"/>
                </a:solidFill>
              </a:rPr>
              <a:t> (bolest)</a:t>
            </a:r>
          </a:p>
          <a:p>
            <a:pPr lvl="1"/>
            <a:endParaRPr lang="cs-CZ" dirty="0">
              <a:solidFill>
                <a:schemeClr val="accent4"/>
              </a:solidFill>
            </a:endParaRPr>
          </a:p>
          <a:p>
            <a:endParaRPr lang="cs-CZ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5458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Enhancement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visual</a:t>
            </a:r>
            <a:r>
              <a:rPr lang="cs-CZ" dirty="0"/>
              <a:t> </a:t>
            </a:r>
            <a:r>
              <a:rPr lang="cs-CZ" dirty="0" err="1"/>
              <a:t>attention</a:t>
            </a:r>
            <a:r>
              <a:rPr lang="cs-CZ" dirty="0"/>
              <a:t> in MCI </a:t>
            </a:r>
            <a:r>
              <a:rPr lang="cs-CZ" dirty="0" err="1"/>
              <a:t>patients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685800" y="914400"/>
            <a:ext cx="8285162" cy="3136900"/>
          </a:xfrm>
        </p:spPr>
        <p:txBody>
          <a:bodyPr/>
          <a:lstStyle/>
          <a:p>
            <a:r>
              <a:rPr lang="cs-CZ" sz="2400" dirty="0">
                <a:solidFill>
                  <a:schemeClr val="accent4"/>
                </a:solidFill>
              </a:rPr>
              <a:t>Vizuální pozornost, vizuální pracovní paměť a vizuální vnímání narušeno u MCI pacientů</a:t>
            </a:r>
            <a:endParaRPr lang="en-US" sz="2400" dirty="0">
              <a:solidFill>
                <a:schemeClr val="accent4"/>
              </a:solidFill>
            </a:endParaRPr>
          </a:p>
          <a:p>
            <a:r>
              <a:rPr lang="cs-CZ" sz="2400" dirty="0">
                <a:solidFill>
                  <a:schemeClr val="accent4"/>
                </a:solidFill>
              </a:rPr>
              <a:t>Specifické narušení v identifikaci </a:t>
            </a:r>
            <a:r>
              <a:rPr lang="cs-CZ" sz="2400" dirty="0" err="1">
                <a:solidFill>
                  <a:schemeClr val="accent4"/>
                </a:solidFill>
              </a:rPr>
              <a:t>rotavaných</a:t>
            </a:r>
            <a:r>
              <a:rPr lang="cs-CZ" sz="2400" dirty="0">
                <a:solidFill>
                  <a:schemeClr val="accent4"/>
                </a:solidFill>
              </a:rPr>
              <a:t> </a:t>
            </a:r>
            <a:r>
              <a:rPr lang="cs-CZ" sz="2400" dirty="0" err="1">
                <a:solidFill>
                  <a:schemeClr val="accent4"/>
                </a:solidFill>
              </a:rPr>
              <a:t>vs</a:t>
            </a:r>
            <a:r>
              <a:rPr lang="cs-CZ" sz="2400" dirty="0">
                <a:solidFill>
                  <a:schemeClr val="accent4"/>
                </a:solidFill>
              </a:rPr>
              <a:t> </a:t>
            </a:r>
            <a:r>
              <a:rPr lang="cs-CZ" sz="2400" dirty="0" err="1">
                <a:solidFill>
                  <a:schemeClr val="accent4"/>
                </a:solidFill>
              </a:rPr>
              <a:t>nerotovaných</a:t>
            </a:r>
            <a:r>
              <a:rPr lang="cs-CZ" sz="2400" dirty="0">
                <a:solidFill>
                  <a:schemeClr val="accent4"/>
                </a:solidFill>
              </a:rPr>
              <a:t> objektů (</a:t>
            </a:r>
            <a:r>
              <a:rPr lang="cs-CZ" sz="2400" dirty="0" err="1">
                <a:solidFill>
                  <a:schemeClr val="accent4"/>
                </a:solidFill>
              </a:rPr>
              <a:t>Elfmarková</a:t>
            </a:r>
            <a:r>
              <a:rPr lang="cs-CZ" sz="2400" dirty="0">
                <a:solidFill>
                  <a:schemeClr val="accent4"/>
                </a:solidFill>
              </a:rPr>
              <a:t> et al.,2017)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629" y="2603160"/>
            <a:ext cx="5361577" cy="405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5981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Enhancement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visual</a:t>
            </a:r>
            <a:r>
              <a:rPr lang="cs-CZ" dirty="0"/>
              <a:t> </a:t>
            </a:r>
            <a:r>
              <a:rPr lang="cs-CZ" dirty="0" err="1"/>
              <a:t>attention</a:t>
            </a:r>
            <a:r>
              <a:rPr lang="cs-CZ" dirty="0"/>
              <a:t> in MCI </a:t>
            </a:r>
            <a:r>
              <a:rPr lang="cs-CZ" dirty="0" err="1"/>
              <a:t>patients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45455" y="1066800"/>
            <a:ext cx="8485187" cy="5270500"/>
          </a:xfrm>
        </p:spPr>
        <p:txBody>
          <a:bodyPr/>
          <a:lstStyle/>
          <a:p>
            <a:r>
              <a:rPr lang="cs-CZ" sz="2400" dirty="0">
                <a:solidFill>
                  <a:schemeClr val="accent4"/>
                </a:solidFill>
              </a:rPr>
              <a:t>Dvě skupiny: Zdraví senioři x MCI pacienti</a:t>
            </a:r>
          </a:p>
          <a:p>
            <a:r>
              <a:rPr lang="cs-CZ" sz="2400" dirty="0">
                <a:solidFill>
                  <a:schemeClr val="accent4"/>
                </a:solidFill>
              </a:rPr>
              <a:t>Dvě stimulační podmínky: Placebo x Real</a:t>
            </a:r>
          </a:p>
          <a:p>
            <a:r>
              <a:rPr lang="cs-CZ" sz="2400" dirty="0">
                <a:solidFill>
                  <a:schemeClr val="accent4"/>
                </a:solidFill>
              </a:rPr>
              <a:t>Crossover design</a:t>
            </a:r>
          </a:p>
          <a:p>
            <a:endParaRPr lang="cs-CZ" sz="2400" dirty="0">
              <a:solidFill>
                <a:schemeClr val="accent4"/>
              </a:solidFill>
            </a:endParaRPr>
          </a:p>
          <a:p>
            <a:endParaRPr lang="cs-CZ" sz="2400" dirty="0">
              <a:solidFill>
                <a:schemeClr val="accent4"/>
              </a:solidFill>
            </a:endParaRPr>
          </a:p>
          <a:p>
            <a:endParaRPr lang="cs-CZ" sz="2400" dirty="0">
              <a:solidFill>
                <a:schemeClr val="accent4"/>
              </a:solidFill>
            </a:endParaRPr>
          </a:p>
          <a:p>
            <a:endParaRPr lang="cs-CZ" sz="2400" dirty="0">
              <a:solidFill>
                <a:schemeClr val="accent4"/>
              </a:solidFill>
            </a:endParaRPr>
          </a:p>
          <a:p>
            <a:endParaRPr lang="cs-CZ" sz="2400" dirty="0">
              <a:solidFill>
                <a:schemeClr val="accent4"/>
              </a:solidFill>
            </a:endParaRPr>
          </a:p>
          <a:p>
            <a:endParaRPr lang="cs-CZ" sz="2400" dirty="0">
              <a:solidFill>
                <a:schemeClr val="accent4"/>
              </a:solidFill>
            </a:endParaRPr>
          </a:p>
          <a:p>
            <a:endParaRPr lang="cs-CZ" sz="2400" dirty="0">
              <a:solidFill>
                <a:schemeClr val="accent4"/>
              </a:solidFill>
            </a:endParaRPr>
          </a:p>
          <a:p>
            <a:r>
              <a:rPr lang="cs-CZ" sz="2400" dirty="0" err="1">
                <a:solidFill>
                  <a:schemeClr val="accent4"/>
                </a:solidFill>
              </a:rPr>
              <a:t>Outcome</a:t>
            </a:r>
            <a:r>
              <a:rPr lang="cs-CZ" sz="2400" dirty="0">
                <a:solidFill>
                  <a:schemeClr val="accent4"/>
                </a:solidFill>
              </a:rPr>
              <a:t>: zlepšení ve výkonu v daném úkolu</a:t>
            </a:r>
          </a:p>
          <a:p>
            <a:endParaRPr lang="cs-CZ" sz="2400" dirty="0">
              <a:solidFill>
                <a:schemeClr val="accent4"/>
              </a:solidFill>
            </a:endParaRPr>
          </a:p>
        </p:txBody>
      </p:sp>
      <p:sp>
        <p:nvSpPr>
          <p:cNvPr id="4" name="Obdélník 3">
            <a:extLst>
              <a:ext uri="{FF2B5EF4-FFF2-40B4-BE49-F238E27FC236}">
                <a16:creationId xmlns:a16="http://schemas.microsoft.com/office/drawing/2014/main" id="{ED52C2AE-CC73-40E5-8AA4-F19F65555673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1128ED8E-0A7D-4E6B-98A5-D67004A2761B}"/>
              </a:ext>
            </a:extLst>
          </p:cNvPr>
          <p:cNvSpPr/>
          <p:nvPr/>
        </p:nvSpPr>
        <p:spPr>
          <a:xfrm>
            <a:off x="5974813" y="3244334"/>
            <a:ext cx="242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00"/>
                </a:solidFill>
                <a:latin typeface="Times New Roman" panose="02020603050405020304" pitchFamily="18" charset="0"/>
              </a:rPr>
              <a:t> 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88E1BC4-8E3A-497D-9B9C-68C69A29C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2743200"/>
            <a:ext cx="8716961" cy="211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42722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666142-4D6D-4E82-AD68-7AD2095C77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Plány do budoucna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AB29166-44DD-4AE0-A96A-8C56D07B1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solidFill>
                  <a:schemeClr val="accent4"/>
                </a:solidFill>
              </a:rPr>
              <a:t>MCI pacienti</a:t>
            </a:r>
          </a:p>
          <a:p>
            <a:r>
              <a:rPr lang="cs-CZ" dirty="0">
                <a:solidFill>
                  <a:schemeClr val="accent4"/>
                </a:solidFill>
              </a:rPr>
              <a:t>Dlouhodobá stimulace</a:t>
            </a:r>
          </a:p>
          <a:p>
            <a:r>
              <a:rPr lang="cs-CZ" dirty="0">
                <a:solidFill>
                  <a:schemeClr val="accent4"/>
                </a:solidFill>
              </a:rPr>
              <a:t>Ekologická validita– úkol ve virtuální realitě</a:t>
            </a:r>
          </a:p>
        </p:txBody>
      </p:sp>
      <p:pic>
        <p:nvPicPr>
          <p:cNvPr id="4" name="Picture 4" descr="VÃ½sledok vyhÄ¾adÃ¡vania obrÃ¡zkov pre dopyt virtual reality supermarket">
            <a:extLst>
              <a:ext uri="{FF2B5EF4-FFF2-40B4-BE49-F238E27FC236}">
                <a16:creationId xmlns:a16="http://schemas.microsoft.com/office/drawing/2014/main" id="{20545D68-D413-44A6-9EF2-544B26B006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746" y="3200400"/>
            <a:ext cx="3233906" cy="2374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SÃºvisiaci obrÃ¡zok">
            <a:extLst>
              <a:ext uri="{FF2B5EF4-FFF2-40B4-BE49-F238E27FC236}">
                <a16:creationId xmlns:a16="http://schemas.microsoft.com/office/drawing/2014/main" id="{845C578C-BC8D-480F-937B-86110B4A5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7522" y="3195462"/>
            <a:ext cx="2903976" cy="2402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VÃ½sledok vyhÄ¾adÃ¡vania obrÃ¡zkov pre dopyt NUDZ">
            <a:extLst>
              <a:ext uri="{FF2B5EF4-FFF2-40B4-BE49-F238E27FC236}">
                <a16:creationId xmlns:a16="http://schemas.microsoft.com/office/drawing/2014/main" id="{ED56F244-13B9-404D-8D31-83B92A38FF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2596" y="3276601"/>
            <a:ext cx="1804950" cy="98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E6F40FF4-45C4-4F20-82CE-B29450FA6253}"/>
              </a:ext>
            </a:extLst>
          </p:cNvPr>
          <p:cNvSpPr txBox="1">
            <a:spLocks/>
          </p:cNvSpPr>
          <p:nvPr/>
        </p:nvSpPr>
        <p:spPr bwMode="auto">
          <a:xfrm>
            <a:off x="2106613" y="1435100"/>
            <a:ext cx="2879708" cy="568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2800">
                <a:solidFill>
                  <a:srgbClr val="808080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2400">
                <a:solidFill>
                  <a:srgbClr val="808080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2000">
                <a:solidFill>
                  <a:srgbClr val="808080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2000">
                <a:solidFill>
                  <a:srgbClr val="808080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808080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69BE28"/>
              </a:buClr>
              <a:buSzPct val="75000"/>
              <a:buFont typeface="Wingdings" pitchFamily="2" charset="2"/>
              <a:buChar char="§"/>
              <a:defRPr sz="1600">
                <a:solidFill>
                  <a:srgbClr val="292929"/>
                </a:solidFill>
                <a:latin typeface="+mn-lt"/>
              </a:defRPr>
            </a:lvl9pPr>
          </a:lstStyle>
          <a:p>
            <a:endParaRPr lang="cs-CZ" kern="0" dirty="0"/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BF9DE6A-81E6-478F-9803-31F73495B925}"/>
              </a:ext>
            </a:extLst>
          </p:cNvPr>
          <p:cNvSpPr txBox="1"/>
          <p:nvPr/>
        </p:nvSpPr>
        <p:spPr bwMode="auto">
          <a:xfrm>
            <a:off x="2142380" y="4385557"/>
            <a:ext cx="2002626" cy="66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sk-SK" sz="1200" dirty="0"/>
              <a:t>Transfer </a:t>
            </a:r>
            <a:r>
              <a:rPr lang="sk-SK" sz="1200" dirty="0" err="1"/>
              <a:t>task</a:t>
            </a:r>
            <a:r>
              <a:rPr lang="sk-SK" sz="1200" dirty="0"/>
              <a:t>: </a:t>
            </a:r>
            <a:r>
              <a:rPr lang="en-US" sz="1200" i="1" dirty="0"/>
              <a:t>The Virtual Supermarket Shopping task</a:t>
            </a:r>
            <a:r>
              <a:rPr lang="en-US" sz="1200" dirty="0"/>
              <a:t> (</a:t>
            </a:r>
            <a:r>
              <a:rPr lang="en-US" sz="1200" dirty="0" err="1"/>
              <a:t>Plechat</a:t>
            </a:r>
            <a:r>
              <a:rPr lang="sk-SK" sz="1200" dirty="0"/>
              <a:t>á</a:t>
            </a:r>
            <a:r>
              <a:rPr lang="en-US" sz="1200" dirty="0"/>
              <a:t> et al., 2017)</a:t>
            </a:r>
            <a:endParaRPr lang="sk-SK" sz="1200" dirty="0"/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cs-CZ" sz="1200" b="1" kern="0" dirty="0">
              <a:solidFill>
                <a:srgbClr val="7AC143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024764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5A6BE78-F0D4-4873-823E-3017D6D7D5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Future</a:t>
            </a:r>
            <a:r>
              <a:rPr lang="cs-CZ" dirty="0"/>
              <a:t> </a:t>
            </a:r>
            <a:r>
              <a:rPr lang="cs-CZ" dirty="0" err="1"/>
              <a:t>directions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2C7415A-4F2D-4630-8EA6-9536A7BED5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cs-CZ" dirty="0">
                <a:solidFill>
                  <a:schemeClr val="accent4"/>
                </a:solidFill>
              </a:rPr>
              <a:t>Kombinace behaviorálních intervencí se stimulačními metodami</a:t>
            </a:r>
          </a:p>
          <a:p>
            <a:pPr lvl="1"/>
            <a:r>
              <a:rPr lang="cs-CZ" dirty="0">
                <a:solidFill>
                  <a:schemeClr val="accent4"/>
                </a:solidFill>
              </a:rPr>
              <a:t>Cílení na několik mozkových oblastí v rámci mozkových sítí</a:t>
            </a:r>
          </a:p>
          <a:p>
            <a:pPr lvl="1"/>
            <a:r>
              <a:rPr lang="cs-CZ" dirty="0">
                <a:solidFill>
                  <a:schemeClr val="accent4"/>
                </a:solidFill>
              </a:rPr>
              <a:t>Intervence přizpůsobené jednotlivcům</a:t>
            </a:r>
          </a:p>
          <a:p>
            <a:pPr lvl="1"/>
            <a:r>
              <a:rPr lang="cs-CZ" dirty="0">
                <a:solidFill>
                  <a:schemeClr val="accent4"/>
                </a:solidFill>
              </a:rPr>
              <a:t>Výzkum </a:t>
            </a:r>
            <a:r>
              <a:rPr lang="cs-CZ" dirty="0" err="1">
                <a:solidFill>
                  <a:schemeClr val="accent4"/>
                </a:solidFill>
              </a:rPr>
              <a:t>pre</a:t>
            </a:r>
            <a:r>
              <a:rPr lang="cs-CZ" dirty="0">
                <a:solidFill>
                  <a:schemeClr val="accent4"/>
                </a:solidFill>
              </a:rPr>
              <a:t>-klinických stádií a preventivní programy</a:t>
            </a:r>
          </a:p>
          <a:p>
            <a:pPr lvl="1"/>
            <a:r>
              <a:rPr lang="cs-CZ" dirty="0">
                <a:solidFill>
                  <a:schemeClr val="accent4"/>
                </a:solidFill>
              </a:rPr>
              <a:t>Prozkoumání ekologické validity dosažených zlepšení</a:t>
            </a:r>
            <a:endParaRPr lang="en-US" dirty="0">
              <a:solidFill>
                <a:schemeClr val="accent4"/>
              </a:solidFill>
            </a:endParaRPr>
          </a:p>
          <a:p>
            <a:pPr marL="0" indent="0">
              <a:buNone/>
            </a:pPr>
            <a:endParaRPr lang="cs-CZ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6585236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83D8D-0798-4218-B9DB-B1384A414C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/>
              <a:t>Předtermín</a:t>
            </a:r>
            <a:r>
              <a:rPr lang="cs-CZ" dirty="0"/>
              <a:t> 12.12.2019?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0874C8EC-4783-4F8B-9868-FBDB7D5CC0B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675847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F29E2E-E1B4-4691-811A-B042C6824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Kognitivní trénink – co říkají studie?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37E0410-CD8C-462B-B0B7-F80A284D7A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908050"/>
            <a:ext cx="11032067" cy="5041900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4"/>
                </a:solidFill>
              </a:rPr>
              <a:t>Efektivnější u MCI pacientů než vyšších stupňů postižení</a:t>
            </a:r>
          </a:p>
          <a:p>
            <a:endParaRPr lang="cs-CZ" dirty="0">
              <a:solidFill>
                <a:schemeClr val="accent4"/>
              </a:solidFill>
            </a:endParaRPr>
          </a:p>
          <a:p>
            <a:r>
              <a:rPr lang="cs-CZ" dirty="0">
                <a:solidFill>
                  <a:schemeClr val="accent4"/>
                </a:solidFill>
              </a:rPr>
              <a:t>Zdraví senioři (55 studií, 4,885 subjektů):</a:t>
            </a:r>
          </a:p>
          <a:p>
            <a:pPr lvl="1"/>
            <a:r>
              <a:rPr lang="cs-CZ" dirty="0">
                <a:solidFill>
                  <a:schemeClr val="accent4"/>
                </a:solidFill>
              </a:rPr>
              <a:t>Malý efekt: ne/verbální paměť, pracovní paměť, rychlost zpracování, zrakově-prostorové </a:t>
            </a:r>
            <a:r>
              <a:rPr lang="cs-CZ" dirty="0" err="1">
                <a:solidFill>
                  <a:schemeClr val="accent4"/>
                </a:solidFill>
              </a:rPr>
              <a:t>schopn</a:t>
            </a:r>
            <a:r>
              <a:rPr lang="cs-CZ" dirty="0">
                <a:solidFill>
                  <a:schemeClr val="accent4"/>
                </a:solidFill>
              </a:rPr>
              <a:t>. (</a:t>
            </a:r>
            <a:r>
              <a:rPr lang="cs-CZ" dirty="0" err="1">
                <a:solidFill>
                  <a:schemeClr val="accent4"/>
                </a:solidFill>
              </a:rPr>
              <a:t>Lampit</a:t>
            </a:r>
            <a:r>
              <a:rPr lang="cs-CZ" dirty="0">
                <a:solidFill>
                  <a:schemeClr val="accent4"/>
                </a:solidFill>
              </a:rPr>
              <a:t> et al., 2014)</a:t>
            </a:r>
          </a:p>
          <a:p>
            <a:r>
              <a:rPr lang="cs-CZ" dirty="0">
                <a:solidFill>
                  <a:schemeClr val="accent4"/>
                </a:solidFill>
              </a:rPr>
              <a:t>MCI</a:t>
            </a:r>
          </a:p>
          <a:p>
            <a:pPr lvl="1"/>
            <a:r>
              <a:rPr lang="cs-CZ" dirty="0">
                <a:solidFill>
                  <a:schemeClr val="accent4"/>
                </a:solidFill>
              </a:rPr>
              <a:t>Středně velký efekt: exekutivní funkce (TMT-B, g = 0,8)</a:t>
            </a:r>
          </a:p>
          <a:p>
            <a:pPr lvl="1"/>
            <a:r>
              <a:rPr lang="cs-CZ" dirty="0">
                <a:solidFill>
                  <a:schemeClr val="accent4"/>
                </a:solidFill>
              </a:rPr>
              <a:t>Malý efekt: globální kognice (G=0,37), paměť (g=0,31)</a:t>
            </a:r>
          </a:p>
          <a:p>
            <a:pPr lvl="1"/>
            <a:endParaRPr lang="cs-CZ" dirty="0">
              <a:solidFill>
                <a:schemeClr val="accent4"/>
              </a:solidFill>
            </a:endParaRPr>
          </a:p>
          <a:p>
            <a:r>
              <a:rPr lang="cs-CZ" dirty="0">
                <a:solidFill>
                  <a:schemeClr val="accent4"/>
                </a:solidFill>
              </a:rPr>
              <a:t>Typ tréninku: více komponent, trénink zaměřený na paměť (</a:t>
            </a:r>
            <a:r>
              <a:rPr lang="cs-CZ" dirty="0" err="1">
                <a:solidFill>
                  <a:schemeClr val="accent4"/>
                </a:solidFill>
              </a:rPr>
              <a:t>Sherman</a:t>
            </a:r>
            <a:r>
              <a:rPr lang="cs-CZ" dirty="0">
                <a:solidFill>
                  <a:schemeClr val="accent4"/>
                </a:solidFill>
              </a:rPr>
              <a:t> et al., 2017)</a:t>
            </a:r>
          </a:p>
        </p:txBody>
      </p:sp>
    </p:spTree>
    <p:extLst>
      <p:ext uri="{BB962C8B-B14F-4D97-AF65-F5344CB8AC3E}">
        <p14:creationId xmlns:p14="http://schemas.microsoft.com/office/powerpoint/2010/main" val="37516473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286000" y="685801"/>
            <a:ext cx="7989888" cy="1058863"/>
          </a:xfrm>
        </p:spPr>
        <p:txBody>
          <a:bodyPr/>
          <a:lstStyle/>
          <a:p>
            <a:pPr eaLnBrk="1" hangingPunct="1"/>
            <a:br>
              <a:rPr lang="cs-CZ" altLang="cs-CZ" dirty="0"/>
            </a:br>
            <a:r>
              <a:rPr lang="cs-CZ" altLang="cs-CZ" dirty="0"/>
              <a:t>Děkuji za pozornost</a:t>
            </a:r>
            <a:br>
              <a:rPr lang="cs-CZ" altLang="cs-CZ" dirty="0"/>
            </a:br>
            <a:endParaRPr lang="cs-CZ" altLang="cs-CZ" dirty="0"/>
          </a:p>
        </p:txBody>
      </p:sp>
      <p:sp>
        <p:nvSpPr>
          <p:cNvPr id="3" name="TextovéPole 2"/>
          <p:cNvSpPr txBox="1"/>
          <p:nvPr/>
        </p:nvSpPr>
        <p:spPr bwMode="auto">
          <a:xfrm>
            <a:off x="1981200" y="3657601"/>
            <a:ext cx="50292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sz="2000" b="1" kern="0" dirty="0">
                <a:solidFill>
                  <a:srgbClr val="7AC143"/>
                </a:solidFill>
                <a:latin typeface="+mj-lt"/>
                <a:ea typeface="+mj-ea"/>
                <a:cs typeface="+mj-cs"/>
              </a:rPr>
              <a:t>Výzkumný tým: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sz="2000" b="1" kern="0" dirty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prof. MUDr. Irena </a:t>
            </a:r>
            <a:r>
              <a:rPr lang="cs-CZ" sz="2000" b="1" kern="0" dirty="0" err="1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Rektorová</a:t>
            </a:r>
            <a:r>
              <a:rPr lang="cs-CZ" sz="2000" b="1" kern="0" dirty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, Ph.D.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sz="2000" b="1" kern="0" dirty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Mgr. Ľubomíra </a:t>
            </a:r>
            <a:r>
              <a:rPr lang="cs-CZ" sz="2000" b="1" kern="0" dirty="0" err="1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Anderková</a:t>
            </a:r>
            <a:r>
              <a:rPr lang="cs-CZ" sz="2000" b="1" kern="0" dirty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, Ph.D.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sz="2000" b="1" kern="0" dirty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Mgr. Monika Pupíková</a:t>
            </a:r>
          </a:p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lang="cs-CZ" sz="2000" b="1" kern="0" dirty="0">
                <a:solidFill>
                  <a:schemeClr val="tx1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Mgr. Patrik Šimko</a:t>
            </a:r>
          </a:p>
        </p:txBody>
      </p:sp>
    </p:spTree>
    <p:extLst>
      <p:ext uri="{BB962C8B-B14F-4D97-AF65-F5344CB8AC3E}">
        <p14:creationId xmlns:p14="http://schemas.microsoft.com/office/powerpoint/2010/main" val="33838248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B9286CD-D6F8-4753-A49F-7814F8201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Kompenzovaný metabolický úbytek </a:t>
            </a:r>
            <a:r>
              <a:rPr lang="cs-CZ" sz="1500" dirty="0"/>
              <a:t>(</a:t>
            </a:r>
            <a:r>
              <a:rPr lang="cs-CZ" sz="1500" dirty="0" err="1"/>
              <a:t>Förster</a:t>
            </a:r>
            <a:r>
              <a:rPr lang="cs-CZ" sz="1500" dirty="0"/>
              <a:t> et al., 2011)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E46AC289-6346-4329-833E-C0F55F6449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85" y="914400"/>
            <a:ext cx="5059361" cy="2416594"/>
          </a:xfrm>
        </p:spPr>
        <p:txBody>
          <a:bodyPr>
            <a:normAutofit lnSpcReduction="10000"/>
          </a:bodyPr>
          <a:lstStyle/>
          <a:p>
            <a:r>
              <a:rPr lang="cs-CZ" dirty="0">
                <a:solidFill>
                  <a:schemeClr val="accent4"/>
                </a:solidFill>
              </a:rPr>
              <a:t>Stabilizovaný výkon v </a:t>
            </a:r>
            <a:r>
              <a:rPr lang="cs-CZ" dirty="0" err="1">
                <a:solidFill>
                  <a:schemeClr val="accent4"/>
                </a:solidFill>
              </a:rPr>
              <a:t>kogn</a:t>
            </a:r>
            <a:r>
              <a:rPr lang="cs-CZ" dirty="0">
                <a:solidFill>
                  <a:schemeClr val="accent4"/>
                </a:solidFill>
              </a:rPr>
              <a:t>. testech (ADAS-</a:t>
            </a:r>
            <a:r>
              <a:rPr lang="cs-CZ" dirty="0" err="1">
                <a:solidFill>
                  <a:schemeClr val="accent4"/>
                </a:solidFill>
              </a:rPr>
              <a:t>Cog</a:t>
            </a:r>
            <a:r>
              <a:rPr lang="cs-CZ" dirty="0">
                <a:solidFill>
                  <a:schemeClr val="accent4"/>
                </a:solidFill>
              </a:rPr>
              <a:t>, MMSE)</a:t>
            </a:r>
          </a:p>
          <a:p>
            <a:r>
              <a:rPr lang="cs-CZ" dirty="0">
                <a:solidFill>
                  <a:schemeClr val="accent4"/>
                </a:solidFill>
              </a:rPr>
              <a:t>Oblasti metabolické kompenzace:</a:t>
            </a:r>
          </a:p>
          <a:p>
            <a:pPr lvl="1"/>
            <a:r>
              <a:rPr lang="cs-CZ" dirty="0">
                <a:solidFill>
                  <a:schemeClr val="accent4"/>
                </a:solidFill>
              </a:rPr>
              <a:t>Levý </a:t>
            </a:r>
            <a:r>
              <a:rPr lang="cs-CZ" dirty="0" err="1">
                <a:solidFill>
                  <a:schemeClr val="accent4"/>
                </a:solidFill>
              </a:rPr>
              <a:t>gyrus</a:t>
            </a:r>
            <a:r>
              <a:rPr lang="cs-CZ" dirty="0">
                <a:solidFill>
                  <a:schemeClr val="accent4"/>
                </a:solidFill>
              </a:rPr>
              <a:t> </a:t>
            </a:r>
            <a:r>
              <a:rPr lang="cs-CZ" dirty="0" err="1">
                <a:solidFill>
                  <a:schemeClr val="accent4"/>
                </a:solidFill>
              </a:rPr>
              <a:t>temporalis</a:t>
            </a:r>
            <a:r>
              <a:rPr lang="cs-CZ" dirty="0">
                <a:solidFill>
                  <a:schemeClr val="accent4"/>
                </a:solidFill>
              </a:rPr>
              <a:t> </a:t>
            </a:r>
            <a:r>
              <a:rPr lang="cs-CZ" dirty="0" err="1">
                <a:solidFill>
                  <a:schemeClr val="accent4"/>
                </a:solidFill>
              </a:rPr>
              <a:t>anterior</a:t>
            </a:r>
            <a:r>
              <a:rPr lang="cs-CZ" dirty="0">
                <a:solidFill>
                  <a:schemeClr val="accent4"/>
                </a:solidFill>
              </a:rPr>
              <a:t>, levý kortex </a:t>
            </a:r>
            <a:r>
              <a:rPr lang="cs-CZ" dirty="0" err="1">
                <a:solidFill>
                  <a:schemeClr val="accent4"/>
                </a:solidFill>
              </a:rPr>
              <a:t>cingularis</a:t>
            </a:r>
            <a:r>
              <a:rPr lang="cs-CZ" dirty="0">
                <a:solidFill>
                  <a:schemeClr val="accent4"/>
                </a:solidFill>
              </a:rPr>
              <a:t> </a:t>
            </a:r>
            <a:r>
              <a:rPr lang="cs-CZ" dirty="0" err="1">
                <a:solidFill>
                  <a:schemeClr val="accent4"/>
                </a:solidFill>
              </a:rPr>
              <a:t>anterior</a:t>
            </a:r>
            <a:endParaRPr lang="cs-CZ" dirty="0">
              <a:solidFill>
                <a:schemeClr val="accent4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2A8C3C6F-9985-402E-9137-0764A2EF48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304" y="2151219"/>
            <a:ext cx="4777538" cy="3711994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2BA97FE2-B583-4E70-B2F8-525CA3BEDD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158" y="3598576"/>
            <a:ext cx="6609582" cy="226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488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BC56B01-5470-4E2F-B1E5-59EE0D956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Cognitive</a:t>
            </a:r>
            <a:r>
              <a:rPr lang="cs-CZ" dirty="0"/>
              <a:t> </a:t>
            </a:r>
            <a:r>
              <a:rPr lang="cs-CZ" dirty="0" err="1"/>
              <a:t>training</a:t>
            </a:r>
            <a:r>
              <a:rPr lang="cs-CZ" dirty="0"/>
              <a:t> and </a:t>
            </a:r>
            <a:r>
              <a:rPr lang="cs-CZ" dirty="0" err="1"/>
              <a:t>neuroimaging</a:t>
            </a:r>
            <a:r>
              <a:rPr lang="cs-CZ" dirty="0"/>
              <a:t> </a:t>
            </a:r>
            <a:br>
              <a:rPr lang="cs-CZ" sz="1500" dirty="0"/>
            </a:br>
            <a:r>
              <a:rPr lang="cs-CZ" sz="1500" dirty="0"/>
              <a:t>(</a:t>
            </a:r>
            <a:r>
              <a:rPr lang="cs-CZ" sz="1500" dirty="0" err="1"/>
              <a:t>Belleville</a:t>
            </a:r>
            <a:r>
              <a:rPr lang="cs-CZ" sz="1500" dirty="0"/>
              <a:t>, 2012)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E5925FD-D0DE-4CB4-A774-9BF48DE37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17E607C2-8390-4C8C-950E-A18CF96969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366" y="1371600"/>
            <a:ext cx="802296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597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6374BB-C799-40BB-8905-F15E6248B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Fyzické aktivity a cvičení– meta-analýzy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6ECFD2B-AC1B-4B21-80B9-604281F2C0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9385" y="620990"/>
            <a:ext cx="7203015" cy="5398809"/>
          </a:xfrm>
        </p:spPr>
        <p:txBody>
          <a:bodyPr>
            <a:normAutofit lnSpcReduction="10000"/>
          </a:bodyPr>
          <a:lstStyle/>
          <a:p>
            <a:r>
              <a:rPr lang="cs-CZ" dirty="0">
                <a:solidFill>
                  <a:schemeClr val="accent4"/>
                </a:solidFill>
              </a:rPr>
              <a:t>Typ: </a:t>
            </a:r>
          </a:p>
          <a:p>
            <a:pPr lvl="1"/>
            <a:r>
              <a:rPr lang="cs-CZ" dirty="0">
                <a:solidFill>
                  <a:schemeClr val="accent4"/>
                </a:solidFill>
              </a:rPr>
              <a:t>aerobní cvičení (plavání, rotoped, chůze, jogging)</a:t>
            </a:r>
          </a:p>
          <a:p>
            <a:pPr lvl="1"/>
            <a:r>
              <a:rPr lang="cs-CZ" dirty="0">
                <a:solidFill>
                  <a:schemeClr val="accent4"/>
                </a:solidFill>
              </a:rPr>
              <a:t>Aerobní v kombinaci s posilovacím cvičením (</a:t>
            </a:r>
            <a:r>
              <a:rPr lang="cs-CZ" dirty="0" err="1">
                <a:solidFill>
                  <a:schemeClr val="accent4"/>
                </a:solidFill>
              </a:rPr>
              <a:t>Colcombe</a:t>
            </a:r>
            <a:r>
              <a:rPr lang="cs-CZ" dirty="0">
                <a:solidFill>
                  <a:schemeClr val="accent4"/>
                </a:solidFill>
              </a:rPr>
              <a:t> et al., 2018)</a:t>
            </a:r>
          </a:p>
          <a:p>
            <a:endParaRPr lang="cs-CZ" dirty="0">
              <a:solidFill>
                <a:schemeClr val="accent4"/>
              </a:solidFill>
            </a:endParaRPr>
          </a:p>
          <a:p>
            <a:r>
              <a:rPr lang="cs-CZ" dirty="0">
                <a:solidFill>
                  <a:schemeClr val="accent4"/>
                </a:solidFill>
              </a:rPr>
              <a:t>29 studií, 2049 subjektů (mixovaná HC and MCI skupina)</a:t>
            </a:r>
          </a:p>
          <a:p>
            <a:pPr lvl="1"/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cs-CZ" dirty="0">
                <a:solidFill>
                  <a:schemeClr val="accent4"/>
                </a:solidFill>
              </a:rPr>
              <a:t>malý efekt: pozornost a rychlost zpracování</a:t>
            </a:r>
            <a:r>
              <a:rPr lang="en-US" dirty="0">
                <a:solidFill>
                  <a:schemeClr val="accent4"/>
                </a:solidFill>
              </a:rPr>
              <a:t> </a:t>
            </a:r>
            <a:r>
              <a:rPr lang="cs-CZ" dirty="0">
                <a:solidFill>
                  <a:schemeClr val="accent4"/>
                </a:solidFill>
              </a:rPr>
              <a:t>(g=</a:t>
            </a:r>
            <a:r>
              <a:rPr lang="en-US" dirty="0">
                <a:solidFill>
                  <a:schemeClr val="accent4"/>
                </a:solidFill>
              </a:rPr>
              <a:t>.15</a:t>
            </a:r>
            <a:r>
              <a:rPr lang="cs-CZ" dirty="0">
                <a:solidFill>
                  <a:schemeClr val="accent4"/>
                </a:solidFill>
              </a:rPr>
              <a:t>8),exekutivní funkce </a:t>
            </a:r>
            <a:r>
              <a:rPr lang="en-US" dirty="0">
                <a:solidFill>
                  <a:schemeClr val="accent4"/>
                </a:solidFill>
              </a:rPr>
              <a:t>(g = .123 </a:t>
            </a:r>
            <a:r>
              <a:rPr lang="cs-CZ" dirty="0">
                <a:solidFill>
                  <a:schemeClr val="accent4"/>
                </a:solidFill>
              </a:rPr>
              <a:t>), paměť (g=0,128)</a:t>
            </a:r>
          </a:p>
          <a:p>
            <a:pPr lvl="1"/>
            <a:r>
              <a:rPr lang="cs-CZ" dirty="0">
                <a:solidFill>
                  <a:schemeClr val="accent4"/>
                </a:solidFill>
              </a:rPr>
              <a:t>Paměť: MCI (g=0,237) X zdraví senioři (g=0,096)</a:t>
            </a:r>
          </a:p>
          <a:p>
            <a:pPr lvl="1"/>
            <a:r>
              <a:rPr lang="cs-CZ" dirty="0">
                <a:solidFill>
                  <a:schemeClr val="accent4"/>
                </a:solidFill>
              </a:rPr>
              <a:t>(Smith, 2010)</a:t>
            </a:r>
          </a:p>
        </p:txBody>
      </p:sp>
      <p:pic>
        <p:nvPicPr>
          <p:cNvPr id="1026" name="Picture 2" descr="Cardio For Senior">
            <a:extLst>
              <a:ext uri="{FF2B5EF4-FFF2-40B4-BE49-F238E27FC236}">
                <a16:creationId xmlns:a16="http://schemas.microsoft.com/office/drawing/2014/main" id="{BC1392C5-B6CD-4F1F-8DB3-B3A4608CF5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2362" y="3421224"/>
            <a:ext cx="4130594" cy="2750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01E1FD72-6F46-412E-B62D-7E29412F2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142" y="685800"/>
            <a:ext cx="4117909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856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163ADA-CF0F-4F1F-9C0F-8A2365F24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cs-CZ" b="1" dirty="0"/>
              <a:t>Cvičení zvětšuje </a:t>
            </a:r>
            <a:r>
              <a:rPr lang="cs-CZ" b="1" dirty="0" err="1"/>
              <a:t>hipocampy</a:t>
            </a:r>
            <a:r>
              <a:rPr lang="cs-CZ" b="1" dirty="0"/>
              <a:t> a zlepšuje paměť</a:t>
            </a:r>
            <a:r>
              <a:rPr lang="cs-CZ" sz="1650" b="1" dirty="0"/>
              <a:t>(</a:t>
            </a:r>
            <a:r>
              <a:rPr lang="cs-CZ" sz="1650" dirty="0" err="1"/>
              <a:t>Erickson</a:t>
            </a:r>
            <a:r>
              <a:rPr lang="cs-CZ" sz="1650" dirty="0"/>
              <a:t>, 2011)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E660D83-F7BB-49DD-8E10-87C804C8A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219200"/>
            <a:ext cx="5638800" cy="3263504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chemeClr val="accent4"/>
                </a:solidFill>
              </a:rPr>
              <a:t>120 zdravých seniorů</a:t>
            </a:r>
          </a:p>
          <a:p>
            <a:r>
              <a:rPr lang="cs-CZ" dirty="0">
                <a:solidFill>
                  <a:schemeClr val="accent4"/>
                </a:solidFill>
              </a:rPr>
              <a:t>1 rok intervence</a:t>
            </a:r>
          </a:p>
          <a:p>
            <a:pPr lvl="1"/>
            <a:r>
              <a:rPr lang="cs-CZ" dirty="0">
                <a:solidFill>
                  <a:schemeClr val="accent4"/>
                </a:solidFill>
              </a:rPr>
              <a:t>Intervence: Aerobní cvičení</a:t>
            </a:r>
          </a:p>
          <a:p>
            <a:pPr lvl="1"/>
            <a:r>
              <a:rPr lang="cs-CZ" dirty="0">
                <a:solidFill>
                  <a:schemeClr val="accent4"/>
                </a:solidFill>
              </a:rPr>
              <a:t>Kontrola: </a:t>
            </a:r>
            <a:r>
              <a:rPr lang="cs-CZ" dirty="0" err="1">
                <a:solidFill>
                  <a:schemeClr val="accent4"/>
                </a:solidFill>
              </a:rPr>
              <a:t>Stretching</a:t>
            </a:r>
            <a:endParaRPr lang="cs-CZ" dirty="0">
              <a:solidFill>
                <a:schemeClr val="accent4"/>
              </a:solidFill>
            </a:endParaRPr>
          </a:p>
          <a:p>
            <a:r>
              <a:rPr lang="cs-CZ" dirty="0">
                <a:solidFill>
                  <a:schemeClr val="accent4"/>
                </a:solidFill>
              </a:rPr>
              <a:t>Výstupy:</a:t>
            </a:r>
          </a:p>
          <a:p>
            <a:pPr lvl="1"/>
            <a:r>
              <a:rPr lang="cs-CZ" dirty="0">
                <a:solidFill>
                  <a:schemeClr val="accent4"/>
                </a:solidFill>
              </a:rPr>
              <a:t>↑ Prostorový paměťový test</a:t>
            </a:r>
          </a:p>
          <a:p>
            <a:pPr lvl="1"/>
            <a:r>
              <a:rPr lang="cs-CZ" dirty="0">
                <a:solidFill>
                  <a:schemeClr val="accent4"/>
                </a:solidFill>
              </a:rPr>
              <a:t>Volumetrie: ↑ hippocampus </a:t>
            </a:r>
            <a:r>
              <a:rPr lang="cs-CZ" dirty="0" err="1">
                <a:solidFill>
                  <a:schemeClr val="accent4"/>
                </a:solidFill>
              </a:rPr>
              <a:t>anterior</a:t>
            </a:r>
            <a:endParaRPr lang="cs-CZ" dirty="0">
              <a:solidFill>
                <a:schemeClr val="accent4"/>
              </a:solidFill>
            </a:endParaRPr>
          </a:p>
          <a:p>
            <a:pPr lvl="1"/>
            <a:endParaRPr lang="cs-CZ" dirty="0">
              <a:solidFill>
                <a:schemeClr val="accent4"/>
              </a:solidFill>
            </a:endParaRPr>
          </a:p>
          <a:p>
            <a:endParaRPr lang="cs-CZ" dirty="0">
              <a:solidFill>
                <a:schemeClr val="accent4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A00CAD8-ED9A-4D99-B3A2-ABEE26D51E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1400" y="992191"/>
            <a:ext cx="3238877" cy="1640747"/>
          </a:xfrm>
          <a:prstGeom prst="rect">
            <a:avLst/>
          </a:prstGeom>
        </p:spPr>
      </p:pic>
      <p:pic>
        <p:nvPicPr>
          <p:cNvPr id="6" name="Zástupný symbol pro obsah 3">
            <a:extLst>
              <a:ext uri="{FF2B5EF4-FFF2-40B4-BE49-F238E27FC236}">
                <a16:creationId xmlns:a16="http://schemas.microsoft.com/office/drawing/2014/main" id="{27EBDB66-4A1C-4167-B94D-8EEFE216A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2850952"/>
            <a:ext cx="5048252" cy="3772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5752340"/>
      </p:ext>
    </p:extLst>
  </p:cSld>
  <p:clrMapOvr>
    <a:masterClrMapping/>
  </p:clrMapOvr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.jpeg"/></Relationships>
</file>

<file path=ppt/theme/theme1.xml><?xml version="1.0" encoding="utf-8"?>
<a:theme xmlns:a="http://schemas.openxmlformats.org/drawingml/2006/main" name="1_CEITEC_sablona-prezentace_CZ">
  <a:themeElements>
    <a:clrScheme name="CEITEC">
      <a:dk1>
        <a:srgbClr val="808080"/>
      </a:dk1>
      <a:lt1>
        <a:srgbClr val="FFFFFF"/>
      </a:lt1>
      <a:dk2>
        <a:srgbClr val="7AC143"/>
      </a:dk2>
      <a:lt2>
        <a:srgbClr val="808080"/>
      </a:lt2>
      <a:accent1>
        <a:srgbClr val="7AC143"/>
      </a:accent1>
      <a:accent2>
        <a:srgbClr val="F58220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lastná 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  <a:txDef>
      <a:spPr bwMode="auto">
        <a:noFill/>
        <a:ln w="9525">
          <a:noFill/>
          <a:miter lim="800000"/>
          <a:headEnd/>
          <a:tailEnd/>
        </a:ln>
      </a:spPr>
      <a:bodyPr vert="horz" wrap="square" lIns="0" tIns="0" rIns="0" bIns="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9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000" b="1" i="0" u="none" strike="noStrike" kern="0" cap="none" spc="0" normalizeH="0" baseline="0" noProof="0" dirty="0" smtClean="0">
            <a:ln>
              <a:noFill/>
            </a:ln>
            <a:solidFill>
              <a:srgbClr val="7AC143"/>
            </a:solidFill>
            <a:effectLst/>
            <a:uLnTx/>
            <a:uFillTx/>
            <a:latin typeface="+mj-lt"/>
            <a:ea typeface="+mj-ea"/>
            <a:cs typeface="+mj-cs"/>
          </a:defRPr>
        </a:defPPr>
      </a:lstStyle>
    </a:txDef>
  </a:objectDefaults>
  <a:extraClrSchemeLst>
    <a:extraClrScheme>
      <a:clrScheme name="CEITEC_sablona-prezentace_CZ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EITEC_sablona-prezentace_CZ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EITEC_sablona-prezentace_CZ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itácia">
  <a:themeElements>
    <a:clrScheme name="Citácia">
      <a:dk1>
        <a:sysClr val="windowText" lastClr="000000"/>
      </a:dk1>
      <a:lt1>
        <a:sysClr val="window" lastClr="FFFFFF"/>
      </a:lt1>
      <a:dk2>
        <a:srgbClr val="212121"/>
      </a:dk2>
      <a:lt2>
        <a:srgbClr val="636363"/>
      </a:lt2>
      <a:accent1>
        <a:srgbClr val="9ECD33"/>
      </a:accent1>
      <a:accent2>
        <a:srgbClr val="E19933"/>
      </a:accent2>
      <a:accent3>
        <a:srgbClr val="DC5D3D"/>
      </a:accent3>
      <a:accent4>
        <a:srgbClr val="A967CB"/>
      </a:accent4>
      <a:accent5>
        <a:srgbClr val="5EA5DD"/>
      </a:accent5>
      <a:accent6>
        <a:srgbClr val="44BEA9"/>
      </a:accent6>
      <a:hlink>
        <a:srgbClr val="8F8F8F"/>
      </a:hlink>
      <a:folHlink>
        <a:srgbClr val="A5A5A5"/>
      </a:folHlink>
    </a:clrScheme>
    <a:fontScheme name="Citácia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Citácia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98D1675B-7325-48AD-994B-0DEF3379A98D}"/>
    </a:ext>
  </a:extLst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EITEC">
    <a:dk1>
      <a:srgbClr val="808080"/>
    </a:dk1>
    <a:lt1>
      <a:srgbClr val="FFFFFF"/>
    </a:lt1>
    <a:dk2>
      <a:srgbClr val="7AC143"/>
    </a:dk2>
    <a:lt2>
      <a:srgbClr val="808080"/>
    </a:lt2>
    <a:accent1>
      <a:srgbClr val="7AC143"/>
    </a:accent1>
    <a:accent2>
      <a:srgbClr val="F58220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CEITEC">
    <a:dk1>
      <a:srgbClr val="808080"/>
    </a:dk1>
    <a:lt1>
      <a:srgbClr val="FFFFFF"/>
    </a:lt1>
    <a:dk2>
      <a:srgbClr val="7AC143"/>
    </a:dk2>
    <a:lt2>
      <a:srgbClr val="808080"/>
    </a:lt2>
    <a:accent1>
      <a:srgbClr val="7AC143"/>
    </a:accent1>
    <a:accent2>
      <a:srgbClr val="F58220"/>
    </a:accent2>
    <a:accent3>
      <a:srgbClr val="FFFFFF"/>
    </a:accent3>
    <a:accent4>
      <a:srgbClr val="000000"/>
    </a:accent4>
    <a:accent5>
      <a:srgbClr val="DAEDEF"/>
    </a:accent5>
    <a:accent6>
      <a:srgbClr val="2D2D8A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4055</TotalTime>
  <Words>1510</Words>
  <Application>Microsoft Office PowerPoint</Application>
  <PresentationFormat>Širokoúhlá obrazovka</PresentationFormat>
  <Paragraphs>270</Paragraphs>
  <Slides>50</Slides>
  <Notes>7</Notes>
  <HiddenSlides>0</HiddenSlides>
  <MMClips>2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50</vt:i4>
      </vt:variant>
    </vt:vector>
  </HeadingPairs>
  <TitlesOfParts>
    <vt:vector size="59" baseType="lpstr">
      <vt:lpstr>Arial</vt:lpstr>
      <vt:lpstr>Calibri</vt:lpstr>
      <vt:lpstr>Century Gothic</vt:lpstr>
      <vt:lpstr>Corbel</vt:lpstr>
      <vt:lpstr>Times New Roman</vt:lpstr>
      <vt:lpstr>Wingdings</vt:lpstr>
      <vt:lpstr>Wingdings 2</vt:lpstr>
      <vt:lpstr>1_CEITEC_sablona-prezentace_CZ</vt:lpstr>
      <vt:lpstr>Citácia</vt:lpstr>
      <vt:lpstr>Neurorehabilitace a aktuální výzkum v neuropsychologii</vt:lpstr>
      <vt:lpstr>Mozková plasticita, neuroplasticita</vt:lpstr>
      <vt:lpstr>Mozková plasticita, neuroplasticita</vt:lpstr>
      <vt:lpstr>Kognitivní trénink</vt:lpstr>
      <vt:lpstr>Kognitivní trénink – co říkají studie?</vt:lpstr>
      <vt:lpstr>Kompenzovaný metabolický úbytek (Förster et al., 2011)</vt:lpstr>
      <vt:lpstr>Cognitive training and neuroimaging  (Belleville, 2012)</vt:lpstr>
      <vt:lpstr>Fyzické aktivity a cvičení– meta-analýzy</vt:lpstr>
      <vt:lpstr> Cvičení zvětšuje hipocampy a zlepšuje paměť(Erickson, 2011)</vt:lpstr>
      <vt:lpstr>Taneční rehabilitace(Kropáčová et al., 2019)</vt:lpstr>
      <vt:lpstr>Taneční rehabilitace (Kropáčová et al., 2019)</vt:lpstr>
      <vt:lpstr>Neinvazivní mozková stimulace</vt:lpstr>
      <vt:lpstr>Neinvazivní mozková stimulace</vt:lpstr>
      <vt:lpstr>Transkraniální magnetická stimulace (TMS)</vt:lpstr>
      <vt:lpstr>Historie TMS</vt:lpstr>
      <vt:lpstr>rTMS- typy stimulace</vt:lpstr>
      <vt:lpstr>Prezentace aplikace PowerPoint</vt:lpstr>
      <vt:lpstr>Navigace, lokalizace cílových obastí</vt:lpstr>
      <vt:lpstr>rTMS v praxi</vt:lpstr>
      <vt:lpstr>Prezentace aplikace PowerPoint</vt:lpstr>
      <vt:lpstr>Kombinování NIMS se zobrazovacími technikami</vt:lpstr>
      <vt:lpstr>Kombinace NIMS se zobrazovacími metodami</vt:lpstr>
      <vt:lpstr>Základní experimentální přístupy využívající NIMS </vt:lpstr>
      <vt:lpstr>Kortikální excitabilita</vt:lpstr>
      <vt:lpstr>Virtuální léze</vt:lpstr>
      <vt:lpstr>Zdroj: https://www.youtube.com/watch?v=mwDFR5FFBa0</vt:lpstr>
      <vt:lpstr>Zdroj: https://www.youtube.com/watch?v=qkNbYHu_STU</vt:lpstr>
      <vt:lpstr>Terapeutický potenciál</vt:lpstr>
      <vt:lpstr>Modulation of cognition and brain connectivity by noninvasive brain stimulation in patients with mild cognitive impairment due to Alzheimer’s disease  (Lubomira Anderkova, Martin Gajdos, Dominik Pizem, Irena Rektorova)</vt:lpstr>
      <vt:lpstr>Modulace – kombinace s fMRI (offline) </vt:lpstr>
      <vt:lpstr>TRANSCRANIAL MAGNETIC STIMULA-THOR</vt:lpstr>
      <vt:lpstr>Transkraniální elektrická stimulace (tES)</vt:lpstr>
      <vt:lpstr>Historie tES</vt:lpstr>
      <vt:lpstr>Transkraniální stimulace stejnosměrným proudem (tDCS)</vt:lpstr>
      <vt:lpstr>Primární mechanismus</vt:lpstr>
      <vt:lpstr>Primární mechanismus</vt:lpstr>
      <vt:lpstr>Mechanisus účinku LTP / LDP</vt:lpstr>
      <vt:lpstr>Transcranial Alternating Current stimulation (tACS)</vt:lpstr>
      <vt:lpstr>tDCS v praxi</vt:lpstr>
      <vt:lpstr>tDCS pro domácí použití</vt:lpstr>
      <vt:lpstr>Proč tES?</vt:lpstr>
      <vt:lpstr>Do It Yourself?</vt:lpstr>
      <vt:lpstr>Srovnání stim. metod</vt:lpstr>
      <vt:lpstr>Použití tDCS ve výzkumu</vt:lpstr>
      <vt:lpstr>Enhancement of visual attention in MCI patients</vt:lpstr>
      <vt:lpstr>Enhancement of visual attention in MCI patients</vt:lpstr>
      <vt:lpstr>Plány do budoucna</vt:lpstr>
      <vt:lpstr>Future directions</vt:lpstr>
      <vt:lpstr>Předtermín 12.12.2019?</vt:lpstr>
      <vt:lpstr> Děkuji za pozornost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CF Seminar: CEITEC &amp; BIOCEV        Cost Matrix</dc:title>
  <dc:creator>Neuro3</dc:creator>
  <cp:lastModifiedBy>Monika Pupíková</cp:lastModifiedBy>
  <cp:revision>165</cp:revision>
  <dcterms:created xsi:type="dcterms:W3CDTF">2015-11-10T21:33:57Z</dcterms:created>
  <dcterms:modified xsi:type="dcterms:W3CDTF">2019-12-03T10:00:42Z</dcterms:modified>
</cp:coreProperties>
</file>