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9" r:id="rId4"/>
    <p:sldId id="262" r:id="rId5"/>
    <p:sldId id="258" r:id="rId6"/>
    <p:sldId id="264" r:id="rId7"/>
    <p:sldId id="260" r:id="rId8"/>
    <p:sldId id="259" r:id="rId9"/>
    <p:sldId id="263" r:id="rId10"/>
    <p:sldId id="261" r:id="rId11"/>
    <p:sldId id="276" r:id="rId12"/>
    <p:sldId id="274" r:id="rId13"/>
    <p:sldId id="301" r:id="rId14"/>
    <p:sldId id="302" r:id="rId15"/>
    <p:sldId id="266" r:id="rId16"/>
    <p:sldId id="277" r:id="rId17"/>
    <p:sldId id="278" r:id="rId18"/>
    <p:sldId id="295" r:id="rId19"/>
    <p:sldId id="282" r:id="rId20"/>
    <p:sldId id="284" r:id="rId21"/>
    <p:sldId id="268" r:id="rId22"/>
    <p:sldId id="283" r:id="rId23"/>
    <p:sldId id="285" r:id="rId24"/>
    <p:sldId id="286" r:id="rId25"/>
    <p:sldId id="287" r:id="rId26"/>
    <p:sldId id="288" r:id="rId27"/>
    <p:sldId id="289" r:id="rId28"/>
    <p:sldId id="269" r:id="rId29"/>
    <p:sldId id="306" r:id="rId30"/>
    <p:sldId id="291" r:id="rId31"/>
    <p:sldId id="292" r:id="rId32"/>
    <p:sldId id="293" r:id="rId33"/>
    <p:sldId id="294" r:id="rId34"/>
    <p:sldId id="307" r:id="rId35"/>
    <p:sldId id="275" r:id="rId36"/>
    <p:sldId id="305" r:id="rId37"/>
    <p:sldId id="300" r:id="rId38"/>
    <p:sldId id="270" r:id="rId39"/>
    <p:sldId id="297" r:id="rId40"/>
    <p:sldId id="271" r:id="rId41"/>
    <p:sldId id="299" r:id="rId42"/>
    <p:sldId id="272" r:id="rId43"/>
    <p:sldId id="298" r:id="rId44"/>
    <p:sldId id="27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E7FDA63-BE7E-43E0-8566-662692F5F4A3}" type="datetimeFigureOut">
              <a:rPr lang="cs-CZ" smtClean="0"/>
              <a:t>11.11.2019</a:t>
            </a:fld>
            <a:endParaRPr lang="cs-CZ"/>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cs-CZ"/>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7DEC5CE-D9F8-400A-9739-4AAD1D450232}" type="slidenum">
              <a:rPr lang="cs-CZ" smtClean="0"/>
              <a:t>‹#›</a:t>
            </a:fld>
            <a:endParaRPr lang="cs-CZ"/>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07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E7FDA63-BE7E-43E0-8566-662692F5F4A3}" type="datetimeFigureOut">
              <a:rPr lang="cs-CZ" smtClean="0"/>
              <a:t>11.11.2019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7DEC5CE-D9F8-400A-9739-4AAD1D450232}" type="slidenum">
              <a:rPr lang="cs-CZ" smtClean="0"/>
              <a:t>‹#›</a:t>
            </a:fld>
            <a:endParaRPr lang="cs-CZ"/>
          </a:p>
        </p:txBody>
      </p:sp>
    </p:spTree>
    <p:extLst>
      <p:ext uri="{BB962C8B-B14F-4D97-AF65-F5344CB8AC3E}">
        <p14:creationId xmlns:p14="http://schemas.microsoft.com/office/powerpoint/2010/main" val="198148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E7FDA63-BE7E-43E0-8566-662692F5F4A3}" type="datetimeFigureOut">
              <a:rPr lang="cs-CZ" smtClean="0"/>
              <a:t>11.11.2019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7DEC5CE-D9F8-400A-9739-4AAD1D450232}" type="slidenum">
              <a:rPr lang="cs-CZ" smtClean="0"/>
              <a:t>‹#›</a:t>
            </a:fld>
            <a:endParaRPr lang="cs-CZ"/>
          </a:p>
        </p:txBody>
      </p:sp>
    </p:spTree>
    <p:extLst>
      <p:ext uri="{BB962C8B-B14F-4D97-AF65-F5344CB8AC3E}">
        <p14:creationId xmlns:p14="http://schemas.microsoft.com/office/powerpoint/2010/main" val="373942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E7FDA63-BE7E-43E0-8566-662692F5F4A3}" type="datetimeFigureOut">
              <a:rPr lang="cs-CZ" smtClean="0"/>
              <a:t>11.11.2019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7DEC5CE-D9F8-400A-9739-4AAD1D450232}" type="slidenum">
              <a:rPr lang="cs-CZ" smtClean="0"/>
              <a:t>‹#›</a:t>
            </a:fld>
            <a:endParaRPr lang="cs-CZ"/>
          </a:p>
        </p:txBody>
      </p:sp>
    </p:spTree>
    <p:extLst>
      <p:ext uri="{BB962C8B-B14F-4D97-AF65-F5344CB8AC3E}">
        <p14:creationId xmlns:p14="http://schemas.microsoft.com/office/powerpoint/2010/main" val="114595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cs-CZ"/>
              <a:t>Kliknutím lze upravit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6E7FDA63-BE7E-43E0-8566-662692F5F4A3}" type="datetimeFigureOut">
              <a:rPr lang="cs-CZ" smtClean="0"/>
              <a:t>11.11.2019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7DEC5CE-D9F8-400A-9739-4AAD1D450232}" type="slidenum">
              <a:rPr lang="cs-CZ" smtClean="0"/>
              <a:t>‹#›</a:t>
            </a:fld>
            <a:endParaRPr lang="cs-CZ"/>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41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E7FDA63-BE7E-43E0-8566-662692F5F4A3}" type="datetimeFigureOut">
              <a:rPr lang="cs-CZ" smtClean="0"/>
              <a:t>11.11.2019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7DEC5CE-D9F8-400A-9739-4AAD1D450232}" type="slidenum">
              <a:rPr lang="cs-CZ" smtClean="0"/>
              <a:t>‹#›</a:t>
            </a:fld>
            <a:endParaRPr lang="cs-CZ"/>
          </a:p>
        </p:txBody>
      </p:sp>
    </p:spTree>
    <p:extLst>
      <p:ext uri="{BB962C8B-B14F-4D97-AF65-F5344CB8AC3E}">
        <p14:creationId xmlns:p14="http://schemas.microsoft.com/office/powerpoint/2010/main" val="14790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E7FDA63-BE7E-43E0-8566-662692F5F4A3}" type="datetimeFigureOut">
              <a:rPr lang="cs-CZ" smtClean="0"/>
              <a:t>11.11.2019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7DEC5CE-D9F8-400A-9739-4AAD1D450232}" type="slidenum">
              <a:rPr lang="cs-CZ" smtClean="0"/>
              <a:t>‹#›</a:t>
            </a:fld>
            <a:endParaRPr lang="cs-CZ"/>
          </a:p>
        </p:txBody>
      </p:sp>
    </p:spTree>
    <p:extLst>
      <p:ext uri="{BB962C8B-B14F-4D97-AF65-F5344CB8AC3E}">
        <p14:creationId xmlns:p14="http://schemas.microsoft.com/office/powerpoint/2010/main" val="160283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E7FDA63-BE7E-43E0-8566-662692F5F4A3}" type="datetimeFigureOut">
              <a:rPr lang="cs-CZ" smtClean="0"/>
              <a:t>11.11.2019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C7DEC5CE-D9F8-400A-9739-4AAD1D450232}" type="slidenum">
              <a:rPr lang="cs-CZ" smtClean="0"/>
              <a:t>‹#›</a:t>
            </a:fld>
            <a:endParaRPr lang="cs-CZ"/>
          </a:p>
        </p:txBody>
      </p:sp>
    </p:spTree>
    <p:extLst>
      <p:ext uri="{BB962C8B-B14F-4D97-AF65-F5344CB8AC3E}">
        <p14:creationId xmlns:p14="http://schemas.microsoft.com/office/powerpoint/2010/main" val="1084705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FDA63-BE7E-43E0-8566-662692F5F4A3}" type="datetimeFigureOut">
              <a:rPr lang="cs-CZ" smtClean="0"/>
              <a:t>11.11.2019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C7DEC5CE-D9F8-400A-9739-4AAD1D450232}" type="slidenum">
              <a:rPr lang="cs-CZ" smtClean="0"/>
              <a:t>‹#›</a:t>
            </a:fld>
            <a:endParaRPr lang="cs-CZ"/>
          </a:p>
        </p:txBody>
      </p:sp>
    </p:spTree>
    <p:extLst>
      <p:ext uri="{BB962C8B-B14F-4D97-AF65-F5344CB8AC3E}">
        <p14:creationId xmlns:p14="http://schemas.microsoft.com/office/powerpoint/2010/main" val="25611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6E7FDA63-BE7E-43E0-8566-662692F5F4A3}" type="datetimeFigureOut">
              <a:rPr lang="cs-CZ" smtClean="0"/>
              <a:t>11.11.2019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7DEC5CE-D9F8-400A-9739-4AAD1D450232}" type="slidenum">
              <a:rPr lang="cs-CZ" smtClean="0"/>
              <a:t>‹#›</a:t>
            </a:fld>
            <a:endParaRPr lang="cs-CZ"/>
          </a:p>
        </p:txBody>
      </p:sp>
    </p:spTree>
    <p:extLst>
      <p:ext uri="{BB962C8B-B14F-4D97-AF65-F5344CB8AC3E}">
        <p14:creationId xmlns:p14="http://schemas.microsoft.com/office/powerpoint/2010/main" val="120169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6E7FDA63-BE7E-43E0-8566-662692F5F4A3}" type="datetimeFigureOut">
              <a:rPr lang="cs-CZ" smtClean="0"/>
              <a:t>11.11.2019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7DEC5CE-D9F8-400A-9739-4AAD1D450232}" type="slidenum">
              <a:rPr lang="cs-CZ" smtClean="0"/>
              <a:t>‹#›</a:t>
            </a:fld>
            <a:endParaRPr lang="cs-CZ"/>
          </a:p>
        </p:txBody>
      </p:sp>
    </p:spTree>
    <p:extLst>
      <p:ext uri="{BB962C8B-B14F-4D97-AF65-F5344CB8AC3E}">
        <p14:creationId xmlns:p14="http://schemas.microsoft.com/office/powerpoint/2010/main" val="1454018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E7FDA63-BE7E-43E0-8566-662692F5F4A3}" type="datetimeFigureOut">
              <a:rPr lang="cs-CZ" smtClean="0"/>
              <a:t>11.11.2019</a:t>
            </a:fld>
            <a:endParaRPr lang="cs-CZ"/>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cs-CZ"/>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7DEC5CE-D9F8-400A-9739-4AAD1D450232}" type="slidenum">
              <a:rPr lang="cs-CZ" smtClean="0"/>
              <a:t>‹#›</a:t>
            </a:fld>
            <a:endParaRPr lang="cs-CZ"/>
          </a:p>
        </p:txBody>
      </p:sp>
    </p:spTree>
    <p:extLst>
      <p:ext uri="{BB962C8B-B14F-4D97-AF65-F5344CB8AC3E}">
        <p14:creationId xmlns:p14="http://schemas.microsoft.com/office/powerpoint/2010/main" val="9693549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6000" dirty="0"/>
              <a:t>Základy neuropsychologie: onemocnění mozku</a:t>
            </a:r>
          </a:p>
        </p:txBody>
      </p:sp>
      <p:sp>
        <p:nvSpPr>
          <p:cNvPr id="3" name="Podnadpis 2"/>
          <p:cNvSpPr>
            <a:spLocks noGrp="1"/>
          </p:cNvSpPr>
          <p:nvPr>
            <p:ph type="subTitle" idx="1"/>
          </p:nvPr>
        </p:nvSpPr>
        <p:spPr>
          <a:xfrm>
            <a:off x="1709530" y="4211053"/>
            <a:ext cx="8767860" cy="1046746"/>
          </a:xfrm>
        </p:spPr>
        <p:txBody>
          <a:bodyPr/>
          <a:lstStyle/>
          <a:p>
            <a:r>
              <a:rPr lang="cs-CZ" dirty="0"/>
              <a:t>Ing. Alžběta Šejnoha Minsterová</a:t>
            </a:r>
          </a:p>
          <a:p>
            <a:r>
              <a:rPr lang="cs-CZ" dirty="0"/>
              <a:t>Podzim 2019</a:t>
            </a:r>
          </a:p>
        </p:txBody>
      </p:sp>
    </p:spTree>
    <p:extLst>
      <p:ext uri="{BB962C8B-B14F-4D97-AF65-F5344CB8AC3E}">
        <p14:creationId xmlns:p14="http://schemas.microsoft.com/office/powerpoint/2010/main" val="306544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Hemoragická CMP</a:t>
            </a:r>
          </a:p>
        </p:txBody>
      </p:sp>
      <p:sp>
        <p:nvSpPr>
          <p:cNvPr id="3" name="Zástupný symbol pro obsah 2"/>
          <p:cNvSpPr>
            <a:spLocks noGrp="1"/>
          </p:cNvSpPr>
          <p:nvPr>
            <p:ph idx="1"/>
          </p:nvPr>
        </p:nvSpPr>
        <p:spPr/>
        <p:txBody>
          <a:bodyPr/>
          <a:lstStyle/>
          <a:p>
            <a:r>
              <a:rPr lang="cs-CZ" dirty="0"/>
              <a:t>Krvácení do mozkového parenchymu nebo komorového systému</a:t>
            </a:r>
          </a:p>
          <a:p>
            <a:r>
              <a:rPr lang="cs-CZ" dirty="0"/>
              <a:t>Nejčastěji ruptura aneurysmatu – tepenná výduť</a:t>
            </a:r>
          </a:p>
          <a:p>
            <a:r>
              <a:rPr lang="cs-CZ" dirty="0"/>
              <a:t>Nižší míra přežití než ischemická CMP</a:t>
            </a:r>
          </a:p>
          <a:p>
            <a:endParaRPr lang="cs-CZ" dirty="0"/>
          </a:p>
        </p:txBody>
      </p:sp>
      <p:pic>
        <p:nvPicPr>
          <p:cNvPr id="4098" name="Picture 2" descr="Výsledek obrázku pro aneurysma moz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700" y="2582778"/>
            <a:ext cx="3518068" cy="38660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ýsledek obrázku pro aneurysma mozk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290" y="3685396"/>
            <a:ext cx="2314910" cy="250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662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79435" y="1600599"/>
            <a:ext cx="5367014" cy="1356360"/>
          </a:xfrm>
        </p:spPr>
        <p:txBody>
          <a:bodyPr>
            <a:normAutofit/>
          </a:bodyPr>
          <a:lstStyle/>
          <a:p>
            <a:pPr algn="ctr"/>
            <a:r>
              <a:rPr lang="cs-CZ" sz="3200" dirty="0"/>
              <a:t>CT </a:t>
            </a:r>
            <a:r>
              <a:rPr lang="cs-CZ" sz="3200" dirty="0" err="1"/>
              <a:t>sken</a:t>
            </a:r>
            <a:endParaRPr lang="cs-CZ" sz="3200" dirty="0"/>
          </a:p>
        </p:txBody>
      </p:sp>
      <p:sp>
        <p:nvSpPr>
          <p:cNvPr id="3" name="Zástupný symbol pro obsah 2"/>
          <p:cNvSpPr>
            <a:spLocks noGrp="1"/>
          </p:cNvSpPr>
          <p:nvPr>
            <p:ph idx="1"/>
          </p:nvPr>
        </p:nvSpPr>
        <p:spPr>
          <a:xfrm>
            <a:off x="1050654" y="814140"/>
            <a:ext cx="9872871" cy="894346"/>
          </a:xfrm>
        </p:spPr>
        <p:txBody>
          <a:bodyPr/>
          <a:lstStyle/>
          <a:p>
            <a:r>
              <a:rPr lang="cs-CZ" dirty="0"/>
              <a:t>Ischemická a hemoragická CMP nejsou odlišitelné podle klinických příznaků!</a:t>
            </a:r>
          </a:p>
          <a:p>
            <a:r>
              <a:rPr lang="cs-CZ" dirty="0"/>
              <a:t>Nutné použít zobrazovací metody – CT (nebo MRI)</a:t>
            </a:r>
          </a:p>
        </p:txBody>
      </p:sp>
      <p:pic>
        <p:nvPicPr>
          <p:cNvPr id="5122" name="Picture 2" descr="VÃ½sledek obrÃ¡zku pro stroke ct ischemic hemorrhag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435" y="2588628"/>
            <a:ext cx="5367013" cy="30020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Ã½sledek obrÃ¡zku pro hemorrhagic ischemic str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37" y="2278779"/>
            <a:ext cx="5410307" cy="352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27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Léčba CMP</a:t>
            </a:r>
          </a:p>
        </p:txBody>
      </p:sp>
      <p:sp>
        <p:nvSpPr>
          <p:cNvPr id="3" name="Zástupný symbol pro obsah 2"/>
          <p:cNvSpPr>
            <a:spLocks noGrp="1"/>
          </p:cNvSpPr>
          <p:nvPr>
            <p:ph idx="1"/>
          </p:nvPr>
        </p:nvSpPr>
        <p:spPr/>
        <p:txBody>
          <a:bodyPr/>
          <a:lstStyle/>
          <a:p>
            <a:r>
              <a:rPr lang="cs-CZ" dirty="0"/>
              <a:t>Ischemická </a:t>
            </a:r>
          </a:p>
          <a:p>
            <a:pPr lvl="1"/>
            <a:r>
              <a:rPr lang="cs-CZ" dirty="0" err="1"/>
              <a:t>Intravenozní</a:t>
            </a:r>
            <a:r>
              <a:rPr lang="cs-CZ" dirty="0"/>
              <a:t> trombolýza – infuze látky, která rozpouští </a:t>
            </a:r>
            <a:br>
              <a:rPr lang="cs-CZ" dirty="0"/>
            </a:br>
            <a:r>
              <a:rPr lang="cs-CZ" dirty="0"/>
              <a:t>krevní sraženiny (ne moc!)</a:t>
            </a:r>
          </a:p>
          <a:p>
            <a:pPr lvl="1"/>
            <a:r>
              <a:rPr lang="cs-CZ" dirty="0"/>
              <a:t>Mechanická </a:t>
            </a:r>
            <a:r>
              <a:rPr lang="cs-CZ" dirty="0" err="1"/>
              <a:t>embolektomie</a:t>
            </a:r>
            <a:r>
              <a:rPr lang="cs-CZ" dirty="0"/>
              <a:t> – přímé odstranění trombu </a:t>
            </a:r>
            <a:br>
              <a:rPr lang="cs-CZ" dirty="0"/>
            </a:br>
            <a:r>
              <a:rPr lang="cs-CZ" dirty="0"/>
              <a:t>z tepenného řečiště, katetr z třísla, embolus je odsán </a:t>
            </a:r>
            <a:br>
              <a:rPr lang="cs-CZ" dirty="0"/>
            </a:br>
            <a:r>
              <a:rPr lang="cs-CZ" dirty="0"/>
              <a:t>nebo zachycen a tříslem vytažen</a:t>
            </a:r>
          </a:p>
          <a:p>
            <a:pPr lvl="1"/>
            <a:endParaRPr lang="cs-CZ" dirty="0"/>
          </a:p>
          <a:p>
            <a:r>
              <a:rPr lang="cs-CZ" dirty="0"/>
              <a:t>Hemoragická </a:t>
            </a:r>
          </a:p>
          <a:p>
            <a:pPr lvl="1"/>
            <a:r>
              <a:rPr lang="cs-CZ" dirty="0"/>
              <a:t>Snížení krevního tlaku</a:t>
            </a:r>
          </a:p>
          <a:p>
            <a:pPr lvl="1"/>
            <a:r>
              <a:rPr lang="cs-CZ" dirty="0"/>
              <a:t>Neurochirurgie – uzavření aneurysmatu, odstranění</a:t>
            </a:r>
            <a:br>
              <a:rPr lang="cs-CZ" dirty="0"/>
            </a:br>
            <a:r>
              <a:rPr lang="cs-CZ" dirty="0"/>
              <a:t>hematomu</a:t>
            </a:r>
          </a:p>
        </p:txBody>
      </p:sp>
      <p:pic>
        <p:nvPicPr>
          <p:cNvPr id="5122" name="Picture 2" descr="Výsledek obrázku pro aneurysma moz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4470" y="3745829"/>
            <a:ext cx="2764087" cy="26679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ýsledek obrázku pro embolectomy br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502" y="505310"/>
            <a:ext cx="3012741" cy="30127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Výsledek obrázku pro embolectomy br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8502" y="505309"/>
            <a:ext cx="3012741" cy="301274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ouvisející obráze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3856" y="813437"/>
            <a:ext cx="3262031" cy="250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00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CMP - rehabilitace</a:t>
            </a:r>
          </a:p>
        </p:txBody>
      </p:sp>
      <p:sp>
        <p:nvSpPr>
          <p:cNvPr id="3" name="Zástupný symbol pro obsah 2"/>
          <p:cNvSpPr>
            <a:spLocks noGrp="1"/>
          </p:cNvSpPr>
          <p:nvPr>
            <p:ph idx="1"/>
          </p:nvPr>
        </p:nvSpPr>
        <p:spPr/>
        <p:txBody>
          <a:bodyPr/>
          <a:lstStyle/>
          <a:p>
            <a:r>
              <a:rPr lang="cs-CZ" dirty="0"/>
              <a:t>Spontánní náprava</a:t>
            </a:r>
          </a:p>
          <a:p>
            <a:r>
              <a:rPr lang="cs-CZ" dirty="0"/>
              <a:t>Fyzioterapeut, logoped, psycholog, ergoterapeut</a:t>
            </a:r>
          </a:p>
          <a:p>
            <a:r>
              <a:rPr lang="cs-CZ" dirty="0"/>
              <a:t>Klinický psycholog – </a:t>
            </a:r>
            <a:r>
              <a:rPr lang="cs-CZ" dirty="0" err="1"/>
              <a:t>neurokognitivní</a:t>
            </a:r>
            <a:r>
              <a:rPr lang="cs-CZ" dirty="0"/>
              <a:t> trénink, podpůrná psychoterapie</a:t>
            </a:r>
          </a:p>
          <a:p>
            <a:r>
              <a:rPr lang="cs-CZ" dirty="0"/>
              <a:t>Nový směr – stimulace magnetickým/elektrickým proudem</a:t>
            </a:r>
          </a:p>
          <a:p>
            <a:pPr lvl="1"/>
            <a:r>
              <a:rPr lang="cs-CZ" dirty="0"/>
              <a:t>Podpora poškozené oblasti</a:t>
            </a:r>
          </a:p>
          <a:p>
            <a:pPr lvl="1"/>
            <a:r>
              <a:rPr lang="cs-CZ" dirty="0"/>
              <a:t>Podpora kompenzačních mechanismů (např. stimulace stejného místa v druhé hemisféře)</a:t>
            </a:r>
          </a:p>
          <a:p>
            <a:pPr lvl="1"/>
            <a:endParaRPr lang="cs-CZ" dirty="0"/>
          </a:p>
          <a:p>
            <a:endParaRPr lang="cs-CZ" dirty="0"/>
          </a:p>
        </p:txBody>
      </p:sp>
      <p:pic>
        <p:nvPicPr>
          <p:cNvPr id="7170" name="Picture 2" descr="Výsledek obrázku pro td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0986" y="4690734"/>
            <a:ext cx="4015372" cy="164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403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6146" name="Picture 2" descr="Na obrázku může být: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80" y="393113"/>
            <a:ext cx="11738343" cy="610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25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6000" b="1" dirty="0"/>
              <a:t>TRAUMATA MOZKU</a:t>
            </a:r>
          </a:p>
        </p:txBody>
      </p:sp>
      <p:sp>
        <p:nvSpPr>
          <p:cNvPr id="3" name="Zástupný symbol pro obsah 2"/>
          <p:cNvSpPr>
            <a:spLocks noGrp="1"/>
          </p:cNvSpPr>
          <p:nvPr>
            <p:ph idx="1"/>
          </p:nvPr>
        </p:nvSpPr>
        <p:spPr/>
        <p:txBody>
          <a:bodyPr/>
          <a:lstStyle/>
          <a:p>
            <a:r>
              <a:rPr lang="cs-CZ" dirty="0"/>
              <a:t>Dopravní nehody</a:t>
            </a:r>
          </a:p>
          <a:p>
            <a:r>
              <a:rPr lang="cs-CZ" dirty="0"/>
              <a:t>Pády z výšky</a:t>
            </a:r>
          </a:p>
          <a:p>
            <a:r>
              <a:rPr lang="cs-CZ" dirty="0"/>
              <a:t>Napadení</a:t>
            </a:r>
          </a:p>
          <a:p>
            <a:r>
              <a:rPr lang="cs-CZ" dirty="0"/>
              <a:t>Sportovní úrazy</a:t>
            </a:r>
          </a:p>
          <a:p>
            <a:endParaRPr lang="cs-CZ" dirty="0"/>
          </a:p>
          <a:p>
            <a:r>
              <a:rPr lang="cs-CZ" dirty="0" err="1"/>
              <a:t>Polytraumata</a:t>
            </a:r>
            <a:r>
              <a:rPr lang="cs-CZ" dirty="0"/>
              <a:t> – zároveň také poranění </a:t>
            </a:r>
            <a:br>
              <a:rPr lang="cs-CZ" dirty="0"/>
            </a:br>
            <a:r>
              <a:rPr lang="cs-CZ" dirty="0"/>
              <a:t>dutiny břišní, hrudníku, končetin, krční </a:t>
            </a:r>
            <a:br>
              <a:rPr lang="cs-CZ" dirty="0"/>
            </a:br>
            <a:r>
              <a:rPr lang="cs-CZ" dirty="0"/>
              <a:t>páteře</a:t>
            </a:r>
          </a:p>
          <a:p>
            <a:endParaRPr lang="cs-CZ" dirty="0"/>
          </a:p>
        </p:txBody>
      </p:sp>
      <p:pic>
        <p:nvPicPr>
          <p:cNvPr id="14338" name="Picture 2" descr="http://www.philosophyinaction.com/blogger/images/head01-7759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9418" y="1830406"/>
            <a:ext cx="4419266" cy="438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5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Traumata mozku - dělení</a:t>
            </a:r>
          </a:p>
        </p:txBody>
      </p:sp>
      <p:sp>
        <p:nvSpPr>
          <p:cNvPr id="3" name="Zástupný symbol pro obsah 2"/>
          <p:cNvSpPr>
            <a:spLocks noGrp="1"/>
          </p:cNvSpPr>
          <p:nvPr>
            <p:ph idx="1"/>
          </p:nvPr>
        </p:nvSpPr>
        <p:spPr/>
        <p:txBody>
          <a:bodyPr>
            <a:normAutofit lnSpcReduction="10000"/>
          </a:bodyPr>
          <a:lstStyle/>
          <a:p>
            <a:r>
              <a:rPr lang="cs-CZ" dirty="0"/>
              <a:t>Přímé – kontaktní, náraz</a:t>
            </a:r>
          </a:p>
          <a:p>
            <a:r>
              <a:rPr lang="cs-CZ" dirty="0"/>
              <a:t>Nepřímé – třesení dítětem, </a:t>
            </a:r>
            <a:r>
              <a:rPr lang="cs-CZ" dirty="0" err="1"/>
              <a:t>whiplash</a:t>
            </a:r>
            <a:r>
              <a:rPr lang="cs-CZ" dirty="0"/>
              <a:t> (</a:t>
            </a:r>
            <a:r>
              <a:rPr lang="cs-CZ" dirty="0" err="1"/>
              <a:t>opěrkový</a:t>
            </a:r>
            <a:r>
              <a:rPr lang="cs-CZ" dirty="0"/>
              <a:t> syndrom)</a:t>
            </a:r>
          </a:p>
          <a:p>
            <a:endParaRPr lang="cs-CZ" dirty="0"/>
          </a:p>
          <a:p>
            <a:r>
              <a:rPr lang="cs-CZ" dirty="0"/>
              <a:t>Primární – fraktury, komoce, kontuze, lacerace</a:t>
            </a:r>
          </a:p>
          <a:p>
            <a:r>
              <a:rPr lang="cs-CZ" dirty="0"/>
              <a:t>Sekundární – následek – nitrolební hematomy, edém, </a:t>
            </a:r>
            <a:br>
              <a:rPr lang="cs-CZ" dirty="0"/>
            </a:br>
            <a:r>
              <a:rPr lang="cs-CZ" dirty="0"/>
              <a:t>poranění tepen</a:t>
            </a:r>
          </a:p>
          <a:p>
            <a:endParaRPr lang="cs-CZ" dirty="0"/>
          </a:p>
          <a:p>
            <a:r>
              <a:rPr lang="cs-CZ" dirty="0"/>
              <a:t>Difusní </a:t>
            </a:r>
          </a:p>
          <a:p>
            <a:r>
              <a:rPr lang="cs-CZ" dirty="0"/>
              <a:t>Fokální</a:t>
            </a:r>
          </a:p>
          <a:p>
            <a:pPr marL="45720" indent="0">
              <a:buNone/>
            </a:pPr>
            <a:endParaRPr lang="cs-CZ" dirty="0"/>
          </a:p>
        </p:txBody>
      </p:sp>
      <p:pic>
        <p:nvPicPr>
          <p:cNvPr id="4" name="Picture 2" descr="VÃ½sledek obrÃ¡zku pro contusion bra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5438" y="1606544"/>
            <a:ext cx="3482658" cy="398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79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Traumata mozku</a:t>
            </a:r>
          </a:p>
        </p:txBody>
      </p:sp>
      <p:sp>
        <p:nvSpPr>
          <p:cNvPr id="3" name="Zástupný symbol pro obsah 2"/>
          <p:cNvSpPr>
            <a:spLocks noGrp="1"/>
          </p:cNvSpPr>
          <p:nvPr>
            <p:ph idx="1"/>
          </p:nvPr>
        </p:nvSpPr>
        <p:spPr/>
        <p:txBody>
          <a:bodyPr/>
          <a:lstStyle/>
          <a:p>
            <a:r>
              <a:rPr lang="cs-CZ" dirty="0"/>
              <a:t>Komoce – reverzibilní porucha, krátkodobé </a:t>
            </a:r>
            <a:br>
              <a:rPr lang="cs-CZ" dirty="0"/>
            </a:br>
            <a:r>
              <a:rPr lang="cs-CZ" dirty="0"/>
              <a:t>bezvědomí, návrat mozkových funkcí k normálu </a:t>
            </a:r>
            <a:br>
              <a:rPr lang="cs-CZ" dirty="0"/>
            </a:br>
            <a:r>
              <a:rPr lang="cs-CZ" dirty="0"/>
              <a:t>(otřes mozku)</a:t>
            </a:r>
          </a:p>
          <a:p>
            <a:r>
              <a:rPr lang="cs-CZ" dirty="0"/>
              <a:t>Kontuze – poškození mozkové tkáně, krvácení,</a:t>
            </a:r>
            <a:br>
              <a:rPr lang="cs-CZ" dirty="0"/>
            </a:br>
            <a:r>
              <a:rPr lang="cs-CZ" dirty="0"/>
              <a:t>zranění i na protilehlé straně, trvalé následky</a:t>
            </a:r>
          </a:p>
          <a:p>
            <a:r>
              <a:rPr lang="cs-CZ" dirty="0" err="1"/>
              <a:t>Lacerare</a:t>
            </a:r>
            <a:r>
              <a:rPr lang="cs-CZ" dirty="0"/>
              <a:t> – roztržení mozku </a:t>
            </a:r>
          </a:p>
          <a:p>
            <a:endParaRPr lang="cs-CZ" dirty="0"/>
          </a:p>
        </p:txBody>
      </p:sp>
      <p:pic>
        <p:nvPicPr>
          <p:cNvPr id="4" name="Obrázek 3"/>
          <p:cNvPicPr>
            <a:picLocks noChangeAspect="1"/>
          </p:cNvPicPr>
          <p:nvPr/>
        </p:nvPicPr>
        <p:blipFill>
          <a:blip r:embed="rId2"/>
          <a:stretch>
            <a:fillRect/>
          </a:stretch>
        </p:blipFill>
        <p:spPr>
          <a:xfrm>
            <a:off x="7350293" y="2459455"/>
            <a:ext cx="4229100" cy="2324100"/>
          </a:xfrm>
          <a:prstGeom prst="rect">
            <a:avLst/>
          </a:prstGeom>
        </p:spPr>
      </p:pic>
    </p:spTree>
    <p:extLst>
      <p:ext uri="{BB962C8B-B14F-4D97-AF65-F5344CB8AC3E}">
        <p14:creationId xmlns:p14="http://schemas.microsoft.com/office/powerpoint/2010/main" val="726203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Traumata mozku – reálný případ</a:t>
            </a:r>
          </a:p>
        </p:txBody>
      </p:sp>
      <p:sp>
        <p:nvSpPr>
          <p:cNvPr id="3" name="Zástupný symbol pro obsah 2"/>
          <p:cNvSpPr>
            <a:spLocks noGrp="1"/>
          </p:cNvSpPr>
          <p:nvPr>
            <p:ph idx="1"/>
          </p:nvPr>
        </p:nvSpPr>
        <p:spPr/>
        <p:txBody>
          <a:bodyPr/>
          <a:lstStyle/>
          <a:p>
            <a:r>
              <a:rPr lang="cs-CZ" dirty="0"/>
              <a:t>Střelné zranění </a:t>
            </a:r>
          </a:p>
          <a:p>
            <a:r>
              <a:rPr lang="cs-CZ" dirty="0"/>
              <a:t>Fraktura lebky</a:t>
            </a:r>
          </a:p>
          <a:p>
            <a:r>
              <a:rPr lang="cs-CZ" dirty="0"/>
              <a:t>Úlomky kostí ve tkáni</a:t>
            </a:r>
          </a:p>
          <a:p>
            <a:r>
              <a:rPr lang="cs-CZ" dirty="0"/>
              <a:t>Krvácení</a:t>
            </a:r>
          </a:p>
          <a:p>
            <a:r>
              <a:rPr lang="cs-CZ" dirty="0"/>
              <a:t>Otok</a:t>
            </a:r>
          </a:p>
          <a:p>
            <a:r>
              <a:rPr lang="cs-CZ" dirty="0"/>
              <a:t>Fatální</a:t>
            </a:r>
          </a:p>
        </p:txBody>
      </p:sp>
      <p:pic>
        <p:nvPicPr>
          <p:cNvPr id="4" name="Obrázek 3"/>
          <p:cNvPicPr>
            <a:picLocks noChangeAspect="1"/>
          </p:cNvPicPr>
          <p:nvPr/>
        </p:nvPicPr>
        <p:blipFill>
          <a:blip r:embed="rId2"/>
          <a:stretch>
            <a:fillRect/>
          </a:stretch>
        </p:blipFill>
        <p:spPr>
          <a:xfrm>
            <a:off x="6705600" y="1962150"/>
            <a:ext cx="4105341" cy="4133850"/>
          </a:xfrm>
          <a:prstGeom prst="rect">
            <a:avLst/>
          </a:prstGeom>
        </p:spPr>
      </p:pic>
    </p:spTree>
    <p:extLst>
      <p:ext uri="{BB962C8B-B14F-4D97-AF65-F5344CB8AC3E}">
        <p14:creationId xmlns:p14="http://schemas.microsoft.com/office/powerpoint/2010/main" val="358346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32756" y="609600"/>
            <a:ext cx="11704320" cy="1356360"/>
          </a:xfrm>
        </p:spPr>
        <p:txBody>
          <a:bodyPr>
            <a:noAutofit/>
          </a:bodyPr>
          <a:lstStyle/>
          <a:p>
            <a:pPr algn="ctr"/>
            <a:r>
              <a:rPr lang="cs-CZ" sz="6000" b="1" dirty="0"/>
              <a:t>NEURODEGENERATIVNÍ ONEMOCNĚNÍ</a:t>
            </a:r>
          </a:p>
        </p:txBody>
      </p:sp>
      <p:sp>
        <p:nvSpPr>
          <p:cNvPr id="3" name="Zástupný symbol pro obsah 2"/>
          <p:cNvSpPr>
            <a:spLocks noGrp="1"/>
          </p:cNvSpPr>
          <p:nvPr>
            <p:ph idx="1"/>
          </p:nvPr>
        </p:nvSpPr>
        <p:spPr>
          <a:xfrm>
            <a:off x="6583680" y="2676697"/>
            <a:ext cx="4432191" cy="3520627"/>
          </a:xfrm>
        </p:spPr>
        <p:txBody>
          <a:bodyPr/>
          <a:lstStyle/>
          <a:p>
            <a:r>
              <a:rPr lang="cs-CZ" dirty="0"/>
              <a:t>Další…</a:t>
            </a:r>
          </a:p>
          <a:p>
            <a:pPr lvl="1"/>
            <a:r>
              <a:rPr lang="cs-CZ" dirty="0"/>
              <a:t>Parkinsonova choroba</a:t>
            </a:r>
          </a:p>
          <a:p>
            <a:pPr lvl="1"/>
            <a:r>
              <a:rPr lang="cs-CZ" dirty="0" err="1"/>
              <a:t>Multisystémová</a:t>
            </a:r>
            <a:r>
              <a:rPr lang="cs-CZ" dirty="0"/>
              <a:t> atrofie</a:t>
            </a:r>
          </a:p>
          <a:p>
            <a:pPr lvl="1"/>
            <a:r>
              <a:rPr lang="cs-CZ" dirty="0" err="1"/>
              <a:t>Huntingtonova</a:t>
            </a:r>
            <a:r>
              <a:rPr lang="cs-CZ" dirty="0"/>
              <a:t> choroba</a:t>
            </a:r>
          </a:p>
          <a:p>
            <a:pPr lvl="1"/>
            <a:r>
              <a:rPr lang="cs-CZ" dirty="0"/>
              <a:t>Progresivní </a:t>
            </a:r>
            <a:r>
              <a:rPr lang="cs-CZ" dirty="0" err="1"/>
              <a:t>supranukleární</a:t>
            </a:r>
            <a:r>
              <a:rPr lang="cs-CZ" dirty="0"/>
              <a:t> obrna</a:t>
            </a:r>
          </a:p>
          <a:p>
            <a:pPr lvl="1"/>
            <a:r>
              <a:rPr lang="cs-CZ" dirty="0"/>
              <a:t>Pickova nemoc</a:t>
            </a:r>
          </a:p>
          <a:p>
            <a:pPr lvl="1"/>
            <a:endParaRPr lang="cs-CZ" dirty="0"/>
          </a:p>
          <a:p>
            <a:pPr lvl="1"/>
            <a:r>
              <a:rPr lang="cs-CZ" dirty="0"/>
              <a:t>Amyotrofická laterální skleróza</a:t>
            </a:r>
          </a:p>
        </p:txBody>
      </p:sp>
      <p:pic>
        <p:nvPicPr>
          <p:cNvPr id="2050" name="Picture 2" descr="Výsledek obrázku pro dement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662" y="2158725"/>
            <a:ext cx="4613993" cy="393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54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onemocnění</a:t>
            </a:r>
          </a:p>
        </p:txBody>
      </p:sp>
      <p:sp>
        <p:nvSpPr>
          <p:cNvPr id="3" name="Zástupný symbol pro obsah 2"/>
          <p:cNvSpPr>
            <a:spLocks noGrp="1"/>
          </p:cNvSpPr>
          <p:nvPr>
            <p:ph idx="1"/>
          </p:nvPr>
        </p:nvSpPr>
        <p:spPr/>
        <p:txBody>
          <a:bodyPr/>
          <a:lstStyle/>
          <a:p>
            <a:r>
              <a:rPr lang="cs-CZ" dirty="0"/>
              <a:t>Cévní</a:t>
            </a:r>
          </a:p>
          <a:p>
            <a:r>
              <a:rPr lang="cs-CZ" dirty="0"/>
              <a:t>Traumatická</a:t>
            </a:r>
          </a:p>
          <a:p>
            <a:r>
              <a:rPr lang="cs-CZ" dirty="0" err="1"/>
              <a:t>Neurodegenerativní</a:t>
            </a:r>
            <a:endParaRPr lang="cs-CZ" dirty="0"/>
          </a:p>
          <a:p>
            <a:r>
              <a:rPr lang="cs-CZ" dirty="0"/>
              <a:t>Nádorová</a:t>
            </a:r>
          </a:p>
          <a:p>
            <a:r>
              <a:rPr lang="cs-CZ" dirty="0"/>
              <a:t>Infekční</a:t>
            </a:r>
          </a:p>
          <a:p>
            <a:r>
              <a:rPr lang="cs-CZ" dirty="0"/>
              <a:t>…</a:t>
            </a:r>
          </a:p>
        </p:txBody>
      </p:sp>
    </p:spTree>
    <p:extLst>
      <p:ext uri="{BB962C8B-B14F-4D97-AF65-F5344CB8AC3E}">
        <p14:creationId xmlns:p14="http://schemas.microsoft.com/office/powerpoint/2010/main" val="2575534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Více o </a:t>
            </a:r>
            <a:r>
              <a:rPr lang="cs-CZ" dirty="0" err="1"/>
              <a:t>neurodegenerativních</a:t>
            </a:r>
            <a:r>
              <a:rPr lang="cs-CZ" dirty="0"/>
              <a:t> onemocněních…</a:t>
            </a:r>
          </a:p>
        </p:txBody>
      </p:sp>
      <p:sp>
        <p:nvSpPr>
          <p:cNvPr id="3" name="Zástupný symbol pro obsah 2"/>
          <p:cNvSpPr>
            <a:spLocks noGrp="1"/>
          </p:cNvSpPr>
          <p:nvPr>
            <p:ph idx="1"/>
          </p:nvPr>
        </p:nvSpPr>
        <p:spPr/>
        <p:txBody>
          <a:bodyPr/>
          <a:lstStyle/>
          <a:p>
            <a:endParaRPr lang="cs-CZ"/>
          </a:p>
        </p:txBody>
      </p:sp>
      <p:pic>
        <p:nvPicPr>
          <p:cNvPr id="3076" name="Picture 4" descr="Výsledek obrázku pro coming soon"/>
          <p:cNvPicPr>
            <a:picLocks noChangeAspect="1" noChangeArrowheads="1"/>
          </p:cNvPicPr>
          <p:nvPr/>
        </p:nvPicPr>
        <p:blipFill rotWithShape="1">
          <a:blip r:embed="rId2">
            <a:extLst>
              <a:ext uri="{28A0092B-C50C-407E-A947-70E740481C1C}">
                <a14:useLocalDpi xmlns:a14="http://schemas.microsoft.com/office/drawing/2010/main" val="0"/>
              </a:ext>
            </a:extLst>
          </a:blip>
          <a:srcRect t="26338" b="32126"/>
          <a:stretch/>
        </p:blipFill>
        <p:spPr bwMode="auto">
          <a:xfrm>
            <a:off x="1316935" y="2057400"/>
            <a:ext cx="9525000" cy="427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9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2755" y="609600"/>
            <a:ext cx="11737571" cy="1356360"/>
          </a:xfrm>
        </p:spPr>
        <p:txBody>
          <a:bodyPr>
            <a:noAutofit/>
          </a:bodyPr>
          <a:lstStyle/>
          <a:p>
            <a:pPr algn="ctr"/>
            <a:r>
              <a:rPr lang="cs-CZ" sz="6000" b="1" dirty="0"/>
              <a:t>ONKOLOGICKÁ ONEMOCNĚNÍ MOZKU</a:t>
            </a:r>
          </a:p>
        </p:txBody>
      </p:sp>
      <p:sp>
        <p:nvSpPr>
          <p:cNvPr id="3" name="Zástupný symbol pro obsah 2"/>
          <p:cNvSpPr>
            <a:spLocks noGrp="1"/>
          </p:cNvSpPr>
          <p:nvPr>
            <p:ph idx="1"/>
          </p:nvPr>
        </p:nvSpPr>
        <p:spPr>
          <a:xfrm>
            <a:off x="1143000" y="2227810"/>
            <a:ext cx="9872871" cy="3956859"/>
          </a:xfrm>
        </p:spPr>
        <p:txBody>
          <a:bodyPr>
            <a:normAutofit fontScale="85000" lnSpcReduction="20000"/>
          </a:bodyPr>
          <a:lstStyle/>
          <a:p>
            <a:r>
              <a:rPr lang="cs-CZ" dirty="0"/>
              <a:t>Bolest hlavy, nevolnost, poruchy vědomí, hybnosti, řeči, …, epileptické záchvaty</a:t>
            </a:r>
          </a:p>
          <a:p>
            <a:r>
              <a:rPr lang="cs-CZ" dirty="0"/>
              <a:t>Operace – kdy?</a:t>
            </a:r>
          </a:p>
          <a:p>
            <a:pPr lvl="1"/>
            <a:r>
              <a:rPr lang="cs-CZ" dirty="0"/>
              <a:t>Neohraničený nádor</a:t>
            </a:r>
          </a:p>
          <a:p>
            <a:pPr lvl="1"/>
            <a:r>
              <a:rPr lang="cs-CZ" dirty="0"/>
              <a:t>V blízkosti důležitých center</a:t>
            </a:r>
          </a:p>
          <a:p>
            <a:r>
              <a:rPr lang="cs-CZ" dirty="0"/>
              <a:t>Chemoterapie, ozařování</a:t>
            </a:r>
          </a:p>
          <a:p>
            <a:endParaRPr lang="cs-CZ" dirty="0"/>
          </a:p>
          <a:p>
            <a:r>
              <a:rPr lang="cs-CZ" dirty="0"/>
              <a:t>1. gliomy</a:t>
            </a:r>
          </a:p>
          <a:p>
            <a:r>
              <a:rPr lang="cs-CZ" dirty="0"/>
              <a:t>2. meningiomy</a:t>
            </a:r>
          </a:p>
          <a:p>
            <a:r>
              <a:rPr lang="cs-CZ" dirty="0"/>
              <a:t>3. adenomy hypofýzy</a:t>
            </a:r>
          </a:p>
          <a:p>
            <a:r>
              <a:rPr lang="cs-CZ" dirty="0"/>
              <a:t>4. </a:t>
            </a:r>
            <a:r>
              <a:rPr lang="cs-CZ" dirty="0" err="1"/>
              <a:t>neurinomy</a:t>
            </a:r>
            <a:endParaRPr lang="cs-CZ" dirty="0"/>
          </a:p>
          <a:p>
            <a:r>
              <a:rPr lang="cs-CZ" dirty="0"/>
              <a:t>5. mozkové metastázy</a:t>
            </a:r>
          </a:p>
          <a:p>
            <a:endParaRPr lang="cs-CZ" dirty="0"/>
          </a:p>
        </p:txBody>
      </p:sp>
      <p:pic>
        <p:nvPicPr>
          <p:cNvPr id="4" name="Obrázek 3"/>
          <p:cNvPicPr>
            <a:picLocks noChangeAspect="1"/>
          </p:cNvPicPr>
          <p:nvPr/>
        </p:nvPicPr>
        <p:blipFill>
          <a:blip r:embed="rId2"/>
          <a:stretch>
            <a:fillRect/>
          </a:stretch>
        </p:blipFill>
        <p:spPr>
          <a:xfrm>
            <a:off x="7597832" y="2670005"/>
            <a:ext cx="3574473" cy="3644408"/>
          </a:xfrm>
          <a:prstGeom prst="rect">
            <a:avLst/>
          </a:prstGeom>
        </p:spPr>
      </p:pic>
    </p:spTree>
    <p:extLst>
      <p:ext uri="{BB962C8B-B14F-4D97-AF65-F5344CB8AC3E}">
        <p14:creationId xmlns:p14="http://schemas.microsoft.com/office/powerpoint/2010/main" val="2010200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Gliomy</a:t>
            </a:r>
          </a:p>
        </p:txBody>
      </p:sp>
      <p:sp>
        <p:nvSpPr>
          <p:cNvPr id="3" name="Zástupný symbol pro obsah 2"/>
          <p:cNvSpPr>
            <a:spLocks noGrp="1"/>
          </p:cNvSpPr>
          <p:nvPr>
            <p:ph idx="1"/>
          </p:nvPr>
        </p:nvSpPr>
        <p:spPr/>
        <p:txBody>
          <a:bodyPr>
            <a:normAutofit/>
          </a:bodyPr>
          <a:lstStyle/>
          <a:p>
            <a:r>
              <a:rPr lang="cs-CZ" dirty="0"/>
              <a:t>Glie – podpůrné buňky nervové tkáně – výživa neuronů, tvorba myelinu,…</a:t>
            </a:r>
          </a:p>
          <a:p>
            <a:r>
              <a:rPr lang="cs-CZ" dirty="0"/>
              <a:t>50 % všech nádorů CNS</a:t>
            </a:r>
          </a:p>
          <a:p>
            <a:r>
              <a:rPr lang="cs-CZ" dirty="0"/>
              <a:t>Benigní i maligní</a:t>
            </a:r>
          </a:p>
          <a:p>
            <a:r>
              <a:rPr lang="cs-CZ" dirty="0"/>
              <a:t>Nízce agresivní – </a:t>
            </a:r>
            <a:r>
              <a:rPr lang="cs-CZ" dirty="0" err="1"/>
              <a:t>low</a:t>
            </a:r>
            <a:r>
              <a:rPr lang="cs-CZ" dirty="0"/>
              <a:t>-grade gliomy</a:t>
            </a:r>
          </a:p>
          <a:p>
            <a:r>
              <a:rPr lang="cs-CZ" dirty="0"/>
              <a:t>Vysoce agresivní – </a:t>
            </a:r>
            <a:r>
              <a:rPr lang="cs-CZ" dirty="0" err="1"/>
              <a:t>high</a:t>
            </a:r>
            <a:r>
              <a:rPr lang="cs-CZ" dirty="0"/>
              <a:t>-grade gliomy</a:t>
            </a:r>
          </a:p>
          <a:p>
            <a:r>
              <a:rPr lang="cs-CZ" dirty="0"/>
              <a:t>Další dělení podle typu buněk</a:t>
            </a:r>
          </a:p>
          <a:p>
            <a:r>
              <a:rPr lang="cs-CZ" dirty="0"/>
              <a:t>Prorůstá do tkáně -</a:t>
            </a:r>
            <a:r>
              <a:rPr lang="en-US" dirty="0"/>
              <a:t>&gt; o</a:t>
            </a:r>
            <a:r>
              <a:rPr lang="cs-CZ" dirty="0" err="1"/>
              <a:t>btížná</a:t>
            </a:r>
            <a:r>
              <a:rPr lang="cs-CZ" dirty="0"/>
              <a:t> chirurgická intervence</a:t>
            </a:r>
          </a:p>
          <a:p>
            <a:endParaRPr lang="cs-CZ" dirty="0"/>
          </a:p>
        </p:txBody>
      </p:sp>
      <p:pic>
        <p:nvPicPr>
          <p:cNvPr id="4" name="Obrázek 3"/>
          <p:cNvPicPr>
            <a:picLocks noChangeAspect="1"/>
          </p:cNvPicPr>
          <p:nvPr/>
        </p:nvPicPr>
        <p:blipFill>
          <a:blip r:embed="rId2"/>
          <a:stretch>
            <a:fillRect/>
          </a:stretch>
        </p:blipFill>
        <p:spPr>
          <a:xfrm>
            <a:off x="8324331" y="518160"/>
            <a:ext cx="3257550" cy="1314450"/>
          </a:xfrm>
          <a:prstGeom prst="rect">
            <a:avLst/>
          </a:prstGeom>
        </p:spPr>
      </p:pic>
      <p:pic>
        <p:nvPicPr>
          <p:cNvPr id="5" name="Obrázek 4"/>
          <p:cNvPicPr>
            <a:picLocks noChangeAspect="1"/>
          </p:cNvPicPr>
          <p:nvPr/>
        </p:nvPicPr>
        <p:blipFill>
          <a:blip r:embed="rId3"/>
          <a:stretch>
            <a:fillRect/>
          </a:stretch>
        </p:blipFill>
        <p:spPr>
          <a:xfrm>
            <a:off x="7672993" y="2641542"/>
            <a:ext cx="3216679" cy="3693635"/>
          </a:xfrm>
          <a:prstGeom prst="rect">
            <a:avLst/>
          </a:prstGeom>
        </p:spPr>
      </p:pic>
    </p:spTree>
    <p:extLst>
      <p:ext uri="{BB962C8B-B14F-4D97-AF65-F5344CB8AC3E}">
        <p14:creationId xmlns:p14="http://schemas.microsoft.com/office/powerpoint/2010/main" val="2413382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2. </a:t>
            </a:r>
            <a:r>
              <a:rPr lang="cs-CZ" dirty="0" err="1"/>
              <a:t>Meningeomy</a:t>
            </a:r>
            <a:endParaRPr lang="cs-CZ" dirty="0"/>
          </a:p>
        </p:txBody>
      </p:sp>
      <p:sp>
        <p:nvSpPr>
          <p:cNvPr id="3" name="Zástupný symbol pro obsah 2"/>
          <p:cNvSpPr>
            <a:spLocks noGrp="1"/>
          </p:cNvSpPr>
          <p:nvPr>
            <p:ph idx="1"/>
          </p:nvPr>
        </p:nvSpPr>
        <p:spPr/>
        <p:txBody>
          <a:bodyPr/>
          <a:lstStyle/>
          <a:p>
            <a:r>
              <a:rPr lang="cs-CZ" dirty="0"/>
              <a:t>Z obalů mozku (tvrdá plena, …)</a:t>
            </a:r>
          </a:p>
          <a:p>
            <a:r>
              <a:rPr lang="cs-CZ" dirty="0"/>
              <a:t>Zpravidla benigní</a:t>
            </a:r>
          </a:p>
          <a:p>
            <a:r>
              <a:rPr lang="cs-CZ" dirty="0"/>
              <a:t>Velmi pomalý růst</a:t>
            </a:r>
            <a:endParaRPr lang="en-US" dirty="0"/>
          </a:p>
          <a:p>
            <a:r>
              <a:rPr lang="en-US" dirty="0"/>
              <a:t>T</a:t>
            </a:r>
            <a:r>
              <a:rPr lang="cs-CZ" dirty="0" err="1"/>
              <a:t>káň</a:t>
            </a:r>
            <a:r>
              <a:rPr lang="cs-CZ" dirty="0"/>
              <a:t> utlačují, </a:t>
            </a:r>
            <a:br>
              <a:rPr lang="cs-CZ" dirty="0"/>
            </a:br>
            <a:r>
              <a:rPr lang="cs-CZ" dirty="0"/>
              <a:t>ale neprorůstají</a:t>
            </a:r>
          </a:p>
          <a:p>
            <a:endParaRPr lang="cs-CZ" dirty="0"/>
          </a:p>
        </p:txBody>
      </p:sp>
      <p:pic>
        <p:nvPicPr>
          <p:cNvPr id="5122" name="Picture 2" descr="https://www.uniklinik-freiburg.de/fileadmin/mediapool/07_kliniken/nch_neurochir/infos/meningeom-hirntumore-415x3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883" y="1965960"/>
            <a:ext cx="3952875" cy="36385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ýsledek obrázku pro obaly mozk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160" y="2688129"/>
            <a:ext cx="2746593" cy="291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926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Adenomy hypofýzy</a:t>
            </a:r>
          </a:p>
        </p:txBody>
      </p:sp>
      <p:sp>
        <p:nvSpPr>
          <p:cNvPr id="3" name="Zástupný symbol pro obsah 2"/>
          <p:cNvSpPr>
            <a:spLocks noGrp="1"/>
          </p:cNvSpPr>
          <p:nvPr>
            <p:ph idx="1"/>
          </p:nvPr>
        </p:nvSpPr>
        <p:spPr/>
        <p:txBody>
          <a:bodyPr/>
          <a:lstStyle/>
          <a:p>
            <a:r>
              <a:rPr lang="cs-CZ" dirty="0"/>
              <a:t>Hypofýza – endokrinní žláza, </a:t>
            </a:r>
            <a:br>
              <a:rPr lang="cs-CZ" dirty="0"/>
            </a:br>
            <a:r>
              <a:rPr lang="cs-CZ" dirty="0"/>
              <a:t>sama uvolňuje hormony, navíc je</a:t>
            </a:r>
            <a:br>
              <a:rPr lang="cs-CZ" dirty="0"/>
            </a:br>
            <a:r>
              <a:rPr lang="cs-CZ" dirty="0"/>
              <a:t>nadřazená dalším endokrinním žlázám</a:t>
            </a:r>
          </a:p>
          <a:p>
            <a:r>
              <a:rPr lang="cs-CZ" dirty="0"/>
              <a:t>Benigní nádory</a:t>
            </a:r>
          </a:p>
          <a:p>
            <a:r>
              <a:rPr lang="cs-CZ" dirty="0"/>
              <a:t>Hypersekrece / hyposekrece hormonů /</a:t>
            </a:r>
            <a:br>
              <a:rPr lang="cs-CZ" dirty="0"/>
            </a:br>
            <a:r>
              <a:rPr lang="cs-CZ" dirty="0"/>
              <a:t>utlačování hypofýzy</a:t>
            </a:r>
          </a:p>
        </p:txBody>
      </p:sp>
      <p:pic>
        <p:nvPicPr>
          <p:cNvPr id="6146" name="Picture 2"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585" y="2225619"/>
            <a:ext cx="4867275" cy="39052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ýsledek obrázku pro hypofýza"/>
          <p:cNvPicPr>
            <a:picLocks noChangeAspect="1" noChangeArrowheads="1"/>
          </p:cNvPicPr>
          <p:nvPr/>
        </p:nvPicPr>
        <p:blipFill rotWithShape="1">
          <a:blip r:embed="rId3">
            <a:extLst>
              <a:ext uri="{28A0092B-C50C-407E-A947-70E740481C1C}">
                <a14:useLocalDpi xmlns:a14="http://schemas.microsoft.com/office/drawing/2010/main" val="0"/>
              </a:ext>
            </a:extLst>
          </a:blip>
          <a:srcRect t="8720" b="9858"/>
          <a:stretch/>
        </p:blipFill>
        <p:spPr bwMode="auto">
          <a:xfrm>
            <a:off x="7382264" y="667533"/>
            <a:ext cx="3439881" cy="1592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727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Adenomy hypofýzy</a:t>
            </a:r>
          </a:p>
        </p:txBody>
      </p:sp>
      <p:sp>
        <p:nvSpPr>
          <p:cNvPr id="3" name="Zástupný symbol pro obsah 2"/>
          <p:cNvSpPr>
            <a:spLocks noGrp="1"/>
          </p:cNvSpPr>
          <p:nvPr>
            <p:ph idx="1"/>
          </p:nvPr>
        </p:nvSpPr>
        <p:spPr/>
        <p:txBody>
          <a:bodyPr/>
          <a:lstStyle/>
          <a:p>
            <a:r>
              <a:rPr lang="cs-CZ" dirty="0"/>
              <a:t>Podle velikosti:</a:t>
            </a:r>
          </a:p>
          <a:p>
            <a:pPr lvl="1"/>
            <a:r>
              <a:rPr lang="cs-CZ" dirty="0" err="1"/>
              <a:t>Mikroadenom</a:t>
            </a:r>
            <a:endParaRPr lang="cs-CZ" dirty="0"/>
          </a:p>
          <a:p>
            <a:pPr lvl="1"/>
            <a:r>
              <a:rPr lang="cs-CZ" dirty="0" err="1"/>
              <a:t>Makroadenom</a:t>
            </a:r>
            <a:endParaRPr lang="cs-CZ" dirty="0"/>
          </a:p>
          <a:p>
            <a:pPr lvl="1"/>
            <a:endParaRPr lang="cs-CZ" dirty="0"/>
          </a:p>
        </p:txBody>
      </p:sp>
      <p:pic>
        <p:nvPicPr>
          <p:cNvPr id="7170" name="Picture 2"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488" y="2407746"/>
            <a:ext cx="2976219" cy="306341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ouvisející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707" y="1026448"/>
            <a:ext cx="4777723" cy="4886498"/>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4"/>
          <a:stretch>
            <a:fillRect/>
          </a:stretch>
        </p:blipFill>
        <p:spPr>
          <a:xfrm>
            <a:off x="1273534" y="3518468"/>
            <a:ext cx="2368003" cy="1952692"/>
          </a:xfrm>
          <a:prstGeom prst="rect">
            <a:avLst/>
          </a:prstGeom>
        </p:spPr>
      </p:pic>
    </p:spTree>
    <p:extLst>
      <p:ext uri="{BB962C8B-B14F-4D97-AF65-F5344CB8AC3E}">
        <p14:creationId xmlns:p14="http://schemas.microsoft.com/office/powerpoint/2010/main" val="418039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4. </a:t>
            </a:r>
            <a:r>
              <a:rPr lang="cs-CZ" dirty="0" err="1"/>
              <a:t>Neurinomy</a:t>
            </a:r>
            <a:endParaRPr lang="cs-CZ" dirty="0"/>
          </a:p>
        </p:txBody>
      </p:sp>
      <p:sp>
        <p:nvSpPr>
          <p:cNvPr id="3" name="Zástupný symbol pro obsah 2"/>
          <p:cNvSpPr>
            <a:spLocks noGrp="1"/>
          </p:cNvSpPr>
          <p:nvPr>
            <p:ph idx="1"/>
          </p:nvPr>
        </p:nvSpPr>
        <p:spPr/>
        <p:txBody>
          <a:bodyPr/>
          <a:lstStyle/>
          <a:p>
            <a:r>
              <a:rPr lang="cs-CZ" dirty="0"/>
              <a:t>Nádory </a:t>
            </a:r>
            <a:r>
              <a:rPr lang="cs-CZ" dirty="0" err="1"/>
              <a:t>Schwanových</a:t>
            </a:r>
            <a:r>
              <a:rPr lang="cs-CZ" dirty="0"/>
              <a:t> buněk</a:t>
            </a:r>
          </a:p>
          <a:p>
            <a:r>
              <a:rPr lang="cs-CZ" dirty="0"/>
              <a:t>Typicky </a:t>
            </a:r>
            <a:r>
              <a:rPr lang="cs-CZ" dirty="0" err="1"/>
              <a:t>neurinom</a:t>
            </a:r>
            <a:r>
              <a:rPr lang="cs-CZ" dirty="0"/>
              <a:t> </a:t>
            </a:r>
            <a:r>
              <a:rPr lang="cs-CZ" dirty="0" err="1"/>
              <a:t>statoakustického</a:t>
            </a:r>
            <a:r>
              <a:rPr lang="cs-CZ" dirty="0"/>
              <a:t> </a:t>
            </a:r>
            <a:br>
              <a:rPr lang="cs-CZ" dirty="0"/>
            </a:br>
            <a:r>
              <a:rPr lang="cs-CZ" dirty="0"/>
              <a:t>nervu (VIII. hlavový nerv) </a:t>
            </a:r>
          </a:p>
          <a:p>
            <a:pPr lvl="1"/>
            <a:r>
              <a:rPr lang="cs-CZ" dirty="0"/>
              <a:t>Informace o poloze těla + sluch</a:t>
            </a:r>
          </a:p>
          <a:p>
            <a:r>
              <a:rPr lang="cs-CZ" dirty="0"/>
              <a:t>Benigní, rostou pomalu</a:t>
            </a:r>
          </a:p>
        </p:txBody>
      </p:sp>
      <p:pic>
        <p:nvPicPr>
          <p:cNvPr id="8194" name="Picture 2" descr="Výsledek obrázku pro schwann cell"/>
          <p:cNvPicPr>
            <a:picLocks noChangeAspect="1" noChangeArrowheads="1"/>
          </p:cNvPicPr>
          <p:nvPr/>
        </p:nvPicPr>
        <p:blipFill rotWithShape="1">
          <a:blip r:embed="rId2">
            <a:extLst>
              <a:ext uri="{28A0092B-C50C-407E-A947-70E740481C1C}">
                <a14:useLocalDpi xmlns:a14="http://schemas.microsoft.com/office/drawing/2010/main" val="0"/>
              </a:ext>
            </a:extLst>
          </a:blip>
          <a:srcRect t="19029" b="8134"/>
          <a:stretch/>
        </p:blipFill>
        <p:spPr bwMode="auto">
          <a:xfrm>
            <a:off x="6854580" y="391359"/>
            <a:ext cx="4053935" cy="221061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ouvisející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085" y="2820211"/>
            <a:ext cx="4381500"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683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5. Mozkové metastázy</a:t>
            </a:r>
          </a:p>
        </p:txBody>
      </p:sp>
      <p:sp>
        <p:nvSpPr>
          <p:cNvPr id="3" name="Zástupný symbol pro obsah 2"/>
          <p:cNvSpPr>
            <a:spLocks noGrp="1"/>
          </p:cNvSpPr>
          <p:nvPr>
            <p:ph idx="1"/>
          </p:nvPr>
        </p:nvSpPr>
        <p:spPr/>
        <p:txBody>
          <a:bodyPr/>
          <a:lstStyle/>
          <a:p>
            <a:r>
              <a:rPr lang="cs-CZ" dirty="0"/>
              <a:t>Sekundární typ nádoru</a:t>
            </a:r>
          </a:p>
          <a:p>
            <a:r>
              <a:rPr lang="cs-CZ" dirty="0"/>
              <a:t>Nejčastěji metastázuje karcinom plic, prsu, </a:t>
            </a:r>
            <a:br>
              <a:rPr lang="cs-CZ" dirty="0"/>
            </a:br>
            <a:r>
              <a:rPr lang="cs-CZ" dirty="0"/>
              <a:t>melanom kůže</a:t>
            </a:r>
          </a:p>
        </p:txBody>
      </p:sp>
      <p:pic>
        <p:nvPicPr>
          <p:cNvPr id="9218" name="Picture 2" descr="Fig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248" y="2938547"/>
            <a:ext cx="5342352" cy="3545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621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505" y="609600"/>
            <a:ext cx="11720945" cy="1356360"/>
          </a:xfrm>
        </p:spPr>
        <p:txBody>
          <a:bodyPr>
            <a:noAutofit/>
          </a:bodyPr>
          <a:lstStyle/>
          <a:p>
            <a:pPr algn="ctr"/>
            <a:r>
              <a:rPr lang="cs-CZ" sz="6000" b="1" dirty="0"/>
              <a:t>INFEKČNÍ ONEMOCNĚNÍ CNS</a:t>
            </a:r>
          </a:p>
        </p:txBody>
      </p:sp>
      <p:sp>
        <p:nvSpPr>
          <p:cNvPr id="3" name="Zástupný symbol pro obsah 2"/>
          <p:cNvSpPr>
            <a:spLocks noGrp="1"/>
          </p:cNvSpPr>
          <p:nvPr>
            <p:ph idx="1"/>
          </p:nvPr>
        </p:nvSpPr>
        <p:spPr/>
        <p:txBody>
          <a:bodyPr>
            <a:normAutofit/>
          </a:bodyPr>
          <a:lstStyle/>
          <a:p>
            <a:r>
              <a:rPr lang="cs-CZ" dirty="0"/>
              <a:t>Meningitidy – onemocnění mozkových obalů</a:t>
            </a:r>
          </a:p>
          <a:p>
            <a:r>
              <a:rPr lang="cs-CZ" dirty="0"/>
              <a:t>Encefalitidy – onemocnění mozkové tkáně</a:t>
            </a:r>
          </a:p>
          <a:p>
            <a:r>
              <a:rPr lang="cs-CZ" dirty="0" err="1"/>
              <a:t>Myelinitidy</a:t>
            </a:r>
            <a:r>
              <a:rPr lang="cs-CZ" dirty="0"/>
              <a:t> – onemocnění tkáně míchy</a:t>
            </a:r>
          </a:p>
          <a:p>
            <a:endParaRPr lang="cs-CZ" dirty="0"/>
          </a:p>
          <a:p>
            <a:r>
              <a:rPr lang="cs-CZ" dirty="0"/>
              <a:t>Možné komorbidity</a:t>
            </a:r>
          </a:p>
          <a:p>
            <a:pPr lvl="1"/>
            <a:r>
              <a:rPr lang="cs-CZ" dirty="0"/>
              <a:t>Meningoencefalitidy</a:t>
            </a:r>
          </a:p>
          <a:p>
            <a:pPr lvl="1"/>
            <a:r>
              <a:rPr lang="cs-CZ" dirty="0"/>
              <a:t>Encefalomyelitidy</a:t>
            </a:r>
          </a:p>
          <a:p>
            <a:pPr lvl="1"/>
            <a:r>
              <a:rPr lang="cs-CZ" dirty="0" err="1"/>
              <a:t>Meningoencefalomyelitidy</a:t>
            </a:r>
            <a:endParaRPr lang="cs-CZ" dirty="0"/>
          </a:p>
        </p:txBody>
      </p:sp>
    </p:spTree>
    <p:extLst>
      <p:ext uri="{BB962C8B-B14F-4D97-AF65-F5344CB8AC3E}">
        <p14:creationId xmlns:p14="http://schemas.microsoft.com/office/powerpoint/2010/main" val="1528420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Infekční onemocnění CNS</a:t>
            </a:r>
          </a:p>
        </p:txBody>
      </p:sp>
      <p:sp>
        <p:nvSpPr>
          <p:cNvPr id="3" name="Zástupný symbol pro obsah 2"/>
          <p:cNvSpPr>
            <a:spLocks noGrp="1"/>
          </p:cNvSpPr>
          <p:nvPr>
            <p:ph sz="half" idx="1"/>
          </p:nvPr>
        </p:nvSpPr>
        <p:spPr/>
        <p:txBody>
          <a:bodyPr>
            <a:normAutofit/>
          </a:bodyPr>
          <a:lstStyle/>
          <a:p>
            <a:pPr marL="45720" indent="0">
              <a:buNone/>
            </a:pPr>
            <a:r>
              <a:rPr lang="cs-CZ" dirty="0"/>
              <a:t>Zdroje infekce</a:t>
            </a:r>
          </a:p>
          <a:p>
            <a:pPr marL="45720" indent="0">
              <a:buNone/>
            </a:pPr>
            <a:endParaRPr lang="cs-CZ" dirty="0"/>
          </a:p>
          <a:p>
            <a:pPr lvl="1"/>
            <a:r>
              <a:rPr lang="cs-CZ" dirty="0"/>
              <a:t>Viry</a:t>
            </a:r>
          </a:p>
          <a:p>
            <a:pPr lvl="1"/>
            <a:r>
              <a:rPr lang="cs-CZ" dirty="0"/>
              <a:t>Bakterie</a:t>
            </a:r>
          </a:p>
          <a:p>
            <a:pPr lvl="1"/>
            <a:r>
              <a:rPr lang="cs-CZ" dirty="0"/>
              <a:t>Houby</a:t>
            </a:r>
          </a:p>
          <a:p>
            <a:pPr lvl="1"/>
            <a:r>
              <a:rPr lang="cs-CZ" dirty="0"/>
              <a:t>Paraziti</a:t>
            </a:r>
          </a:p>
          <a:p>
            <a:endParaRPr lang="cs-CZ" dirty="0"/>
          </a:p>
          <a:p>
            <a:pPr marL="45720" indent="0">
              <a:buNone/>
            </a:pPr>
            <a:endParaRPr lang="cs-CZ" dirty="0"/>
          </a:p>
        </p:txBody>
      </p:sp>
      <p:sp>
        <p:nvSpPr>
          <p:cNvPr id="4" name="Zástupný symbol pro obsah 3"/>
          <p:cNvSpPr>
            <a:spLocks noGrp="1"/>
          </p:cNvSpPr>
          <p:nvPr>
            <p:ph sz="half" idx="2"/>
          </p:nvPr>
        </p:nvSpPr>
        <p:spPr/>
        <p:txBody>
          <a:bodyPr>
            <a:normAutofit/>
          </a:bodyPr>
          <a:lstStyle/>
          <a:p>
            <a:pPr marL="45720" indent="0">
              <a:buNone/>
            </a:pPr>
            <a:r>
              <a:rPr lang="cs-CZ" dirty="0"/>
              <a:t>Příznaky</a:t>
            </a:r>
          </a:p>
          <a:p>
            <a:pPr marL="45720" indent="0">
              <a:buNone/>
            </a:pPr>
            <a:endParaRPr lang="cs-CZ" dirty="0"/>
          </a:p>
          <a:p>
            <a:pPr lvl="1"/>
            <a:r>
              <a:rPr lang="cs-CZ" dirty="0"/>
              <a:t>Únava</a:t>
            </a:r>
          </a:p>
          <a:p>
            <a:pPr lvl="1"/>
            <a:r>
              <a:rPr lang="cs-CZ" dirty="0"/>
              <a:t>Malátnost</a:t>
            </a:r>
          </a:p>
          <a:p>
            <a:pPr lvl="1"/>
            <a:r>
              <a:rPr lang="cs-CZ" dirty="0"/>
              <a:t>Bolesti kloubů a svalů</a:t>
            </a:r>
          </a:p>
          <a:p>
            <a:pPr lvl="1"/>
            <a:r>
              <a:rPr lang="cs-CZ" dirty="0"/>
              <a:t>Zvýšená teplota</a:t>
            </a:r>
          </a:p>
          <a:p>
            <a:pPr lvl="1"/>
            <a:r>
              <a:rPr lang="cs-CZ" dirty="0"/>
              <a:t>Třesavka</a:t>
            </a:r>
          </a:p>
          <a:p>
            <a:endParaRPr lang="cs-CZ" dirty="0"/>
          </a:p>
        </p:txBody>
      </p:sp>
    </p:spTree>
    <p:extLst>
      <p:ext uri="{BB962C8B-B14F-4D97-AF65-F5344CB8AC3E}">
        <p14:creationId xmlns:p14="http://schemas.microsoft.com/office/powerpoint/2010/main" val="1339368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Vědomí</a:t>
            </a:r>
          </a:p>
        </p:txBody>
      </p:sp>
      <p:sp>
        <p:nvSpPr>
          <p:cNvPr id="3" name="Zástupný symbol pro obsah 2"/>
          <p:cNvSpPr>
            <a:spLocks noGrp="1"/>
          </p:cNvSpPr>
          <p:nvPr>
            <p:ph idx="1"/>
          </p:nvPr>
        </p:nvSpPr>
        <p:spPr/>
        <p:txBody>
          <a:bodyPr>
            <a:normAutofit lnSpcReduction="10000"/>
          </a:bodyPr>
          <a:lstStyle/>
          <a:p>
            <a:r>
              <a:rPr lang="cs-CZ" dirty="0"/>
              <a:t>Poruchy vědomí:</a:t>
            </a:r>
          </a:p>
          <a:p>
            <a:pPr lvl="1"/>
            <a:r>
              <a:rPr lang="cs-CZ" dirty="0"/>
              <a:t>Somnolence – „spavost“, probudí se dotekem, </a:t>
            </a:r>
            <a:br>
              <a:rPr lang="cs-CZ" dirty="0"/>
            </a:br>
            <a:r>
              <a:rPr lang="cs-CZ" dirty="0"/>
              <a:t>oslovením</a:t>
            </a:r>
          </a:p>
          <a:p>
            <a:pPr lvl="1"/>
            <a:r>
              <a:rPr lang="cs-CZ" dirty="0" err="1"/>
              <a:t>Sopor</a:t>
            </a:r>
            <a:r>
              <a:rPr lang="cs-CZ" dirty="0"/>
              <a:t> – reakce pouze na bolestivý podnět,</a:t>
            </a:r>
            <a:br>
              <a:rPr lang="cs-CZ" dirty="0"/>
            </a:br>
            <a:r>
              <a:rPr lang="cs-CZ" dirty="0"/>
              <a:t>spíše obranná</a:t>
            </a:r>
          </a:p>
          <a:p>
            <a:pPr lvl="1"/>
            <a:r>
              <a:rPr lang="cs-CZ" dirty="0"/>
              <a:t>Kóma – bez reakce na vnější podněty, </a:t>
            </a:r>
            <a:br>
              <a:rPr lang="cs-CZ" dirty="0"/>
            </a:br>
            <a:r>
              <a:rPr lang="cs-CZ" dirty="0"/>
              <a:t>jen reflexy</a:t>
            </a:r>
          </a:p>
          <a:p>
            <a:r>
              <a:rPr lang="cs-CZ" dirty="0"/>
              <a:t>Glasgow </a:t>
            </a:r>
            <a:r>
              <a:rPr lang="cs-CZ" dirty="0" err="1"/>
              <a:t>Coma</a:t>
            </a:r>
            <a:r>
              <a:rPr lang="cs-CZ" dirty="0"/>
              <a:t> </a:t>
            </a:r>
            <a:r>
              <a:rPr lang="cs-CZ" dirty="0" err="1"/>
              <a:t>Scale</a:t>
            </a:r>
            <a:endParaRPr lang="cs-CZ" dirty="0"/>
          </a:p>
          <a:p>
            <a:pPr lvl="1"/>
            <a:r>
              <a:rPr lang="cs-CZ" dirty="0"/>
              <a:t>&gt; 13 b – Lehká porucha vědomí</a:t>
            </a:r>
          </a:p>
          <a:p>
            <a:pPr lvl="1"/>
            <a:r>
              <a:rPr lang="cs-CZ" dirty="0"/>
              <a:t>9-12 b – Střední porucha vědomí</a:t>
            </a:r>
          </a:p>
          <a:p>
            <a:pPr lvl="1"/>
            <a:r>
              <a:rPr lang="cs-CZ" dirty="0"/>
              <a:t>≤ 8 – Těžká porucha vědomí</a:t>
            </a:r>
          </a:p>
          <a:p>
            <a:pPr lvl="1"/>
            <a:r>
              <a:rPr lang="cs-CZ" dirty="0"/>
              <a:t>Kdy je to problematické?</a:t>
            </a:r>
          </a:p>
          <a:p>
            <a:endParaRPr lang="cs-CZ" dirty="0"/>
          </a:p>
        </p:txBody>
      </p:sp>
      <p:sp>
        <p:nvSpPr>
          <p:cNvPr id="4" name="AutoShape 4" descr="VÃ½sledek obrÃ¡zku pro glasgow coma scale Äesk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p:cNvPicPr>
            <a:picLocks noChangeAspect="1"/>
          </p:cNvPicPr>
          <p:nvPr/>
        </p:nvPicPr>
        <p:blipFill>
          <a:blip r:embed="rId2"/>
          <a:stretch>
            <a:fillRect/>
          </a:stretch>
        </p:blipFill>
        <p:spPr>
          <a:xfrm>
            <a:off x="6901866" y="662138"/>
            <a:ext cx="4114005" cy="5672468"/>
          </a:xfrm>
          <a:prstGeom prst="rect">
            <a:avLst/>
          </a:prstGeom>
        </p:spPr>
      </p:pic>
    </p:spTree>
    <p:extLst>
      <p:ext uri="{BB962C8B-B14F-4D97-AF65-F5344CB8AC3E}">
        <p14:creationId xmlns:p14="http://schemas.microsoft.com/office/powerpoint/2010/main" val="1412005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Meningitida</a:t>
            </a:r>
          </a:p>
        </p:txBody>
      </p:sp>
      <p:sp>
        <p:nvSpPr>
          <p:cNvPr id="3" name="Zástupný symbol pro obsah 2"/>
          <p:cNvSpPr>
            <a:spLocks noGrp="1"/>
          </p:cNvSpPr>
          <p:nvPr>
            <p:ph idx="1"/>
          </p:nvPr>
        </p:nvSpPr>
        <p:spPr/>
        <p:txBody>
          <a:bodyPr/>
          <a:lstStyle/>
          <a:p>
            <a:r>
              <a:rPr lang="cs-CZ" dirty="0"/>
              <a:t>Zánět mozkových blan, původci viry, bakterie, houby,…</a:t>
            </a:r>
          </a:p>
          <a:p>
            <a:r>
              <a:rPr lang="cs-CZ" dirty="0"/>
              <a:t>Rozvoj v rámci hodin</a:t>
            </a:r>
          </a:p>
          <a:p>
            <a:r>
              <a:rPr lang="cs-CZ" dirty="0"/>
              <a:t>Typicky – ztuhlost šíje, náhlá horečka, </a:t>
            </a:r>
            <a:br>
              <a:rPr lang="cs-CZ" dirty="0"/>
            </a:br>
            <a:r>
              <a:rPr lang="cs-CZ" dirty="0"/>
              <a:t>ztráta vědomí, přecitlivělost na světlo a</a:t>
            </a:r>
            <a:br>
              <a:rPr lang="cs-CZ" dirty="0"/>
            </a:br>
            <a:r>
              <a:rPr lang="cs-CZ" dirty="0"/>
              <a:t>hluk</a:t>
            </a:r>
          </a:p>
          <a:p>
            <a:r>
              <a:rPr lang="cs-CZ" dirty="0"/>
              <a:t>Diagnostika lumbální punkcí</a:t>
            </a:r>
          </a:p>
          <a:p>
            <a:r>
              <a:rPr lang="cs-CZ" dirty="0"/>
              <a:t>Může vést k ochrnutí, hluchotě, slepotě, </a:t>
            </a:r>
            <a:br>
              <a:rPr lang="cs-CZ" dirty="0"/>
            </a:br>
            <a:r>
              <a:rPr lang="cs-CZ" dirty="0"/>
              <a:t>postižení mozku, celkové sepsi</a:t>
            </a:r>
          </a:p>
          <a:p>
            <a:r>
              <a:rPr lang="cs-CZ" dirty="0"/>
              <a:t>Očkování, antibiotika</a:t>
            </a:r>
          </a:p>
          <a:p>
            <a:endParaRPr lang="cs-CZ" dirty="0"/>
          </a:p>
        </p:txBody>
      </p:sp>
      <p:pic>
        <p:nvPicPr>
          <p:cNvPr id="8194" name="Picture 2" descr="Výsledek obrázku pro meningitida"/>
          <p:cNvPicPr>
            <a:picLocks noChangeAspect="1" noChangeArrowheads="1"/>
          </p:cNvPicPr>
          <p:nvPr/>
        </p:nvPicPr>
        <p:blipFill rotWithShape="1">
          <a:blip r:embed="rId2">
            <a:extLst>
              <a:ext uri="{28A0092B-C50C-407E-A947-70E740481C1C}">
                <a14:useLocalDpi xmlns:a14="http://schemas.microsoft.com/office/drawing/2010/main" val="0"/>
              </a:ext>
            </a:extLst>
          </a:blip>
          <a:srcRect t="14080" b="2322"/>
          <a:stretch/>
        </p:blipFill>
        <p:spPr bwMode="auto">
          <a:xfrm>
            <a:off x="6262598" y="2630905"/>
            <a:ext cx="5477924" cy="346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48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Encefalitidy</a:t>
            </a:r>
          </a:p>
        </p:txBody>
      </p:sp>
      <p:sp>
        <p:nvSpPr>
          <p:cNvPr id="3" name="Zástupný symbol pro obsah 2"/>
          <p:cNvSpPr>
            <a:spLocks noGrp="1"/>
          </p:cNvSpPr>
          <p:nvPr>
            <p:ph idx="1"/>
          </p:nvPr>
        </p:nvSpPr>
        <p:spPr/>
        <p:txBody>
          <a:bodyPr>
            <a:normAutofit/>
          </a:bodyPr>
          <a:lstStyle/>
          <a:p>
            <a:r>
              <a:rPr lang="cs-CZ" dirty="0"/>
              <a:t>Zánět mozku</a:t>
            </a:r>
          </a:p>
          <a:p>
            <a:r>
              <a:rPr lang="cs-CZ" dirty="0"/>
              <a:t>První fáze probíhá jako chřipka</a:t>
            </a:r>
          </a:p>
          <a:p>
            <a:r>
              <a:rPr lang="cs-CZ" dirty="0"/>
              <a:t>Druhá fáze –ztuhlost šíje, bolesti hlavy, zvracení, zmatenost</a:t>
            </a:r>
          </a:p>
          <a:p>
            <a:r>
              <a:rPr lang="cs-CZ" dirty="0"/>
              <a:t>Možné doživotní následky (ochrnutí, chronické bolesti, poruchy spánku a soustředění) i smrt</a:t>
            </a:r>
          </a:p>
          <a:p>
            <a:r>
              <a:rPr lang="cs-CZ" dirty="0"/>
              <a:t>U nás nejčastěji klíšťová encefalitida – </a:t>
            </a:r>
          </a:p>
          <a:p>
            <a:pPr lvl="1"/>
            <a:r>
              <a:rPr lang="cs-CZ" dirty="0"/>
              <a:t>Lze se očkovat</a:t>
            </a:r>
          </a:p>
          <a:p>
            <a:pPr lvl="1"/>
            <a:r>
              <a:rPr lang="cs-CZ" dirty="0"/>
              <a:t>Léčí se pouze symptomy</a:t>
            </a:r>
          </a:p>
          <a:p>
            <a:pPr lvl="1"/>
            <a:r>
              <a:rPr lang="cs-CZ" dirty="0"/>
              <a:t>Může mít trvalé následky – paralýza, deprese, úzkost, chronická únava, bolesti hlavy,…</a:t>
            </a:r>
          </a:p>
        </p:txBody>
      </p:sp>
    </p:spTree>
    <p:extLst>
      <p:ext uri="{BB962C8B-B14F-4D97-AF65-F5344CB8AC3E}">
        <p14:creationId xmlns:p14="http://schemas.microsoft.com/office/powerpoint/2010/main" val="1652253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Encefalitidy</a:t>
            </a:r>
          </a:p>
        </p:txBody>
      </p:sp>
      <p:sp>
        <p:nvSpPr>
          <p:cNvPr id="3" name="Zástupný symbol pro obsah 2"/>
          <p:cNvSpPr>
            <a:spLocks noGrp="1"/>
          </p:cNvSpPr>
          <p:nvPr>
            <p:ph idx="1"/>
          </p:nvPr>
        </p:nvSpPr>
        <p:spPr/>
        <p:txBody>
          <a:bodyPr/>
          <a:lstStyle/>
          <a:p>
            <a:r>
              <a:rPr lang="cs-CZ" dirty="0"/>
              <a:t>HIV/AIDS </a:t>
            </a:r>
          </a:p>
          <a:p>
            <a:pPr lvl="1"/>
            <a:r>
              <a:rPr lang="cs-CZ" dirty="0"/>
              <a:t>U až 19 % nemocných</a:t>
            </a:r>
          </a:p>
          <a:p>
            <a:pPr lvl="1"/>
            <a:r>
              <a:rPr lang="cs-CZ" dirty="0" err="1"/>
              <a:t>Progredující</a:t>
            </a:r>
            <a:r>
              <a:rPr lang="cs-CZ" dirty="0"/>
              <a:t> neurologický deficit - „AIDS </a:t>
            </a:r>
            <a:r>
              <a:rPr lang="cs-CZ" dirty="0" err="1"/>
              <a:t>dementia</a:t>
            </a:r>
            <a:r>
              <a:rPr lang="cs-CZ" dirty="0"/>
              <a:t>“</a:t>
            </a:r>
          </a:p>
          <a:p>
            <a:r>
              <a:rPr lang="cs-CZ" dirty="0"/>
              <a:t>Vzteklina </a:t>
            </a:r>
          </a:p>
          <a:p>
            <a:pPr lvl="1"/>
            <a:r>
              <a:rPr lang="cs-CZ" dirty="0"/>
              <a:t>po kousnutí nakaženým zvířetem, </a:t>
            </a:r>
          </a:p>
          <a:p>
            <a:pPr lvl="1"/>
            <a:r>
              <a:rPr lang="cs-CZ" dirty="0"/>
              <a:t>inkubační doba až 60 dní, </a:t>
            </a:r>
          </a:p>
          <a:p>
            <a:pPr lvl="1"/>
            <a:r>
              <a:rPr lang="cs-CZ" dirty="0"/>
              <a:t>existuje očkování, ne léčba</a:t>
            </a:r>
          </a:p>
          <a:p>
            <a:pPr lvl="1"/>
            <a:r>
              <a:rPr lang="cs-CZ" dirty="0"/>
              <a:t>bez očkování 100% úmrtnost</a:t>
            </a:r>
          </a:p>
        </p:txBody>
      </p:sp>
    </p:spTree>
    <p:extLst>
      <p:ext uri="{BB962C8B-B14F-4D97-AF65-F5344CB8AC3E}">
        <p14:creationId xmlns:p14="http://schemas.microsoft.com/office/powerpoint/2010/main" val="2451456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Toxoplasmóza</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err="1"/>
              <a:t>Parazitální</a:t>
            </a:r>
            <a:r>
              <a:rPr lang="cs-CZ" dirty="0"/>
              <a:t> infekce - požití špatně upraveného masa, neočištěné potraviny, </a:t>
            </a:r>
            <a:br>
              <a:rPr lang="cs-CZ" dirty="0"/>
            </a:br>
            <a:r>
              <a:rPr lang="cs-CZ" dirty="0"/>
              <a:t>nepasterizované mléko; kontakt s kočičími výkaly</a:t>
            </a:r>
          </a:p>
          <a:p>
            <a:r>
              <a:rPr lang="cs-CZ" dirty="0"/>
              <a:t>Neexistuje očkování, léčba možná pouze v časném stadiu</a:t>
            </a:r>
          </a:p>
          <a:p>
            <a:r>
              <a:rPr lang="cs-CZ" dirty="0"/>
              <a:t>Akutní fáze – chřipkové příznaky</a:t>
            </a:r>
          </a:p>
          <a:p>
            <a:r>
              <a:rPr lang="cs-CZ" dirty="0"/>
              <a:t>Latentní fáze – bez příznaků</a:t>
            </a:r>
          </a:p>
          <a:p>
            <a:r>
              <a:rPr lang="cs-CZ" dirty="0"/>
              <a:t>Nebezpečná pro těhotné ženy/plod a pro </a:t>
            </a:r>
            <a:r>
              <a:rPr lang="cs-CZ" dirty="0" err="1"/>
              <a:t>imunodeficietní</a:t>
            </a:r>
            <a:r>
              <a:rPr lang="cs-CZ" dirty="0"/>
              <a:t> pacienty</a:t>
            </a:r>
            <a:br>
              <a:rPr lang="cs-CZ" dirty="0"/>
            </a:br>
            <a:r>
              <a:rPr lang="cs-CZ" dirty="0"/>
              <a:t>postižení CNS, postižení zraku, až smrt</a:t>
            </a:r>
          </a:p>
          <a:p>
            <a:endParaRPr lang="cs-CZ" dirty="0"/>
          </a:p>
          <a:p>
            <a:pPr marL="45720" indent="0">
              <a:buNone/>
            </a:pPr>
            <a:r>
              <a:rPr lang="cs-CZ" dirty="0"/>
              <a:t>Dříve:</a:t>
            </a:r>
          </a:p>
          <a:p>
            <a:pPr lvl="1"/>
            <a:r>
              <a:rPr lang="cs-CZ" dirty="0"/>
              <a:t>Latentní fáze nemá vliv na zdravotní stav člověka</a:t>
            </a:r>
          </a:p>
          <a:p>
            <a:pPr marL="45720" indent="0">
              <a:buNone/>
            </a:pPr>
            <a:r>
              <a:rPr lang="cs-CZ" dirty="0"/>
              <a:t>Nyní:</a:t>
            </a:r>
          </a:p>
          <a:p>
            <a:pPr lvl="1"/>
            <a:r>
              <a:rPr lang="cs-CZ" dirty="0"/>
              <a:t>Vliv na povahové rysy člověka, prodloužení rekčních časů, změna hladiny testosteronu</a:t>
            </a:r>
          </a:p>
          <a:p>
            <a:pPr lvl="1"/>
            <a:r>
              <a:rPr lang="cs-CZ" dirty="0"/>
              <a:t>Vyšší pravděpodobnost jiných onemocnění – schizofrenie, epilepsie, </a:t>
            </a:r>
            <a:r>
              <a:rPr lang="cs-CZ" dirty="0" err="1"/>
              <a:t>celiakie</a:t>
            </a:r>
            <a:r>
              <a:rPr lang="cs-CZ" dirty="0"/>
              <a:t>, alergie, astma, …</a:t>
            </a:r>
          </a:p>
          <a:p>
            <a:pPr lvl="1"/>
            <a:endParaRPr lang="cs-CZ" dirty="0"/>
          </a:p>
        </p:txBody>
      </p:sp>
      <p:pic>
        <p:nvPicPr>
          <p:cNvPr id="10242" name="Picture 2" descr="Výsledek obrázku pro cat"/>
          <p:cNvPicPr>
            <a:picLocks noChangeAspect="1" noChangeArrowheads="1"/>
          </p:cNvPicPr>
          <p:nvPr/>
        </p:nvPicPr>
        <p:blipFill rotWithShape="1">
          <a:blip r:embed="rId2">
            <a:extLst>
              <a:ext uri="{28A0092B-C50C-407E-A947-70E740481C1C}">
                <a14:useLocalDpi xmlns:a14="http://schemas.microsoft.com/office/drawing/2010/main" val="0"/>
              </a:ext>
            </a:extLst>
          </a:blip>
          <a:srcRect l="26553" r="22593"/>
          <a:stretch/>
        </p:blipFill>
        <p:spPr bwMode="auto">
          <a:xfrm flipV="1">
            <a:off x="9368587" y="244059"/>
            <a:ext cx="2502569" cy="36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921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16568" y="473241"/>
            <a:ext cx="11750843" cy="6152147"/>
          </a:xfrm>
        </p:spPr>
        <p:txBody>
          <a:bodyPr>
            <a:normAutofit fontScale="92500" lnSpcReduction="10000"/>
          </a:bodyPr>
          <a:lstStyle/>
          <a:p>
            <a:pPr marL="45720" indent="0" algn="ctr">
              <a:buNone/>
            </a:pPr>
            <a:r>
              <a:rPr lang="cs-CZ" sz="2600" dirty="0" smtClean="0">
                <a:solidFill>
                  <a:schemeClr val="tx1">
                    <a:lumMod val="50000"/>
                    <a:lumOff val="50000"/>
                  </a:schemeClr>
                </a:solidFill>
              </a:rPr>
              <a:t>UPŘESNĚNÍ</a:t>
            </a:r>
          </a:p>
          <a:p>
            <a:pPr marL="45720" indent="0">
              <a:buNone/>
            </a:pPr>
            <a:r>
              <a:rPr lang="cs-CZ" sz="1500" dirty="0" smtClean="0">
                <a:solidFill>
                  <a:schemeClr val="tx1">
                    <a:lumMod val="50000"/>
                    <a:lumOff val="50000"/>
                  </a:schemeClr>
                </a:solidFill>
              </a:rPr>
              <a:t/>
            </a:r>
            <a:br>
              <a:rPr lang="cs-CZ" sz="1500" dirty="0" smtClean="0">
                <a:solidFill>
                  <a:schemeClr val="tx1">
                    <a:lumMod val="50000"/>
                    <a:lumOff val="50000"/>
                  </a:schemeClr>
                </a:solidFill>
              </a:rPr>
            </a:br>
            <a:r>
              <a:rPr lang="cs-CZ" sz="1500" dirty="0" smtClean="0">
                <a:solidFill>
                  <a:schemeClr val="tx1">
                    <a:lumMod val="50000"/>
                    <a:lumOff val="50000"/>
                  </a:schemeClr>
                </a:solidFill>
              </a:rPr>
              <a:t>V přednášce jsem zmiňovala výzkum prof. Jaroslava </a:t>
            </a:r>
            <a:r>
              <a:rPr lang="cs-CZ" sz="1500" dirty="0" err="1" smtClean="0">
                <a:solidFill>
                  <a:schemeClr val="tx1">
                    <a:lumMod val="50000"/>
                    <a:lumOff val="50000"/>
                  </a:schemeClr>
                </a:solidFill>
              </a:rPr>
              <a:t>Flegra</a:t>
            </a:r>
            <a:r>
              <a:rPr lang="cs-CZ" sz="1500" dirty="0" smtClean="0">
                <a:solidFill>
                  <a:schemeClr val="tx1">
                    <a:lumMod val="50000"/>
                    <a:lumOff val="50000"/>
                  </a:schemeClr>
                </a:solidFill>
              </a:rPr>
              <a:t> o latentní </a:t>
            </a:r>
            <a:r>
              <a:rPr lang="cs-CZ" sz="1500" dirty="0" err="1" smtClean="0">
                <a:solidFill>
                  <a:schemeClr val="tx1">
                    <a:lumMod val="50000"/>
                    <a:lumOff val="50000"/>
                  </a:schemeClr>
                </a:solidFill>
              </a:rPr>
              <a:t>toxoplasmóze</a:t>
            </a:r>
            <a:r>
              <a:rPr lang="cs-CZ" sz="1500" dirty="0" smtClean="0">
                <a:solidFill>
                  <a:schemeClr val="tx1">
                    <a:lumMod val="50000"/>
                    <a:lumOff val="50000"/>
                  </a:schemeClr>
                </a:solidFill>
              </a:rPr>
              <a:t> a jejím vlivu na osobnost člověka. </a:t>
            </a:r>
          </a:p>
          <a:p>
            <a:pPr marL="45720" indent="0">
              <a:buNone/>
            </a:pPr>
            <a:r>
              <a:rPr lang="cs-CZ" sz="1500" dirty="0" smtClean="0">
                <a:solidFill>
                  <a:schemeClr val="tx1">
                    <a:lumMod val="50000"/>
                    <a:lumOff val="50000"/>
                  </a:schemeClr>
                </a:solidFill>
              </a:rPr>
              <a:t>Po přednášce jsem byla upozorněna, že situace </a:t>
            </a:r>
            <a:r>
              <a:rPr lang="en-US" sz="1500" dirty="0" smtClean="0">
                <a:solidFill>
                  <a:schemeClr val="tx1">
                    <a:lumMod val="50000"/>
                    <a:lumOff val="50000"/>
                  </a:schemeClr>
                </a:solidFill>
              </a:rPr>
              <a:t>m</a:t>
            </a:r>
            <a:r>
              <a:rPr lang="cs-CZ" sz="1500" dirty="0" err="1" smtClean="0">
                <a:solidFill>
                  <a:schemeClr val="tx1">
                    <a:lumMod val="50000"/>
                    <a:lumOff val="50000"/>
                  </a:schemeClr>
                </a:solidFill>
              </a:rPr>
              <a:t>ůže</a:t>
            </a:r>
            <a:r>
              <a:rPr lang="cs-CZ" sz="1500" dirty="0" smtClean="0">
                <a:solidFill>
                  <a:schemeClr val="tx1">
                    <a:lumMod val="50000"/>
                    <a:lumOff val="50000"/>
                  </a:schemeClr>
                </a:solidFill>
              </a:rPr>
              <a:t> být ve skutečnosti jiná, než jak jsem ji popsala. Lze dohledat příspěvky na sociálních sítích, kde jsou bývalí studenti (spolupracovníci?) prof. </a:t>
            </a:r>
            <a:r>
              <a:rPr lang="cs-CZ" sz="1500" dirty="0" err="1" smtClean="0">
                <a:solidFill>
                  <a:schemeClr val="tx1">
                    <a:lumMod val="50000"/>
                    <a:lumOff val="50000"/>
                  </a:schemeClr>
                </a:solidFill>
              </a:rPr>
              <a:t>Flegra</a:t>
            </a:r>
            <a:r>
              <a:rPr lang="cs-CZ" sz="1500" dirty="0" smtClean="0">
                <a:solidFill>
                  <a:schemeClr val="tx1">
                    <a:lumMod val="50000"/>
                    <a:lumOff val="50000"/>
                  </a:schemeClr>
                </a:solidFill>
              </a:rPr>
              <a:t> kritičtí ohledně p-</a:t>
            </a:r>
            <a:r>
              <a:rPr lang="cs-CZ" sz="1500" dirty="0" err="1" smtClean="0">
                <a:solidFill>
                  <a:schemeClr val="tx1">
                    <a:lumMod val="50000"/>
                    <a:lumOff val="50000"/>
                  </a:schemeClr>
                </a:solidFill>
              </a:rPr>
              <a:t>hackingu</a:t>
            </a:r>
            <a:r>
              <a:rPr lang="cs-CZ" sz="1500" dirty="0" smtClean="0">
                <a:solidFill>
                  <a:schemeClr val="tx1">
                    <a:lumMod val="50000"/>
                    <a:lumOff val="50000"/>
                  </a:schemeClr>
                </a:solidFill>
              </a:rPr>
              <a:t>, korelování „všeho se vším“ bez korekce pro mnohonásobná porovnávání atd. Prof. </a:t>
            </a:r>
            <a:r>
              <a:rPr lang="cs-CZ" sz="1500" dirty="0" err="1" smtClean="0">
                <a:solidFill>
                  <a:schemeClr val="tx1">
                    <a:lumMod val="50000"/>
                    <a:lumOff val="50000"/>
                  </a:schemeClr>
                </a:solidFill>
              </a:rPr>
              <a:t>Flegr</a:t>
            </a:r>
            <a:r>
              <a:rPr lang="cs-CZ" sz="1500" dirty="0" smtClean="0">
                <a:solidFill>
                  <a:schemeClr val="tx1">
                    <a:lumMod val="50000"/>
                    <a:lumOff val="50000"/>
                  </a:schemeClr>
                </a:solidFill>
              </a:rPr>
              <a:t> všem nařčením oponuje. </a:t>
            </a:r>
            <a:endParaRPr lang="cs-CZ" sz="1500" dirty="0">
              <a:solidFill>
                <a:schemeClr val="tx1">
                  <a:lumMod val="50000"/>
                  <a:lumOff val="50000"/>
                </a:schemeClr>
              </a:solidFill>
            </a:endParaRPr>
          </a:p>
          <a:p>
            <a:pPr marL="45720" indent="0">
              <a:buNone/>
            </a:pPr>
            <a:r>
              <a:rPr lang="cs-CZ" sz="1500" dirty="0" smtClean="0">
                <a:solidFill>
                  <a:schemeClr val="tx1">
                    <a:lumMod val="50000"/>
                    <a:lumOff val="50000"/>
                  </a:schemeClr>
                </a:solidFill>
              </a:rPr>
              <a:t>Pro zájemce přikládám tipy na čtení při dlouhých zimních večerech. Rozhodnutí o tom, kde je pravda, nechávám na Vás.</a:t>
            </a:r>
            <a:endParaRPr lang="en-US" sz="1500" dirty="0" smtClean="0">
              <a:solidFill>
                <a:schemeClr val="tx1">
                  <a:lumMod val="50000"/>
                  <a:lumOff val="50000"/>
                </a:schemeClr>
              </a:solidFill>
            </a:endParaRPr>
          </a:p>
          <a:p>
            <a:r>
              <a:rPr lang="en-US" sz="1500" i="1" dirty="0">
                <a:solidFill>
                  <a:schemeClr val="tx1">
                    <a:lumMod val="50000"/>
                    <a:lumOff val="50000"/>
                  </a:schemeClr>
                </a:solidFill>
              </a:rPr>
              <a:t>The present results suggest that the prevalence of latent toxoplasmosis in particular countries correlated (mostly positively) with various disease burden measured with age standardized Disability Adjusted Life Years or with age standardized mortality. It must be emphasized that no epidemiological study and especially no correlation (ecological) study can prove existence of causal relation between the two factors</a:t>
            </a:r>
            <a:r>
              <a:rPr lang="en-US" sz="1500" i="1" dirty="0" smtClean="0">
                <a:solidFill>
                  <a:schemeClr val="tx1">
                    <a:lumMod val="50000"/>
                    <a:lumOff val="50000"/>
                  </a:schemeClr>
                </a:solidFill>
              </a:rPr>
              <a:t>.</a:t>
            </a:r>
            <a:r>
              <a:rPr lang="en-US" sz="1500" dirty="0" smtClean="0">
                <a:solidFill>
                  <a:schemeClr val="tx1">
                    <a:lumMod val="50000"/>
                    <a:lumOff val="50000"/>
                  </a:schemeClr>
                </a:solidFill>
              </a:rPr>
              <a:t> [1]</a:t>
            </a:r>
            <a:endParaRPr lang="en-US" sz="1500" dirty="0">
              <a:solidFill>
                <a:schemeClr val="tx1">
                  <a:lumMod val="50000"/>
                  <a:lumOff val="50000"/>
                </a:schemeClr>
              </a:solidFill>
            </a:endParaRPr>
          </a:p>
          <a:p>
            <a:r>
              <a:rPr lang="en-US" sz="1500" i="1" dirty="0" smtClean="0">
                <a:solidFill>
                  <a:schemeClr val="tx1">
                    <a:lumMod val="50000"/>
                    <a:lumOff val="50000"/>
                  </a:schemeClr>
                </a:solidFill>
              </a:rPr>
              <a:t>In </a:t>
            </a:r>
            <a:r>
              <a:rPr lang="en-US" sz="1500" i="1" dirty="0">
                <a:solidFill>
                  <a:schemeClr val="tx1">
                    <a:lumMod val="50000"/>
                    <a:lumOff val="50000"/>
                  </a:schemeClr>
                </a:solidFill>
              </a:rPr>
              <a:t>conclusion, our data do not support the hypothesis that infection by T. </a:t>
            </a:r>
            <a:r>
              <a:rPr lang="en-US" sz="1500" i="1" dirty="0" err="1">
                <a:solidFill>
                  <a:schemeClr val="tx1">
                    <a:lumMod val="50000"/>
                    <a:lumOff val="50000"/>
                  </a:schemeClr>
                </a:solidFill>
              </a:rPr>
              <a:t>gondii</a:t>
            </a:r>
            <a:r>
              <a:rPr lang="en-US" sz="1500" i="1" dirty="0">
                <a:solidFill>
                  <a:schemeClr val="tx1">
                    <a:lumMod val="50000"/>
                    <a:lumOff val="50000"/>
                  </a:schemeClr>
                </a:solidFill>
              </a:rPr>
              <a:t> is related to negative behavioral outcomes in a population-representative cohort of early middle-aged individuals. In the presence of conflicting reports, better research designs are needed to fully establish the extent to which T. </a:t>
            </a:r>
            <a:r>
              <a:rPr lang="en-US" sz="1500" i="1" dirty="0" err="1">
                <a:solidFill>
                  <a:schemeClr val="tx1">
                    <a:lumMod val="50000"/>
                    <a:lumOff val="50000"/>
                  </a:schemeClr>
                </a:solidFill>
              </a:rPr>
              <a:t>gondii</a:t>
            </a:r>
            <a:r>
              <a:rPr lang="en-US" sz="1500" i="1" dirty="0">
                <a:solidFill>
                  <a:schemeClr val="tx1">
                    <a:lumMod val="50000"/>
                    <a:lumOff val="50000"/>
                  </a:schemeClr>
                </a:solidFill>
              </a:rPr>
              <a:t> influences impairments in brain and behavior phenotypes</a:t>
            </a:r>
            <a:r>
              <a:rPr lang="en-US" sz="1500" i="1" dirty="0" smtClean="0">
                <a:solidFill>
                  <a:schemeClr val="tx1">
                    <a:lumMod val="50000"/>
                    <a:lumOff val="50000"/>
                  </a:schemeClr>
                </a:solidFill>
              </a:rPr>
              <a:t>.</a:t>
            </a:r>
            <a:r>
              <a:rPr lang="cs-CZ" sz="1500" i="1" dirty="0" smtClean="0">
                <a:solidFill>
                  <a:schemeClr val="tx1">
                    <a:lumMod val="50000"/>
                    <a:lumOff val="50000"/>
                  </a:schemeClr>
                </a:solidFill>
              </a:rPr>
              <a:t> </a:t>
            </a:r>
            <a:r>
              <a:rPr lang="en-US" sz="1500" dirty="0" smtClean="0">
                <a:solidFill>
                  <a:schemeClr val="tx1">
                    <a:lumMod val="50000"/>
                    <a:lumOff val="50000"/>
                  </a:schemeClr>
                </a:solidFill>
              </a:rPr>
              <a:t>[2]</a:t>
            </a:r>
          </a:p>
          <a:p>
            <a:r>
              <a:rPr lang="en-US" sz="1500" i="1" dirty="0">
                <a:solidFill>
                  <a:schemeClr val="tx1">
                    <a:lumMod val="50000"/>
                    <a:lumOff val="50000"/>
                  </a:schemeClr>
                </a:solidFill>
              </a:rPr>
              <a:t>Thirty-six articles published in English since the 1990s </a:t>
            </a:r>
            <a:r>
              <a:rPr lang="en-US" sz="1500" i="1" dirty="0" smtClean="0">
                <a:solidFill>
                  <a:schemeClr val="tx1">
                    <a:lumMod val="50000"/>
                    <a:lumOff val="50000"/>
                  </a:schemeClr>
                </a:solidFill>
              </a:rPr>
              <a:t>were reviewed</a:t>
            </a:r>
            <a:r>
              <a:rPr lang="en-US" sz="1500" i="1" dirty="0">
                <a:solidFill>
                  <a:schemeClr val="tx1">
                    <a:lumMod val="50000"/>
                    <a:lumOff val="50000"/>
                  </a:schemeClr>
                </a:solidFill>
              </a:rPr>
              <a:t>, which reported T. </a:t>
            </a:r>
            <a:r>
              <a:rPr lang="en-US" sz="1500" i="1" dirty="0" err="1">
                <a:solidFill>
                  <a:schemeClr val="tx1">
                    <a:lumMod val="50000"/>
                    <a:lumOff val="50000"/>
                  </a:schemeClr>
                </a:solidFill>
              </a:rPr>
              <a:t>gondii</a:t>
            </a:r>
            <a:r>
              <a:rPr lang="en-US" sz="1500" i="1" dirty="0">
                <a:solidFill>
                  <a:schemeClr val="tx1">
                    <a:lumMod val="50000"/>
                    <a:lumOff val="50000"/>
                  </a:schemeClr>
                </a:solidFill>
              </a:rPr>
              <a:t> infection and </a:t>
            </a:r>
            <a:r>
              <a:rPr lang="en-US" sz="1500" i="1" dirty="0" smtClean="0">
                <a:solidFill>
                  <a:schemeClr val="tx1">
                    <a:lumMod val="50000"/>
                    <a:lumOff val="50000"/>
                  </a:schemeClr>
                </a:solidFill>
              </a:rPr>
              <a:t>behavioral changes </a:t>
            </a:r>
            <a:r>
              <a:rPr lang="en-US" sz="1500" i="1" dirty="0">
                <a:solidFill>
                  <a:schemeClr val="tx1">
                    <a:lumMod val="50000"/>
                    <a:lumOff val="50000"/>
                  </a:schemeClr>
                </a:solidFill>
              </a:rPr>
              <a:t>or personality traits. However, only eight (22.2%) </a:t>
            </a:r>
            <a:r>
              <a:rPr lang="en-US" sz="1500" i="1" dirty="0" smtClean="0">
                <a:solidFill>
                  <a:schemeClr val="tx1">
                    <a:lumMod val="50000"/>
                    <a:lumOff val="50000"/>
                  </a:schemeClr>
                </a:solidFill>
              </a:rPr>
              <a:t>of these </a:t>
            </a:r>
            <a:r>
              <a:rPr lang="en-US" sz="1500" i="1" dirty="0">
                <a:solidFill>
                  <a:schemeClr val="tx1">
                    <a:lumMod val="50000"/>
                    <a:lumOff val="50000"/>
                  </a:schemeClr>
                </a:solidFill>
              </a:rPr>
              <a:t>articles met the inclusion criteria and discussed </a:t>
            </a:r>
            <a:r>
              <a:rPr lang="en-US" sz="1500" i="1" dirty="0" err="1" smtClean="0">
                <a:solidFill>
                  <a:schemeClr val="tx1">
                    <a:lumMod val="50000"/>
                    <a:lumOff val="50000"/>
                  </a:schemeClr>
                </a:solidFill>
              </a:rPr>
              <a:t>seropositivity</a:t>
            </a:r>
            <a:r>
              <a:rPr lang="en-US" sz="1500" i="1" dirty="0" smtClean="0">
                <a:solidFill>
                  <a:schemeClr val="tx1">
                    <a:lumMod val="50000"/>
                    <a:lumOff val="50000"/>
                  </a:schemeClr>
                </a:solidFill>
              </a:rPr>
              <a:t> for </a:t>
            </a:r>
            <a:r>
              <a:rPr lang="en-US" sz="1500" i="1" dirty="0">
                <a:solidFill>
                  <a:schemeClr val="tx1">
                    <a:lumMod val="50000"/>
                    <a:lumOff val="50000"/>
                  </a:schemeClr>
                </a:solidFill>
              </a:rPr>
              <a:t>T. </a:t>
            </a:r>
            <a:r>
              <a:rPr lang="en-US" sz="1500" i="1" dirty="0" err="1">
                <a:solidFill>
                  <a:schemeClr val="tx1">
                    <a:lumMod val="50000"/>
                    <a:lumOff val="50000"/>
                  </a:schemeClr>
                </a:solidFill>
              </a:rPr>
              <a:t>gondii</a:t>
            </a:r>
            <a:r>
              <a:rPr lang="en-US" sz="1500" i="1" dirty="0">
                <a:solidFill>
                  <a:schemeClr val="tx1">
                    <a:lumMod val="50000"/>
                    <a:lumOff val="50000"/>
                  </a:schemeClr>
                </a:solidFill>
              </a:rPr>
              <a:t> and its </a:t>
            </a:r>
            <a:r>
              <a:rPr lang="en-US" sz="1500" i="1" dirty="0" smtClean="0">
                <a:solidFill>
                  <a:schemeClr val="tx1">
                    <a:lumMod val="50000"/>
                    <a:lumOff val="50000"/>
                  </a:schemeClr>
                </a:solidFill>
              </a:rPr>
              <a:t>association with </a:t>
            </a:r>
            <a:r>
              <a:rPr lang="en-US" sz="1500" i="1" dirty="0">
                <a:solidFill>
                  <a:schemeClr val="tx1">
                    <a:lumMod val="50000"/>
                    <a:lumOff val="50000"/>
                  </a:schemeClr>
                </a:solidFill>
              </a:rPr>
              <a:t>any behavioral </a:t>
            </a:r>
            <a:r>
              <a:rPr lang="en-US" sz="1500" i="1" dirty="0" smtClean="0">
                <a:solidFill>
                  <a:schemeClr val="tx1">
                    <a:lumMod val="50000"/>
                    <a:lumOff val="50000"/>
                  </a:schemeClr>
                </a:solidFill>
              </a:rPr>
              <a:t>change in </a:t>
            </a:r>
            <a:r>
              <a:rPr lang="en-US" sz="1500" i="1" dirty="0">
                <a:solidFill>
                  <a:schemeClr val="tx1">
                    <a:lumMod val="50000"/>
                    <a:lumOff val="50000"/>
                  </a:schemeClr>
                </a:solidFill>
              </a:rPr>
              <a:t>humans; only adults were evaluated in all selected studies</a:t>
            </a:r>
            <a:r>
              <a:rPr lang="en-US" sz="1500" i="1" dirty="0" smtClean="0">
                <a:solidFill>
                  <a:schemeClr val="tx1">
                    <a:lumMod val="50000"/>
                    <a:lumOff val="50000"/>
                  </a:schemeClr>
                </a:solidFill>
              </a:rPr>
              <a:t>. </a:t>
            </a:r>
            <a:r>
              <a:rPr lang="cs-CZ" sz="1500" i="1" dirty="0">
                <a:solidFill>
                  <a:schemeClr val="tx1">
                    <a:lumMod val="50000"/>
                    <a:lumOff val="50000"/>
                  </a:schemeClr>
                </a:solidFill>
              </a:rPr>
              <a:t>(</a:t>
            </a:r>
            <a:r>
              <a:rPr lang="en-US" sz="1500" i="1" dirty="0" smtClean="0">
                <a:solidFill>
                  <a:schemeClr val="tx1">
                    <a:lumMod val="50000"/>
                    <a:lumOff val="50000"/>
                  </a:schemeClr>
                </a:solidFill>
              </a:rPr>
              <a:t>…</a:t>
            </a:r>
            <a:r>
              <a:rPr lang="cs-CZ" sz="1500" i="1" dirty="0" smtClean="0">
                <a:solidFill>
                  <a:schemeClr val="tx1">
                    <a:lumMod val="50000"/>
                    <a:lumOff val="50000"/>
                  </a:schemeClr>
                </a:solidFill>
              </a:rPr>
              <a:t>)</a:t>
            </a:r>
            <a:r>
              <a:rPr lang="en-US" sz="1500" i="1" dirty="0" smtClean="0">
                <a:solidFill>
                  <a:schemeClr val="tx1">
                    <a:lumMod val="50000"/>
                    <a:lumOff val="50000"/>
                  </a:schemeClr>
                </a:solidFill>
              </a:rPr>
              <a:t> The </a:t>
            </a:r>
            <a:r>
              <a:rPr lang="en-US" sz="1500" i="1" dirty="0">
                <a:solidFill>
                  <a:schemeClr val="tx1">
                    <a:lumMod val="50000"/>
                    <a:lumOff val="50000"/>
                  </a:schemeClr>
                </a:solidFill>
              </a:rPr>
              <a:t>studies published so far present several of </a:t>
            </a:r>
            <a:r>
              <a:rPr lang="en-US" sz="1500" i="1" dirty="0" smtClean="0">
                <a:solidFill>
                  <a:schemeClr val="tx1">
                    <a:lumMod val="50000"/>
                    <a:lumOff val="50000"/>
                  </a:schemeClr>
                </a:solidFill>
              </a:rPr>
              <a:t>limitations, including </a:t>
            </a:r>
            <a:r>
              <a:rPr lang="en-US" sz="1500" i="1" dirty="0">
                <a:solidFill>
                  <a:schemeClr val="tx1">
                    <a:lumMod val="50000"/>
                    <a:lumOff val="50000"/>
                  </a:schemeClr>
                </a:solidFill>
              </a:rPr>
              <a:t>modest sample sizes, study design, and </a:t>
            </a:r>
            <a:r>
              <a:rPr lang="en-US" sz="1500" i="1" dirty="0" smtClean="0">
                <a:solidFill>
                  <a:schemeClr val="tx1">
                    <a:lumMod val="50000"/>
                    <a:lumOff val="50000"/>
                  </a:schemeClr>
                </a:solidFill>
              </a:rPr>
              <a:t>adjustment for </a:t>
            </a:r>
            <a:r>
              <a:rPr lang="en-US" sz="1500" i="1" dirty="0">
                <a:solidFill>
                  <a:schemeClr val="tx1">
                    <a:lumMod val="50000"/>
                    <a:lumOff val="50000"/>
                  </a:schemeClr>
                </a:solidFill>
              </a:rPr>
              <a:t>potential confounding variables. All studies </a:t>
            </a:r>
            <a:r>
              <a:rPr lang="en-US" sz="1500" i="1" dirty="0" smtClean="0">
                <a:solidFill>
                  <a:schemeClr val="tx1">
                    <a:lumMod val="50000"/>
                    <a:lumOff val="50000"/>
                  </a:schemeClr>
                </a:solidFill>
              </a:rPr>
              <a:t>were retrospective</a:t>
            </a:r>
            <a:r>
              <a:rPr lang="en-US" sz="1500" i="1" dirty="0">
                <a:solidFill>
                  <a:schemeClr val="tx1">
                    <a:lumMod val="50000"/>
                    <a:lumOff val="50000"/>
                  </a:schemeClr>
                </a:solidFill>
              </a:rPr>
              <a:t>, except that of Pedersen et al. (2012) and </a:t>
            </a:r>
            <a:r>
              <a:rPr lang="en-US" sz="1500" i="1" dirty="0" err="1" smtClean="0">
                <a:solidFill>
                  <a:schemeClr val="tx1">
                    <a:lumMod val="50000"/>
                    <a:lumOff val="50000"/>
                  </a:schemeClr>
                </a:solidFill>
              </a:rPr>
              <a:t>Flegr</a:t>
            </a:r>
            <a:r>
              <a:rPr lang="en-US" sz="1500" i="1" dirty="0" smtClean="0">
                <a:solidFill>
                  <a:schemeClr val="tx1">
                    <a:lumMod val="50000"/>
                    <a:lumOff val="50000"/>
                  </a:schemeClr>
                </a:solidFill>
              </a:rPr>
              <a:t> et </a:t>
            </a:r>
            <a:r>
              <a:rPr lang="en-US" sz="1500" i="1" dirty="0">
                <a:solidFill>
                  <a:schemeClr val="tx1">
                    <a:lumMod val="50000"/>
                    <a:lumOff val="50000"/>
                  </a:schemeClr>
                </a:solidFill>
              </a:rPr>
              <a:t>al. (2000), which reported that cross-sectional studies </a:t>
            </a:r>
            <a:r>
              <a:rPr lang="en-US" sz="1500" i="1" dirty="0" smtClean="0">
                <a:solidFill>
                  <a:schemeClr val="tx1">
                    <a:lumMod val="50000"/>
                    <a:lumOff val="50000"/>
                  </a:schemeClr>
                </a:solidFill>
              </a:rPr>
              <a:t>present less </a:t>
            </a:r>
            <a:r>
              <a:rPr lang="en-US" sz="1500" i="1" dirty="0">
                <a:solidFill>
                  <a:schemeClr val="tx1">
                    <a:lumMod val="50000"/>
                    <a:lumOff val="50000"/>
                  </a:schemeClr>
                </a:solidFill>
              </a:rPr>
              <a:t>scientific evidence when compared to cohort studies </a:t>
            </a:r>
            <a:r>
              <a:rPr lang="en-US" sz="1500" i="1" dirty="0" smtClean="0">
                <a:solidFill>
                  <a:schemeClr val="tx1">
                    <a:lumMod val="50000"/>
                    <a:lumOff val="50000"/>
                  </a:schemeClr>
                </a:solidFill>
              </a:rPr>
              <a:t>since they </a:t>
            </a:r>
            <a:r>
              <a:rPr lang="en-US" sz="1500" i="1" dirty="0">
                <a:solidFill>
                  <a:schemeClr val="tx1">
                    <a:lumMod val="50000"/>
                    <a:lumOff val="50000"/>
                  </a:schemeClr>
                </a:solidFill>
              </a:rPr>
              <a:t>cannot establish causality given the temporal question. </a:t>
            </a:r>
            <a:r>
              <a:rPr lang="en-US" sz="1500" i="1" dirty="0" smtClean="0">
                <a:solidFill>
                  <a:schemeClr val="tx1">
                    <a:lumMod val="50000"/>
                    <a:lumOff val="50000"/>
                  </a:schemeClr>
                </a:solidFill>
              </a:rPr>
              <a:t>In addition</a:t>
            </a:r>
            <a:r>
              <a:rPr lang="en-US" sz="1500" i="1" dirty="0">
                <a:solidFill>
                  <a:schemeClr val="tx1">
                    <a:lumMod val="50000"/>
                    <a:lumOff val="50000"/>
                  </a:schemeClr>
                </a:solidFill>
              </a:rPr>
              <a:t>, five studies addressed, basically, the same </a:t>
            </a:r>
            <a:r>
              <a:rPr lang="en-US" sz="1500" i="1" dirty="0" smtClean="0">
                <a:solidFill>
                  <a:schemeClr val="tx1">
                    <a:lumMod val="50000"/>
                    <a:lumOff val="50000"/>
                  </a:schemeClr>
                </a:solidFill>
              </a:rPr>
              <a:t>population and </a:t>
            </a:r>
            <a:r>
              <a:rPr lang="en-US" sz="1500" i="1" dirty="0">
                <a:solidFill>
                  <a:schemeClr val="tx1">
                    <a:lumMod val="50000"/>
                    <a:lumOff val="50000"/>
                  </a:schemeClr>
                </a:solidFill>
              </a:rPr>
              <a:t>the behavioral evaluation instrument, 16PF, used </a:t>
            </a:r>
            <a:r>
              <a:rPr lang="en-US" sz="1500" i="1" dirty="0" smtClean="0">
                <a:solidFill>
                  <a:schemeClr val="tx1">
                    <a:lumMod val="50000"/>
                    <a:lumOff val="50000"/>
                  </a:schemeClr>
                </a:solidFill>
              </a:rPr>
              <a:t>consistently by </a:t>
            </a:r>
            <a:r>
              <a:rPr lang="en-US" sz="1500" i="1" dirty="0">
                <a:solidFill>
                  <a:schemeClr val="tx1">
                    <a:lumMod val="50000"/>
                    <a:lumOff val="50000"/>
                  </a:schemeClr>
                </a:solidFill>
              </a:rPr>
              <a:t>the Czech research group (</a:t>
            </a:r>
            <a:r>
              <a:rPr lang="en-US" sz="1500" i="1" dirty="0" err="1">
                <a:solidFill>
                  <a:schemeClr val="tx1">
                    <a:lumMod val="50000"/>
                    <a:lumOff val="50000"/>
                  </a:schemeClr>
                </a:solidFill>
              </a:rPr>
              <a:t>Flegr</a:t>
            </a:r>
            <a:r>
              <a:rPr lang="en-US" sz="1500" i="1" dirty="0">
                <a:solidFill>
                  <a:schemeClr val="tx1">
                    <a:lumMod val="50000"/>
                    <a:lumOff val="50000"/>
                  </a:schemeClr>
                </a:solidFill>
              </a:rPr>
              <a:t> and </a:t>
            </a:r>
            <a:r>
              <a:rPr lang="en-US" sz="1500" i="1" dirty="0" err="1">
                <a:solidFill>
                  <a:schemeClr val="tx1">
                    <a:lumMod val="50000"/>
                    <a:lumOff val="50000"/>
                  </a:schemeClr>
                </a:solidFill>
              </a:rPr>
              <a:t>Hrdý</a:t>
            </a:r>
            <a:r>
              <a:rPr lang="en-US" sz="1500" i="1" dirty="0">
                <a:solidFill>
                  <a:schemeClr val="tx1">
                    <a:lumMod val="50000"/>
                    <a:lumOff val="50000"/>
                  </a:schemeClr>
                </a:solidFill>
              </a:rPr>
              <a:t> 1994; </a:t>
            </a:r>
            <a:r>
              <a:rPr lang="en-US" sz="1500" i="1" dirty="0" err="1" smtClean="0">
                <a:solidFill>
                  <a:schemeClr val="tx1">
                    <a:lumMod val="50000"/>
                    <a:lumOff val="50000"/>
                  </a:schemeClr>
                </a:solidFill>
              </a:rPr>
              <a:t>Flegr</a:t>
            </a:r>
            <a:r>
              <a:rPr lang="en-US" sz="1500" i="1" dirty="0" smtClean="0">
                <a:solidFill>
                  <a:schemeClr val="tx1">
                    <a:lumMod val="50000"/>
                    <a:lumOff val="50000"/>
                  </a:schemeClr>
                </a:solidFill>
              </a:rPr>
              <a:t> </a:t>
            </a:r>
            <a:r>
              <a:rPr lang="cs-CZ" sz="1500" i="1" dirty="0" smtClean="0">
                <a:solidFill>
                  <a:schemeClr val="tx1">
                    <a:lumMod val="50000"/>
                    <a:lumOff val="50000"/>
                  </a:schemeClr>
                </a:solidFill>
              </a:rPr>
              <a:t>et </a:t>
            </a:r>
            <a:r>
              <a:rPr lang="cs-CZ" sz="1500" i="1" dirty="0">
                <a:solidFill>
                  <a:schemeClr val="tx1">
                    <a:lumMod val="50000"/>
                    <a:lumOff val="50000"/>
                  </a:schemeClr>
                </a:solidFill>
              </a:rPr>
              <a:t>al. 1996; </a:t>
            </a:r>
            <a:r>
              <a:rPr lang="cs-CZ" sz="1500" i="1" dirty="0" err="1">
                <a:solidFill>
                  <a:schemeClr val="tx1">
                    <a:lumMod val="50000"/>
                    <a:lumOff val="50000"/>
                  </a:schemeClr>
                </a:solidFill>
              </a:rPr>
              <a:t>Flegr</a:t>
            </a:r>
            <a:r>
              <a:rPr lang="cs-CZ" sz="1500" i="1" dirty="0">
                <a:solidFill>
                  <a:schemeClr val="tx1">
                    <a:lumMod val="50000"/>
                    <a:lumOff val="50000"/>
                  </a:schemeClr>
                </a:solidFill>
              </a:rPr>
              <a:t> and </a:t>
            </a:r>
            <a:r>
              <a:rPr lang="cs-CZ" sz="1500" i="1" dirty="0" err="1">
                <a:solidFill>
                  <a:schemeClr val="tx1">
                    <a:lumMod val="50000"/>
                    <a:lumOff val="50000"/>
                  </a:schemeClr>
                </a:solidFill>
              </a:rPr>
              <a:t>Havlicek</a:t>
            </a:r>
            <a:r>
              <a:rPr lang="cs-CZ" sz="1500" i="1" dirty="0">
                <a:solidFill>
                  <a:schemeClr val="tx1">
                    <a:lumMod val="50000"/>
                    <a:lumOff val="50000"/>
                  </a:schemeClr>
                </a:solidFill>
              </a:rPr>
              <a:t> 1999; </a:t>
            </a:r>
            <a:r>
              <a:rPr lang="cs-CZ" sz="1500" i="1" dirty="0" err="1">
                <a:solidFill>
                  <a:schemeClr val="tx1">
                    <a:lumMod val="50000"/>
                    <a:lumOff val="50000"/>
                  </a:schemeClr>
                </a:solidFill>
              </a:rPr>
              <a:t>Flegr</a:t>
            </a:r>
            <a:r>
              <a:rPr lang="cs-CZ" sz="1500" i="1" dirty="0">
                <a:solidFill>
                  <a:schemeClr val="tx1">
                    <a:lumMod val="50000"/>
                    <a:lumOff val="50000"/>
                  </a:schemeClr>
                </a:solidFill>
              </a:rPr>
              <a:t> et al. 2000), </a:t>
            </a:r>
            <a:r>
              <a:rPr lang="cs-CZ" sz="1500" i="1" dirty="0" err="1" smtClean="0">
                <a:solidFill>
                  <a:schemeClr val="tx1">
                    <a:lumMod val="50000"/>
                    <a:lumOff val="50000"/>
                  </a:schemeClr>
                </a:solidFill>
              </a:rPr>
              <a:t>which</a:t>
            </a:r>
            <a:r>
              <a:rPr lang="en-US" sz="1500" i="1" dirty="0" smtClean="0">
                <a:solidFill>
                  <a:schemeClr val="tx1">
                    <a:lumMod val="50000"/>
                    <a:lumOff val="50000"/>
                  </a:schemeClr>
                </a:solidFill>
              </a:rPr>
              <a:t> may </a:t>
            </a:r>
            <a:r>
              <a:rPr lang="en-US" sz="1500" i="1" dirty="0">
                <a:solidFill>
                  <a:schemeClr val="tx1">
                    <a:lumMod val="50000"/>
                    <a:lumOff val="50000"/>
                  </a:schemeClr>
                </a:solidFill>
              </a:rPr>
              <a:t>generate a possible bias in the results obtained</a:t>
            </a:r>
            <a:r>
              <a:rPr lang="en-US" sz="1500" i="1" dirty="0" smtClean="0">
                <a:solidFill>
                  <a:schemeClr val="tx1">
                    <a:lumMod val="50000"/>
                    <a:lumOff val="50000"/>
                  </a:schemeClr>
                </a:solidFill>
              </a:rPr>
              <a:t>. </a:t>
            </a:r>
            <a:r>
              <a:rPr lang="en-US" sz="1500" dirty="0" smtClean="0">
                <a:solidFill>
                  <a:schemeClr val="tx1">
                    <a:lumMod val="50000"/>
                    <a:lumOff val="50000"/>
                  </a:schemeClr>
                </a:solidFill>
              </a:rPr>
              <a:t>[3]</a:t>
            </a:r>
            <a:endParaRPr lang="en-US" sz="1500" dirty="0">
              <a:solidFill>
                <a:schemeClr val="tx1">
                  <a:lumMod val="50000"/>
                  <a:lumOff val="50000"/>
                </a:schemeClr>
              </a:solidFill>
            </a:endParaRPr>
          </a:p>
          <a:p>
            <a:pPr marL="45720" indent="0">
              <a:buNone/>
            </a:pPr>
            <a:r>
              <a:rPr lang="en-US" sz="1100" dirty="0" smtClean="0">
                <a:solidFill>
                  <a:schemeClr val="tx1">
                    <a:lumMod val="50000"/>
                    <a:lumOff val="50000"/>
                  </a:schemeClr>
                </a:solidFill>
              </a:rPr>
              <a:t>[1] </a:t>
            </a:r>
            <a:r>
              <a:rPr lang="cs-CZ" sz="1100" dirty="0" err="1">
                <a:solidFill>
                  <a:schemeClr val="tx1">
                    <a:lumMod val="50000"/>
                    <a:lumOff val="50000"/>
                  </a:schemeClr>
                </a:solidFill>
              </a:rPr>
              <a:t>Flegr</a:t>
            </a:r>
            <a:r>
              <a:rPr lang="cs-CZ" sz="1100" dirty="0">
                <a:solidFill>
                  <a:schemeClr val="tx1">
                    <a:lumMod val="50000"/>
                    <a:lumOff val="50000"/>
                  </a:schemeClr>
                </a:solidFill>
              </a:rPr>
              <a:t> J, </a:t>
            </a:r>
            <a:r>
              <a:rPr lang="cs-CZ" sz="1100" dirty="0" err="1">
                <a:solidFill>
                  <a:schemeClr val="tx1">
                    <a:lumMod val="50000"/>
                    <a:lumOff val="50000"/>
                  </a:schemeClr>
                </a:solidFill>
              </a:rPr>
              <a:t>Prandota</a:t>
            </a:r>
            <a:r>
              <a:rPr lang="cs-CZ" sz="1100" dirty="0">
                <a:solidFill>
                  <a:schemeClr val="tx1">
                    <a:lumMod val="50000"/>
                    <a:lumOff val="50000"/>
                  </a:schemeClr>
                </a:solidFill>
              </a:rPr>
              <a:t> J, </a:t>
            </a:r>
            <a:r>
              <a:rPr lang="cs-CZ" sz="1100" dirty="0" err="1">
                <a:solidFill>
                  <a:schemeClr val="tx1">
                    <a:lumMod val="50000"/>
                    <a:lumOff val="50000"/>
                  </a:schemeClr>
                </a:solidFill>
              </a:rPr>
              <a:t>Sovickova</a:t>
            </a:r>
            <a:r>
              <a:rPr lang="cs-CZ" sz="1100" dirty="0">
                <a:solidFill>
                  <a:schemeClr val="tx1">
                    <a:lumMod val="50000"/>
                    <a:lumOff val="50000"/>
                  </a:schemeClr>
                </a:solidFill>
              </a:rPr>
              <a:t> M, </a:t>
            </a:r>
            <a:r>
              <a:rPr lang="cs-CZ" sz="1100" dirty="0" err="1">
                <a:solidFill>
                  <a:schemeClr val="tx1">
                    <a:lumMod val="50000"/>
                    <a:lumOff val="50000"/>
                  </a:schemeClr>
                </a:solidFill>
              </a:rPr>
              <a:t>Israili</a:t>
            </a:r>
            <a:r>
              <a:rPr lang="cs-CZ" sz="1100" dirty="0">
                <a:solidFill>
                  <a:schemeClr val="tx1">
                    <a:lumMod val="50000"/>
                    <a:lumOff val="50000"/>
                  </a:schemeClr>
                </a:solidFill>
              </a:rPr>
              <a:t> ZH. </a:t>
            </a:r>
            <a:r>
              <a:rPr lang="cs-CZ" sz="1100" dirty="0" err="1">
                <a:solidFill>
                  <a:schemeClr val="tx1">
                    <a:lumMod val="50000"/>
                    <a:lumOff val="50000"/>
                  </a:schemeClr>
                </a:solidFill>
              </a:rPr>
              <a:t>Toxoplasmosis</a:t>
            </a:r>
            <a:r>
              <a:rPr lang="cs-CZ" sz="1100" dirty="0">
                <a:solidFill>
                  <a:schemeClr val="tx1">
                    <a:lumMod val="50000"/>
                    <a:lumOff val="50000"/>
                  </a:schemeClr>
                </a:solidFill>
              </a:rPr>
              <a:t> – A </a:t>
            </a:r>
            <a:r>
              <a:rPr lang="cs-CZ" sz="1100" dirty="0" err="1">
                <a:solidFill>
                  <a:schemeClr val="tx1">
                    <a:lumMod val="50000"/>
                    <a:lumOff val="50000"/>
                  </a:schemeClr>
                </a:solidFill>
              </a:rPr>
              <a:t>Global</a:t>
            </a:r>
            <a:r>
              <a:rPr lang="cs-CZ" sz="1100" dirty="0">
                <a:solidFill>
                  <a:schemeClr val="tx1">
                    <a:lumMod val="50000"/>
                    <a:lumOff val="50000"/>
                  </a:schemeClr>
                </a:solidFill>
              </a:rPr>
              <a:t> </a:t>
            </a:r>
            <a:r>
              <a:rPr lang="cs-CZ" sz="1100" dirty="0" err="1">
                <a:solidFill>
                  <a:schemeClr val="tx1">
                    <a:lumMod val="50000"/>
                    <a:lumOff val="50000"/>
                  </a:schemeClr>
                </a:solidFill>
              </a:rPr>
              <a:t>Threat</a:t>
            </a:r>
            <a:r>
              <a:rPr lang="cs-CZ" sz="1100" dirty="0">
                <a:solidFill>
                  <a:schemeClr val="tx1">
                    <a:lumMod val="50000"/>
                    <a:lumOff val="50000"/>
                  </a:schemeClr>
                </a:solidFill>
              </a:rPr>
              <a:t>. </a:t>
            </a:r>
            <a:r>
              <a:rPr lang="cs-CZ" sz="1100" dirty="0" err="1">
                <a:solidFill>
                  <a:schemeClr val="tx1">
                    <a:lumMod val="50000"/>
                    <a:lumOff val="50000"/>
                  </a:schemeClr>
                </a:solidFill>
              </a:rPr>
              <a:t>Correlation</a:t>
            </a:r>
            <a:r>
              <a:rPr lang="cs-CZ" sz="1100" dirty="0">
                <a:solidFill>
                  <a:schemeClr val="tx1">
                    <a:lumMod val="50000"/>
                    <a:lumOff val="50000"/>
                  </a:schemeClr>
                </a:solidFill>
              </a:rPr>
              <a:t> </a:t>
            </a:r>
            <a:r>
              <a:rPr lang="cs-CZ" sz="1100" dirty="0" err="1">
                <a:solidFill>
                  <a:schemeClr val="tx1">
                    <a:lumMod val="50000"/>
                    <a:lumOff val="50000"/>
                  </a:schemeClr>
                </a:solidFill>
              </a:rPr>
              <a:t>of</a:t>
            </a:r>
            <a:r>
              <a:rPr lang="cs-CZ" sz="1100" dirty="0">
                <a:solidFill>
                  <a:schemeClr val="tx1">
                    <a:lumMod val="50000"/>
                    <a:lumOff val="50000"/>
                  </a:schemeClr>
                </a:solidFill>
              </a:rPr>
              <a:t> </a:t>
            </a:r>
            <a:r>
              <a:rPr lang="cs-CZ" sz="1100" dirty="0" err="1">
                <a:solidFill>
                  <a:schemeClr val="tx1">
                    <a:lumMod val="50000"/>
                    <a:lumOff val="50000"/>
                  </a:schemeClr>
                </a:solidFill>
              </a:rPr>
              <a:t>Latent</a:t>
            </a:r>
            <a:r>
              <a:rPr lang="cs-CZ" sz="1100" dirty="0">
                <a:solidFill>
                  <a:schemeClr val="tx1">
                    <a:lumMod val="50000"/>
                    <a:lumOff val="50000"/>
                  </a:schemeClr>
                </a:solidFill>
              </a:rPr>
              <a:t> </a:t>
            </a:r>
            <a:r>
              <a:rPr lang="cs-CZ" sz="1100" dirty="0" err="1">
                <a:solidFill>
                  <a:schemeClr val="tx1">
                    <a:lumMod val="50000"/>
                    <a:lumOff val="50000"/>
                  </a:schemeClr>
                </a:solidFill>
              </a:rPr>
              <a:t>Toxoplasmosis</a:t>
            </a:r>
            <a:r>
              <a:rPr lang="cs-CZ" sz="1100" dirty="0">
                <a:solidFill>
                  <a:schemeClr val="tx1">
                    <a:lumMod val="50000"/>
                    <a:lumOff val="50000"/>
                  </a:schemeClr>
                </a:solidFill>
              </a:rPr>
              <a:t> </a:t>
            </a:r>
            <a:r>
              <a:rPr lang="cs-CZ" sz="1100" dirty="0" err="1">
                <a:solidFill>
                  <a:schemeClr val="tx1">
                    <a:lumMod val="50000"/>
                    <a:lumOff val="50000"/>
                  </a:schemeClr>
                </a:solidFill>
              </a:rPr>
              <a:t>with</a:t>
            </a:r>
            <a:r>
              <a:rPr lang="cs-CZ" sz="1100" dirty="0">
                <a:solidFill>
                  <a:schemeClr val="tx1">
                    <a:lumMod val="50000"/>
                    <a:lumOff val="50000"/>
                  </a:schemeClr>
                </a:solidFill>
              </a:rPr>
              <a:t> </a:t>
            </a:r>
            <a:r>
              <a:rPr lang="cs-CZ" sz="1100" dirty="0" err="1">
                <a:solidFill>
                  <a:schemeClr val="tx1">
                    <a:lumMod val="50000"/>
                    <a:lumOff val="50000"/>
                  </a:schemeClr>
                </a:solidFill>
              </a:rPr>
              <a:t>Specific</a:t>
            </a:r>
            <a:r>
              <a:rPr lang="cs-CZ" sz="1100" dirty="0">
                <a:solidFill>
                  <a:schemeClr val="tx1">
                    <a:lumMod val="50000"/>
                    <a:lumOff val="50000"/>
                  </a:schemeClr>
                </a:solidFill>
              </a:rPr>
              <a:t> </a:t>
            </a:r>
            <a:r>
              <a:rPr lang="cs-CZ" sz="1100" dirty="0" err="1">
                <a:solidFill>
                  <a:schemeClr val="tx1">
                    <a:lumMod val="50000"/>
                    <a:lumOff val="50000"/>
                  </a:schemeClr>
                </a:solidFill>
              </a:rPr>
              <a:t>Disease</a:t>
            </a:r>
            <a:r>
              <a:rPr lang="cs-CZ" sz="1100" dirty="0">
                <a:solidFill>
                  <a:schemeClr val="tx1">
                    <a:lumMod val="50000"/>
                    <a:lumOff val="50000"/>
                  </a:schemeClr>
                </a:solidFill>
              </a:rPr>
              <a:t> </a:t>
            </a:r>
            <a:r>
              <a:rPr lang="cs-CZ" sz="1100" dirty="0" err="1">
                <a:solidFill>
                  <a:schemeClr val="tx1">
                    <a:lumMod val="50000"/>
                    <a:lumOff val="50000"/>
                  </a:schemeClr>
                </a:solidFill>
              </a:rPr>
              <a:t>Burden</a:t>
            </a:r>
            <a:r>
              <a:rPr lang="cs-CZ" sz="1100" dirty="0">
                <a:solidFill>
                  <a:schemeClr val="tx1">
                    <a:lumMod val="50000"/>
                    <a:lumOff val="50000"/>
                  </a:schemeClr>
                </a:solidFill>
              </a:rPr>
              <a:t> in a Set </a:t>
            </a:r>
            <a:r>
              <a:rPr lang="cs-CZ" sz="1100" dirty="0" err="1">
                <a:solidFill>
                  <a:schemeClr val="tx1">
                    <a:lumMod val="50000"/>
                    <a:lumOff val="50000"/>
                  </a:schemeClr>
                </a:solidFill>
              </a:rPr>
              <a:t>of</a:t>
            </a:r>
            <a:r>
              <a:rPr lang="cs-CZ" sz="1100" dirty="0">
                <a:solidFill>
                  <a:schemeClr val="tx1">
                    <a:lumMod val="50000"/>
                    <a:lumOff val="50000"/>
                  </a:schemeClr>
                </a:solidFill>
              </a:rPr>
              <a:t> 88 </a:t>
            </a:r>
            <a:r>
              <a:rPr lang="cs-CZ" sz="1100" dirty="0" err="1">
                <a:solidFill>
                  <a:schemeClr val="tx1">
                    <a:lumMod val="50000"/>
                    <a:lumOff val="50000"/>
                  </a:schemeClr>
                </a:solidFill>
              </a:rPr>
              <a:t>Countries</a:t>
            </a:r>
            <a:r>
              <a:rPr lang="cs-CZ" sz="1100" dirty="0">
                <a:solidFill>
                  <a:schemeClr val="tx1">
                    <a:lumMod val="50000"/>
                    <a:lumOff val="50000"/>
                  </a:schemeClr>
                </a:solidFill>
              </a:rPr>
              <a:t>. </a:t>
            </a:r>
            <a:r>
              <a:rPr lang="cs-CZ" sz="1100" i="1" dirty="0" err="1">
                <a:solidFill>
                  <a:schemeClr val="tx1">
                    <a:lumMod val="50000"/>
                    <a:lumOff val="50000"/>
                  </a:schemeClr>
                </a:solidFill>
              </a:rPr>
              <a:t>PLoS</a:t>
            </a:r>
            <a:r>
              <a:rPr lang="cs-CZ" sz="1100" i="1" dirty="0">
                <a:solidFill>
                  <a:schemeClr val="tx1">
                    <a:lumMod val="50000"/>
                    <a:lumOff val="50000"/>
                  </a:schemeClr>
                </a:solidFill>
              </a:rPr>
              <a:t> </a:t>
            </a:r>
            <a:r>
              <a:rPr lang="cs-CZ" sz="1100" i="1" dirty="0" err="1">
                <a:solidFill>
                  <a:schemeClr val="tx1">
                    <a:lumMod val="50000"/>
                    <a:lumOff val="50000"/>
                  </a:schemeClr>
                </a:solidFill>
              </a:rPr>
              <a:t>One</a:t>
            </a:r>
            <a:r>
              <a:rPr lang="cs-CZ" sz="1100" dirty="0">
                <a:solidFill>
                  <a:schemeClr val="tx1">
                    <a:lumMod val="50000"/>
                    <a:lumOff val="50000"/>
                  </a:schemeClr>
                </a:solidFill>
              </a:rPr>
              <a:t>. 2014;9(3). doi:10.1371/journal.pone.0090203</a:t>
            </a:r>
          </a:p>
          <a:p>
            <a:pPr marL="45720" indent="0">
              <a:buNone/>
            </a:pPr>
            <a:r>
              <a:rPr lang="en-US" sz="1100" dirty="0" smtClean="0">
                <a:solidFill>
                  <a:schemeClr val="tx1">
                    <a:lumMod val="50000"/>
                    <a:lumOff val="50000"/>
                  </a:schemeClr>
                </a:solidFill>
              </a:rPr>
              <a:t>[2] </a:t>
            </a:r>
            <a:r>
              <a:rPr lang="cs-CZ" sz="1100" dirty="0" err="1">
                <a:solidFill>
                  <a:schemeClr val="tx1">
                    <a:lumMod val="50000"/>
                    <a:lumOff val="50000"/>
                  </a:schemeClr>
                </a:solidFill>
              </a:rPr>
              <a:t>Sugden</a:t>
            </a:r>
            <a:r>
              <a:rPr lang="cs-CZ" sz="1100" dirty="0">
                <a:solidFill>
                  <a:schemeClr val="tx1">
                    <a:lumMod val="50000"/>
                    <a:lumOff val="50000"/>
                  </a:schemeClr>
                </a:solidFill>
              </a:rPr>
              <a:t> K, </a:t>
            </a:r>
            <a:r>
              <a:rPr lang="cs-CZ" sz="1100" dirty="0" err="1">
                <a:solidFill>
                  <a:schemeClr val="tx1">
                    <a:lumMod val="50000"/>
                    <a:lumOff val="50000"/>
                  </a:schemeClr>
                </a:solidFill>
              </a:rPr>
              <a:t>Moffitt</a:t>
            </a:r>
            <a:r>
              <a:rPr lang="cs-CZ" sz="1100" dirty="0">
                <a:solidFill>
                  <a:schemeClr val="tx1">
                    <a:lumMod val="50000"/>
                    <a:lumOff val="50000"/>
                  </a:schemeClr>
                </a:solidFill>
              </a:rPr>
              <a:t> TE, Pinto L, </a:t>
            </a:r>
            <a:r>
              <a:rPr lang="cs-CZ" sz="1100" dirty="0" err="1">
                <a:solidFill>
                  <a:schemeClr val="tx1">
                    <a:lumMod val="50000"/>
                    <a:lumOff val="50000"/>
                  </a:schemeClr>
                </a:solidFill>
              </a:rPr>
              <a:t>Poulton</a:t>
            </a:r>
            <a:r>
              <a:rPr lang="cs-CZ" sz="1100" dirty="0">
                <a:solidFill>
                  <a:schemeClr val="tx1">
                    <a:lumMod val="50000"/>
                    <a:lumOff val="50000"/>
                  </a:schemeClr>
                </a:solidFill>
              </a:rPr>
              <a:t> R, </a:t>
            </a:r>
            <a:r>
              <a:rPr lang="cs-CZ" sz="1100" dirty="0" err="1">
                <a:solidFill>
                  <a:schemeClr val="tx1">
                    <a:lumMod val="50000"/>
                    <a:lumOff val="50000"/>
                  </a:schemeClr>
                </a:solidFill>
              </a:rPr>
              <a:t>Williams</a:t>
            </a:r>
            <a:r>
              <a:rPr lang="cs-CZ" sz="1100" dirty="0">
                <a:solidFill>
                  <a:schemeClr val="tx1">
                    <a:lumMod val="50000"/>
                    <a:lumOff val="50000"/>
                  </a:schemeClr>
                </a:solidFill>
              </a:rPr>
              <a:t> BS, </a:t>
            </a:r>
            <a:r>
              <a:rPr lang="cs-CZ" sz="1100" dirty="0" err="1">
                <a:solidFill>
                  <a:schemeClr val="tx1">
                    <a:lumMod val="50000"/>
                    <a:lumOff val="50000"/>
                  </a:schemeClr>
                </a:solidFill>
              </a:rPr>
              <a:t>Caspi</a:t>
            </a:r>
            <a:r>
              <a:rPr lang="cs-CZ" sz="1100" dirty="0">
                <a:solidFill>
                  <a:schemeClr val="tx1">
                    <a:lumMod val="50000"/>
                    <a:lumOff val="50000"/>
                  </a:schemeClr>
                </a:solidFill>
              </a:rPr>
              <a:t> A. </a:t>
            </a:r>
            <a:r>
              <a:rPr lang="cs-CZ" sz="1100" dirty="0" err="1">
                <a:solidFill>
                  <a:schemeClr val="tx1">
                    <a:lumMod val="50000"/>
                    <a:lumOff val="50000"/>
                  </a:schemeClr>
                </a:solidFill>
              </a:rPr>
              <a:t>Is</a:t>
            </a:r>
            <a:r>
              <a:rPr lang="cs-CZ" sz="1100" dirty="0">
                <a:solidFill>
                  <a:schemeClr val="tx1">
                    <a:lumMod val="50000"/>
                    <a:lumOff val="50000"/>
                  </a:schemeClr>
                </a:solidFill>
              </a:rPr>
              <a:t> </a:t>
            </a:r>
            <a:r>
              <a:rPr lang="cs-CZ" sz="1100" dirty="0" err="1">
                <a:solidFill>
                  <a:schemeClr val="tx1">
                    <a:lumMod val="50000"/>
                    <a:lumOff val="50000"/>
                  </a:schemeClr>
                </a:solidFill>
              </a:rPr>
              <a:t>Toxoplasma</a:t>
            </a:r>
            <a:r>
              <a:rPr lang="cs-CZ" sz="1100" dirty="0">
                <a:solidFill>
                  <a:schemeClr val="tx1">
                    <a:lumMod val="50000"/>
                    <a:lumOff val="50000"/>
                  </a:schemeClr>
                </a:solidFill>
              </a:rPr>
              <a:t> </a:t>
            </a:r>
            <a:r>
              <a:rPr lang="cs-CZ" sz="1100" dirty="0" err="1">
                <a:solidFill>
                  <a:schemeClr val="tx1">
                    <a:lumMod val="50000"/>
                    <a:lumOff val="50000"/>
                  </a:schemeClr>
                </a:solidFill>
              </a:rPr>
              <a:t>Gondii</a:t>
            </a:r>
            <a:r>
              <a:rPr lang="cs-CZ" sz="1100" dirty="0">
                <a:solidFill>
                  <a:schemeClr val="tx1">
                    <a:lumMod val="50000"/>
                    <a:lumOff val="50000"/>
                  </a:schemeClr>
                </a:solidFill>
              </a:rPr>
              <a:t> </a:t>
            </a:r>
            <a:r>
              <a:rPr lang="cs-CZ" sz="1100" dirty="0" err="1">
                <a:solidFill>
                  <a:schemeClr val="tx1">
                    <a:lumMod val="50000"/>
                    <a:lumOff val="50000"/>
                  </a:schemeClr>
                </a:solidFill>
              </a:rPr>
              <a:t>Infection</a:t>
            </a:r>
            <a:r>
              <a:rPr lang="cs-CZ" sz="1100" dirty="0">
                <a:solidFill>
                  <a:schemeClr val="tx1">
                    <a:lumMod val="50000"/>
                    <a:lumOff val="50000"/>
                  </a:schemeClr>
                </a:solidFill>
              </a:rPr>
              <a:t> </a:t>
            </a:r>
            <a:r>
              <a:rPr lang="cs-CZ" sz="1100" dirty="0" err="1">
                <a:solidFill>
                  <a:schemeClr val="tx1">
                    <a:lumMod val="50000"/>
                    <a:lumOff val="50000"/>
                  </a:schemeClr>
                </a:solidFill>
              </a:rPr>
              <a:t>Related</a:t>
            </a:r>
            <a:r>
              <a:rPr lang="cs-CZ" sz="1100" dirty="0">
                <a:solidFill>
                  <a:schemeClr val="tx1">
                    <a:lumMod val="50000"/>
                    <a:lumOff val="50000"/>
                  </a:schemeClr>
                </a:solidFill>
              </a:rPr>
              <a:t> to Brain and </a:t>
            </a:r>
            <a:r>
              <a:rPr lang="cs-CZ" sz="1100" dirty="0" err="1">
                <a:solidFill>
                  <a:schemeClr val="tx1">
                    <a:lumMod val="50000"/>
                    <a:lumOff val="50000"/>
                  </a:schemeClr>
                </a:solidFill>
              </a:rPr>
              <a:t>Behavior</a:t>
            </a:r>
            <a:r>
              <a:rPr lang="cs-CZ" sz="1100" dirty="0">
                <a:solidFill>
                  <a:schemeClr val="tx1">
                    <a:lumMod val="50000"/>
                    <a:lumOff val="50000"/>
                  </a:schemeClr>
                </a:solidFill>
              </a:rPr>
              <a:t> </a:t>
            </a:r>
            <a:r>
              <a:rPr lang="cs-CZ" sz="1100" dirty="0" err="1">
                <a:solidFill>
                  <a:schemeClr val="tx1">
                    <a:lumMod val="50000"/>
                    <a:lumOff val="50000"/>
                  </a:schemeClr>
                </a:solidFill>
              </a:rPr>
              <a:t>Impairments</a:t>
            </a:r>
            <a:r>
              <a:rPr lang="cs-CZ" sz="1100" dirty="0">
                <a:solidFill>
                  <a:schemeClr val="tx1">
                    <a:lumMod val="50000"/>
                    <a:lumOff val="50000"/>
                  </a:schemeClr>
                </a:solidFill>
              </a:rPr>
              <a:t> in </a:t>
            </a:r>
            <a:r>
              <a:rPr lang="cs-CZ" sz="1100" dirty="0" err="1" smtClean="0">
                <a:solidFill>
                  <a:schemeClr val="tx1">
                    <a:lumMod val="50000"/>
                    <a:lumOff val="50000"/>
                  </a:schemeClr>
                </a:solidFill>
              </a:rPr>
              <a:t>Humans</a:t>
            </a:r>
            <a:r>
              <a:rPr lang="cs-CZ" sz="1100" dirty="0" smtClean="0">
                <a:solidFill>
                  <a:schemeClr val="tx1">
                    <a:lumMod val="50000"/>
                    <a:lumOff val="50000"/>
                  </a:schemeClr>
                </a:solidFill>
              </a:rPr>
              <a:t>? </a:t>
            </a:r>
            <a:r>
              <a:rPr lang="cs-CZ" sz="1100" dirty="0">
                <a:solidFill>
                  <a:schemeClr val="tx1">
                    <a:lumMod val="50000"/>
                    <a:lumOff val="50000"/>
                  </a:schemeClr>
                </a:solidFill>
              </a:rPr>
              <a:t>Evidence </a:t>
            </a:r>
            <a:r>
              <a:rPr lang="cs-CZ" sz="1100" dirty="0" err="1">
                <a:solidFill>
                  <a:schemeClr val="tx1">
                    <a:lumMod val="50000"/>
                    <a:lumOff val="50000"/>
                  </a:schemeClr>
                </a:solidFill>
              </a:rPr>
              <a:t>from</a:t>
            </a:r>
            <a:r>
              <a:rPr lang="cs-CZ" sz="1100" dirty="0">
                <a:solidFill>
                  <a:schemeClr val="tx1">
                    <a:lumMod val="50000"/>
                    <a:lumOff val="50000"/>
                  </a:schemeClr>
                </a:solidFill>
              </a:rPr>
              <a:t> a </a:t>
            </a:r>
            <a:r>
              <a:rPr lang="cs-CZ" sz="1100" dirty="0" err="1">
                <a:solidFill>
                  <a:schemeClr val="tx1">
                    <a:lumMod val="50000"/>
                    <a:lumOff val="50000"/>
                  </a:schemeClr>
                </a:solidFill>
              </a:rPr>
              <a:t>Population-Representative</a:t>
            </a:r>
            <a:r>
              <a:rPr lang="cs-CZ" sz="1100" dirty="0">
                <a:solidFill>
                  <a:schemeClr val="tx1">
                    <a:lumMod val="50000"/>
                    <a:lumOff val="50000"/>
                  </a:schemeClr>
                </a:solidFill>
              </a:rPr>
              <a:t> </a:t>
            </a:r>
            <a:r>
              <a:rPr lang="cs-CZ" sz="1100" dirty="0" err="1">
                <a:solidFill>
                  <a:schemeClr val="tx1">
                    <a:lumMod val="50000"/>
                    <a:lumOff val="50000"/>
                  </a:schemeClr>
                </a:solidFill>
              </a:rPr>
              <a:t>Birth</a:t>
            </a:r>
            <a:r>
              <a:rPr lang="cs-CZ" sz="1100" dirty="0">
                <a:solidFill>
                  <a:schemeClr val="tx1">
                    <a:lumMod val="50000"/>
                    <a:lumOff val="50000"/>
                  </a:schemeClr>
                </a:solidFill>
              </a:rPr>
              <a:t> </a:t>
            </a:r>
            <a:r>
              <a:rPr lang="cs-CZ" sz="1100" dirty="0" err="1">
                <a:solidFill>
                  <a:schemeClr val="tx1">
                    <a:lumMod val="50000"/>
                    <a:lumOff val="50000"/>
                  </a:schemeClr>
                </a:solidFill>
              </a:rPr>
              <a:t>Cohort</a:t>
            </a:r>
            <a:r>
              <a:rPr lang="cs-CZ" sz="1100" dirty="0">
                <a:solidFill>
                  <a:schemeClr val="tx1">
                    <a:lumMod val="50000"/>
                    <a:lumOff val="50000"/>
                  </a:schemeClr>
                </a:solidFill>
              </a:rPr>
              <a:t>. </a:t>
            </a:r>
            <a:r>
              <a:rPr lang="cs-CZ" sz="1100" i="1" dirty="0" err="1">
                <a:solidFill>
                  <a:schemeClr val="tx1">
                    <a:lumMod val="50000"/>
                    <a:lumOff val="50000"/>
                  </a:schemeClr>
                </a:solidFill>
              </a:rPr>
              <a:t>PLoS</a:t>
            </a:r>
            <a:r>
              <a:rPr lang="cs-CZ" sz="1100" i="1" dirty="0">
                <a:solidFill>
                  <a:schemeClr val="tx1">
                    <a:lumMod val="50000"/>
                    <a:lumOff val="50000"/>
                  </a:schemeClr>
                </a:solidFill>
              </a:rPr>
              <a:t> </a:t>
            </a:r>
            <a:r>
              <a:rPr lang="cs-CZ" sz="1100" i="1" dirty="0" err="1">
                <a:solidFill>
                  <a:schemeClr val="tx1">
                    <a:lumMod val="50000"/>
                    <a:lumOff val="50000"/>
                  </a:schemeClr>
                </a:solidFill>
              </a:rPr>
              <a:t>One</a:t>
            </a:r>
            <a:r>
              <a:rPr lang="cs-CZ" sz="1100" dirty="0">
                <a:solidFill>
                  <a:schemeClr val="tx1">
                    <a:lumMod val="50000"/>
                    <a:lumOff val="50000"/>
                  </a:schemeClr>
                </a:solidFill>
              </a:rPr>
              <a:t>. 2016:1-14. doi:10.1371/journal.pone.0148435</a:t>
            </a:r>
            <a:endParaRPr lang="cs-CZ" sz="1100" dirty="0" smtClean="0">
              <a:solidFill>
                <a:schemeClr val="tx1">
                  <a:lumMod val="50000"/>
                  <a:lumOff val="50000"/>
                </a:schemeClr>
              </a:solidFill>
            </a:endParaRPr>
          </a:p>
          <a:p>
            <a:pPr marL="45720" indent="0">
              <a:buNone/>
            </a:pPr>
            <a:r>
              <a:rPr lang="en-US" sz="1100" dirty="0" smtClean="0">
                <a:solidFill>
                  <a:schemeClr val="tx1">
                    <a:lumMod val="50000"/>
                    <a:lumOff val="50000"/>
                  </a:schemeClr>
                </a:solidFill>
              </a:rPr>
              <a:t>[3] </a:t>
            </a:r>
            <a:r>
              <a:rPr lang="cs-CZ" sz="1100" dirty="0" err="1">
                <a:solidFill>
                  <a:schemeClr val="tx1">
                    <a:lumMod val="50000"/>
                    <a:lumOff val="50000"/>
                  </a:schemeClr>
                </a:solidFill>
              </a:rPr>
              <a:t>Martinez</a:t>
            </a:r>
            <a:r>
              <a:rPr lang="cs-CZ" sz="1100" dirty="0">
                <a:solidFill>
                  <a:schemeClr val="tx1">
                    <a:lumMod val="50000"/>
                    <a:lumOff val="50000"/>
                  </a:schemeClr>
                </a:solidFill>
              </a:rPr>
              <a:t> VO, Washington de </a:t>
            </a:r>
            <a:r>
              <a:rPr lang="cs-CZ" sz="1100" dirty="0" err="1">
                <a:solidFill>
                  <a:schemeClr val="tx1">
                    <a:lumMod val="50000"/>
                    <a:lumOff val="50000"/>
                  </a:schemeClr>
                </a:solidFill>
              </a:rPr>
              <a:t>Mendonca</a:t>
            </a:r>
            <a:r>
              <a:rPr lang="cs-CZ" sz="1100" dirty="0">
                <a:solidFill>
                  <a:schemeClr val="tx1">
                    <a:lumMod val="50000"/>
                    <a:lumOff val="50000"/>
                  </a:schemeClr>
                </a:solidFill>
              </a:rPr>
              <a:t> Lima F, </a:t>
            </a:r>
            <a:r>
              <a:rPr lang="cs-CZ" sz="1100" dirty="0" err="1">
                <a:solidFill>
                  <a:schemeClr val="tx1">
                    <a:lumMod val="50000"/>
                    <a:lumOff val="50000"/>
                  </a:schemeClr>
                </a:solidFill>
              </a:rPr>
              <a:t>Ferreira</a:t>
            </a:r>
            <a:r>
              <a:rPr lang="cs-CZ" sz="1100" dirty="0">
                <a:solidFill>
                  <a:schemeClr val="tx1">
                    <a:lumMod val="50000"/>
                    <a:lumOff val="50000"/>
                  </a:schemeClr>
                </a:solidFill>
              </a:rPr>
              <a:t> de </a:t>
            </a:r>
            <a:r>
              <a:rPr lang="cs-CZ" sz="1100" dirty="0" err="1">
                <a:solidFill>
                  <a:schemeClr val="tx1">
                    <a:lumMod val="50000"/>
                    <a:lumOff val="50000"/>
                  </a:schemeClr>
                </a:solidFill>
              </a:rPr>
              <a:t>Carvalho</a:t>
            </a:r>
            <a:r>
              <a:rPr lang="cs-CZ" sz="1100" dirty="0">
                <a:solidFill>
                  <a:schemeClr val="tx1">
                    <a:lumMod val="50000"/>
                    <a:lumOff val="50000"/>
                  </a:schemeClr>
                </a:solidFill>
              </a:rPr>
              <a:t> C, </a:t>
            </a:r>
            <a:r>
              <a:rPr lang="cs-CZ" sz="1100" dirty="0" err="1">
                <a:solidFill>
                  <a:schemeClr val="tx1">
                    <a:lumMod val="50000"/>
                    <a:lumOff val="50000"/>
                  </a:schemeClr>
                </a:solidFill>
              </a:rPr>
              <a:t>Menezes-Filho</a:t>
            </a:r>
            <a:r>
              <a:rPr lang="cs-CZ" sz="1100" dirty="0">
                <a:solidFill>
                  <a:schemeClr val="tx1">
                    <a:lumMod val="50000"/>
                    <a:lumOff val="50000"/>
                  </a:schemeClr>
                </a:solidFill>
              </a:rPr>
              <a:t> JA. </a:t>
            </a:r>
            <a:r>
              <a:rPr lang="cs-CZ" sz="1100" dirty="0" err="1">
                <a:solidFill>
                  <a:schemeClr val="tx1">
                    <a:lumMod val="50000"/>
                    <a:lumOff val="50000"/>
                  </a:schemeClr>
                </a:solidFill>
              </a:rPr>
              <a:t>Toxoplasma</a:t>
            </a:r>
            <a:r>
              <a:rPr lang="cs-CZ" sz="1100" dirty="0">
                <a:solidFill>
                  <a:schemeClr val="tx1">
                    <a:lumMod val="50000"/>
                    <a:lumOff val="50000"/>
                  </a:schemeClr>
                </a:solidFill>
              </a:rPr>
              <a:t> </a:t>
            </a:r>
            <a:r>
              <a:rPr lang="cs-CZ" sz="1100" dirty="0" err="1">
                <a:solidFill>
                  <a:schemeClr val="tx1">
                    <a:lumMod val="50000"/>
                    <a:lumOff val="50000"/>
                  </a:schemeClr>
                </a:solidFill>
              </a:rPr>
              <a:t>gondii</a:t>
            </a:r>
            <a:r>
              <a:rPr lang="cs-CZ" sz="1100" dirty="0">
                <a:solidFill>
                  <a:schemeClr val="tx1">
                    <a:lumMod val="50000"/>
                    <a:lumOff val="50000"/>
                  </a:schemeClr>
                </a:solidFill>
              </a:rPr>
              <a:t> </a:t>
            </a:r>
            <a:r>
              <a:rPr lang="cs-CZ" sz="1100" dirty="0" err="1">
                <a:solidFill>
                  <a:schemeClr val="tx1">
                    <a:lumMod val="50000"/>
                    <a:lumOff val="50000"/>
                  </a:schemeClr>
                </a:solidFill>
              </a:rPr>
              <a:t>infection</a:t>
            </a:r>
            <a:r>
              <a:rPr lang="cs-CZ" sz="1100" dirty="0">
                <a:solidFill>
                  <a:schemeClr val="tx1">
                    <a:lumMod val="50000"/>
                    <a:lumOff val="50000"/>
                  </a:schemeClr>
                </a:solidFill>
              </a:rPr>
              <a:t> and </a:t>
            </a:r>
            <a:r>
              <a:rPr lang="cs-CZ" sz="1100" dirty="0" err="1">
                <a:solidFill>
                  <a:schemeClr val="tx1">
                    <a:lumMod val="50000"/>
                    <a:lumOff val="50000"/>
                  </a:schemeClr>
                </a:solidFill>
              </a:rPr>
              <a:t>behavioral</a:t>
            </a:r>
            <a:r>
              <a:rPr lang="cs-CZ" sz="1100" dirty="0">
                <a:solidFill>
                  <a:schemeClr val="tx1">
                    <a:lumMod val="50000"/>
                    <a:lumOff val="50000"/>
                  </a:schemeClr>
                </a:solidFill>
              </a:rPr>
              <a:t> </a:t>
            </a:r>
            <a:r>
              <a:rPr lang="cs-CZ" sz="1100" dirty="0" err="1">
                <a:solidFill>
                  <a:schemeClr val="tx1">
                    <a:lumMod val="50000"/>
                    <a:lumOff val="50000"/>
                  </a:schemeClr>
                </a:solidFill>
              </a:rPr>
              <a:t>outcomes</a:t>
            </a:r>
            <a:r>
              <a:rPr lang="cs-CZ" sz="1100" dirty="0">
                <a:solidFill>
                  <a:schemeClr val="tx1">
                    <a:lumMod val="50000"/>
                    <a:lumOff val="50000"/>
                  </a:schemeClr>
                </a:solidFill>
              </a:rPr>
              <a:t> in </a:t>
            </a:r>
            <a:r>
              <a:rPr lang="cs-CZ" sz="1100" dirty="0" err="1">
                <a:solidFill>
                  <a:schemeClr val="tx1">
                    <a:lumMod val="50000"/>
                    <a:lumOff val="50000"/>
                  </a:schemeClr>
                </a:solidFill>
              </a:rPr>
              <a:t>humans</a:t>
            </a:r>
            <a:r>
              <a:rPr lang="cs-CZ" sz="1100" dirty="0">
                <a:solidFill>
                  <a:schemeClr val="tx1">
                    <a:lumMod val="50000"/>
                    <a:lumOff val="50000"/>
                  </a:schemeClr>
                </a:solidFill>
              </a:rPr>
              <a:t>: a </a:t>
            </a:r>
            <a:r>
              <a:rPr lang="cs-CZ" sz="1100" dirty="0" err="1">
                <a:solidFill>
                  <a:schemeClr val="tx1">
                    <a:lumMod val="50000"/>
                    <a:lumOff val="50000"/>
                  </a:schemeClr>
                </a:solidFill>
              </a:rPr>
              <a:t>systematic</a:t>
            </a:r>
            <a:r>
              <a:rPr lang="cs-CZ" sz="1100" dirty="0">
                <a:solidFill>
                  <a:schemeClr val="tx1">
                    <a:lumMod val="50000"/>
                    <a:lumOff val="50000"/>
                  </a:schemeClr>
                </a:solidFill>
              </a:rPr>
              <a:t> </a:t>
            </a:r>
            <a:r>
              <a:rPr lang="cs-CZ" sz="1100" dirty="0" err="1">
                <a:solidFill>
                  <a:schemeClr val="tx1">
                    <a:lumMod val="50000"/>
                    <a:lumOff val="50000"/>
                  </a:schemeClr>
                </a:solidFill>
              </a:rPr>
              <a:t>review</a:t>
            </a:r>
            <a:r>
              <a:rPr lang="cs-CZ" sz="1100" dirty="0">
                <a:solidFill>
                  <a:schemeClr val="tx1">
                    <a:lumMod val="50000"/>
                    <a:lumOff val="50000"/>
                  </a:schemeClr>
                </a:solidFill>
              </a:rPr>
              <a:t>. </a:t>
            </a:r>
            <a:r>
              <a:rPr lang="cs-CZ" sz="1100" i="1" dirty="0" err="1">
                <a:solidFill>
                  <a:schemeClr val="tx1">
                    <a:lumMod val="50000"/>
                    <a:lumOff val="50000"/>
                  </a:schemeClr>
                </a:solidFill>
              </a:rPr>
              <a:t>Parasitol</a:t>
            </a:r>
            <a:r>
              <a:rPr lang="cs-CZ" sz="1100" i="1" dirty="0">
                <a:solidFill>
                  <a:schemeClr val="tx1">
                    <a:lumMod val="50000"/>
                    <a:lumOff val="50000"/>
                  </a:schemeClr>
                </a:solidFill>
              </a:rPr>
              <a:t> Res</a:t>
            </a:r>
            <a:r>
              <a:rPr lang="cs-CZ" sz="1100" dirty="0">
                <a:solidFill>
                  <a:schemeClr val="tx1">
                    <a:lumMod val="50000"/>
                    <a:lumOff val="50000"/>
                  </a:schemeClr>
                </a:solidFill>
              </a:rPr>
              <a:t>. 2018:3059-3065. </a:t>
            </a:r>
            <a:r>
              <a:rPr lang="cs-CZ" sz="1100" dirty="0" err="1">
                <a:solidFill>
                  <a:schemeClr val="tx1">
                    <a:lumMod val="50000"/>
                    <a:lumOff val="50000"/>
                  </a:schemeClr>
                </a:solidFill>
              </a:rPr>
              <a:t>doi:https</a:t>
            </a:r>
            <a:r>
              <a:rPr lang="cs-CZ" sz="1100" dirty="0">
                <a:solidFill>
                  <a:schemeClr val="tx1">
                    <a:lumMod val="50000"/>
                    <a:lumOff val="50000"/>
                  </a:schemeClr>
                </a:solidFill>
              </a:rPr>
              <a:t>://doi.org/10.1007/s00436-018-6040-2</a:t>
            </a:r>
          </a:p>
        </p:txBody>
      </p:sp>
    </p:spTree>
    <p:extLst>
      <p:ext uri="{BB962C8B-B14F-4D97-AF65-F5344CB8AC3E}">
        <p14:creationId xmlns:p14="http://schemas.microsoft.com/office/powerpoint/2010/main" val="2046033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6000" b="1" dirty="0"/>
              <a:t>HYDROCEFALUS</a:t>
            </a:r>
          </a:p>
        </p:txBody>
      </p:sp>
      <p:sp>
        <p:nvSpPr>
          <p:cNvPr id="3" name="Zástupný symbol pro obsah 2"/>
          <p:cNvSpPr>
            <a:spLocks noGrp="1"/>
          </p:cNvSpPr>
          <p:nvPr>
            <p:ph idx="1"/>
          </p:nvPr>
        </p:nvSpPr>
        <p:spPr/>
        <p:txBody>
          <a:bodyPr>
            <a:normAutofit/>
          </a:bodyPr>
          <a:lstStyle/>
          <a:p>
            <a:r>
              <a:rPr lang="cs-CZ" dirty="0"/>
              <a:t>Zmnožení mozkomíšního moku (</a:t>
            </a:r>
            <a:r>
              <a:rPr lang="cs-CZ" dirty="0" err="1"/>
              <a:t>likvor</a:t>
            </a:r>
            <a:r>
              <a:rPr lang="cs-CZ" dirty="0"/>
              <a:t>, CSF, MMM)</a:t>
            </a:r>
          </a:p>
          <a:p>
            <a:r>
              <a:rPr lang="cs-CZ" dirty="0"/>
              <a:t>Tvorba MMM – asi </a:t>
            </a:r>
            <a:r>
              <a:rPr lang="cs-CZ" b="1" dirty="0"/>
              <a:t>15–30 ml/hod, </a:t>
            </a:r>
            <a:r>
              <a:rPr lang="cs-CZ" dirty="0"/>
              <a:t> </a:t>
            </a:r>
            <a:br>
              <a:rPr lang="cs-CZ" dirty="0"/>
            </a:br>
            <a:r>
              <a:rPr lang="cs-CZ" dirty="0"/>
              <a:t>celkové množství MMM – </a:t>
            </a:r>
            <a:r>
              <a:rPr lang="cs-CZ" b="1" dirty="0"/>
              <a:t>150 ml (obnoví se 3 × za den)</a:t>
            </a:r>
            <a:r>
              <a:rPr lang="cs-CZ" dirty="0"/>
              <a:t>.</a:t>
            </a:r>
          </a:p>
          <a:p>
            <a:r>
              <a:rPr lang="cs-CZ" dirty="0"/>
              <a:t>Příčiny</a:t>
            </a:r>
          </a:p>
          <a:p>
            <a:pPr lvl="1"/>
            <a:r>
              <a:rPr lang="cs-CZ" dirty="0"/>
              <a:t>Nadměrná sekrece</a:t>
            </a:r>
          </a:p>
          <a:p>
            <a:pPr lvl="1"/>
            <a:r>
              <a:rPr lang="cs-CZ" dirty="0"/>
              <a:t>Nedostatečná resorpce</a:t>
            </a:r>
          </a:p>
          <a:p>
            <a:pPr lvl="1"/>
            <a:r>
              <a:rPr lang="cs-CZ" dirty="0"/>
              <a:t>Obstrukce likvorových cest</a:t>
            </a:r>
          </a:p>
          <a:p>
            <a:r>
              <a:rPr lang="cs-CZ" dirty="0"/>
              <a:t>Chirurgická intervence - </a:t>
            </a:r>
            <a:r>
              <a:rPr lang="cs-CZ" dirty="0" err="1"/>
              <a:t>ventrikuloperitoneální</a:t>
            </a:r>
            <a:r>
              <a:rPr lang="cs-CZ" dirty="0"/>
              <a:t> zkrat </a:t>
            </a:r>
            <a:br>
              <a:rPr lang="cs-CZ" dirty="0"/>
            </a:br>
            <a:r>
              <a:rPr lang="cs-CZ" dirty="0"/>
              <a:t>– odvod MMM do dutiny břišní</a:t>
            </a:r>
          </a:p>
          <a:p>
            <a:r>
              <a:rPr lang="cs-CZ" dirty="0"/>
              <a:t>Jediná reverzibilní demence</a:t>
            </a:r>
          </a:p>
        </p:txBody>
      </p:sp>
      <p:pic>
        <p:nvPicPr>
          <p:cNvPr id="2050" name="Picture 2" descr="https://upload.wikimedia.org/wikipedia/commons/thumb/3/3e/Hydrocephalus.jpg/250px-Hydrocephal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853" y="1749424"/>
            <a:ext cx="2873708" cy="287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416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Hydrocefalus - diagnostika</a:t>
            </a:r>
          </a:p>
        </p:txBody>
      </p:sp>
      <p:sp>
        <p:nvSpPr>
          <p:cNvPr id="3" name="Zástupný symbol pro obsah 2"/>
          <p:cNvSpPr>
            <a:spLocks noGrp="1"/>
          </p:cNvSpPr>
          <p:nvPr>
            <p:ph idx="1"/>
          </p:nvPr>
        </p:nvSpPr>
        <p:spPr/>
        <p:txBody>
          <a:bodyPr/>
          <a:lstStyle/>
          <a:p>
            <a:r>
              <a:rPr lang="cs-CZ" dirty="0"/>
              <a:t>U dětí typické „velké hlavy“, napjatá kůže, </a:t>
            </a:r>
            <a:br>
              <a:rPr lang="cs-CZ" dirty="0"/>
            </a:br>
            <a:r>
              <a:rPr lang="cs-CZ" dirty="0"/>
              <a:t>výrazná žilní kresba</a:t>
            </a:r>
          </a:p>
          <a:p>
            <a:r>
              <a:rPr lang="cs-CZ" dirty="0"/>
              <a:t>U seniorů typické poruchy chůze, inkontinence, poruchy paměti</a:t>
            </a:r>
          </a:p>
          <a:p>
            <a:r>
              <a:rPr lang="cs-CZ" dirty="0"/>
              <a:t>Zobrazovací metody – CT, MRI – typický tvar postranních komor – </a:t>
            </a:r>
            <a:br>
              <a:rPr lang="cs-CZ" dirty="0"/>
            </a:br>
            <a:r>
              <a:rPr lang="cs-CZ" dirty="0"/>
              <a:t>tzv. </a:t>
            </a:r>
            <a:r>
              <a:rPr lang="cs-CZ" dirty="0" err="1"/>
              <a:t>Mickey</a:t>
            </a:r>
            <a:r>
              <a:rPr lang="cs-CZ" dirty="0"/>
              <a:t> Mouse Sign</a:t>
            </a:r>
          </a:p>
          <a:p>
            <a:endParaRPr lang="cs-CZ" dirty="0"/>
          </a:p>
        </p:txBody>
      </p:sp>
      <p:pic>
        <p:nvPicPr>
          <p:cNvPr id="6" name="Obrázek 5"/>
          <p:cNvPicPr>
            <a:picLocks noChangeAspect="1"/>
          </p:cNvPicPr>
          <p:nvPr/>
        </p:nvPicPr>
        <p:blipFill>
          <a:blip r:embed="rId2"/>
          <a:stretch>
            <a:fillRect/>
          </a:stretch>
        </p:blipFill>
        <p:spPr>
          <a:xfrm>
            <a:off x="9149765" y="3875922"/>
            <a:ext cx="2314575" cy="2619375"/>
          </a:xfrm>
          <a:prstGeom prst="rect">
            <a:avLst/>
          </a:prstGeom>
        </p:spPr>
      </p:pic>
      <p:pic>
        <p:nvPicPr>
          <p:cNvPr id="7" name="Obrázek 6"/>
          <p:cNvPicPr>
            <a:picLocks noChangeAspect="1"/>
          </p:cNvPicPr>
          <p:nvPr/>
        </p:nvPicPr>
        <p:blipFill>
          <a:blip r:embed="rId3"/>
          <a:stretch>
            <a:fillRect/>
          </a:stretch>
        </p:blipFill>
        <p:spPr>
          <a:xfrm>
            <a:off x="6816390" y="4208295"/>
            <a:ext cx="2152650" cy="1762125"/>
          </a:xfrm>
          <a:prstGeom prst="rect">
            <a:avLst/>
          </a:prstGeom>
        </p:spPr>
      </p:pic>
    </p:spTree>
    <p:extLst>
      <p:ext uri="{BB962C8B-B14F-4D97-AF65-F5344CB8AC3E}">
        <p14:creationId xmlns:p14="http://schemas.microsoft.com/office/powerpoint/2010/main" val="1019795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Hydrocefalus – reálný případ</a:t>
            </a:r>
          </a:p>
        </p:txBody>
      </p:sp>
      <p:sp>
        <p:nvSpPr>
          <p:cNvPr id="3" name="Zástupný symbol pro obsah 2"/>
          <p:cNvSpPr>
            <a:spLocks noGrp="1"/>
          </p:cNvSpPr>
          <p:nvPr>
            <p:ph idx="1"/>
          </p:nvPr>
        </p:nvSpPr>
        <p:spPr/>
        <p:txBody>
          <a:bodyPr>
            <a:normAutofit fontScale="77500" lnSpcReduction="20000"/>
          </a:bodyPr>
          <a:lstStyle/>
          <a:p>
            <a:r>
              <a:rPr lang="cs-CZ" dirty="0"/>
              <a:t>Muž, 44 let</a:t>
            </a:r>
          </a:p>
          <a:p>
            <a:r>
              <a:rPr lang="cs-CZ" dirty="0"/>
              <a:t>„Normální život“ – státní úředník, ženatý, dvě děti</a:t>
            </a:r>
          </a:p>
          <a:p>
            <a:r>
              <a:rPr lang="cs-CZ" dirty="0" err="1"/>
              <a:t>Neuropsycho</a:t>
            </a:r>
            <a:r>
              <a:rPr lang="cs-CZ" dirty="0"/>
              <a:t>: IQ 75</a:t>
            </a:r>
          </a:p>
          <a:p>
            <a:r>
              <a:rPr lang="cs-CZ" dirty="0"/>
              <a:t>V 6M operován pro hydrocefalus - </a:t>
            </a:r>
            <a:r>
              <a:rPr lang="cs-CZ" dirty="0" err="1"/>
              <a:t>ventrikuloperitoneální</a:t>
            </a:r>
            <a:r>
              <a:rPr lang="cs-CZ" dirty="0"/>
              <a:t> zkrat</a:t>
            </a:r>
          </a:p>
          <a:p>
            <a:r>
              <a:rPr lang="cs-CZ" dirty="0"/>
              <a:t>Ve 14 letech problémy s chůzí, odstranění zkratu</a:t>
            </a:r>
          </a:p>
          <a:p>
            <a:r>
              <a:rPr lang="cs-CZ" dirty="0"/>
              <a:t>Nyní problémy s levou nohou</a:t>
            </a:r>
          </a:p>
          <a:p>
            <a:r>
              <a:rPr lang="cs-CZ" dirty="0"/>
              <a:t>Kontrolní CT</a:t>
            </a:r>
          </a:p>
          <a:p>
            <a:endParaRPr lang="cs-CZ" dirty="0"/>
          </a:p>
          <a:p>
            <a:r>
              <a:rPr lang="en-US" sz="1700" dirty="0"/>
              <a:t>“The whole brain was reduced – frontal, parietal, temporal and occipital lobes – on both left and right sides. These regions control motion, sensibility, language, vision, audition, and emotional and cognitive functions</a:t>
            </a:r>
            <a:r>
              <a:rPr lang="cs-CZ" sz="1700" dirty="0"/>
              <a:t>.</a:t>
            </a:r>
            <a:r>
              <a:rPr lang="en-US" sz="1700" dirty="0"/>
              <a:t>”</a:t>
            </a:r>
            <a:endParaRPr lang="cs-CZ" sz="1700" dirty="0"/>
          </a:p>
          <a:p>
            <a:r>
              <a:rPr lang="en-US" sz="1700" dirty="0"/>
              <a:t>“What I find amazing to this day is how the brain can deal with something which you think should not be compatible with life</a:t>
            </a:r>
            <a:r>
              <a:rPr lang="cs-CZ" sz="1700" dirty="0"/>
              <a:t>.</a:t>
            </a:r>
            <a:r>
              <a:rPr lang="en-US" sz="1700" dirty="0"/>
              <a:t>”</a:t>
            </a:r>
            <a:br>
              <a:rPr lang="en-US" sz="1700" dirty="0"/>
            </a:br>
            <a:r>
              <a:rPr lang="en-US" sz="1700" dirty="0"/>
              <a:t/>
            </a:r>
            <a:br>
              <a:rPr lang="en-US" sz="1700" dirty="0"/>
            </a:br>
            <a:endParaRPr lang="cs-CZ" sz="1700" dirty="0"/>
          </a:p>
        </p:txBody>
      </p:sp>
      <p:pic>
        <p:nvPicPr>
          <p:cNvPr id="3074" name="Picture 2" descr="brain scans of man with tiny brain"/>
          <p:cNvPicPr>
            <a:picLocks noChangeAspect="1" noChangeArrowheads="1"/>
          </p:cNvPicPr>
          <p:nvPr/>
        </p:nvPicPr>
        <p:blipFill rotWithShape="1">
          <a:blip r:embed="rId2">
            <a:extLst>
              <a:ext uri="{28A0092B-C50C-407E-A947-70E740481C1C}">
                <a14:useLocalDpi xmlns:a14="http://schemas.microsoft.com/office/drawing/2010/main" val="0"/>
              </a:ext>
            </a:extLst>
          </a:blip>
          <a:srcRect r="54674"/>
          <a:stretch/>
        </p:blipFill>
        <p:spPr bwMode="auto">
          <a:xfrm>
            <a:off x="8951482" y="682592"/>
            <a:ext cx="2295571" cy="395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75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6000" b="1" dirty="0"/>
              <a:t>LOCKED-IN SYNDOM</a:t>
            </a:r>
          </a:p>
        </p:txBody>
      </p:sp>
      <p:sp>
        <p:nvSpPr>
          <p:cNvPr id="3" name="Zástupný symbol pro obsah 2"/>
          <p:cNvSpPr>
            <a:spLocks noGrp="1"/>
          </p:cNvSpPr>
          <p:nvPr>
            <p:ph idx="1"/>
          </p:nvPr>
        </p:nvSpPr>
        <p:spPr/>
        <p:txBody>
          <a:bodyPr/>
          <a:lstStyle/>
          <a:p>
            <a:r>
              <a:rPr lang="cs-CZ" dirty="0"/>
              <a:t>Syndrom uzamčení</a:t>
            </a:r>
          </a:p>
          <a:p>
            <a:r>
              <a:rPr lang="cs-CZ" dirty="0"/>
              <a:t>Poškození Varolova mostu – krvácení nebo nedokrvení, léze</a:t>
            </a:r>
          </a:p>
          <a:p>
            <a:r>
              <a:rPr lang="cs-CZ" dirty="0"/>
              <a:t>Kompletní paralýza všech vůlí ovladatelných svalů, </a:t>
            </a:r>
            <a:br>
              <a:rPr lang="cs-CZ" dirty="0"/>
            </a:br>
            <a:r>
              <a:rPr lang="cs-CZ" dirty="0"/>
              <a:t>kromě okohybných svalů (většinou)</a:t>
            </a:r>
          </a:p>
          <a:p>
            <a:r>
              <a:rPr lang="cs-CZ" dirty="0"/>
              <a:t>Vědomí, zrak, sluch a kognitivní funkce nejsou narušeny</a:t>
            </a:r>
          </a:p>
          <a:p>
            <a:r>
              <a:rPr lang="cs-CZ" dirty="0"/>
              <a:t>Nutnost umělé plicní ventilace (ochrnutí dýchacích svalů)</a:t>
            </a:r>
          </a:p>
          <a:p>
            <a:r>
              <a:rPr lang="cs-CZ" dirty="0"/>
              <a:t>Komunikace pomocí mrkání, pohybu očí nahoru/dolů, …</a:t>
            </a:r>
          </a:p>
        </p:txBody>
      </p:sp>
      <p:pic>
        <p:nvPicPr>
          <p:cNvPr id="12290" name="Picture 2" descr="Výsledek obrázku pro healthy pons brain m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232" y="1965960"/>
            <a:ext cx="3097241" cy="309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45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Locked</a:t>
            </a:r>
            <a:r>
              <a:rPr lang="cs-CZ" dirty="0"/>
              <a:t>-in </a:t>
            </a:r>
            <a:r>
              <a:rPr lang="cs-CZ" dirty="0" err="1"/>
              <a:t>syndom</a:t>
            </a:r>
            <a:r>
              <a:rPr lang="cs-CZ" dirty="0"/>
              <a:t> – reálný případ</a:t>
            </a:r>
          </a:p>
        </p:txBody>
      </p:sp>
      <p:sp>
        <p:nvSpPr>
          <p:cNvPr id="3" name="Zástupný symbol pro obsah 2"/>
          <p:cNvSpPr>
            <a:spLocks noGrp="1"/>
          </p:cNvSpPr>
          <p:nvPr>
            <p:ph idx="1"/>
          </p:nvPr>
        </p:nvSpPr>
        <p:spPr/>
        <p:txBody>
          <a:bodyPr/>
          <a:lstStyle/>
          <a:p>
            <a:r>
              <a:rPr lang="cs-CZ" dirty="0"/>
              <a:t>Tony </a:t>
            </a:r>
            <a:r>
              <a:rPr lang="cs-CZ" dirty="0" err="1"/>
              <a:t>Nicklinson</a:t>
            </a:r>
            <a:r>
              <a:rPr lang="cs-CZ" dirty="0"/>
              <a:t>, CMP ve věku 51 let, </a:t>
            </a:r>
          </a:p>
          <a:p>
            <a:r>
              <a:rPr lang="cs-CZ" dirty="0"/>
              <a:t>Neschopný pohybu nebo řeči, </a:t>
            </a:r>
            <a:br>
              <a:rPr lang="cs-CZ" dirty="0"/>
            </a:br>
            <a:r>
              <a:rPr lang="cs-CZ" dirty="0"/>
              <a:t>ale neporušené kognitivní schopnosti</a:t>
            </a:r>
          </a:p>
          <a:p>
            <a:r>
              <a:rPr lang="cs-CZ" dirty="0"/>
              <a:t>Komunikace pomocí počítače, mrkáním</a:t>
            </a:r>
          </a:p>
          <a:p>
            <a:r>
              <a:rPr lang="cs-CZ" dirty="0"/>
              <a:t>Boj za povolení asistované sebevraždy:</a:t>
            </a:r>
            <a:br>
              <a:rPr lang="cs-CZ" dirty="0"/>
            </a:br>
            <a:r>
              <a:rPr lang="en-US" dirty="0"/>
              <a:t>“It cannot be acceptable in 21st-century Britain that I am denied the right to take my own life just because I am physically handicapped.”</a:t>
            </a:r>
            <a:endParaRPr lang="cs-CZ" dirty="0"/>
          </a:p>
          <a:p>
            <a:r>
              <a:rPr lang="cs-CZ" dirty="0"/>
              <a:t>Umírá „z přirozených příčin“ 6 dní po vynesení rozsudku, 7 let se syndromem uzamčení</a:t>
            </a:r>
          </a:p>
          <a:p>
            <a:r>
              <a:rPr lang="cs-CZ" dirty="0"/>
              <a:t>„</a:t>
            </a:r>
            <a:r>
              <a:rPr lang="en-US" dirty="0"/>
              <a:t>Goodbye world the time has come, I had some fun.</a:t>
            </a:r>
            <a:r>
              <a:rPr lang="cs-CZ" dirty="0"/>
              <a:t>“</a:t>
            </a:r>
          </a:p>
          <a:p>
            <a:endParaRPr lang="cs-CZ" dirty="0"/>
          </a:p>
        </p:txBody>
      </p:sp>
      <p:pic>
        <p:nvPicPr>
          <p:cNvPr id="4" name="Obrázek 3"/>
          <p:cNvPicPr>
            <a:picLocks noChangeAspect="1"/>
          </p:cNvPicPr>
          <p:nvPr/>
        </p:nvPicPr>
        <p:blipFill>
          <a:blip r:embed="rId2"/>
          <a:stretch>
            <a:fillRect/>
          </a:stretch>
        </p:blipFill>
        <p:spPr>
          <a:xfrm>
            <a:off x="8823682" y="1576137"/>
            <a:ext cx="2970229" cy="2265948"/>
          </a:xfrm>
          <a:prstGeom prst="rect">
            <a:avLst/>
          </a:prstGeom>
        </p:spPr>
      </p:pic>
    </p:spTree>
    <p:extLst>
      <p:ext uri="{BB962C8B-B14F-4D97-AF65-F5344CB8AC3E}">
        <p14:creationId xmlns:p14="http://schemas.microsoft.com/office/powerpoint/2010/main" val="75127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2756" y="609600"/>
            <a:ext cx="11704320" cy="1356360"/>
          </a:xfrm>
        </p:spPr>
        <p:txBody>
          <a:bodyPr>
            <a:normAutofit/>
          </a:bodyPr>
          <a:lstStyle/>
          <a:p>
            <a:pPr algn="ctr"/>
            <a:r>
              <a:rPr lang="cs-CZ" sz="6000" b="1" dirty="0"/>
              <a:t>CÉVNÍ ONEMOCNĚNÍ MOZKU</a:t>
            </a:r>
          </a:p>
        </p:txBody>
      </p:sp>
      <p:sp>
        <p:nvSpPr>
          <p:cNvPr id="3" name="Zástupný symbol pro obsah 2"/>
          <p:cNvSpPr>
            <a:spLocks noGrp="1"/>
          </p:cNvSpPr>
          <p:nvPr>
            <p:ph idx="1"/>
          </p:nvPr>
        </p:nvSpPr>
        <p:spPr/>
        <p:txBody>
          <a:bodyPr>
            <a:normAutofit/>
          </a:bodyPr>
          <a:lstStyle/>
          <a:p>
            <a:r>
              <a:rPr lang="cs-CZ" dirty="0"/>
              <a:t>2 % tělesné hmotnosti, 20 % kyslíku, 750 ml/min</a:t>
            </a:r>
          </a:p>
          <a:p>
            <a:r>
              <a:rPr lang="cs-CZ" dirty="0"/>
              <a:t>Bez kyslíku přežije mozek (neurony) </a:t>
            </a:r>
            <a:r>
              <a:rPr lang="en-US" dirty="0"/>
              <a:t>~ 5 min</a:t>
            </a:r>
            <a:endParaRPr lang="cs-CZ" dirty="0"/>
          </a:p>
          <a:p>
            <a:endParaRPr lang="cs-CZ" dirty="0"/>
          </a:p>
          <a:p>
            <a:r>
              <a:rPr lang="cs-CZ" dirty="0"/>
              <a:t>Porucha v krevním zásobení mozkové tkáně</a:t>
            </a:r>
          </a:p>
          <a:p>
            <a:r>
              <a:rPr lang="cs-CZ" dirty="0"/>
              <a:t>Ischemická cévní mozková příhoda – </a:t>
            </a:r>
            <a:br>
              <a:rPr lang="cs-CZ" dirty="0"/>
            </a:br>
            <a:r>
              <a:rPr lang="cs-CZ" dirty="0"/>
              <a:t>nedokrvení mozku </a:t>
            </a:r>
          </a:p>
          <a:p>
            <a:r>
              <a:rPr lang="cs-CZ" dirty="0"/>
              <a:t>Hemoragická cévní mozková příhoda – </a:t>
            </a:r>
            <a:br>
              <a:rPr lang="cs-CZ" dirty="0"/>
            </a:br>
            <a:r>
              <a:rPr lang="cs-CZ" dirty="0"/>
              <a:t>krvácení do mozku</a:t>
            </a:r>
          </a:p>
        </p:txBody>
      </p:sp>
      <p:pic>
        <p:nvPicPr>
          <p:cNvPr id="3074" name="Picture 2" descr="VÃ½sledek obrÃ¡zku pro hemorrhagic ischemic stro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343" y="2463465"/>
            <a:ext cx="4672062" cy="304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265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6000" b="1" dirty="0"/>
              <a:t>APALICKÝ SYNDROM</a:t>
            </a:r>
          </a:p>
        </p:txBody>
      </p:sp>
      <p:sp>
        <p:nvSpPr>
          <p:cNvPr id="3" name="Zástupný symbol pro obsah 2"/>
          <p:cNvSpPr>
            <a:spLocks noGrp="1"/>
          </p:cNvSpPr>
          <p:nvPr>
            <p:ph idx="1"/>
          </p:nvPr>
        </p:nvSpPr>
        <p:spPr>
          <a:xfrm>
            <a:off x="1143000" y="1978429"/>
            <a:ext cx="9872871" cy="4038600"/>
          </a:xfrm>
        </p:spPr>
        <p:txBody>
          <a:bodyPr/>
          <a:lstStyle/>
          <a:p>
            <a:r>
              <a:rPr lang="cs-CZ" dirty="0"/>
              <a:t>Vegetativní stav/vigilní kóma</a:t>
            </a:r>
          </a:p>
          <a:p>
            <a:r>
              <a:rPr lang="cs-CZ" dirty="0"/>
              <a:t>Zachování funkcí mozkového kmene, porucha kortikálních a subkortikálních struktur</a:t>
            </a:r>
          </a:p>
          <a:p>
            <a:r>
              <a:rPr lang="cs-CZ" dirty="0"/>
              <a:t>Zachován oběh a dýchání, částečně spánek, bdění</a:t>
            </a:r>
          </a:p>
          <a:p>
            <a:r>
              <a:rPr lang="cs-CZ" dirty="0"/>
              <a:t>Mimovolní pohyby, otevřené oči, záškuby, náhodné zvuky, reflexy</a:t>
            </a:r>
          </a:p>
          <a:p>
            <a:r>
              <a:rPr lang="cs-CZ" dirty="0"/>
              <a:t>Žádné kognitivní funkce, neschopnost komunikace</a:t>
            </a:r>
          </a:p>
        </p:txBody>
      </p:sp>
    </p:spTree>
    <p:extLst>
      <p:ext uri="{BB962C8B-B14F-4D97-AF65-F5344CB8AC3E}">
        <p14:creationId xmlns:p14="http://schemas.microsoft.com/office/powerpoint/2010/main" val="1242358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Apalický</a:t>
            </a:r>
            <a:r>
              <a:rPr lang="cs-CZ" dirty="0"/>
              <a:t> syndrom – reálný případ</a:t>
            </a:r>
          </a:p>
        </p:txBody>
      </p:sp>
      <p:sp>
        <p:nvSpPr>
          <p:cNvPr id="3" name="Zástupný symbol pro obsah 2"/>
          <p:cNvSpPr>
            <a:spLocks noGrp="1"/>
          </p:cNvSpPr>
          <p:nvPr>
            <p:ph idx="1"/>
          </p:nvPr>
        </p:nvSpPr>
        <p:spPr/>
        <p:txBody>
          <a:bodyPr/>
          <a:lstStyle/>
          <a:p>
            <a:r>
              <a:rPr lang="cs-CZ" dirty="0"/>
              <a:t>Pardubice, 2018</a:t>
            </a:r>
          </a:p>
          <a:p>
            <a:r>
              <a:rPr lang="cs-CZ" dirty="0"/>
              <a:t>Chlapec, 10 let</a:t>
            </a:r>
          </a:p>
          <a:p>
            <a:r>
              <a:rPr lang="cs-CZ" dirty="0"/>
              <a:t>Operace krčních </a:t>
            </a:r>
            <a:r>
              <a:rPr lang="cs-CZ" dirty="0" err="1"/>
              <a:t>ma</a:t>
            </a:r>
            <a:r>
              <a:rPr lang="en-US" dirty="0"/>
              <a:t>n</a:t>
            </a:r>
            <a:r>
              <a:rPr lang="cs-CZ" dirty="0"/>
              <a:t>dlí -</a:t>
            </a:r>
            <a:r>
              <a:rPr lang="en-US" dirty="0"/>
              <a:t>&gt; </a:t>
            </a:r>
            <a:r>
              <a:rPr lang="en-US" dirty="0" err="1"/>
              <a:t>krv</a:t>
            </a:r>
            <a:r>
              <a:rPr lang="cs-CZ" dirty="0" err="1"/>
              <a:t>ácení</a:t>
            </a:r>
            <a:r>
              <a:rPr lang="cs-CZ" dirty="0"/>
              <a:t> -</a:t>
            </a:r>
            <a:r>
              <a:rPr lang="en-US" dirty="0"/>
              <a:t>&gt; </a:t>
            </a:r>
            <a:r>
              <a:rPr lang="cs-CZ" dirty="0"/>
              <a:t>bezvědomí -</a:t>
            </a:r>
            <a:r>
              <a:rPr lang="en-US" dirty="0"/>
              <a:t>&gt; </a:t>
            </a:r>
            <a:r>
              <a:rPr lang="en-US" dirty="0" err="1"/>
              <a:t>po</a:t>
            </a:r>
            <a:r>
              <a:rPr lang="cs-CZ" dirty="0"/>
              <a:t>škození mozku -</a:t>
            </a:r>
            <a:r>
              <a:rPr lang="en-US" dirty="0"/>
              <a:t>&gt; </a:t>
            </a:r>
            <a:r>
              <a:rPr lang="en-US" dirty="0" err="1"/>
              <a:t>vigiln</a:t>
            </a:r>
            <a:r>
              <a:rPr lang="cs-CZ" dirty="0"/>
              <a:t>í kóma</a:t>
            </a:r>
          </a:p>
          <a:p>
            <a:endParaRPr lang="cs-CZ" dirty="0"/>
          </a:p>
        </p:txBody>
      </p:sp>
    </p:spTree>
    <p:extLst>
      <p:ext uri="{BB962C8B-B14F-4D97-AF65-F5344CB8AC3E}">
        <p14:creationId xmlns:p14="http://schemas.microsoft.com/office/powerpoint/2010/main" val="3704643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b="1" dirty="0"/>
              <a:t>MOZKOVÁ SMRT</a:t>
            </a:r>
          </a:p>
        </p:txBody>
      </p:sp>
      <p:sp>
        <p:nvSpPr>
          <p:cNvPr id="3" name="Zástupný symbol pro obsah 2"/>
          <p:cNvSpPr>
            <a:spLocks noGrp="1"/>
          </p:cNvSpPr>
          <p:nvPr>
            <p:ph idx="1"/>
          </p:nvPr>
        </p:nvSpPr>
        <p:spPr>
          <a:xfrm>
            <a:off x="1143000" y="2073922"/>
            <a:ext cx="9872871" cy="4038600"/>
          </a:xfrm>
        </p:spPr>
        <p:txBody>
          <a:bodyPr/>
          <a:lstStyle/>
          <a:p>
            <a:r>
              <a:rPr lang="cs-CZ" dirty="0"/>
              <a:t>Vyhasnutí funkcí mozku</a:t>
            </a:r>
          </a:p>
          <a:p>
            <a:r>
              <a:rPr lang="cs-CZ" dirty="0"/>
              <a:t>Vyhasnutí reflexů, bez reakcí na podněty</a:t>
            </a:r>
          </a:p>
        </p:txBody>
      </p:sp>
      <p:pic>
        <p:nvPicPr>
          <p:cNvPr id="13314" name="Picture 2" descr="Výsledek obrázku pro brain d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887" y="3194425"/>
            <a:ext cx="5963696" cy="313987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rain d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94425"/>
            <a:ext cx="3966155" cy="313987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Výsledek obrázku pro brain death e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5685" y="410095"/>
            <a:ext cx="3418898" cy="255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137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Mozková smrt – reálný případ</a:t>
            </a:r>
          </a:p>
        </p:txBody>
      </p:sp>
      <p:sp>
        <p:nvSpPr>
          <p:cNvPr id="3" name="Zástupný symbol pro obsah 2"/>
          <p:cNvSpPr>
            <a:spLocks noGrp="1"/>
          </p:cNvSpPr>
          <p:nvPr>
            <p:ph idx="1"/>
          </p:nvPr>
        </p:nvSpPr>
        <p:spPr/>
        <p:txBody>
          <a:bodyPr/>
          <a:lstStyle/>
          <a:p>
            <a:r>
              <a:rPr lang="cs-CZ" dirty="0"/>
              <a:t>Brno, 2019</a:t>
            </a:r>
          </a:p>
          <a:p>
            <a:r>
              <a:rPr lang="cs-CZ" dirty="0"/>
              <a:t>Žena, 27 let, 2. těhotenství</a:t>
            </a:r>
          </a:p>
          <a:p>
            <a:r>
              <a:rPr lang="cs-CZ" dirty="0"/>
              <a:t>16. TT - mozková příhoda s krvácením -</a:t>
            </a:r>
            <a:r>
              <a:rPr lang="en-US" dirty="0"/>
              <a:t>&gt; </a:t>
            </a:r>
            <a:r>
              <a:rPr lang="cs-CZ" dirty="0"/>
              <a:t>mozková smrt</a:t>
            </a:r>
          </a:p>
          <a:p>
            <a:r>
              <a:rPr lang="cs-CZ" dirty="0"/>
              <a:t>Udržování životních funkcí do 36. TT – porod císařským řezem</a:t>
            </a:r>
          </a:p>
          <a:p>
            <a:r>
              <a:rPr lang="cs-CZ" dirty="0"/>
              <a:t>Matka umírá, dítě zdravé</a:t>
            </a:r>
          </a:p>
          <a:p>
            <a:endParaRPr lang="cs-CZ" dirty="0"/>
          </a:p>
        </p:txBody>
      </p:sp>
    </p:spTree>
    <p:extLst>
      <p:ext uri="{BB962C8B-B14F-4D97-AF65-F5344CB8AC3E}">
        <p14:creationId xmlns:p14="http://schemas.microsoft.com/office/powerpoint/2010/main" val="240169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2050" name="Picture 2" descr="SouvisejÃ­cÃ­ obrÃ¡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0" y="2165684"/>
            <a:ext cx="12192000" cy="140368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5" name="TextovéPole 4"/>
          <p:cNvSpPr txBox="1"/>
          <p:nvPr/>
        </p:nvSpPr>
        <p:spPr>
          <a:xfrm>
            <a:off x="-16565" y="2675277"/>
            <a:ext cx="12191999" cy="584775"/>
          </a:xfrm>
          <a:prstGeom prst="rect">
            <a:avLst/>
          </a:prstGeom>
          <a:noFill/>
        </p:spPr>
        <p:txBody>
          <a:bodyPr wrap="square" rtlCol="0">
            <a:spAutoFit/>
          </a:bodyPr>
          <a:lstStyle/>
          <a:p>
            <a:pPr algn="ctr"/>
            <a:r>
              <a:rPr lang="cs-CZ" sz="3200" b="1" dirty="0">
                <a:solidFill>
                  <a:schemeClr val="bg1"/>
                </a:solidFill>
              </a:rPr>
              <a:t>alzbeta.minsterova@ceitec.muni.cz</a:t>
            </a:r>
          </a:p>
        </p:txBody>
      </p:sp>
    </p:spTree>
    <p:extLst>
      <p:ext uri="{BB962C8B-B14F-4D97-AF65-F5344CB8AC3E}">
        <p14:creationId xmlns:p14="http://schemas.microsoft.com/office/powerpoint/2010/main" val="185250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Cévní zásobení mozku</a:t>
            </a:r>
          </a:p>
        </p:txBody>
      </p:sp>
      <p:sp>
        <p:nvSpPr>
          <p:cNvPr id="3" name="Zástupný symbol pro obsah 2"/>
          <p:cNvSpPr>
            <a:spLocks noGrp="1"/>
          </p:cNvSpPr>
          <p:nvPr>
            <p:ph idx="1"/>
          </p:nvPr>
        </p:nvSpPr>
        <p:spPr/>
        <p:txBody>
          <a:bodyPr>
            <a:normAutofit lnSpcReduction="10000"/>
          </a:bodyPr>
          <a:lstStyle/>
          <a:p>
            <a:pPr marL="45720" indent="0">
              <a:buNone/>
            </a:pPr>
            <a:r>
              <a:rPr lang="cs-CZ" dirty="0" err="1"/>
              <a:t>Willisův</a:t>
            </a:r>
            <a:r>
              <a:rPr lang="cs-CZ" dirty="0"/>
              <a:t> okruh</a:t>
            </a:r>
          </a:p>
          <a:p>
            <a:pPr marL="45720" indent="0">
              <a:buNone/>
            </a:pPr>
            <a:r>
              <a:rPr lang="cs-CZ" dirty="0"/>
              <a:t>Přísun krve: </a:t>
            </a:r>
          </a:p>
          <a:p>
            <a:r>
              <a:rPr lang="cs-CZ" dirty="0" err="1"/>
              <a:t>Arteria</a:t>
            </a:r>
            <a:r>
              <a:rPr lang="cs-CZ" dirty="0"/>
              <a:t> </a:t>
            </a:r>
            <a:r>
              <a:rPr lang="cs-CZ" dirty="0" err="1"/>
              <a:t>carotis</a:t>
            </a:r>
            <a:r>
              <a:rPr lang="cs-CZ" dirty="0"/>
              <a:t> interna (</a:t>
            </a:r>
            <a:r>
              <a:rPr lang="cs-CZ" dirty="0" err="1"/>
              <a:t>dx</a:t>
            </a:r>
            <a:r>
              <a:rPr lang="cs-CZ" dirty="0"/>
              <a:t>./sin.)*</a:t>
            </a:r>
          </a:p>
          <a:p>
            <a:r>
              <a:rPr lang="cs-CZ" dirty="0" err="1"/>
              <a:t>Arteria</a:t>
            </a:r>
            <a:r>
              <a:rPr lang="cs-CZ" dirty="0"/>
              <a:t> </a:t>
            </a:r>
            <a:r>
              <a:rPr lang="cs-CZ" dirty="0" err="1"/>
              <a:t>vertebralis</a:t>
            </a:r>
            <a:r>
              <a:rPr lang="cs-CZ" dirty="0"/>
              <a:t> (</a:t>
            </a:r>
            <a:r>
              <a:rPr lang="cs-CZ" dirty="0" err="1"/>
              <a:t>dx</a:t>
            </a:r>
            <a:r>
              <a:rPr lang="cs-CZ" dirty="0"/>
              <a:t>./sin.)</a:t>
            </a:r>
          </a:p>
          <a:p>
            <a:pPr marL="45720" indent="0">
              <a:buNone/>
            </a:pPr>
            <a:r>
              <a:rPr lang="cs-CZ" dirty="0"/>
              <a:t>3 páry korových tepen </a:t>
            </a:r>
          </a:p>
          <a:p>
            <a:r>
              <a:rPr lang="cs-CZ" dirty="0" err="1"/>
              <a:t>Arteria</a:t>
            </a:r>
            <a:r>
              <a:rPr lang="cs-CZ" dirty="0"/>
              <a:t> </a:t>
            </a:r>
            <a:r>
              <a:rPr lang="cs-CZ" dirty="0" err="1"/>
              <a:t>cerebri</a:t>
            </a:r>
            <a:r>
              <a:rPr lang="cs-CZ" dirty="0"/>
              <a:t> </a:t>
            </a:r>
            <a:r>
              <a:rPr lang="cs-CZ" dirty="0" err="1"/>
              <a:t>anterior</a:t>
            </a:r>
            <a:r>
              <a:rPr lang="cs-CZ" dirty="0"/>
              <a:t>  (</a:t>
            </a:r>
            <a:r>
              <a:rPr lang="cs-CZ" dirty="0" err="1"/>
              <a:t>dx</a:t>
            </a:r>
            <a:r>
              <a:rPr lang="cs-CZ" dirty="0"/>
              <a:t>./sin.)</a:t>
            </a:r>
          </a:p>
          <a:p>
            <a:r>
              <a:rPr lang="cs-CZ" dirty="0" err="1"/>
              <a:t>Arteria</a:t>
            </a:r>
            <a:r>
              <a:rPr lang="cs-CZ" dirty="0"/>
              <a:t> </a:t>
            </a:r>
            <a:r>
              <a:rPr lang="cs-CZ" dirty="0" err="1"/>
              <a:t>cerebri</a:t>
            </a:r>
            <a:r>
              <a:rPr lang="cs-CZ" dirty="0"/>
              <a:t> media (</a:t>
            </a:r>
            <a:r>
              <a:rPr lang="cs-CZ" dirty="0" err="1"/>
              <a:t>dx</a:t>
            </a:r>
            <a:r>
              <a:rPr lang="cs-CZ" dirty="0"/>
              <a:t>./sin.)</a:t>
            </a:r>
          </a:p>
          <a:p>
            <a:r>
              <a:rPr lang="cs-CZ" dirty="0" err="1"/>
              <a:t>Arteria</a:t>
            </a:r>
            <a:r>
              <a:rPr lang="cs-CZ" dirty="0"/>
              <a:t> </a:t>
            </a:r>
            <a:r>
              <a:rPr lang="cs-CZ" dirty="0" err="1"/>
              <a:t>cerebri</a:t>
            </a:r>
            <a:r>
              <a:rPr lang="cs-CZ" dirty="0"/>
              <a:t> </a:t>
            </a:r>
            <a:r>
              <a:rPr lang="cs-CZ" dirty="0" err="1"/>
              <a:t>posterior</a:t>
            </a:r>
            <a:r>
              <a:rPr lang="cs-CZ" dirty="0"/>
              <a:t> (</a:t>
            </a:r>
            <a:r>
              <a:rPr lang="cs-CZ" dirty="0" err="1"/>
              <a:t>dx</a:t>
            </a:r>
            <a:r>
              <a:rPr lang="cs-CZ" dirty="0"/>
              <a:t>./sin.)</a:t>
            </a:r>
          </a:p>
          <a:p>
            <a:pPr marL="45720" indent="0">
              <a:buNone/>
            </a:pPr>
            <a:r>
              <a:rPr lang="cs-CZ" sz="1200" dirty="0"/>
              <a:t>*</a:t>
            </a:r>
            <a:r>
              <a:rPr lang="cs-CZ" sz="1200" dirty="0" err="1"/>
              <a:t>Arteria</a:t>
            </a:r>
            <a:r>
              <a:rPr lang="cs-CZ" sz="1200" dirty="0"/>
              <a:t> </a:t>
            </a:r>
            <a:r>
              <a:rPr lang="cs-CZ" sz="1200" dirty="0" err="1"/>
              <a:t>carotis</a:t>
            </a:r>
            <a:r>
              <a:rPr lang="cs-CZ" sz="1200" dirty="0"/>
              <a:t> </a:t>
            </a:r>
            <a:r>
              <a:rPr lang="cs-CZ" sz="1200" dirty="0" err="1"/>
              <a:t>externa</a:t>
            </a:r>
            <a:r>
              <a:rPr lang="cs-CZ" sz="1200" dirty="0"/>
              <a:t> zásobuje krk a hlavu vyjma mozku,</a:t>
            </a:r>
            <a:br>
              <a:rPr lang="cs-CZ" sz="1200" dirty="0"/>
            </a:br>
            <a:r>
              <a:rPr lang="cs-CZ" sz="1200" dirty="0"/>
              <a:t>dělí se v oblasti štítné chrupavky</a:t>
            </a:r>
          </a:p>
          <a:p>
            <a:endParaRPr lang="cs-CZ" dirty="0"/>
          </a:p>
        </p:txBody>
      </p:sp>
      <p:pic>
        <p:nvPicPr>
          <p:cNvPr id="2050" name="Picture 2" descr="SouvisejÃ­cÃ­ obrÃ¡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122" y="1835539"/>
            <a:ext cx="6245225" cy="379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11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43000" y="745958"/>
            <a:ext cx="9872871" cy="5350042"/>
          </a:xfrm>
        </p:spPr>
        <p:txBody>
          <a:bodyPr>
            <a:normAutofit fontScale="62500" lnSpcReduction="20000"/>
          </a:bodyPr>
          <a:lstStyle/>
          <a:p>
            <a:pPr marL="45720" indent="0">
              <a:buNone/>
            </a:pPr>
            <a:r>
              <a:rPr lang="cs-CZ" sz="3400" b="1" dirty="0" err="1"/>
              <a:t>Arteria</a:t>
            </a:r>
            <a:r>
              <a:rPr lang="cs-CZ" sz="3400" b="1" dirty="0"/>
              <a:t> </a:t>
            </a:r>
            <a:r>
              <a:rPr lang="cs-CZ" sz="3400" b="1" dirty="0" err="1"/>
              <a:t>cerebri</a:t>
            </a:r>
            <a:r>
              <a:rPr lang="cs-CZ" sz="3400" b="1" dirty="0"/>
              <a:t> </a:t>
            </a:r>
            <a:r>
              <a:rPr lang="cs-CZ" sz="3400" b="1" dirty="0" err="1"/>
              <a:t>anterior</a:t>
            </a:r>
            <a:endParaRPr lang="cs-CZ" sz="3400" b="1" dirty="0"/>
          </a:p>
          <a:p>
            <a:r>
              <a:rPr lang="cs-CZ" dirty="0"/>
              <a:t>Konečná větev a. </a:t>
            </a:r>
            <a:r>
              <a:rPr lang="cs-CZ" dirty="0" err="1"/>
              <a:t>carotis</a:t>
            </a:r>
            <a:r>
              <a:rPr lang="cs-CZ" dirty="0"/>
              <a:t> interny. Pravá a levá větev jsou po odstupu spojeny a. </a:t>
            </a:r>
            <a:r>
              <a:rPr lang="cs-CZ" dirty="0" err="1"/>
              <a:t>communicans</a:t>
            </a:r>
            <a:r>
              <a:rPr lang="cs-CZ" dirty="0"/>
              <a:t> </a:t>
            </a:r>
            <a:r>
              <a:rPr lang="cs-CZ" dirty="0" err="1"/>
              <a:t>anterior</a:t>
            </a:r>
            <a:r>
              <a:rPr lang="cs-CZ" dirty="0"/>
              <a:t>. </a:t>
            </a:r>
            <a:r>
              <a:rPr lang="cs-CZ" i="1" dirty="0" err="1"/>
              <a:t>Arteria</a:t>
            </a:r>
            <a:r>
              <a:rPr lang="cs-CZ" i="1" dirty="0"/>
              <a:t> </a:t>
            </a:r>
            <a:r>
              <a:rPr lang="cs-CZ" i="1" dirty="0" err="1"/>
              <a:t>cerebri</a:t>
            </a:r>
            <a:r>
              <a:rPr lang="cs-CZ" i="1" dirty="0"/>
              <a:t> </a:t>
            </a:r>
            <a:r>
              <a:rPr lang="cs-CZ" i="1" dirty="0" err="1"/>
              <a:t>anterior</a:t>
            </a:r>
            <a:r>
              <a:rPr lang="cs-CZ" dirty="0"/>
              <a:t> zásobuje orbitální plochu </a:t>
            </a:r>
            <a:r>
              <a:rPr lang="cs-CZ" dirty="0" err="1"/>
              <a:t>lobus</a:t>
            </a:r>
            <a:r>
              <a:rPr lang="cs-CZ" dirty="0"/>
              <a:t> </a:t>
            </a:r>
            <a:r>
              <a:rPr lang="cs-CZ" dirty="0" err="1"/>
              <a:t>frontalis</a:t>
            </a:r>
            <a:r>
              <a:rPr lang="cs-CZ" dirty="0"/>
              <a:t>, </a:t>
            </a:r>
            <a:r>
              <a:rPr lang="cs-CZ" dirty="0" err="1"/>
              <a:t>gyrus</a:t>
            </a:r>
            <a:r>
              <a:rPr lang="cs-CZ" dirty="0"/>
              <a:t> </a:t>
            </a:r>
            <a:r>
              <a:rPr lang="cs-CZ" dirty="0" err="1"/>
              <a:t>frontalis</a:t>
            </a:r>
            <a:r>
              <a:rPr lang="cs-CZ" dirty="0"/>
              <a:t> superior, g. </a:t>
            </a:r>
            <a:r>
              <a:rPr lang="cs-CZ" dirty="0" err="1"/>
              <a:t>praecentralis</a:t>
            </a:r>
            <a:r>
              <a:rPr lang="cs-CZ" dirty="0"/>
              <a:t>, g. </a:t>
            </a:r>
            <a:r>
              <a:rPr lang="cs-CZ" dirty="0" err="1"/>
              <a:t>postcentralis</a:t>
            </a:r>
            <a:r>
              <a:rPr lang="cs-CZ" dirty="0"/>
              <a:t>, g. </a:t>
            </a:r>
            <a:r>
              <a:rPr lang="cs-CZ" dirty="0" err="1"/>
              <a:t>cinguli</a:t>
            </a:r>
            <a:r>
              <a:rPr lang="cs-CZ" dirty="0"/>
              <a:t> a </a:t>
            </a:r>
            <a:r>
              <a:rPr lang="cs-CZ" dirty="0" err="1"/>
              <a:t>praecuneus</a:t>
            </a:r>
            <a:r>
              <a:rPr lang="cs-CZ" dirty="0"/>
              <a:t>. </a:t>
            </a:r>
          </a:p>
          <a:p>
            <a:r>
              <a:rPr lang="cs-CZ" b="1" dirty="0"/>
              <a:t>Uzávěr způsobí druhostrannou obrnu převážně dolních končetin (tj. </a:t>
            </a:r>
            <a:r>
              <a:rPr lang="cs-CZ" b="1" dirty="0" err="1"/>
              <a:t>hemiplegia</a:t>
            </a:r>
            <a:r>
              <a:rPr lang="cs-CZ" b="1" dirty="0"/>
              <a:t>), frontální syndrom (tj. demence, poruchy chování, poruchy chůze...) či expresivní poruchu řeči.</a:t>
            </a:r>
          </a:p>
          <a:p>
            <a:r>
              <a:rPr lang="cs-CZ" b="1" dirty="0"/>
              <a:t>Abulie, </a:t>
            </a:r>
            <a:r>
              <a:rPr lang="cs-CZ" b="1" dirty="0" err="1"/>
              <a:t>transkortikální</a:t>
            </a:r>
            <a:r>
              <a:rPr lang="cs-CZ" b="1" dirty="0"/>
              <a:t> motorická afázie, poruchy paměti, dyspraxie, emoční labilita, </a:t>
            </a:r>
            <a:r>
              <a:rPr lang="cs-CZ" b="1" dirty="0" err="1"/>
              <a:t>disinhibice</a:t>
            </a:r>
            <a:endParaRPr lang="cs-CZ" b="1" dirty="0"/>
          </a:p>
          <a:p>
            <a:pPr marL="45720" indent="0">
              <a:buNone/>
            </a:pPr>
            <a:r>
              <a:rPr lang="cs-CZ" sz="3400" b="1" dirty="0" err="1"/>
              <a:t>Arteria</a:t>
            </a:r>
            <a:r>
              <a:rPr lang="cs-CZ" sz="3400" b="1" dirty="0"/>
              <a:t> </a:t>
            </a:r>
            <a:r>
              <a:rPr lang="cs-CZ" sz="3400" b="1" dirty="0" err="1"/>
              <a:t>cerebri</a:t>
            </a:r>
            <a:r>
              <a:rPr lang="cs-CZ" sz="3400" b="1" dirty="0"/>
              <a:t> medii</a:t>
            </a:r>
          </a:p>
          <a:p>
            <a:r>
              <a:rPr lang="cs-CZ" dirty="0"/>
              <a:t>Nejsilnější větev a. </a:t>
            </a:r>
            <a:r>
              <a:rPr lang="cs-CZ" dirty="0" err="1"/>
              <a:t>carotis</a:t>
            </a:r>
            <a:r>
              <a:rPr lang="cs-CZ" dirty="0"/>
              <a:t> interny. Tato větev běží laterálně a horizontálně k </a:t>
            </a:r>
            <a:r>
              <a:rPr lang="cs-CZ" dirty="0" err="1"/>
              <a:t>bazi</a:t>
            </a:r>
            <a:r>
              <a:rPr lang="cs-CZ" dirty="0"/>
              <a:t> </a:t>
            </a:r>
            <a:r>
              <a:rPr lang="cs-CZ" dirty="0" err="1"/>
              <a:t>insuly</a:t>
            </a:r>
            <a:r>
              <a:rPr lang="cs-CZ" dirty="0"/>
              <a:t> – četné větve zásobující insulární kůru, </a:t>
            </a:r>
            <a:r>
              <a:rPr lang="cs-CZ" dirty="0" err="1"/>
              <a:t>capsula</a:t>
            </a:r>
            <a:r>
              <a:rPr lang="cs-CZ" dirty="0"/>
              <a:t> </a:t>
            </a:r>
            <a:r>
              <a:rPr lang="cs-CZ" dirty="0" err="1"/>
              <a:t>extrema</a:t>
            </a:r>
            <a:r>
              <a:rPr lang="cs-CZ" dirty="0"/>
              <a:t>, </a:t>
            </a:r>
            <a:r>
              <a:rPr lang="cs-CZ" dirty="0" err="1"/>
              <a:t>claustrum</a:t>
            </a:r>
            <a:r>
              <a:rPr lang="cs-CZ" dirty="0"/>
              <a:t>, </a:t>
            </a:r>
            <a:r>
              <a:rPr lang="cs-CZ" dirty="0" err="1"/>
              <a:t>capsula</a:t>
            </a:r>
            <a:r>
              <a:rPr lang="cs-CZ" dirty="0"/>
              <a:t> </a:t>
            </a:r>
            <a:r>
              <a:rPr lang="cs-CZ" dirty="0" err="1"/>
              <a:t>externa</a:t>
            </a:r>
            <a:r>
              <a:rPr lang="cs-CZ" dirty="0"/>
              <a:t>. Na </a:t>
            </a:r>
            <a:r>
              <a:rPr lang="cs-CZ" dirty="0" err="1"/>
              <a:t>konvexitě</a:t>
            </a:r>
            <a:r>
              <a:rPr lang="cs-CZ" dirty="0"/>
              <a:t> hemisféry zásobuje </a:t>
            </a:r>
            <a:r>
              <a:rPr lang="cs-CZ" dirty="0" err="1"/>
              <a:t>g.frontalis</a:t>
            </a:r>
            <a:r>
              <a:rPr lang="cs-CZ" dirty="0"/>
              <a:t> </a:t>
            </a:r>
            <a:r>
              <a:rPr lang="cs-CZ" dirty="0" err="1"/>
              <a:t>medius</a:t>
            </a:r>
            <a:r>
              <a:rPr lang="cs-CZ" dirty="0"/>
              <a:t> et </a:t>
            </a:r>
            <a:r>
              <a:rPr lang="cs-CZ" dirty="0" err="1"/>
              <a:t>inferior</a:t>
            </a:r>
            <a:r>
              <a:rPr lang="cs-CZ" dirty="0"/>
              <a:t>, většinu g. </a:t>
            </a:r>
            <a:r>
              <a:rPr lang="cs-CZ" dirty="0" err="1"/>
              <a:t>praecentralis</a:t>
            </a:r>
            <a:r>
              <a:rPr lang="cs-CZ" dirty="0"/>
              <a:t> a </a:t>
            </a:r>
            <a:r>
              <a:rPr lang="cs-CZ" dirty="0" err="1"/>
              <a:t>postcentralis</a:t>
            </a:r>
            <a:r>
              <a:rPr lang="cs-CZ" dirty="0"/>
              <a:t>, </a:t>
            </a:r>
            <a:r>
              <a:rPr lang="cs-CZ" dirty="0" err="1"/>
              <a:t>lobus</a:t>
            </a:r>
            <a:r>
              <a:rPr lang="cs-CZ" dirty="0"/>
              <a:t> </a:t>
            </a:r>
            <a:r>
              <a:rPr lang="cs-CZ" dirty="0" err="1"/>
              <a:t>parietalis</a:t>
            </a:r>
            <a:r>
              <a:rPr lang="cs-CZ" dirty="0"/>
              <a:t>, přední část </a:t>
            </a:r>
            <a:r>
              <a:rPr lang="cs-CZ" dirty="0" err="1"/>
              <a:t>lobus</a:t>
            </a:r>
            <a:r>
              <a:rPr lang="cs-CZ" dirty="0"/>
              <a:t> </a:t>
            </a:r>
            <a:r>
              <a:rPr lang="cs-CZ" dirty="0" err="1"/>
              <a:t>occipitalis</a:t>
            </a:r>
            <a:r>
              <a:rPr lang="cs-CZ" dirty="0"/>
              <a:t>, g. </a:t>
            </a:r>
            <a:r>
              <a:rPr lang="cs-CZ" dirty="0" err="1"/>
              <a:t>temporalis</a:t>
            </a:r>
            <a:r>
              <a:rPr lang="cs-CZ" dirty="0"/>
              <a:t> superior a </a:t>
            </a:r>
            <a:r>
              <a:rPr lang="cs-CZ" dirty="0" err="1"/>
              <a:t>medius</a:t>
            </a:r>
            <a:r>
              <a:rPr lang="cs-CZ" dirty="0"/>
              <a:t>, temporální pól.</a:t>
            </a:r>
          </a:p>
          <a:p>
            <a:r>
              <a:rPr lang="cs-CZ" b="1" dirty="0"/>
              <a:t>Uzávěr způsobí kontralaterální hemiplegii, postihující horní končetiny a mimické svalstvo a druhostranné poruchu čití.</a:t>
            </a:r>
          </a:p>
          <a:p>
            <a:r>
              <a:rPr lang="cs-CZ" b="1" dirty="0"/>
              <a:t>Těžká afázie, psychotické stavy, zmatenost</a:t>
            </a:r>
          </a:p>
          <a:p>
            <a:pPr marL="45720" indent="0">
              <a:buNone/>
            </a:pPr>
            <a:r>
              <a:rPr lang="cs-CZ" sz="3400" b="1" dirty="0" err="1"/>
              <a:t>Arteria</a:t>
            </a:r>
            <a:r>
              <a:rPr lang="cs-CZ" sz="3400" b="1" dirty="0"/>
              <a:t> </a:t>
            </a:r>
            <a:r>
              <a:rPr lang="cs-CZ" sz="3400" b="1" dirty="0" err="1"/>
              <a:t>cerebri</a:t>
            </a:r>
            <a:r>
              <a:rPr lang="cs-CZ" sz="3400" b="1" dirty="0"/>
              <a:t> </a:t>
            </a:r>
            <a:r>
              <a:rPr lang="cs-CZ" sz="3400" b="1" dirty="0" err="1"/>
              <a:t>posterior</a:t>
            </a:r>
            <a:endParaRPr lang="cs-CZ" sz="3400" b="1" dirty="0"/>
          </a:p>
          <a:p>
            <a:r>
              <a:rPr lang="cs-CZ" dirty="0"/>
              <a:t>Nachází se okolo </a:t>
            </a:r>
            <a:r>
              <a:rPr lang="cs-CZ" dirty="0" err="1"/>
              <a:t>pedunculus</a:t>
            </a:r>
            <a:r>
              <a:rPr lang="cs-CZ" dirty="0"/>
              <a:t> </a:t>
            </a:r>
            <a:r>
              <a:rPr lang="cs-CZ" dirty="0" err="1"/>
              <a:t>cerebri</a:t>
            </a:r>
            <a:r>
              <a:rPr lang="cs-CZ" dirty="0"/>
              <a:t> se dostává na mediální plochu </a:t>
            </a:r>
            <a:r>
              <a:rPr lang="cs-CZ" dirty="0" err="1"/>
              <a:t>lobus</a:t>
            </a:r>
            <a:r>
              <a:rPr lang="cs-CZ" dirty="0"/>
              <a:t> </a:t>
            </a:r>
            <a:r>
              <a:rPr lang="cs-CZ" dirty="0" err="1"/>
              <a:t>temporalis</a:t>
            </a:r>
            <a:r>
              <a:rPr lang="cs-CZ" dirty="0"/>
              <a:t> a </a:t>
            </a:r>
            <a:r>
              <a:rPr lang="cs-CZ" dirty="0" err="1"/>
              <a:t>occipitalis</a:t>
            </a:r>
            <a:r>
              <a:rPr lang="cs-CZ" dirty="0"/>
              <a:t>. Zásobuje mediální plochu temporálního a okcipitálního laloku. </a:t>
            </a:r>
          </a:p>
          <a:p>
            <a:r>
              <a:rPr lang="cs-CZ" b="1" dirty="0"/>
              <a:t>Uzávěr způsobí poruchu vidění v kontralaterálním zrakovém poli.</a:t>
            </a:r>
          </a:p>
          <a:p>
            <a:r>
              <a:rPr lang="cs-CZ" b="1" dirty="0"/>
              <a:t>A</a:t>
            </a:r>
            <a:r>
              <a:rPr lang="sv-SE" b="1" dirty="0"/>
              <a:t>mnestický syndrom a psychomotorická agitovanost</a:t>
            </a:r>
            <a:endParaRPr lang="cs-CZ" b="1" dirty="0"/>
          </a:p>
        </p:txBody>
      </p:sp>
    </p:spTree>
    <p:extLst>
      <p:ext uri="{BB962C8B-B14F-4D97-AF65-F5344CB8AC3E}">
        <p14:creationId xmlns:p14="http://schemas.microsoft.com/office/powerpoint/2010/main" val="2732267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Cévní mozková příhoda</a:t>
            </a:r>
          </a:p>
        </p:txBody>
      </p:sp>
      <p:sp>
        <p:nvSpPr>
          <p:cNvPr id="3" name="Zástupný symbol pro obsah 2"/>
          <p:cNvSpPr>
            <a:spLocks noGrp="1"/>
          </p:cNvSpPr>
          <p:nvPr>
            <p:ph idx="1"/>
          </p:nvPr>
        </p:nvSpPr>
        <p:spPr/>
        <p:txBody>
          <a:bodyPr>
            <a:normAutofit fontScale="92500" lnSpcReduction="20000"/>
          </a:bodyPr>
          <a:lstStyle/>
          <a:p>
            <a:r>
              <a:rPr lang="cs-CZ" dirty="0"/>
              <a:t>2 nejčastější důvod smrti podle WHO</a:t>
            </a:r>
          </a:p>
          <a:p>
            <a:r>
              <a:rPr lang="cs-CZ" dirty="0"/>
              <a:t>30 % nepřežije</a:t>
            </a:r>
          </a:p>
          <a:p>
            <a:r>
              <a:rPr lang="cs-CZ" dirty="0"/>
              <a:t>30 % umírá do jednoho roku</a:t>
            </a:r>
          </a:p>
          <a:p>
            <a:r>
              <a:rPr lang="cs-CZ" dirty="0"/>
              <a:t>45 % přeživších je ochrnutých na polovinu těla</a:t>
            </a:r>
          </a:p>
          <a:p>
            <a:r>
              <a:rPr lang="cs-CZ" dirty="0"/>
              <a:t>V ČR 47 000 případů ročně, celosvětově 17 M</a:t>
            </a:r>
          </a:p>
          <a:p>
            <a:endParaRPr lang="cs-CZ" dirty="0"/>
          </a:p>
          <a:p>
            <a:r>
              <a:rPr lang="cs-CZ" dirty="0"/>
              <a:t>Nejčastější projevy:</a:t>
            </a:r>
          </a:p>
          <a:p>
            <a:r>
              <a:rPr lang="cs-CZ" dirty="0"/>
              <a:t>Ochrnutí na jedné straně těla nebo obličeje</a:t>
            </a:r>
          </a:p>
          <a:p>
            <a:r>
              <a:rPr lang="cs-CZ" dirty="0"/>
              <a:t>Problémy s řečí, chůzí, koordinací, rovnováhou</a:t>
            </a:r>
          </a:p>
          <a:p>
            <a:r>
              <a:rPr lang="cs-CZ" dirty="0"/>
              <a:t>Rychlá změna proti normálnímu stavu</a:t>
            </a:r>
          </a:p>
          <a:p>
            <a:endParaRPr lang="cs-CZ" dirty="0"/>
          </a:p>
          <a:p>
            <a:endParaRPr lang="cs-CZ" dirty="0"/>
          </a:p>
        </p:txBody>
      </p:sp>
      <p:pic>
        <p:nvPicPr>
          <p:cNvPr id="3076" name="Picture 4" descr="https://www.s-pas.cz/wp-content/uploads/2018/04/shutterstock_40963844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626" y="2141621"/>
            <a:ext cx="4245779" cy="283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14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Cévní mozková příhoda</a:t>
            </a:r>
          </a:p>
        </p:txBody>
      </p:sp>
      <p:sp>
        <p:nvSpPr>
          <p:cNvPr id="3" name="Zástupný symbol pro obsah 2"/>
          <p:cNvSpPr>
            <a:spLocks noGrp="1"/>
          </p:cNvSpPr>
          <p:nvPr>
            <p:ph idx="1"/>
          </p:nvPr>
        </p:nvSpPr>
        <p:spPr/>
        <p:txBody>
          <a:bodyPr>
            <a:normAutofit/>
          </a:bodyPr>
          <a:lstStyle/>
          <a:p>
            <a:pPr marL="45720" indent="0">
              <a:buNone/>
            </a:pPr>
            <a:r>
              <a:rPr lang="cs-CZ" dirty="0"/>
              <a:t>Rizikové faktory - neovlivnitelné</a:t>
            </a:r>
          </a:p>
          <a:p>
            <a:pPr lvl="1"/>
            <a:r>
              <a:rPr lang="cs-CZ" dirty="0"/>
              <a:t>Věk</a:t>
            </a:r>
          </a:p>
          <a:p>
            <a:pPr lvl="1"/>
            <a:r>
              <a:rPr lang="cs-CZ" dirty="0"/>
              <a:t>Dědičnost</a:t>
            </a:r>
          </a:p>
          <a:p>
            <a:pPr lvl="1"/>
            <a:r>
              <a:rPr lang="cs-CZ" dirty="0"/>
              <a:t>Pohlaví – více ohroženi muži</a:t>
            </a:r>
          </a:p>
          <a:p>
            <a:r>
              <a:rPr lang="cs-CZ" dirty="0"/>
              <a:t>Rizikové faktory - ovlivnitelné</a:t>
            </a:r>
          </a:p>
          <a:p>
            <a:pPr lvl="1"/>
            <a:r>
              <a:rPr lang="cs-CZ" dirty="0"/>
              <a:t>Hypertenze</a:t>
            </a:r>
          </a:p>
          <a:p>
            <a:pPr lvl="1"/>
            <a:r>
              <a:rPr lang="cs-CZ" dirty="0" err="1"/>
              <a:t>Hyperlipidemie</a:t>
            </a:r>
            <a:endParaRPr lang="cs-CZ" dirty="0"/>
          </a:p>
          <a:p>
            <a:pPr lvl="1"/>
            <a:r>
              <a:rPr lang="cs-CZ" dirty="0"/>
              <a:t>Diabetes </a:t>
            </a:r>
            <a:r>
              <a:rPr lang="cs-CZ" dirty="0" err="1"/>
              <a:t>mellitus</a:t>
            </a:r>
            <a:endParaRPr lang="cs-CZ" dirty="0"/>
          </a:p>
          <a:p>
            <a:pPr lvl="1"/>
            <a:r>
              <a:rPr lang="cs-CZ" dirty="0"/>
              <a:t>Kouření</a:t>
            </a:r>
          </a:p>
          <a:p>
            <a:pPr lvl="1"/>
            <a:r>
              <a:rPr lang="cs-CZ" dirty="0"/>
              <a:t>Nadměrná konzumace alkoholu</a:t>
            </a:r>
          </a:p>
          <a:p>
            <a:pPr lvl="1"/>
            <a:r>
              <a:rPr lang="cs-CZ" dirty="0"/>
              <a:t>Obezita</a:t>
            </a:r>
          </a:p>
          <a:p>
            <a:pPr marL="45720" indent="0">
              <a:buNone/>
            </a:pPr>
            <a:endParaRPr lang="cs-CZ" dirty="0"/>
          </a:p>
        </p:txBody>
      </p:sp>
      <p:pic>
        <p:nvPicPr>
          <p:cNvPr id="4098" name="Picture 2" descr="SouvisejÃ­cÃ­ obrÃ¡zek"/>
          <p:cNvPicPr>
            <a:picLocks noChangeAspect="1" noChangeArrowheads="1"/>
          </p:cNvPicPr>
          <p:nvPr/>
        </p:nvPicPr>
        <p:blipFill rotWithShape="1">
          <a:blip r:embed="rId2">
            <a:extLst>
              <a:ext uri="{28A0092B-C50C-407E-A947-70E740481C1C}">
                <a14:useLocalDpi xmlns:a14="http://schemas.microsoft.com/office/drawing/2010/main" val="0"/>
              </a:ext>
            </a:extLst>
          </a:blip>
          <a:srcRect b="9064"/>
          <a:stretch/>
        </p:blipFill>
        <p:spPr bwMode="auto">
          <a:xfrm>
            <a:off x="6492205" y="1662794"/>
            <a:ext cx="4440488" cy="436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781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Ischemická CMP</a:t>
            </a:r>
          </a:p>
        </p:txBody>
      </p:sp>
      <p:sp>
        <p:nvSpPr>
          <p:cNvPr id="3" name="Zástupný symbol pro obsah 2"/>
          <p:cNvSpPr>
            <a:spLocks noGrp="1"/>
          </p:cNvSpPr>
          <p:nvPr>
            <p:ph idx="1"/>
          </p:nvPr>
        </p:nvSpPr>
        <p:spPr/>
        <p:txBody>
          <a:bodyPr>
            <a:normAutofit fontScale="70000" lnSpcReduction="20000"/>
          </a:bodyPr>
          <a:lstStyle/>
          <a:p>
            <a:pPr marL="45720" indent="0">
              <a:buNone/>
            </a:pPr>
            <a:r>
              <a:rPr lang="cs-CZ" dirty="0"/>
              <a:t>Příčiny</a:t>
            </a:r>
          </a:p>
          <a:p>
            <a:r>
              <a:rPr lang="cs-CZ" dirty="0"/>
              <a:t>Trombóza – postupné ucpávání tepny (krevní sraženi </a:t>
            </a:r>
            <a:br>
              <a:rPr lang="cs-CZ" dirty="0"/>
            </a:br>
            <a:r>
              <a:rPr lang="cs-CZ" dirty="0"/>
              <a:t>nebo </a:t>
            </a:r>
            <a:r>
              <a:rPr lang="cs-CZ" dirty="0" err="1"/>
              <a:t>ateroskleroza</a:t>
            </a:r>
            <a:r>
              <a:rPr lang="cs-CZ" dirty="0"/>
              <a:t>)</a:t>
            </a:r>
          </a:p>
          <a:p>
            <a:r>
              <a:rPr lang="cs-CZ" dirty="0"/>
              <a:t>Embolie – obstrukce pohyblivým předmětem </a:t>
            </a:r>
            <a:br>
              <a:rPr lang="cs-CZ" dirty="0"/>
            </a:br>
            <a:r>
              <a:rPr lang="cs-CZ" dirty="0"/>
              <a:t>(utržená krevní sraženina, vzduch,…)</a:t>
            </a:r>
          </a:p>
          <a:p>
            <a:pPr marL="45720" indent="0">
              <a:buNone/>
            </a:pPr>
            <a:endParaRPr lang="cs-CZ" dirty="0"/>
          </a:p>
          <a:p>
            <a:pPr marL="45720" indent="0">
              <a:buNone/>
            </a:pPr>
            <a:r>
              <a:rPr lang="cs-CZ" dirty="0"/>
              <a:t>Ložiskové vs. globální (difusní postižení tkáně)</a:t>
            </a:r>
          </a:p>
          <a:p>
            <a:pPr marL="45720" indent="0">
              <a:buNone/>
            </a:pPr>
            <a:r>
              <a:rPr lang="cs-CZ" dirty="0"/>
              <a:t>Přechodné vs. trvalé následky</a:t>
            </a:r>
          </a:p>
          <a:p>
            <a:r>
              <a:rPr lang="cs-CZ" dirty="0"/>
              <a:t>Transitorní CMP– odeznívá do 24 hodin</a:t>
            </a:r>
          </a:p>
          <a:p>
            <a:r>
              <a:rPr lang="cs-CZ" dirty="0"/>
              <a:t>Reverzibilní CMP – odeznívá do týdne, možný drobný trvalý funkční deficit</a:t>
            </a:r>
          </a:p>
          <a:p>
            <a:pPr marL="45720" indent="0">
              <a:buNone/>
            </a:pPr>
            <a:r>
              <a:rPr lang="cs-CZ" dirty="0"/>
              <a:t>-</a:t>
            </a:r>
            <a:r>
              <a:rPr lang="en-US" dirty="0"/>
              <a:t>&gt; </a:t>
            </a:r>
            <a:r>
              <a:rPr lang="en-US" dirty="0" err="1"/>
              <a:t>varovn</a:t>
            </a:r>
            <a:r>
              <a:rPr lang="cs-CZ" dirty="0"/>
              <a:t>é příznaky možné budoucí CMP!</a:t>
            </a:r>
          </a:p>
          <a:p>
            <a:r>
              <a:rPr lang="cs-CZ" dirty="0" err="1"/>
              <a:t>Progredující</a:t>
            </a:r>
            <a:r>
              <a:rPr lang="cs-CZ" dirty="0"/>
              <a:t> CMP – postupně rostoucí postižení i klinické příznaky</a:t>
            </a:r>
          </a:p>
          <a:p>
            <a:r>
              <a:rPr lang="cs-CZ" dirty="0"/>
              <a:t>Ireverzibilní CMP – dokončená příhoda, trvalý funkční deficit</a:t>
            </a:r>
          </a:p>
          <a:p>
            <a:pPr marL="45720" indent="0">
              <a:buNone/>
            </a:pPr>
            <a:endParaRPr lang="cs-CZ" dirty="0"/>
          </a:p>
          <a:p>
            <a:endParaRPr lang="cs-CZ" dirty="0"/>
          </a:p>
        </p:txBody>
      </p:sp>
      <p:pic>
        <p:nvPicPr>
          <p:cNvPr id="4100" name="Picture 4" descr="SouvisejÃ­cÃ­ obrÃ¡zek"/>
          <p:cNvPicPr>
            <a:picLocks noChangeAspect="1" noChangeArrowheads="1"/>
          </p:cNvPicPr>
          <p:nvPr/>
        </p:nvPicPr>
        <p:blipFill rotWithShape="1">
          <a:blip r:embed="rId2">
            <a:extLst>
              <a:ext uri="{28A0092B-C50C-407E-A947-70E740481C1C}">
                <a14:useLocalDpi xmlns:a14="http://schemas.microsoft.com/office/drawing/2010/main" val="0"/>
              </a:ext>
            </a:extLst>
          </a:blip>
          <a:srcRect l="33566" t="25427" b="31951"/>
          <a:stretch/>
        </p:blipFill>
        <p:spPr bwMode="auto">
          <a:xfrm>
            <a:off x="6236954" y="1792806"/>
            <a:ext cx="4506995" cy="225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012905"/>
      </p:ext>
    </p:extLst>
  </p:cSld>
  <p:clrMapOvr>
    <a:masterClrMapping/>
  </p:clrMapOvr>
</p:sld>
</file>

<file path=ppt/theme/theme1.xml><?xml version="1.0" encoding="utf-8"?>
<a:theme xmlns:a="http://schemas.openxmlformats.org/drawingml/2006/main" name="Základ">
  <a:themeElements>
    <a:clrScheme name="Modro-zelená">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Zákla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Základ">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Základna</Template>
  <TotalTime>302</TotalTime>
  <Words>1087</Words>
  <Application>Microsoft Office PowerPoint</Application>
  <PresentationFormat>Širokoúhlá obrazovka</PresentationFormat>
  <Paragraphs>312</Paragraphs>
  <Slides>44</Slides>
  <Notes>0</Notes>
  <HiddenSlides>0</HiddenSlides>
  <MMClips>0</MMClips>
  <ScaleCrop>false</ScaleCrop>
  <HeadingPairs>
    <vt:vector size="6" baseType="variant">
      <vt:variant>
        <vt:lpstr>Použitá písma</vt:lpstr>
      </vt:variant>
      <vt:variant>
        <vt:i4>1</vt:i4>
      </vt:variant>
      <vt:variant>
        <vt:lpstr>Motiv</vt:lpstr>
      </vt:variant>
      <vt:variant>
        <vt:i4>1</vt:i4>
      </vt:variant>
      <vt:variant>
        <vt:lpstr>Nadpisy snímků</vt:lpstr>
      </vt:variant>
      <vt:variant>
        <vt:i4>44</vt:i4>
      </vt:variant>
    </vt:vector>
  </HeadingPairs>
  <TitlesOfParts>
    <vt:vector size="46" baseType="lpstr">
      <vt:lpstr>Corbel</vt:lpstr>
      <vt:lpstr>Základ</vt:lpstr>
      <vt:lpstr>Základy neuropsychologie: onemocnění mozku</vt:lpstr>
      <vt:lpstr>Typy onemocnění</vt:lpstr>
      <vt:lpstr>Vědomí</vt:lpstr>
      <vt:lpstr>CÉVNÍ ONEMOCNĚNÍ MOZKU</vt:lpstr>
      <vt:lpstr>Cévní zásobení mozku</vt:lpstr>
      <vt:lpstr>Prezentace aplikace PowerPoint</vt:lpstr>
      <vt:lpstr>Cévní mozková příhoda</vt:lpstr>
      <vt:lpstr>Cévní mozková příhoda</vt:lpstr>
      <vt:lpstr>Ischemická CMP</vt:lpstr>
      <vt:lpstr>Hemoragická CMP</vt:lpstr>
      <vt:lpstr>CT sken</vt:lpstr>
      <vt:lpstr>Léčba CMP</vt:lpstr>
      <vt:lpstr>CMP - rehabilitace</vt:lpstr>
      <vt:lpstr>Prezentace aplikace PowerPoint</vt:lpstr>
      <vt:lpstr>TRAUMATA MOZKU</vt:lpstr>
      <vt:lpstr>Traumata mozku - dělení</vt:lpstr>
      <vt:lpstr>Traumata mozku</vt:lpstr>
      <vt:lpstr>Traumata mozku – reálný případ</vt:lpstr>
      <vt:lpstr>NEURODEGENERATIVNÍ ONEMOCNĚNÍ</vt:lpstr>
      <vt:lpstr>Více o neurodegenerativních onemocněních…</vt:lpstr>
      <vt:lpstr>ONKOLOGICKÁ ONEMOCNĚNÍ MOZKU</vt:lpstr>
      <vt:lpstr>1. Gliomy</vt:lpstr>
      <vt:lpstr>2. Meningeomy</vt:lpstr>
      <vt:lpstr>3. Adenomy hypofýzy</vt:lpstr>
      <vt:lpstr>3. Adenomy hypofýzy</vt:lpstr>
      <vt:lpstr>4. Neurinomy</vt:lpstr>
      <vt:lpstr>5. Mozkové metastázy</vt:lpstr>
      <vt:lpstr>INFEKČNÍ ONEMOCNĚNÍ CNS</vt:lpstr>
      <vt:lpstr>Infekční onemocnění CNS</vt:lpstr>
      <vt:lpstr>Meningitida</vt:lpstr>
      <vt:lpstr>Encefalitidy</vt:lpstr>
      <vt:lpstr>Encefalitidy</vt:lpstr>
      <vt:lpstr>Toxoplasmóza</vt:lpstr>
      <vt:lpstr>Prezentace aplikace PowerPoint</vt:lpstr>
      <vt:lpstr>HYDROCEFALUS</vt:lpstr>
      <vt:lpstr>Hydrocefalus - diagnostika</vt:lpstr>
      <vt:lpstr>Hydrocefalus – reálný případ</vt:lpstr>
      <vt:lpstr>LOCKED-IN SYNDOM</vt:lpstr>
      <vt:lpstr>Locked-in syndom – reálný případ</vt:lpstr>
      <vt:lpstr>APALICKÝ SYNDROM</vt:lpstr>
      <vt:lpstr>Apalický syndrom – reálný případ</vt:lpstr>
      <vt:lpstr>MOZKOVÁ SMRT</vt:lpstr>
      <vt:lpstr>Mozková smrt – reálný případ</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neuropsychologie: onemocnění mozku</dc:title>
  <dc:creator>Alžběta Minsterová</dc:creator>
  <cp:lastModifiedBy>Alžběta Šejnoha Minsterová</cp:lastModifiedBy>
  <cp:revision>106</cp:revision>
  <dcterms:created xsi:type="dcterms:W3CDTF">2019-08-30T11:52:31Z</dcterms:created>
  <dcterms:modified xsi:type="dcterms:W3CDTF">2019-11-11T12:49:12Z</dcterms:modified>
</cp:coreProperties>
</file>