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66" r:id="rId2"/>
  </p:sldMasterIdLst>
  <p:sldIdLst>
    <p:sldId id="256" r:id="rId3"/>
    <p:sldId id="264" r:id="rId4"/>
    <p:sldId id="292" r:id="rId5"/>
    <p:sldId id="262" r:id="rId6"/>
    <p:sldId id="265" r:id="rId7"/>
    <p:sldId id="266" r:id="rId8"/>
    <p:sldId id="267" r:id="rId9"/>
    <p:sldId id="268" r:id="rId10"/>
    <p:sldId id="291" r:id="rId11"/>
    <p:sldId id="269" r:id="rId12"/>
    <p:sldId id="271" r:id="rId13"/>
    <p:sldId id="270" r:id="rId14"/>
    <p:sldId id="281" r:id="rId15"/>
    <p:sldId id="290" r:id="rId16"/>
    <p:sldId id="272" r:id="rId17"/>
    <p:sldId id="273" r:id="rId18"/>
    <p:sldId id="289" r:id="rId19"/>
    <p:sldId id="274" r:id="rId20"/>
    <p:sldId id="280" r:id="rId21"/>
    <p:sldId id="275" r:id="rId22"/>
    <p:sldId id="277" r:id="rId23"/>
    <p:sldId id="278" r:id="rId24"/>
    <p:sldId id="279" r:id="rId25"/>
    <p:sldId id="282" r:id="rId26"/>
    <p:sldId id="287" r:id="rId27"/>
    <p:sldId id="288" r:id="rId28"/>
    <p:sldId id="283" r:id="rId29"/>
    <p:sldId id="284" r:id="rId30"/>
    <p:sldId id="285" r:id="rId31"/>
    <p:sldId id="286" r:id="rId32"/>
    <p:sldId id="263" r:id="rId33"/>
    <p:sldId id="258" r:id="rId34"/>
    <p:sldId id="260" r:id="rId35"/>
    <p:sldId id="2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3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6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7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0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5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4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9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6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3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6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3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8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4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5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48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0983470-C73D-42D5-8209-BA014D12E515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3DC7342-5301-4680-A729-144C7ABDA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volunteers.mafil@ceitec.muni.cz" TargetMode="External"/><Relationship Id="rId2" Type="http://schemas.openxmlformats.org/officeDocument/2006/relationships/hyperlink" Target="http://mafil.ceitec.cz/informace-pro-dobrovolnik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8554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Základy neuropsychologie:</a:t>
            </a:r>
            <a:br>
              <a:rPr lang="cs-CZ" dirty="0" smtClean="0"/>
            </a:br>
            <a:r>
              <a:rPr lang="cs-CZ" dirty="0" smtClean="0"/>
              <a:t>zobrazovací metody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09530" y="4443663"/>
            <a:ext cx="8767860" cy="1355558"/>
          </a:xfrm>
        </p:spPr>
        <p:txBody>
          <a:bodyPr>
            <a:normAutofit/>
          </a:bodyPr>
          <a:lstStyle/>
          <a:p>
            <a:r>
              <a:rPr lang="cs-CZ" dirty="0" smtClean="0"/>
              <a:t>Ing. Alžběta Šejnoha Minsterová</a:t>
            </a:r>
          </a:p>
          <a:p>
            <a:r>
              <a:rPr lang="cs-CZ" dirty="0" smtClean="0"/>
              <a:t>Podzim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9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– počítačová tomografie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850941"/>
            <a:ext cx="9872871" cy="40386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tomography</a:t>
            </a:r>
            <a:r>
              <a:rPr lang="cs-CZ" dirty="0" smtClean="0"/>
              <a:t> (CAT </a:t>
            </a:r>
            <a:r>
              <a:rPr lang="cs-CZ" dirty="0" err="1" smtClean="0"/>
              <a:t>scan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Strukturní zobrazení</a:t>
            </a:r>
          </a:p>
          <a:p>
            <a:r>
              <a:rPr lang="cs-CZ" dirty="0"/>
              <a:t>Možno s kontrastní </a:t>
            </a:r>
            <a:r>
              <a:rPr lang="cs-CZ" dirty="0" smtClean="0"/>
              <a:t>látkou – jód, xenon</a:t>
            </a:r>
            <a:endParaRPr lang="cs-CZ" dirty="0"/>
          </a:p>
          <a:p>
            <a:r>
              <a:rPr lang="cs-CZ" dirty="0" smtClean="0"/>
              <a:t>Indikace: Krvácení, ischemie, nádory</a:t>
            </a:r>
          </a:p>
          <a:p>
            <a:r>
              <a:rPr lang="cs-CZ" dirty="0" smtClean="0"/>
              <a:t>Urgentní medicína</a:t>
            </a:r>
          </a:p>
          <a:p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evýhody: rentgenové záření, nízký kontrast</a:t>
            </a:r>
            <a:br>
              <a:rPr lang="cs-CZ" dirty="0" smtClean="0"/>
            </a:br>
            <a:r>
              <a:rPr lang="cs-CZ" dirty="0" smtClean="0"/>
              <a:t>šedá/bílá hmota</a:t>
            </a:r>
          </a:p>
          <a:p>
            <a:r>
              <a:rPr lang="cs-CZ" dirty="0" smtClean="0"/>
              <a:t>Výhody: rychlost, i pro klaustrofobiky</a:t>
            </a:r>
          </a:p>
          <a:p>
            <a:r>
              <a:rPr lang="cs-CZ" dirty="0" smtClean="0"/>
              <a:t>Kontraindikace: těhotenství</a:t>
            </a:r>
            <a:endParaRPr lang="cs-CZ" dirty="0"/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32" y="1965960"/>
            <a:ext cx="46386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-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Zobrazuje útlum rentgenového záření</a:t>
            </a:r>
          </a:p>
          <a:p>
            <a:r>
              <a:rPr lang="cs-CZ" dirty="0" smtClean="0"/>
              <a:t>Rentgenka – zdroj záření</a:t>
            </a:r>
          </a:p>
          <a:p>
            <a:r>
              <a:rPr lang="cs-CZ" dirty="0" smtClean="0"/>
              <a:t>Scintilační detektor</a:t>
            </a:r>
          </a:p>
          <a:p>
            <a:r>
              <a:rPr lang="cs-CZ" dirty="0" err="1" smtClean="0"/>
              <a:t>Gantry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VÃ½sledek obrÃ¡zku pro computer tomography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45" y="890252"/>
            <a:ext cx="46482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- zdravý / krvácení / ischemie</a:t>
            </a:r>
            <a:endParaRPr lang="cs-CZ" dirty="0"/>
          </a:p>
        </p:txBody>
      </p:sp>
      <p:pic>
        <p:nvPicPr>
          <p:cNvPr id="4098" name="Picture 2" descr="VÃ½sledek obrÃ¡zku pro healthy brain ct sca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6" b="3892"/>
          <a:stretch/>
        </p:blipFill>
        <p:spPr bwMode="auto">
          <a:xfrm>
            <a:off x="772770" y="2221830"/>
            <a:ext cx="3233754" cy="36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01" y="2221830"/>
            <a:ext cx="3125735" cy="36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65" y="2221829"/>
            <a:ext cx="3625515" cy="36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- 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860884"/>
            <a:ext cx="9875519" cy="4235116"/>
          </a:xfrm>
        </p:spPr>
        <p:txBody>
          <a:bodyPr/>
          <a:lstStyle/>
          <a:p>
            <a:r>
              <a:rPr lang="cs-CZ" dirty="0" smtClean="0"/>
              <a:t>Matematickou teorii vymyslel rodák z Děčína Johann Radon 1917 – tzv.  </a:t>
            </a:r>
            <a:r>
              <a:rPr lang="cs-CZ" dirty="0" err="1" smtClean="0"/>
              <a:t>Radonova</a:t>
            </a:r>
            <a:r>
              <a:rPr lang="cs-CZ" dirty="0" smtClean="0"/>
              <a:t> transformace</a:t>
            </a:r>
          </a:p>
          <a:p>
            <a:r>
              <a:rPr lang="cs-CZ" dirty="0" smtClean="0"/>
              <a:t>Nobelova cena za lékařství a fyziologii 1979 – Allan </a:t>
            </a:r>
            <a:r>
              <a:rPr lang="cs-CZ" dirty="0" err="1" smtClean="0"/>
              <a:t>Cormack</a:t>
            </a:r>
            <a:r>
              <a:rPr lang="cs-CZ" dirty="0" smtClean="0"/>
              <a:t>, </a:t>
            </a:r>
            <a:r>
              <a:rPr lang="cs-CZ" dirty="0" err="1" smtClean="0"/>
              <a:t>Godfrey</a:t>
            </a:r>
            <a:r>
              <a:rPr lang="cs-CZ" dirty="0" smtClean="0"/>
              <a:t> </a:t>
            </a:r>
            <a:r>
              <a:rPr lang="cs-CZ" dirty="0" err="1" smtClean="0"/>
              <a:t>Hounsfield</a:t>
            </a:r>
            <a:endParaRPr lang="cs-CZ" dirty="0"/>
          </a:p>
        </p:txBody>
      </p:sp>
      <p:pic>
        <p:nvPicPr>
          <p:cNvPr id="13" name="Picture 4" descr="VÃ½sledek obrÃ¡zku pro johan rad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" t="3698" r="1123" b="17982"/>
          <a:stretch/>
        </p:blipFill>
        <p:spPr bwMode="auto">
          <a:xfrm>
            <a:off x="954506" y="3463341"/>
            <a:ext cx="2162339" cy="2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Ã½sledek obrÃ¡zku pro hounsfield and cormack nob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00" y="3463341"/>
            <a:ext cx="1936916" cy="2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VÃ½sledek obrÃ¡zku pro hounsfield and cormack nob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18" y="3463341"/>
            <a:ext cx="1937919" cy="29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skullsinthestars.files.wordpress.com/2008/08/hounsfield-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9" y="3463341"/>
            <a:ext cx="3775811" cy="2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– další použití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 smtClean="0">
                <a:latin typeface="+mj-lt"/>
              </a:rPr>
              <a:t>Sochy</a:t>
            </a:r>
          </a:p>
          <a:p>
            <a:pPr lvl="1"/>
            <a:r>
              <a:rPr lang="cs-CZ" dirty="0" smtClean="0">
                <a:latin typeface="+mj-lt"/>
              </a:rPr>
              <a:t>Odhalení skrytých defektů nebo materiálového složení </a:t>
            </a:r>
          </a:p>
          <a:p>
            <a:pPr lvl="1"/>
            <a:r>
              <a:rPr lang="cs-CZ" dirty="0" smtClean="0">
                <a:latin typeface="+mj-lt"/>
              </a:rPr>
              <a:t>2004 a 2016 skenování věstonické Venuše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1000" dirty="0" smtClean="0">
                <a:latin typeface="+mj-lt"/>
              </a:rPr>
              <a:t>„Výsledky </a:t>
            </a:r>
            <a:r>
              <a:rPr lang="cs-CZ" sz="1000" dirty="0">
                <a:latin typeface="+mj-lt"/>
              </a:rPr>
              <a:t>potvrdily, že </a:t>
            </a:r>
            <a:r>
              <a:rPr lang="cs-CZ" sz="1000" dirty="0" smtClean="0">
                <a:latin typeface="+mj-lt"/>
              </a:rPr>
              <a:t>Venuše </a:t>
            </a:r>
            <a:r>
              <a:rPr lang="cs-CZ" sz="1000" dirty="0">
                <a:latin typeface="+mj-lt"/>
              </a:rPr>
              <a:t>je z jemné hlíny smíchané s vodou. Jsou v ní ale navíc i malá bílá zrníčka, což může být vysrážený vápenec nebo úlomky kostí. Objevil se také pikantní detail: </a:t>
            </a:r>
            <a:r>
              <a:rPr lang="cs-CZ" sz="1000" dirty="0" smtClean="0">
                <a:latin typeface="+mj-lt"/>
              </a:rPr>
              <a:t>na </a:t>
            </a:r>
            <a:r>
              <a:rPr lang="cs-CZ" sz="1000" dirty="0">
                <a:latin typeface="+mj-lt"/>
              </a:rPr>
              <a:t>hýždích sošky se zachoval otisk prstu </a:t>
            </a:r>
            <a:r>
              <a:rPr lang="cs-CZ" sz="1000" dirty="0" smtClean="0">
                <a:latin typeface="+mj-lt"/>
              </a:rPr>
              <a:t>dítěte </a:t>
            </a:r>
            <a:r>
              <a:rPr lang="cs-CZ" sz="1000" dirty="0">
                <a:latin typeface="+mj-lt"/>
              </a:rPr>
              <a:t>starého asi deset let</a:t>
            </a:r>
            <a:r>
              <a:rPr lang="cs-CZ" sz="1000" dirty="0" smtClean="0">
                <a:latin typeface="+mj-lt"/>
              </a:rPr>
              <a:t>.“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cs-CZ" sz="1200" dirty="0">
              <a:latin typeface="+mj-lt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Mumie</a:t>
            </a:r>
          </a:p>
          <a:p>
            <a:pPr lvl="1">
              <a:spcBef>
                <a:spcPts val="0"/>
              </a:spcBef>
            </a:pPr>
            <a:r>
              <a:rPr lang="cs-CZ" dirty="0" smtClean="0">
                <a:latin typeface="+mj-lt"/>
              </a:rPr>
              <a:t>Zkoumání anatomie, antropometrie, patologií a procesu mumifikace</a:t>
            </a:r>
          </a:p>
          <a:p>
            <a:pPr lvl="2">
              <a:spcBef>
                <a:spcPts val="0"/>
              </a:spcBef>
            </a:pPr>
            <a:r>
              <a:rPr lang="en-US" sz="1000" dirty="0">
                <a:latin typeface="+mj-lt"/>
              </a:rPr>
              <a:t>“Mummies don’t move, so that makes them relatively cooperative patients.”</a:t>
            </a:r>
            <a:endParaRPr lang="cs-CZ" sz="1000" dirty="0" smtClean="0">
              <a:latin typeface="+mj-lt"/>
            </a:endParaRPr>
          </a:p>
          <a:p>
            <a:pPr>
              <a:spcBef>
                <a:spcPts val="0"/>
              </a:spcBef>
            </a:pP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2054" name="Picture 6" descr="VÃ½sledek obrÃ¡zku pro computer tomography statu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47" y="589498"/>
            <a:ext cx="4507721" cy="27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Night Out of the Museum: Mummies In The CT 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47" y="3482838"/>
            <a:ext cx="4507721" cy="300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– magnetická rezonance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2057400"/>
            <a:ext cx="7824537" cy="40386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MRI – </a:t>
            </a:r>
            <a:r>
              <a:rPr lang="cs-CZ" dirty="0" err="1" smtClean="0"/>
              <a:t>magnetic</a:t>
            </a:r>
            <a:r>
              <a:rPr lang="cs-CZ" dirty="0" smtClean="0"/>
              <a:t> resonance </a:t>
            </a:r>
            <a:r>
              <a:rPr lang="cs-CZ" dirty="0" err="1" smtClean="0"/>
              <a:t>imaging</a:t>
            </a:r>
            <a:r>
              <a:rPr lang="cs-CZ" dirty="0" smtClean="0"/>
              <a:t>, NMR – nukleární magnetická rezonance, MRJ – magnetická rezonance jader)</a:t>
            </a:r>
          </a:p>
          <a:p>
            <a:r>
              <a:rPr lang="cs-CZ" dirty="0" smtClean="0"/>
              <a:t>Strukturní i funkční</a:t>
            </a:r>
          </a:p>
          <a:p>
            <a:r>
              <a:rPr lang="cs-CZ" dirty="0" smtClean="0"/>
              <a:t>Možno s kontrastní látkou - gadolinium</a:t>
            </a:r>
          </a:p>
          <a:p>
            <a:r>
              <a:rPr lang="cs-CZ" dirty="0" smtClean="0"/>
              <a:t>Indikace</a:t>
            </a:r>
          </a:p>
          <a:p>
            <a:endParaRPr lang="cs-CZ" dirty="0"/>
          </a:p>
          <a:p>
            <a:r>
              <a:rPr lang="cs-CZ" dirty="0" smtClean="0"/>
              <a:t>Nevýhody: drahá</a:t>
            </a:r>
          </a:p>
          <a:p>
            <a:r>
              <a:rPr lang="cs-CZ" dirty="0" smtClean="0"/>
              <a:t>Výhody: Bez ionizujícího záření, dobrý kontrast šedá/bílá hmota</a:t>
            </a:r>
          </a:p>
          <a:p>
            <a:r>
              <a:rPr lang="cs-CZ" dirty="0" smtClean="0"/>
              <a:t>Kontraindikace: kardiostimulátory, kovové implantáty/svorky/stenty, první trimestr těhotenství</a:t>
            </a:r>
            <a:endParaRPr lang="cs-CZ" dirty="0"/>
          </a:p>
        </p:txBody>
      </p:sp>
      <p:pic>
        <p:nvPicPr>
          <p:cNvPr id="5" name="Picture 2" descr="NenÃ­ dostupnÃ½ Å¾Ã¡dnÃ½ alternativnÃ­ tex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43" y="2057400"/>
            <a:ext cx="2629591" cy="38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-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868905"/>
            <a:ext cx="9872871" cy="4227095"/>
          </a:xfrm>
        </p:spPr>
        <p:txBody>
          <a:bodyPr/>
          <a:lstStyle/>
          <a:p>
            <a:r>
              <a:rPr lang="cs-CZ" dirty="0" smtClean="0"/>
              <a:t>Zobrazuje změnu magnetických vlastností tkáně v silném vnějším magnetickém poli</a:t>
            </a:r>
          </a:p>
          <a:p>
            <a:r>
              <a:rPr lang="cs-CZ" dirty="0" smtClean="0"/>
              <a:t>Vnější pole 1.5 – 3 T (magnetické pole Země – desetiny µT)</a:t>
            </a:r>
          </a:p>
          <a:p>
            <a:r>
              <a:rPr lang="cs-CZ" dirty="0" smtClean="0"/>
              <a:t>Molekuly vodíku se chovají jako magnetické dipóly</a:t>
            </a:r>
          </a:p>
          <a:p>
            <a:r>
              <a:rPr lang="cs-CZ" dirty="0" smtClean="0"/>
              <a:t>Budící radiofrekvenční puls</a:t>
            </a:r>
          </a:p>
          <a:p>
            <a:r>
              <a:rPr lang="cs-CZ" dirty="0" smtClean="0"/>
              <a:t>Přijímací cívka</a:t>
            </a:r>
          </a:p>
          <a:p>
            <a:endParaRPr lang="cs-CZ" dirty="0"/>
          </a:p>
          <a:p>
            <a:r>
              <a:rPr lang="cs-CZ" dirty="0" smtClean="0"/>
              <a:t>Různé měřicí sekvence – zvýšení kontrastu mezi tkáněmi, potlačení signálu z jednoho typu tkáně, …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1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magnetic resonance warni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17" y="554255"/>
            <a:ext cx="4564285" cy="23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xternal-preview.redd.it/vCVIME1yR72KR-P9EhkWm9vafrmG6wvT2Z_uSsj9DJ8.jpg?s=6d1233d19279297192e4719ca3730e480ccfab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76" y="3172409"/>
            <a:ext cx="3630754" cy="27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magnetic resonance acci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3" y="3172409"/>
            <a:ext cx="3047922" cy="27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magnetic resonance scaner fire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71" y="839859"/>
            <a:ext cx="3790782" cy="505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– anatomické (strukturní) snímky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T1 kontrast – vychýlení protonů z klidové pozice, rozdílný čas návratu pro různé tkáně</a:t>
            </a:r>
          </a:p>
          <a:p>
            <a:r>
              <a:rPr lang="cs-CZ" dirty="0" smtClean="0"/>
              <a:t>T2 kontrast – rozdílná rychlost rozfázování protonů</a:t>
            </a:r>
          </a:p>
          <a:p>
            <a:r>
              <a:rPr lang="cs-CZ" dirty="0" smtClean="0"/>
              <a:t>FLAIR – T2, ale s potlačený signálem mozkomíšního moku</a:t>
            </a:r>
          </a:p>
          <a:p>
            <a:endParaRPr lang="cs-CZ" dirty="0"/>
          </a:p>
        </p:txBody>
      </p:sp>
      <p:pic>
        <p:nvPicPr>
          <p:cNvPr id="9220" name="Picture 4" descr="http://casemed.case.edu/clerkships/neurology/web%20neurorad/t1t2flair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49" y="4076700"/>
            <a:ext cx="4568825" cy="19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 – anatomické (strukturní) snímky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852863"/>
            <a:ext cx="9872871" cy="4243137"/>
          </a:xfrm>
        </p:spPr>
        <p:txBody>
          <a:bodyPr/>
          <a:lstStyle/>
          <a:p>
            <a:r>
              <a:rPr lang="cs-CZ" dirty="0" smtClean="0"/>
              <a:t>Použití např. diagnostika Alzheimerovy choroby</a:t>
            </a:r>
          </a:p>
          <a:p>
            <a:pPr lvl="1"/>
            <a:r>
              <a:rPr lang="cs-CZ" dirty="0" smtClean="0"/>
              <a:t>Atrofie komor, kortexu, hippocampů (paměť)</a:t>
            </a:r>
          </a:p>
          <a:p>
            <a:r>
              <a:rPr lang="cs-CZ" dirty="0" smtClean="0"/>
              <a:t>A – zdravý, B – mírná kognitivní porucha, C – Alzheimerova choroba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10246" name="Picture 6" descr="VÃ½sledek obrÃ¡zku pro MRI healthy MCI alzhei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94" y="3273155"/>
            <a:ext cx="8654737" cy="28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metody CNS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EEG - elektroencefalografie</a:t>
            </a:r>
          </a:p>
          <a:p>
            <a:r>
              <a:rPr lang="cs-CZ" dirty="0" smtClean="0"/>
              <a:t>CT – počítačová tomografie</a:t>
            </a:r>
          </a:p>
          <a:p>
            <a:r>
              <a:rPr lang="cs-CZ" dirty="0" smtClean="0"/>
              <a:t>MRI – magnetická rezonance</a:t>
            </a:r>
          </a:p>
          <a:p>
            <a:pPr lvl="1"/>
            <a:r>
              <a:rPr lang="cs-CZ" dirty="0" smtClean="0"/>
              <a:t>MRS (MR spektroskopie)	</a:t>
            </a:r>
          </a:p>
          <a:p>
            <a:pPr lvl="1"/>
            <a:r>
              <a:rPr lang="cs-CZ" dirty="0" err="1" smtClean="0"/>
              <a:t>fMRI</a:t>
            </a:r>
            <a:r>
              <a:rPr lang="cs-CZ" dirty="0" smtClean="0"/>
              <a:t> (funkční MR zobrazování)</a:t>
            </a:r>
          </a:p>
          <a:p>
            <a:pPr lvl="1"/>
            <a:r>
              <a:rPr lang="cs-CZ" dirty="0" smtClean="0"/>
              <a:t>DTI (difusní MR zobrazování)</a:t>
            </a:r>
          </a:p>
          <a:p>
            <a:r>
              <a:rPr lang="cs-CZ" dirty="0" smtClean="0"/>
              <a:t>SPECT – </a:t>
            </a:r>
            <a:r>
              <a:rPr lang="cs-CZ" dirty="0" err="1" smtClean="0"/>
              <a:t>jednofotonová</a:t>
            </a:r>
            <a:r>
              <a:rPr lang="cs-CZ" dirty="0" smtClean="0"/>
              <a:t> emisní počítačová tomografie</a:t>
            </a:r>
            <a:endParaRPr lang="cs-CZ" dirty="0"/>
          </a:p>
          <a:p>
            <a:r>
              <a:rPr lang="cs-CZ" dirty="0" smtClean="0"/>
              <a:t>PET – pozitronová emisní tomografie</a:t>
            </a:r>
            <a:endParaRPr lang="cs-CZ" dirty="0"/>
          </a:p>
          <a:p>
            <a:pPr marL="274320" lvl="1" indent="0">
              <a:buNone/>
            </a:pPr>
            <a:endParaRPr lang="cs-CZ" dirty="0" smtClean="0"/>
          </a:p>
        </p:txBody>
      </p:sp>
      <p:pic>
        <p:nvPicPr>
          <p:cNvPr id="1026" name="Picture 2" descr="Post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11362"/>
          <a:stretch/>
        </p:blipFill>
        <p:spPr bwMode="auto">
          <a:xfrm>
            <a:off x="8013030" y="236370"/>
            <a:ext cx="3946359" cy="63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fMRI</a:t>
            </a:r>
            <a:r>
              <a:rPr lang="cs-CZ" dirty="0" smtClean="0"/>
              <a:t> – funkční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375484"/>
          </a:xfrm>
        </p:spPr>
        <p:txBody>
          <a:bodyPr/>
          <a:lstStyle/>
          <a:p>
            <a:r>
              <a:rPr lang="cs-CZ" dirty="0" smtClean="0"/>
              <a:t>Zobrazuje </a:t>
            </a:r>
            <a:r>
              <a:rPr lang="cs-CZ" dirty="0"/>
              <a:t>aktivitu mozku na základě prokrvení </a:t>
            </a:r>
            <a:r>
              <a:rPr lang="cs-CZ" dirty="0" smtClean="0"/>
              <a:t>tkáně</a:t>
            </a:r>
          </a:p>
          <a:p>
            <a:r>
              <a:rPr lang="cs-CZ" dirty="0"/>
              <a:t>Detekce oblastí s různou funkcí – motorická centra, </a:t>
            </a:r>
            <a:r>
              <a:rPr lang="cs-CZ" dirty="0" smtClean="0"/>
              <a:t>řečová centra, …</a:t>
            </a:r>
            <a:endParaRPr lang="cs-CZ" dirty="0"/>
          </a:p>
          <a:p>
            <a:r>
              <a:rPr lang="cs-CZ" dirty="0" smtClean="0"/>
              <a:t>BOLD signál</a:t>
            </a:r>
            <a:endParaRPr lang="cs-CZ" dirty="0"/>
          </a:p>
          <a:p>
            <a:pPr lvl="1"/>
            <a:r>
              <a:rPr lang="cs-CZ" dirty="0" smtClean="0"/>
              <a:t>Oxyhemoglobin (magnetické vlastnosti)</a:t>
            </a:r>
          </a:p>
          <a:p>
            <a:pPr lvl="1"/>
            <a:r>
              <a:rPr lang="cs-CZ" dirty="0" err="1" smtClean="0"/>
              <a:t>Deoxyhemoglobin</a:t>
            </a:r>
            <a:r>
              <a:rPr lang="cs-CZ" dirty="0" smtClean="0"/>
              <a:t> (nemagnetické vlastnosti)</a:t>
            </a:r>
          </a:p>
          <a:p>
            <a:pPr lvl="1"/>
            <a:r>
              <a:rPr lang="cs-CZ" dirty="0" smtClean="0"/>
              <a:t>Aktivace oblasti mozku → vyšší potřeba kyslíku → vyšší koncentrace oxyhemoglobinu → využití → odchází </a:t>
            </a:r>
            <a:r>
              <a:rPr lang="cs-CZ" dirty="0" err="1" smtClean="0"/>
              <a:t>deoxyhemoglobin</a:t>
            </a:r>
            <a:endParaRPr lang="cs-CZ" dirty="0" smtClean="0"/>
          </a:p>
          <a:p>
            <a:r>
              <a:rPr lang="cs-CZ" dirty="0" err="1"/>
              <a:t>Perfusní</a:t>
            </a:r>
            <a:r>
              <a:rPr lang="cs-CZ" dirty="0"/>
              <a:t> </a:t>
            </a:r>
            <a:r>
              <a:rPr lang="cs-CZ" dirty="0" smtClean="0"/>
              <a:t>zobrazování</a:t>
            </a:r>
          </a:p>
          <a:p>
            <a:pPr lvl="1"/>
            <a:r>
              <a:rPr lang="cs-CZ" dirty="0" smtClean="0"/>
              <a:t>Nutnost kontrastní látky (s magnetickými vlastnostmi)</a:t>
            </a: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036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Resting-state</a:t>
            </a:r>
            <a:r>
              <a:rPr lang="cs-CZ" dirty="0" smtClean="0"/>
              <a:t> </a:t>
            </a:r>
            <a:r>
              <a:rPr lang="cs-CZ" dirty="0" err="1" smtClean="0"/>
              <a:t>fMRI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Identifikace oblastí, které jsou aktivní v klidovém stavu</a:t>
            </a:r>
          </a:p>
          <a:p>
            <a:r>
              <a:rPr lang="cs-CZ" dirty="0" smtClean="0"/>
              <a:t>Zavřené oči, na nic intenzivně nemyslet, nespat</a:t>
            </a:r>
          </a:p>
          <a:p>
            <a:endParaRPr lang="cs-CZ" dirty="0"/>
          </a:p>
          <a:p>
            <a:r>
              <a:rPr lang="cs-CZ" sz="1400" dirty="0" smtClean="0"/>
              <a:t>Obrázek: Default Mode Network (DMN), </a:t>
            </a:r>
            <a:br>
              <a:rPr lang="cs-CZ" sz="1400" dirty="0" smtClean="0"/>
            </a:br>
            <a:r>
              <a:rPr lang="cs-CZ" sz="1400" dirty="0" smtClean="0"/>
              <a:t>typická pro </a:t>
            </a:r>
            <a:r>
              <a:rPr lang="cs-CZ" sz="1400" dirty="0" err="1" smtClean="0"/>
              <a:t>resting-state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41" y="2752926"/>
            <a:ext cx="3663482" cy="34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DTI – </a:t>
            </a:r>
            <a:r>
              <a:rPr lang="cs-CZ" dirty="0" err="1" smtClean="0"/>
              <a:t>diffusion</a:t>
            </a:r>
            <a:r>
              <a:rPr lang="cs-CZ" dirty="0" smtClean="0"/>
              <a:t> tensor </a:t>
            </a:r>
            <a:r>
              <a:rPr lang="cs-CZ" dirty="0" err="1" smtClean="0"/>
              <a:t>imaging</a:t>
            </a:r>
            <a:r>
              <a:rPr lang="cs-CZ" dirty="0" smtClean="0"/>
              <a:t>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Sleduje difusi molekul vody v mozkové tkáni</a:t>
            </a:r>
          </a:p>
          <a:p>
            <a:r>
              <a:rPr lang="cs-CZ" dirty="0" smtClean="0"/>
              <a:t>Mozkomíšní mok – bez překážek,</a:t>
            </a:r>
            <a:br>
              <a:rPr lang="cs-CZ" dirty="0" smtClean="0"/>
            </a:br>
            <a:r>
              <a:rPr lang="cs-CZ" dirty="0" smtClean="0"/>
              <a:t>volná difuse všemi směry</a:t>
            </a:r>
          </a:p>
          <a:p>
            <a:r>
              <a:rPr lang="cs-CZ" dirty="0" smtClean="0"/>
              <a:t>Šedá hmota – dendrity, stejné ve všech </a:t>
            </a:r>
            <a:br>
              <a:rPr lang="cs-CZ" dirty="0" smtClean="0"/>
            </a:br>
            <a:r>
              <a:rPr lang="cs-CZ" dirty="0" smtClean="0"/>
              <a:t>směrech</a:t>
            </a:r>
          </a:p>
          <a:p>
            <a:r>
              <a:rPr lang="cs-CZ" dirty="0" smtClean="0"/>
              <a:t>Bílá hmota – trakty, volná difuse podél, </a:t>
            </a:r>
            <a:br>
              <a:rPr lang="cs-CZ" dirty="0" smtClean="0"/>
            </a:br>
            <a:r>
              <a:rPr lang="cs-CZ" dirty="0" smtClean="0"/>
              <a:t>omezená kolmo na trakty</a:t>
            </a:r>
            <a:endParaRPr lang="cs-CZ" dirty="0"/>
          </a:p>
        </p:txBody>
      </p:sp>
      <p:pic>
        <p:nvPicPr>
          <p:cNvPr id="11266" name="Picture 2" descr="https://lh3.googleusercontent.com/6kRYSW5d40rPGl3oUWeNR3dmmbWnhSrm2VFfoCxPe0dQqaUzqRrPhCIOVFi9WxdqE1C4HO84L0AdmqfDHoRP4eAKiFOtYNnLd9Vv_gn6T_VXwFMNqWedlMYYYKmJJuQ6XfpecKF8-l-31ByB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52" y="2793415"/>
            <a:ext cx="4626288" cy="2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DTI </a:t>
            </a:r>
            <a:r>
              <a:rPr lang="cs-CZ" dirty="0" smtClean="0"/>
              <a:t>MRI - </a:t>
            </a:r>
            <a:r>
              <a:rPr lang="cs-CZ" dirty="0" err="1" smtClean="0"/>
              <a:t>traktografie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6267612" y="1895475"/>
            <a:ext cx="4754880" cy="4185285"/>
          </a:xfrm>
        </p:spPr>
        <p:txBody>
          <a:bodyPr/>
          <a:lstStyle/>
          <a:p>
            <a:r>
              <a:rPr lang="cs-CZ" dirty="0"/>
              <a:t>Ventrální visuální dráha</a:t>
            </a:r>
          </a:p>
          <a:p>
            <a:r>
              <a:rPr lang="cs-CZ" dirty="0"/>
              <a:t>Možné srovnat mezi skupinami nebo použít při plánování operace</a:t>
            </a:r>
          </a:p>
          <a:p>
            <a:endParaRPr lang="cs-CZ" dirty="0"/>
          </a:p>
        </p:txBody>
      </p:sp>
      <p:pic>
        <p:nvPicPr>
          <p:cNvPr id="12290" name="Picture 2" descr="VÃ½sledek obrÃ¡zku pro dti tract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7" y="1757414"/>
            <a:ext cx="4671061" cy="45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ttps://docs.google.com/drawings/d/sMSYrRvCpe9VhXitRtRldqw/image?w=349&amp;h=151&amp;rev=1&amp;ac=1&amp;parent=157Up2fL8qXZ4VTc2x81WGa7Y-8EM-4lodwY4ztVQCLE"/>
          <p:cNvSpPr>
            <a:spLocks noChangeAspect="1" noChangeArrowheads="1"/>
          </p:cNvSpPr>
          <p:nvPr/>
        </p:nvSpPr>
        <p:spPr bwMode="auto">
          <a:xfrm>
            <a:off x="1069975" y="3113774"/>
            <a:ext cx="33242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https://docs.google.com/drawings/d/sMSYrRvCpe9VhXitRtRldqw/image?w=349&amp;h=151&amp;rev=1&amp;ac=1&amp;parent=157Up2fL8qXZ4VTc2x81WGa7Y-8EM-4lodwY4ztVQCLE"/>
          <p:cNvSpPr>
            <a:spLocks noChangeAspect="1" noChangeArrowheads="1"/>
          </p:cNvSpPr>
          <p:nvPr/>
        </p:nvSpPr>
        <p:spPr bwMode="auto">
          <a:xfrm>
            <a:off x="307975" y="-304800"/>
            <a:ext cx="33242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Picture 3" descr="https://lh5.googleusercontent.com/7q_KvGFk4clOcP53kkeb4jsjwQ6bZngoDw2t7C-M0MU_5YrHLmc4TvJLZEbanzY39gA-PrRi4VVy81TCIQ8pKqtfobuegONZs4QpENNtJO7aOx_B4yAYra3lwruGUWRWIVqA9yu-PgXOs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25149" r="12320" b="23740"/>
          <a:stretch/>
        </p:blipFill>
        <p:spPr bwMode="auto">
          <a:xfrm>
            <a:off x="6267612" y="3594175"/>
            <a:ext cx="2630905" cy="20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4.googleusercontent.com/KeQ3xmM0XVsGbFHzSF1IquWgs7ogRwp2-6NnN1hpUaxGYwtdAfD9BZ-1PI7YlpRvVKwfJBQcz2I1DOkkC2pRUE4uUlGmzF_q70Uuof8jGZeDJV6x3FCJq6u_lS0Y0ZBoXKk2fu3VS-ZFY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25635" r="10491" b="24715"/>
          <a:stretch/>
        </p:blipFill>
        <p:spPr bwMode="auto">
          <a:xfrm>
            <a:off x="8965009" y="3591356"/>
            <a:ext cx="2427215" cy="20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51697" y="3004046"/>
            <a:ext cx="4671061" cy="1815882"/>
          </a:xfrm>
          <a:prstGeom prst="rect">
            <a:avLst/>
          </a:prstGeom>
          <a:solidFill>
            <a:schemeClr val="accent5">
              <a:lumMod val="60000"/>
              <a:lumOff val="4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Desítky hodin výpočtů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Žádná klinická informace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Vizuálně atraktivní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hodné do prezentací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MRS – MR spektroskopie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3000" y="2057400"/>
            <a:ext cx="4334069" cy="4038600"/>
          </a:xfrm>
        </p:spPr>
        <p:txBody>
          <a:bodyPr/>
          <a:lstStyle/>
          <a:p>
            <a:r>
              <a:rPr lang="cs-CZ" dirty="0" smtClean="0"/>
              <a:t>Zhodnocení metabolitů v dané oblasti</a:t>
            </a:r>
          </a:p>
          <a:p>
            <a:r>
              <a:rPr lang="cs-CZ" dirty="0" err="1" smtClean="0"/>
              <a:t>Voxel</a:t>
            </a:r>
            <a:r>
              <a:rPr lang="cs-CZ" dirty="0" smtClean="0"/>
              <a:t> = 3D pixel </a:t>
            </a:r>
          </a:p>
          <a:p>
            <a:r>
              <a:rPr lang="cs-CZ" dirty="0" smtClean="0"/>
              <a:t>Spektroskopická křivka</a:t>
            </a:r>
          </a:p>
          <a:p>
            <a:r>
              <a:rPr lang="cs-CZ" dirty="0" smtClean="0"/>
              <a:t>Neinvazivní verze biopsie</a:t>
            </a:r>
          </a:p>
          <a:p>
            <a:r>
              <a:rPr lang="cs-CZ" dirty="0" smtClean="0"/>
              <a:t>Např. MRS hippocampů u AD - detekce úbytku neurotransmiterů</a:t>
            </a:r>
            <a:endParaRPr lang="cs-CZ" dirty="0"/>
          </a:p>
        </p:txBody>
      </p:sp>
      <p:pic>
        <p:nvPicPr>
          <p:cNvPr id="16386" name="Picture 2" descr="VÃ½sledek obrÃ¡zku pro magnetic resonance spectros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74" y="2176332"/>
            <a:ext cx="5557940" cy="360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Animální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Brně MR 9.4T na ÚPT AV ČR</a:t>
            </a:r>
          </a:p>
          <a:p>
            <a:r>
              <a:rPr lang="cs-CZ" dirty="0"/>
              <a:t>myši, </a:t>
            </a:r>
            <a:r>
              <a:rPr lang="cs-CZ" dirty="0" smtClean="0"/>
              <a:t>potkani</a:t>
            </a:r>
          </a:p>
          <a:p>
            <a:r>
              <a:rPr lang="cs-CZ" dirty="0" smtClean="0"/>
              <a:t>…i jiná zvířata</a:t>
            </a:r>
            <a:endParaRPr lang="cs-CZ" dirty="0"/>
          </a:p>
        </p:txBody>
      </p:sp>
      <p:pic>
        <p:nvPicPr>
          <p:cNvPr id="3074" name="Picture 2" descr="VÃ½sledek obrÃ¡zku pro animal magnetic reso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911502"/>
            <a:ext cx="3575558" cy="2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animal magnetic reson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6" y="3752032"/>
            <a:ext cx="3790782" cy="25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3c1703fe8d.site.internapcdn.net/newman/gfx/news/hires/2-mousebrains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9"/>
          <a:stretch/>
        </p:blipFill>
        <p:spPr bwMode="auto">
          <a:xfrm rot="16200000">
            <a:off x="9224212" y="1255154"/>
            <a:ext cx="2538663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bs.twimg.com/media/CdRiWAtUIAEiF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r="6617"/>
          <a:stretch/>
        </p:blipFill>
        <p:spPr bwMode="auto">
          <a:xfrm>
            <a:off x="4316736" y="3752032"/>
            <a:ext cx="3352835" cy="25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Ã½sledek obrÃ¡zku pro sealion magnetic resonance sc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59" y="3752032"/>
            <a:ext cx="3963844" cy="25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337" y="5357750"/>
            <a:ext cx="2157663" cy="15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Ovocné MRI</a:t>
            </a:r>
            <a:endParaRPr lang="cs-CZ" dirty="0"/>
          </a:p>
        </p:txBody>
      </p:sp>
      <p:pic>
        <p:nvPicPr>
          <p:cNvPr id="5122" name="Picture 2" descr="https://static.businessinsider.com/image/4fe4e34669bedd975400000a-1200/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/>
          <a:stretch/>
        </p:blipFill>
        <p:spPr bwMode="auto">
          <a:xfrm>
            <a:off x="8968852" y="1138990"/>
            <a:ext cx="2787236" cy="49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.businessinsider.com/image/4fe4e3956bb3f7ca02000015-120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5" y="2057400"/>
            <a:ext cx="2605110" cy="2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tatic.businessinsider.com/image/4fe9d0c66bb3f75259000003-1200/ima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6253" r="5176" b="7752"/>
          <a:stretch/>
        </p:blipFill>
        <p:spPr bwMode="auto">
          <a:xfrm>
            <a:off x="3382738" y="2057400"/>
            <a:ext cx="2696697" cy="2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tatic.businessinsider.com/image/4fe4e3aa6bb3f70007000001-1200/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98" y="2057400"/>
            <a:ext cx="2605110" cy="2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5475" y="4796589"/>
            <a:ext cx="260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Granátové jablko</a:t>
            </a:r>
            <a:endParaRPr lang="cs-CZ" dirty="0"/>
          </a:p>
        </p:txBody>
      </p:sp>
      <p:sp>
        <p:nvSpPr>
          <p:cNvPr id="9" name="Zástupný symbol pro obsah 8"/>
          <p:cNvSpPr txBox="1">
            <a:spLocks noGrp="1"/>
          </p:cNvSpPr>
          <p:nvPr>
            <p:ph idx="1"/>
          </p:nvPr>
        </p:nvSpPr>
        <p:spPr>
          <a:xfrm>
            <a:off x="1143000" y="2057400"/>
            <a:ext cx="987287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82738" y="4796589"/>
            <a:ext cx="260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Okurka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30000" y="4796589"/>
            <a:ext cx="267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Rajče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7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 – </a:t>
            </a:r>
            <a:r>
              <a:rPr lang="cs-CZ" dirty="0" err="1" smtClean="0"/>
              <a:t>jednofotonová</a:t>
            </a:r>
            <a:r>
              <a:rPr lang="cs-CZ" dirty="0" smtClean="0"/>
              <a:t> emisní počítačová tomografie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143000" y="2057400"/>
            <a:ext cx="4714415" cy="4038600"/>
          </a:xfrm>
        </p:spPr>
        <p:txBody>
          <a:bodyPr>
            <a:normAutofit/>
          </a:bodyPr>
          <a:lstStyle/>
          <a:p>
            <a:r>
              <a:rPr lang="cs-CZ" dirty="0" smtClean="0"/>
              <a:t>Single </a:t>
            </a:r>
            <a:r>
              <a:rPr lang="cs-CZ" dirty="0" err="1" smtClean="0"/>
              <a:t>photon</a:t>
            </a:r>
            <a:r>
              <a:rPr lang="cs-CZ" dirty="0" smtClean="0"/>
              <a:t> </a:t>
            </a:r>
            <a:r>
              <a:rPr lang="cs-CZ" dirty="0" err="1" smtClean="0"/>
              <a:t>emission</a:t>
            </a:r>
            <a:r>
              <a:rPr lang="cs-CZ" dirty="0" smtClean="0"/>
              <a:t> </a:t>
            </a:r>
            <a:r>
              <a:rPr lang="cs-CZ" dirty="0" err="1" smtClean="0"/>
              <a:t>computed</a:t>
            </a:r>
            <a:r>
              <a:rPr lang="cs-CZ" dirty="0" smtClean="0"/>
              <a:t> </a:t>
            </a:r>
            <a:r>
              <a:rPr lang="cs-CZ" dirty="0" err="1" smtClean="0"/>
              <a:t>tomography</a:t>
            </a:r>
            <a:endParaRPr lang="cs-CZ" dirty="0" smtClean="0"/>
          </a:p>
          <a:p>
            <a:r>
              <a:rPr lang="cs-CZ" dirty="0" smtClean="0"/>
              <a:t>Zobrazení průtoku krve</a:t>
            </a:r>
          </a:p>
          <a:p>
            <a:r>
              <a:rPr lang="cs-CZ" dirty="0" smtClean="0"/>
              <a:t>Radioaktivní kontrastní látka (</a:t>
            </a:r>
            <a:r>
              <a:rPr lang="el-GR" dirty="0"/>
              <a:t>γ </a:t>
            </a:r>
            <a:r>
              <a:rPr lang="cs-CZ" dirty="0" smtClean="0"/>
              <a:t>zářič) nitrožilně nebo vdechováním</a:t>
            </a:r>
          </a:p>
          <a:p>
            <a:r>
              <a:rPr lang="cs-CZ" dirty="0" smtClean="0"/>
              <a:t>Rozdílné KL dle indikace</a:t>
            </a:r>
          </a:p>
          <a:p>
            <a:endParaRPr lang="cs-CZ" dirty="0"/>
          </a:p>
          <a:p>
            <a:r>
              <a:rPr lang="cs-CZ" dirty="0" smtClean="0"/>
              <a:t>Nevýhody: horší časové i prostorové rozlišení, radioaktivní KL</a:t>
            </a:r>
          </a:p>
          <a:p>
            <a:endParaRPr lang="cs-CZ" dirty="0"/>
          </a:p>
        </p:txBody>
      </p:sp>
      <p:pic>
        <p:nvPicPr>
          <p:cNvPr id="9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415" y="20574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 -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2684" y="2004060"/>
            <a:ext cx="5642811" cy="4038600"/>
          </a:xfrm>
        </p:spPr>
        <p:txBody>
          <a:bodyPr/>
          <a:lstStyle/>
          <a:p>
            <a:r>
              <a:rPr lang="cs-CZ" dirty="0"/>
              <a:t>KL v krvi → emituje </a:t>
            </a:r>
            <a:r>
              <a:rPr lang="el-GR" dirty="0"/>
              <a:t>γ</a:t>
            </a:r>
            <a:r>
              <a:rPr lang="cs-CZ" dirty="0"/>
              <a:t> záření → </a:t>
            </a:r>
            <a:r>
              <a:rPr lang="cs-CZ" dirty="0" smtClean="0"/>
              <a:t>záření dopadá na detektor (krystal </a:t>
            </a:r>
            <a:r>
              <a:rPr lang="cs-CZ" dirty="0" err="1" smtClean="0"/>
              <a:t>NaI</a:t>
            </a:r>
            <a:r>
              <a:rPr lang="cs-CZ" dirty="0" smtClean="0"/>
              <a:t>) a přeměňuje se na slabý záblesk světla → záblesk zesílen multiplikačními trubicemi a zaznamenán </a:t>
            </a:r>
            <a:endParaRPr lang="cs-CZ" dirty="0"/>
          </a:p>
          <a:p>
            <a:r>
              <a:rPr lang="cs-CZ" dirty="0" smtClean="0"/>
              <a:t>Detektor </a:t>
            </a:r>
            <a:r>
              <a:rPr lang="el-GR" dirty="0" smtClean="0"/>
              <a:t>γ</a:t>
            </a:r>
            <a:r>
              <a:rPr lang="cs-CZ" dirty="0" smtClean="0"/>
              <a:t> kamera se otáčí kolem hlavy a detekuje záření z různých směrů.</a:t>
            </a:r>
          </a:p>
          <a:p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8438" name="Picture 6" descr="https://www.researchgate.net/profile/James_Mountz/publication/235990849/figure/fig1/AS:350258711285761@1460519592379/Ictal-and-interictal-SPECT-scans-with-manual-injection-in-3-y-old-male-with-intractable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2163680"/>
            <a:ext cx="4750544" cy="33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– pozitronová emisní tomografie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1" y="1965960"/>
            <a:ext cx="5273842" cy="413004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Zobrazení metabolické aktivity</a:t>
            </a:r>
            <a:endParaRPr lang="cs-CZ" dirty="0"/>
          </a:p>
          <a:p>
            <a:r>
              <a:rPr lang="cs-CZ" dirty="0" smtClean="0"/>
              <a:t>Radiofarmakum (β+ zářič) nitrožilně, např</a:t>
            </a:r>
            <a:r>
              <a:rPr lang="cs-CZ" dirty="0"/>
              <a:t>. značená glukóza (</a:t>
            </a:r>
            <a:r>
              <a:rPr lang="cs-CZ" baseline="30000" dirty="0"/>
              <a:t>18</a:t>
            </a:r>
            <a:r>
              <a:rPr lang="cs-CZ" dirty="0"/>
              <a:t>FDG</a:t>
            </a:r>
            <a:r>
              <a:rPr lang="cs-CZ" dirty="0" smtClean="0"/>
              <a:t>)</a:t>
            </a:r>
          </a:p>
          <a:p>
            <a:r>
              <a:rPr lang="cs-CZ" dirty="0" smtClean="0"/>
              <a:t>Metabolicky aktivní/neaktivní oblasti mají větší/menší spotřebu glukózy → hromadění/nehromadění radiofarmaka</a:t>
            </a:r>
            <a:endParaRPr lang="cs-CZ" dirty="0"/>
          </a:p>
          <a:p>
            <a:r>
              <a:rPr lang="cs-CZ" dirty="0" smtClean="0"/>
              <a:t>Indikace: nádory, AD, lokalizace epileptického ložiska</a:t>
            </a:r>
          </a:p>
          <a:p>
            <a:r>
              <a:rPr lang="cs-CZ" dirty="0" smtClean="0"/>
              <a:t>Nevýhody</a:t>
            </a:r>
            <a:r>
              <a:rPr lang="cs-CZ" dirty="0"/>
              <a:t>: </a:t>
            </a:r>
            <a:r>
              <a:rPr lang="cs-CZ" dirty="0" smtClean="0"/>
              <a:t>radioaktivní KL, jejich nedostupnost a rychlý poločas rozpadu</a:t>
            </a:r>
            <a:endParaRPr lang="cs-CZ" dirty="0"/>
          </a:p>
          <a:p>
            <a:r>
              <a:rPr lang="cs-CZ" dirty="0" smtClean="0"/>
              <a:t>Kontraindikace: probíhající chemoterapie/radioterapie</a:t>
            </a:r>
            <a:endParaRPr lang="cs-CZ" dirty="0"/>
          </a:p>
          <a:p>
            <a:endParaRPr lang="cs-CZ" dirty="0"/>
          </a:p>
        </p:txBody>
      </p:sp>
      <p:pic>
        <p:nvPicPr>
          <p:cNvPr id="7170" name="Picture 2" descr="https://www.sciencedaily.com/images/2009/07/090714085812_1_5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22" y="2636754"/>
            <a:ext cx="5143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Rentgen?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Mozková tkáň není vidět</a:t>
            </a:r>
          </a:p>
          <a:p>
            <a:r>
              <a:rPr lang="cs-CZ" dirty="0" smtClean="0"/>
              <a:t>Všechno záření pohltí kosti</a:t>
            </a:r>
            <a:endParaRPr lang="cs-CZ" dirty="0"/>
          </a:p>
        </p:txBody>
      </p:sp>
      <p:pic>
        <p:nvPicPr>
          <p:cNvPr id="1026" name="Picture 2" descr="Výsledek obrázku pro skull on x r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9" r="16825" b="622"/>
          <a:stretch/>
        </p:blipFill>
        <p:spPr bwMode="auto">
          <a:xfrm flipH="1">
            <a:off x="5614736" y="222282"/>
            <a:ext cx="6352673" cy="64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-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PET kamera – prstenec s tisíci detektory</a:t>
            </a:r>
          </a:p>
          <a:p>
            <a:r>
              <a:rPr lang="cs-CZ" dirty="0" smtClean="0"/>
              <a:t>Radiofarmakum produkuje β</a:t>
            </a:r>
            <a:r>
              <a:rPr lang="cs-CZ" dirty="0"/>
              <a:t>+ (pozitron</a:t>
            </a:r>
            <a:r>
              <a:rPr lang="cs-CZ" dirty="0" smtClean="0"/>
              <a:t>), což </a:t>
            </a:r>
            <a:r>
              <a:rPr lang="cs-CZ" dirty="0"/>
              <a:t>je antičástice β- (</a:t>
            </a:r>
            <a:r>
              <a:rPr lang="cs-CZ" dirty="0" smtClean="0"/>
              <a:t>elektron)</a:t>
            </a:r>
            <a:endParaRPr lang="cs-CZ" dirty="0"/>
          </a:p>
          <a:p>
            <a:r>
              <a:rPr lang="cs-CZ" dirty="0" smtClean="0"/>
              <a:t>Interakce </a:t>
            </a:r>
            <a:r>
              <a:rPr lang="cs-CZ" dirty="0"/>
              <a:t>antičástic → anihilace = zánik obou částic za vyzáření </a:t>
            </a:r>
            <a:r>
              <a:rPr lang="cs-CZ" dirty="0" smtClean="0"/>
              <a:t>energie</a:t>
            </a:r>
          </a:p>
          <a:p>
            <a:r>
              <a:rPr lang="cs-CZ" dirty="0" smtClean="0"/>
              <a:t>Energie = 2 </a:t>
            </a:r>
            <a:r>
              <a:rPr lang="cs-CZ" dirty="0"/>
              <a:t>stejné </a:t>
            </a:r>
            <a:r>
              <a:rPr lang="cs-CZ" dirty="0" smtClean="0"/>
              <a:t>fotony opačnými směry → podle míst detekce lze dopočítat, odkud byly vyzářeny</a:t>
            </a:r>
          </a:p>
          <a:p>
            <a:r>
              <a:rPr lang="cs-CZ" dirty="0" smtClean="0"/>
              <a:t>Statisíce anihilací za sekundu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0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Multimodální přístup</a:t>
            </a:r>
            <a:endParaRPr lang="cs-CZ" dirty="0"/>
          </a:p>
        </p:txBody>
      </p:sp>
      <p:pic>
        <p:nvPicPr>
          <p:cNvPr id="1026" name="Picture 2" descr="VÃ½sledek obrÃ¡zku pro MRI PET CT br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136" y="2386562"/>
            <a:ext cx="3721769" cy="3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87642" y="1772654"/>
            <a:ext cx="9634850" cy="6139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 smtClean="0"/>
              <a:t>MR – SPECT			MR - PET</a:t>
            </a:r>
            <a:endParaRPr lang="cs-CZ" dirty="0"/>
          </a:p>
        </p:txBody>
      </p:sp>
      <p:pic>
        <p:nvPicPr>
          <p:cNvPr id="1028" name="Picture 4" descr="FIGURE 4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6" y="2386563"/>
            <a:ext cx="3999330" cy="37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všechny</a:t>
            </a:r>
          </a:p>
          <a:p>
            <a:pPr marL="274320" lvl="1" indent="0">
              <a:buNone/>
            </a:pPr>
            <a:r>
              <a:rPr lang="cs-CZ" dirty="0" err="1" smtClean="0"/>
              <a:t>Kulišťák</a:t>
            </a:r>
            <a:r>
              <a:rPr lang="cs-CZ" dirty="0" smtClean="0"/>
              <a:t>, P. (2011). Neuropsychologie. Praha: Portál (49 -68)</a:t>
            </a:r>
          </a:p>
          <a:p>
            <a:endParaRPr lang="cs-CZ" dirty="0" smtClean="0"/>
          </a:p>
          <a:p>
            <a:r>
              <a:rPr lang="cs-CZ" dirty="0" smtClean="0"/>
              <a:t>Pro zájemce o technickou stránku věci a sebemrskače</a:t>
            </a:r>
          </a:p>
          <a:p>
            <a:pPr marL="274320" lvl="1" indent="0">
              <a:buNone/>
            </a:pPr>
            <a:r>
              <a:rPr lang="en-US" dirty="0" smtClean="0"/>
              <a:t>Jan</a:t>
            </a:r>
            <a:r>
              <a:rPr lang="cs-CZ" dirty="0" smtClean="0"/>
              <a:t>, J. (2006),</a:t>
            </a:r>
            <a:r>
              <a:rPr lang="en-US" dirty="0" smtClean="0"/>
              <a:t> </a:t>
            </a:r>
            <a:r>
              <a:rPr lang="en-US" dirty="0"/>
              <a:t>Medical Image Processing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Reconstruction </a:t>
            </a:r>
            <a:r>
              <a:rPr lang="en-US" dirty="0"/>
              <a:t>and </a:t>
            </a:r>
            <a:r>
              <a:rPr lang="en-US" dirty="0" smtClean="0"/>
              <a:t>Restoration</a:t>
            </a:r>
            <a:r>
              <a:rPr lang="cs-CZ" dirty="0" smtClean="0"/>
              <a:t>. </a:t>
            </a:r>
            <a:r>
              <a:rPr lang="cs-CZ" dirty="0" err="1" smtClean="0"/>
              <a:t>Boca</a:t>
            </a:r>
            <a:r>
              <a:rPr lang="cs-CZ" dirty="0" smtClean="0"/>
              <a:t> </a:t>
            </a:r>
            <a:r>
              <a:rPr lang="cs-CZ" dirty="0" err="1" smtClean="0"/>
              <a:t>Raton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en-US" dirty="0"/>
              <a:t>CRC Taylor and </a:t>
            </a:r>
            <a:r>
              <a:rPr lang="en-US" dirty="0" smtClean="0"/>
              <a:t>Francis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0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CF MAFIL, CEITEC 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Multimodal</a:t>
            </a:r>
            <a:r>
              <a:rPr lang="cs-CZ" dirty="0" smtClean="0"/>
              <a:t> and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Imaging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endParaRPr lang="cs-CZ" dirty="0" smtClean="0"/>
          </a:p>
          <a:p>
            <a:r>
              <a:rPr lang="cs-CZ" sz="1400" i="1" dirty="0" smtClean="0"/>
              <a:t>„</a:t>
            </a:r>
            <a:r>
              <a:rPr lang="cs-CZ" sz="1400" i="1" dirty="0"/>
              <a:t>Kromě pacientů se zkoumanou nemocí jsou vždy potřeba i zdraví lidé jako takzvaný kontrolní vzorek</a:t>
            </a:r>
            <a:r>
              <a:rPr lang="cs-CZ" sz="1400" i="1" dirty="0" smtClean="0"/>
              <a:t>,</a:t>
            </a:r>
            <a:br>
              <a:rPr lang="cs-CZ" sz="1400" i="1" dirty="0" smtClean="0"/>
            </a:br>
            <a:r>
              <a:rPr lang="cs-CZ" sz="1400" i="1" dirty="0" smtClean="0"/>
              <a:t>který </a:t>
            </a:r>
            <a:r>
              <a:rPr lang="cs-CZ" sz="1400" i="1" dirty="0"/>
              <a:t>umožňuje hledat rozdíly ve struktuře mozku. Právě tito lidé se ale výzkumníkům těžko hledají. </a:t>
            </a:r>
            <a:r>
              <a:rPr lang="cs-CZ" sz="1400" i="1" dirty="0" smtClean="0"/>
              <a:t/>
            </a:r>
            <a:br>
              <a:rPr lang="cs-CZ" sz="1400" i="1" dirty="0" smtClean="0"/>
            </a:br>
            <a:r>
              <a:rPr lang="cs-CZ" sz="1400" i="1" dirty="0" smtClean="0"/>
              <a:t>Vytvořením </a:t>
            </a:r>
            <a:r>
              <a:rPr lang="cs-CZ" sz="1400" i="1" dirty="0"/>
              <a:t>databáze dobrovolníků, které budou moci oslovovat s prosbou o účast na konkrétní </a:t>
            </a:r>
            <a:r>
              <a:rPr lang="cs-CZ" sz="1400" i="1" dirty="0" smtClean="0"/>
              <a:t>studii,</a:t>
            </a:r>
            <a:br>
              <a:rPr lang="cs-CZ" sz="1400" i="1" dirty="0" smtClean="0"/>
            </a:br>
            <a:r>
              <a:rPr lang="cs-CZ" sz="1400" i="1" dirty="0" smtClean="0"/>
              <a:t>bychom </a:t>
            </a:r>
            <a:r>
              <a:rPr lang="cs-CZ" sz="1400" i="1" dirty="0"/>
              <a:t>mohli vědcům výrazně pomoci,“</a:t>
            </a:r>
            <a:r>
              <a:rPr lang="cs-CZ" sz="1400" dirty="0"/>
              <a:t> vysvětlil celý záměr Lubomír Vojtíšek z laboratoře MAFIL</a:t>
            </a:r>
            <a:r>
              <a:rPr lang="cs-CZ" sz="1400" dirty="0" smtClean="0"/>
              <a:t>.</a:t>
            </a:r>
          </a:p>
          <a:p>
            <a:r>
              <a:rPr lang="cs-CZ" dirty="0">
                <a:hlinkClick r:id="rId2"/>
              </a:rPr>
              <a:t>http://mafil.ceitec.cz/informace-pro-dobrovolniky/</a:t>
            </a:r>
            <a:endParaRPr lang="cs-CZ" dirty="0" smtClean="0"/>
          </a:p>
          <a:p>
            <a:r>
              <a:rPr lang="cs-CZ" dirty="0" smtClean="0"/>
              <a:t>Dotazy </a:t>
            </a:r>
            <a:r>
              <a:rPr lang="cs-CZ" dirty="0"/>
              <a:t>ohledně výzkumů a zařazení do databáze  se na nás obracejte na adrese </a:t>
            </a:r>
            <a:r>
              <a:rPr lang="cs-CZ" u="sng" dirty="0">
                <a:hlinkClick r:id="rId3"/>
              </a:rPr>
              <a:t>volunteers.mafil@ceitec.muni.cz</a:t>
            </a:r>
            <a:r>
              <a:rPr lang="cs-CZ" dirty="0"/>
              <a:t>.</a:t>
            </a:r>
          </a:p>
          <a:p>
            <a:r>
              <a:rPr lang="cs-CZ" dirty="0"/>
              <a:t>https://www.ceitec.cz/ceitec-mu-hleda-dobrovolniky-na-zkoumani-mozku/t9918</a:t>
            </a:r>
          </a:p>
        </p:txBody>
      </p:sp>
      <p:pic>
        <p:nvPicPr>
          <p:cNvPr id="8194" name="Picture 2" descr="NenÃ­ dostupnÃ½ Å¾Ã¡dnÃ½ alternativnÃ­ text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10" y="747561"/>
            <a:ext cx="1624961" cy="21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611" y="1163052"/>
            <a:ext cx="11734799" cy="493294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3200" dirty="0"/>
              <a:t>a</a:t>
            </a:r>
            <a:r>
              <a:rPr lang="cs-CZ" sz="3200" dirty="0" smtClean="0"/>
              <a:t>lzbeta.minsterova@ceitec.muni.cz</a:t>
            </a:r>
            <a:endParaRPr lang="cs-CZ" sz="3200" dirty="0"/>
          </a:p>
        </p:txBody>
      </p:sp>
      <p:pic>
        <p:nvPicPr>
          <p:cNvPr id="14338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66" y="2244934"/>
            <a:ext cx="4964338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metody CNS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</a:p>
          <a:p>
            <a:r>
              <a:rPr lang="cs-CZ" dirty="0" smtClean="0"/>
              <a:t>Změna struktury nebo funkce CNS</a:t>
            </a:r>
          </a:p>
          <a:p>
            <a:r>
              <a:rPr lang="cs-CZ" dirty="0" smtClean="0"/>
              <a:t>Indikace!</a:t>
            </a:r>
          </a:p>
          <a:p>
            <a:endParaRPr lang="cs-CZ" dirty="0"/>
          </a:p>
          <a:p>
            <a:r>
              <a:rPr lang="cs-CZ" dirty="0" smtClean="0"/>
              <a:t>Invazivní </a:t>
            </a:r>
            <a:r>
              <a:rPr lang="cs-CZ" b="1" dirty="0" smtClean="0"/>
              <a:t>x</a:t>
            </a:r>
            <a:r>
              <a:rPr lang="cs-CZ" dirty="0" smtClean="0"/>
              <a:t> neinvazivní</a:t>
            </a:r>
          </a:p>
          <a:p>
            <a:r>
              <a:rPr lang="cs-CZ" dirty="0" smtClean="0"/>
              <a:t>Strukturní </a:t>
            </a:r>
            <a:r>
              <a:rPr lang="cs-CZ" b="1" dirty="0" smtClean="0"/>
              <a:t>x</a:t>
            </a:r>
            <a:r>
              <a:rPr lang="cs-CZ" dirty="0" smtClean="0"/>
              <a:t> funkční</a:t>
            </a:r>
            <a:endParaRPr lang="cs-CZ" dirty="0"/>
          </a:p>
        </p:txBody>
      </p:sp>
      <p:pic>
        <p:nvPicPr>
          <p:cNvPr id="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20" y="1122696"/>
            <a:ext cx="38100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676359" y="4118259"/>
            <a:ext cx="1588168" cy="1106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0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EEG - elektroencefalografie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852863"/>
            <a:ext cx="9872871" cy="424313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Sleduje bioelektrické potenciály mozku</a:t>
            </a:r>
          </a:p>
          <a:p>
            <a:r>
              <a:rPr lang="cs-CZ" dirty="0" smtClean="0"/>
              <a:t>Snímání z povrchu hlavy</a:t>
            </a:r>
          </a:p>
          <a:p>
            <a:r>
              <a:rPr lang="cs-CZ" dirty="0" smtClean="0"/>
              <a:t>Multimodální přístup – možné použít dohromady s MRI</a:t>
            </a:r>
          </a:p>
          <a:p>
            <a:r>
              <a:rPr lang="cs-CZ" dirty="0" smtClean="0"/>
              <a:t>Diagnostika epilepsie, spánkových poruch</a:t>
            </a:r>
          </a:p>
          <a:p>
            <a:r>
              <a:rPr lang="cs-CZ" dirty="0" smtClean="0"/>
              <a:t>Terapie EEG biofeedback</a:t>
            </a:r>
          </a:p>
          <a:p>
            <a:r>
              <a:rPr lang="cs-CZ" dirty="0" smtClean="0"/>
              <a:t>Video EEG</a:t>
            </a:r>
          </a:p>
          <a:p>
            <a:endParaRPr lang="cs-CZ" dirty="0" smtClean="0"/>
          </a:p>
          <a:p>
            <a:r>
              <a:rPr lang="cs-CZ" dirty="0" smtClean="0"/>
              <a:t>Nevýhody: </a:t>
            </a:r>
          </a:p>
          <a:p>
            <a:pPr lvl="1"/>
            <a:r>
              <a:rPr lang="cs-CZ" dirty="0" smtClean="0"/>
              <a:t>Náchylnost k artefaktům (vlivem pocení, mrkání, vnějších elektromagnetických vlivů)</a:t>
            </a:r>
          </a:p>
          <a:p>
            <a:pPr lvl="1"/>
            <a:r>
              <a:rPr lang="cs-CZ" dirty="0" smtClean="0"/>
              <a:t>Nepřesnost (signál prochází přes lebku)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7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EEG – elektrický potenciál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820779"/>
            <a:ext cx="9872871" cy="427522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Vzniká přesuny Na+ a K+ </a:t>
            </a:r>
            <a:r>
              <a:rPr lang="cs-CZ" dirty="0"/>
              <a:t>iontů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Na+/K+ </a:t>
            </a:r>
            <a:r>
              <a:rPr lang="cs-CZ" dirty="0" err="1"/>
              <a:t>ATPáza</a:t>
            </a:r>
            <a:r>
              <a:rPr lang="cs-CZ" dirty="0"/>
              <a:t>=</a:t>
            </a:r>
            <a:r>
              <a:rPr lang="cs-CZ" dirty="0" err="1"/>
              <a:t>sodno</a:t>
            </a:r>
            <a:r>
              <a:rPr lang="cs-CZ" dirty="0"/>
              <a:t>-draselná pumpa)</a:t>
            </a:r>
          </a:p>
          <a:p>
            <a:r>
              <a:rPr lang="cs-CZ" dirty="0" smtClean="0"/>
              <a:t>Klidový stav -70 </a:t>
            </a:r>
            <a:r>
              <a:rPr lang="cs-CZ" dirty="0" err="1" smtClean="0"/>
              <a:t>mV</a:t>
            </a:r>
            <a:r>
              <a:rPr lang="cs-CZ" dirty="0" smtClean="0"/>
              <a:t> (</a:t>
            </a:r>
            <a:r>
              <a:rPr lang="en-US" dirty="0" smtClean="0"/>
              <a:t>Na+ extra, K+ </a:t>
            </a:r>
            <a:r>
              <a:rPr lang="en-US" dirty="0" err="1" smtClean="0"/>
              <a:t>intracelul</a:t>
            </a:r>
            <a:r>
              <a:rPr lang="cs-CZ" dirty="0" err="1" smtClean="0"/>
              <a:t>árně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Stimuly zvyšují napětí</a:t>
            </a:r>
          </a:p>
          <a:p>
            <a:pPr lvl="1"/>
            <a:r>
              <a:rPr lang="cs-CZ" dirty="0" smtClean="0"/>
              <a:t>Podprahová stimulace</a:t>
            </a:r>
          </a:p>
          <a:p>
            <a:pPr lvl="1"/>
            <a:r>
              <a:rPr lang="cs-CZ" dirty="0" err="1" smtClean="0"/>
              <a:t>Nadprahová</a:t>
            </a:r>
            <a:r>
              <a:rPr lang="cs-CZ" dirty="0" smtClean="0"/>
              <a:t> stimulace (-55 </a:t>
            </a:r>
            <a:r>
              <a:rPr lang="cs-CZ" dirty="0" err="1" smtClean="0"/>
              <a:t>mV</a:t>
            </a:r>
            <a:r>
              <a:rPr lang="cs-CZ" dirty="0" smtClean="0"/>
              <a:t>)</a:t>
            </a:r>
          </a:p>
          <a:p>
            <a:r>
              <a:rPr lang="cs-CZ" dirty="0" smtClean="0"/>
              <a:t>Depolarizace (Na+ do buňky, až 50 </a:t>
            </a:r>
            <a:r>
              <a:rPr lang="cs-CZ" dirty="0" err="1" smtClean="0"/>
              <a:t>mV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spotřeba )</a:t>
            </a:r>
          </a:p>
          <a:p>
            <a:r>
              <a:rPr lang="cs-CZ" dirty="0" err="1" smtClean="0"/>
              <a:t>Repolarizace</a:t>
            </a:r>
            <a:r>
              <a:rPr lang="cs-CZ" dirty="0" smtClean="0"/>
              <a:t> (K+ z buňky, až -90 </a:t>
            </a:r>
            <a:r>
              <a:rPr lang="cs-CZ" dirty="0" err="1" smtClean="0"/>
              <a:t>mV</a:t>
            </a:r>
            <a:r>
              <a:rPr lang="cs-CZ" dirty="0" smtClean="0"/>
              <a:t>)</a:t>
            </a:r>
          </a:p>
          <a:p>
            <a:r>
              <a:rPr lang="cs-CZ" dirty="0" smtClean="0"/>
              <a:t>Obnovení původního klidového stavu 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pic>
        <p:nvPicPr>
          <p:cNvPr id="2054" name="Picture 6" descr="VÃ½sledek obrÃ¡zku pro eeg 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17" y="3513221"/>
            <a:ext cx="51720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59" y="601980"/>
            <a:ext cx="2857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504947" y="6296526"/>
            <a:ext cx="2493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 Hz = 1 kmit za sekundu</a:t>
            </a:r>
          </a:p>
        </p:txBody>
      </p:sp>
    </p:spTree>
    <p:extLst>
      <p:ext uri="{BB962C8B-B14F-4D97-AF65-F5344CB8AC3E}">
        <p14:creationId xmlns:p14="http://schemas.microsoft.com/office/powerpoint/2010/main" val="28992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EEG čepice s elektrodami (19 – 256 svodů)</a:t>
            </a:r>
          </a:p>
          <a:p>
            <a:r>
              <a:rPr lang="cs-CZ" dirty="0" smtClean="0"/>
              <a:t>Systém 10 /20</a:t>
            </a:r>
          </a:p>
          <a:p>
            <a:pPr lvl="1"/>
            <a:r>
              <a:rPr lang="cs-CZ" dirty="0" smtClean="0"/>
              <a:t>F – </a:t>
            </a:r>
            <a:r>
              <a:rPr lang="cs-CZ" dirty="0" err="1" smtClean="0"/>
              <a:t>frontal</a:t>
            </a:r>
            <a:endParaRPr lang="cs-CZ" dirty="0" smtClean="0"/>
          </a:p>
          <a:p>
            <a:pPr lvl="1"/>
            <a:r>
              <a:rPr lang="cs-CZ" dirty="0" smtClean="0"/>
              <a:t>T – </a:t>
            </a:r>
            <a:r>
              <a:rPr lang="cs-CZ" dirty="0" err="1" smtClean="0"/>
              <a:t>temporal</a:t>
            </a:r>
            <a:endParaRPr lang="cs-CZ" dirty="0" smtClean="0"/>
          </a:p>
          <a:p>
            <a:pPr lvl="1"/>
            <a:r>
              <a:rPr lang="cs-CZ" dirty="0" smtClean="0"/>
              <a:t>C – </a:t>
            </a:r>
            <a:r>
              <a:rPr lang="cs-CZ" dirty="0" err="1" smtClean="0"/>
              <a:t>central</a:t>
            </a:r>
            <a:endParaRPr lang="cs-CZ" dirty="0" smtClean="0"/>
          </a:p>
          <a:p>
            <a:pPr lvl="1"/>
            <a:r>
              <a:rPr lang="cs-CZ" dirty="0" smtClean="0"/>
              <a:t>P – </a:t>
            </a:r>
            <a:r>
              <a:rPr lang="cs-CZ" dirty="0" err="1" smtClean="0"/>
              <a:t>parietal</a:t>
            </a:r>
            <a:endParaRPr lang="cs-CZ" dirty="0" smtClean="0"/>
          </a:p>
          <a:p>
            <a:pPr lvl="1"/>
            <a:r>
              <a:rPr lang="cs-CZ" dirty="0" smtClean="0"/>
              <a:t>O – </a:t>
            </a:r>
            <a:r>
              <a:rPr lang="cs-CZ" dirty="0" err="1" smtClean="0"/>
              <a:t>occipital</a:t>
            </a:r>
            <a:endParaRPr lang="cs-CZ" dirty="0" smtClean="0"/>
          </a:p>
          <a:p>
            <a:pPr lvl="1"/>
            <a:r>
              <a:rPr lang="cs-CZ" dirty="0" smtClean="0"/>
              <a:t>Lichá čísla – levá hemisféra</a:t>
            </a:r>
          </a:p>
          <a:p>
            <a:pPr lvl="1"/>
            <a:r>
              <a:rPr lang="cs-CZ" dirty="0" smtClean="0"/>
              <a:t>Sudá čísla – pravá hemisféra</a:t>
            </a:r>
          </a:p>
          <a:p>
            <a:r>
              <a:rPr lang="cs-CZ" dirty="0" smtClean="0"/>
              <a:t>Referenční elektroda</a:t>
            </a:r>
            <a:endParaRPr lang="cs-CZ" dirty="0"/>
          </a:p>
        </p:txBody>
      </p:sp>
      <p:pic>
        <p:nvPicPr>
          <p:cNvPr id="19458" name="Picture 2" descr="VÃ½sledek obrÃ¡zku pro eeg rozmÄÅen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39" y="2616867"/>
            <a:ext cx="22574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EEG - provedení</a:t>
            </a:r>
            <a:endParaRPr lang="cs-CZ" dirty="0"/>
          </a:p>
        </p:txBody>
      </p:sp>
      <p:pic>
        <p:nvPicPr>
          <p:cNvPr id="3074" name="Picture 2" descr="WaveGuard Connect - 19 Channel EEG C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13" y="675131"/>
            <a:ext cx="3859794" cy="578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/>
          <a:stretch/>
        </p:blipFill>
        <p:spPr>
          <a:xfrm>
            <a:off x="6865993" y="1834279"/>
            <a:ext cx="4573235" cy="39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EEG - 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1" y="1679510"/>
            <a:ext cx="5426242" cy="4416490"/>
          </a:xfrm>
        </p:spPr>
        <p:txBody>
          <a:bodyPr/>
          <a:lstStyle/>
          <a:p>
            <a:r>
              <a:rPr lang="cs-CZ" dirty="0" smtClean="0"/>
              <a:t>Elektroencefalogram</a:t>
            </a:r>
          </a:p>
          <a:p>
            <a:r>
              <a:rPr lang="cs-CZ" dirty="0" smtClean="0"/>
              <a:t>Odstranění artefaktů</a:t>
            </a:r>
          </a:p>
          <a:p>
            <a:r>
              <a:rPr lang="cs-CZ" dirty="0" smtClean="0"/>
              <a:t>Vyhodnocení</a:t>
            </a:r>
          </a:p>
          <a:p>
            <a:pPr lvl="1"/>
            <a:r>
              <a:rPr lang="cs-CZ" dirty="0" smtClean="0"/>
              <a:t>Spektrální analýza – zastoupení jednotlivých frekvencí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14" y="3646490"/>
            <a:ext cx="4498307" cy="27242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229" y="3505200"/>
            <a:ext cx="4541437" cy="2682240"/>
          </a:xfrm>
          <a:prstGeom prst="rect">
            <a:avLst/>
          </a:prstGeom>
        </p:spPr>
      </p:pic>
      <p:pic>
        <p:nvPicPr>
          <p:cNvPr id="7" name="Picture 2" descr="VÃ½sledek obrÃ¡zku pro eeg rozmÄÅenÃ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08" y="3811803"/>
            <a:ext cx="1199551" cy="10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researchgate.net/profile/M_Moshrefi-Torbati/publication/263320048/figure/fig1/AS:296539521077252@1447711939813/Common-EEG-artefacts-A-50-Hz-mains-interference-appears-as-a-thickened-signal-caused_W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29" y="609600"/>
            <a:ext cx="4449277" cy="26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Evokované potenciály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Sledování odezvy mozku na vnější stimul (vizuální, zvukový, senzorický)</a:t>
            </a:r>
          </a:p>
          <a:p>
            <a:r>
              <a:rPr lang="cs-CZ" dirty="0" smtClean="0"/>
              <a:t>Charakteristické křivky – na základě abnormalit (amplituda, latence) lze hodnotit poškození zapojených drah</a:t>
            </a:r>
          </a:p>
          <a:p>
            <a:r>
              <a:rPr lang="cs-CZ" dirty="0" smtClean="0"/>
              <a:t>Vizuální EP</a:t>
            </a:r>
          </a:p>
          <a:p>
            <a:pPr lvl="1"/>
            <a:r>
              <a:rPr lang="cs-CZ" dirty="0" smtClean="0"/>
              <a:t>Stimulus – záblesk, šachovnice</a:t>
            </a:r>
            <a:endParaRPr lang="cs-CZ" dirty="0"/>
          </a:p>
          <a:p>
            <a:pPr lvl="1"/>
            <a:r>
              <a:rPr lang="cs-CZ" dirty="0" smtClean="0"/>
              <a:t>N75 – negativní kmit 75 </a:t>
            </a:r>
            <a:r>
              <a:rPr lang="cs-CZ" dirty="0" err="1" smtClean="0"/>
              <a:t>ms</a:t>
            </a:r>
            <a:r>
              <a:rPr lang="cs-CZ" dirty="0" smtClean="0"/>
              <a:t> po stimulu</a:t>
            </a:r>
          </a:p>
          <a:p>
            <a:pPr lvl="1"/>
            <a:r>
              <a:rPr lang="cs-CZ" dirty="0" smtClean="0"/>
              <a:t>P100 – pozitivní kmit 100 </a:t>
            </a:r>
            <a:r>
              <a:rPr lang="cs-CZ" dirty="0" err="1" smtClean="0"/>
              <a:t>ms</a:t>
            </a:r>
            <a:r>
              <a:rPr lang="cs-CZ" dirty="0" smtClean="0"/>
              <a:t> po stimulu…</a:t>
            </a:r>
            <a:endParaRPr lang="cs-CZ" dirty="0"/>
          </a:p>
        </p:txBody>
      </p:sp>
      <p:pic>
        <p:nvPicPr>
          <p:cNvPr id="2050" name="Picture 2" descr="https://visionhelp.files.wordpress.com/2011/04/vep-waveform.jpg?w=6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45" y="3436834"/>
            <a:ext cx="3893911" cy="242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áklad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8043</TotalTime>
  <Words>1071</Words>
  <Application>Microsoft Office PowerPoint</Application>
  <PresentationFormat>Širokoúhlá obrazovka</PresentationFormat>
  <Paragraphs>199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Corbel</vt:lpstr>
      <vt:lpstr>Wingdings 2</vt:lpstr>
      <vt:lpstr>HDOfficeLightV0</vt:lpstr>
      <vt:lpstr>Základ</vt:lpstr>
      <vt:lpstr>Základy neuropsychologie: zobrazovací metody</vt:lpstr>
      <vt:lpstr>Zobrazovací metody CNS</vt:lpstr>
      <vt:lpstr>Rentgen?</vt:lpstr>
      <vt:lpstr>Zobrazovací metody CNS</vt:lpstr>
      <vt:lpstr>EEG - elektroencefalografie</vt:lpstr>
      <vt:lpstr>EEG – elektrický potenciál</vt:lpstr>
      <vt:lpstr>EEG - provedení</vt:lpstr>
      <vt:lpstr>EEG - výstupy</vt:lpstr>
      <vt:lpstr>Evokované potenciály</vt:lpstr>
      <vt:lpstr>CT – počítačová tomografie</vt:lpstr>
      <vt:lpstr>CT - princip</vt:lpstr>
      <vt:lpstr>CT - zdravý / krvácení / ischemie</vt:lpstr>
      <vt:lpstr>CT - zajímavosti</vt:lpstr>
      <vt:lpstr>CT – další použití </vt:lpstr>
      <vt:lpstr>MR – magnetická rezonance</vt:lpstr>
      <vt:lpstr>MR - princip</vt:lpstr>
      <vt:lpstr>Prezentace aplikace PowerPoint</vt:lpstr>
      <vt:lpstr>MR – anatomické (strukturní) snímky</vt:lpstr>
      <vt:lpstr>MR – anatomické (strukturní) snímky</vt:lpstr>
      <vt:lpstr>fMRI – funkční MRI</vt:lpstr>
      <vt:lpstr>Resting-state fMRI</vt:lpstr>
      <vt:lpstr>DTI – diffusion tensor imaging MRI</vt:lpstr>
      <vt:lpstr>DTI MRI - traktografie</vt:lpstr>
      <vt:lpstr>MRS – MR spektroskopie</vt:lpstr>
      <vt:lpstr>Animální MRI</vt:lpstr>
      <vt:lpstr>Ovocné MRI</vt:lpstr>
      <vt:lpstr>SPECT – jednofotonová emisní počítačová tomografie</vt:lpstr>
      <vt:lpstr>SPECT - princip</vt:lpstr>
      <vt:lpstr>PET – pozitronová emisní tomografie</vt:lpstr>
      <vt:lpstr>PET - princip</vt:lpstr>
      <vt:lpstr>Multimodální přístup</vt:lpstr>
      <vt:lpstr>Zdroje</vt:lpstr>
      <vt:lpstr>CF MAFIL, CEITEC MU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neuropsychologie: zobrazovací metody</dc:title>
  <dc:creator>Alžběta Minsterová</dc:creator>
  <cp:lastModifiedBy>Alžběta Šejnoha Minsterová</cp:lastModifiedBy>
  <cp:revision>78</cp:revision>
  <dcterms:created xsi:type="dcterms:W3CDTF">2018-10-03T09:43:21Z</dcterms:created>
  <dcterms:modified xsi:type="dcterms:W3CDTF">2019-10-09T13:04:09Z</dcterms:modified>
</cp:coreProperties>
</file>