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8" r:id="rId3"/>
    <p:sldId id="486" r:id="rId4"/>
    <p:sldId id="286" r:id="rId5"/>
    <p:sldId id="284" r:id="rId6"/>
    <p:sldId id="294" r:id="rId7"/>
    <p:sldId id="488" r:id="rId8"/>
    <p:sldId id="493" r:id="rId9"/>
    <p:sldId id="298" r:id="rId10"/>
    <p:sldId id="451" r:id="rId11"/>
    <p:sldId id="454" r:id="rId12"/>
    <p:sldId id="456" r:id="rId13"/>
    <p:sldId id="458" r:id="rId14"/>
    <p:sldId id="461" r:id="rId15"/>
    <p:sldId id="464" r:id="rId16"/>
    <p:sldId id="463" r:id="rId17"/>
    <p:sldId id="265" r:id="rId18"/>
    <p:sldId id="503" r:id="rId19"/>
    <p:sldId id="504" r:id="rId20"/>
    <p:sldId id="506" r:id="rId21"/>
    <p:sldId id="507" r:id="rId22"/>
    <p:sldId id="490" r:id="rId23"/>
    <p:sldId id="266" r:id="rId24"/>
    <p:sldId id="280" r:id="rId25"/>
    <p:sldId id="416" r:id="rId26"/>
    <p:sldId id="282" r:id="rId27"/>
    <p:sldId id="300" r:id="rId28"/>
    <p:sldId id="291" r:id="rId29"/>
    <p:sldId id="500" r:id="rId30"/>
    <p:sldId id="514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998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32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31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65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01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98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77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88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40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72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1D8F-DB36-4CD3-BBF0-3C96FF149B63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28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E1D8F-DB36-4CD3-BBF0-3C96FF149B63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D0757-0610-4DBC-AA97-0AEC35479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05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Mariánská ikonografie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49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93385" y="-17720"/>
            <a:ext cx="4477789" cy="673331"/>
          </a:xfrm>
        </p:spPr>
        <p:txBody>
          <a:bodyPr>
            <a:normAutofit/>
          </a:bodyPr>
          <a:lstStyle/>
          <a:p>
            <a:r>
              <a:rPr lang="cs-CZ" sz="1800" dirty="0" smtClean="0"/>
              <a:t>Lukas </a:t>
            </a:r>
            <a:r>
              <a:rPr lang="cs-CZ" sz="1800" dirty="0" err="1" smtClean="0"/>
              <a:t>Cranach</a:t>
            </a:r>
            <a:r>
              <a:rPr lang="cs-CZ" sz="1800" dirty="0" smtClean="0"/>
              <a:t> st.,</a:t>
            </a:r>
            <a:r>
              <a:rPr lang="cs-CZ" sz="1800" dirty="0"/>
              <a:t>1</a:t>
            </a:r>
            <a:r>
              <a:rPr lang="cs-CZ" sz="1800" dirty="0" smtClean="0"/>
              <a:t>504</a:t>
            </a:r>
            <a:r>
              <a:rPr lang="cs-CZ" sz="1800" dirty="0"/>
              <a:t>, Státní muzea </a:t>
            </a:r>
            <a:r>
              <a:rPr lang="cs-CZ" sz="1800" dirty="0" smtClean="0"/>
              <a:t>v Berlíně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34" y="0"/>
            <a:ext cx="4910667" cy="6758306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" y="1360877"/>
            <a:ext cx="3646516" cy="549712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35246" y="6111975"/>
            <a:ext cx="1105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Albrecht </a:t>
            </a:r>
            <a:r>
              <a:rPr lang="cs-CZ" dirty="0" err="1" smtClean="0">
                <a:latin typeface="+mj-lt"/>
              </a:rPr>
              <a:t>Dürer</a:t>
            </a:r>
            <a:endParaRPr lang="cs-CZ" dirty="0">
              <a:latin typeface="+mj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701" y="847896"/>
            <a:ext cx="2698599" cy="473512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902354" y="5583025"/>
            <a:ext cx="214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Třebenický graduál</a:t>
            </a:r>
            <a:endParaRPr lang="cs-CZ" dirty="0"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4949" y="548640"/>
            <a:ext cx="267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ÚTĚK DO EGYPTA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7757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5058" y="5701896"/>
            <a:ext cx="2852651" cy="132556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Moravská galerie, 1460-1500, kostel P. Marie na St. Brně?</a:t>
            </a:r>
            <a:endParaRPr lang="cs-CZ" sz="1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456" y="0"/>
            <a:ext cx="4209290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240971" y="940526"/>
            <a:ext cx="3735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DVANÁCTILETÝ JEŽÍŠ V CHRÁMU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00567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666206"/>
            <a:ext cx="485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SVATBA V KÁNI GALILEJSKÉ</a:t>
            </a:r>
            <a:endParaRPr lang="cs-CZ" sz="2800" dirty="0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18" y="0"/>
            <a:ext cx="5368297" cy="6858000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2301097" y="5775328"/>
            <a:ext cx="2899954" cy="1082672"/>
          </a:xfrm>
        </p:spPr>
        <p:txBody>
          <a:bodyPr>
            <a:normAutofit/>
          </a:bodyPr>
          <a:lstStyle/>
          <a:p>
            <a:r>
              <a:rPr lang="cs-CZ" sz="1800" dirty="0" smtClean="0"/>
              <a:t>Hieronymus Bosch, 1475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7681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563" y="5743459"/>
            <a:ext cx="2819400" cy="132556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Robert </a:t>
            </a:r>
            <a:r>
              <a:rPr lang="cs-CZ" sz="1800" dirty="0" err="1" smtClean="0"/>
              <a:t>Campin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0"/>
            <a:ext cx="5361209" cy="6862349"/>
          </a:xfrm>
        </p:spPr>
      </p:pic>
      <p:sp>
        <p:nvSpPr>
          <p:cNvPr id="3" name="TextovéPole 2"/>
          <p:cNvSpPr txBox="1"/>
          <p:nvPr/>
        </p:nvSpPr>
        <p:spPr>
          <a:xfrm>
            <a:off x="422563" y="757646"/>
            <a:ext cx="239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UKŘIŽOVÁNÍ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7760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4508" y="5926975"/>
            <a:ext cx="1873959" cy="756458"/>
          </a:xfrm>
        </p:spPr>
        <p:txBody>
          <a:bodyPr>
            <a:normAutofit/>
          </a:bodyPr>
          <a:lstStyle/>
          <a:p>
            <a:r>
              <a:rPr lang="cs-CZ" sz="1800" dirty="0" smtClean="0"/>
              <a:t>Misál olomoucký</a:t>
            </a:r>
            <a:endParaRPr lang="cs-CZ" sz="1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/>
          <a:srcRect l="2861" t="15487" r="67615" b="6092"/>
          <a:stretch/>
        </p:blipFill>
        <p:spPr>
          <a:xfrm>
            <a:off x="236492" y="203715"/>
            <a:ext cx="3040563" cy="454295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79" y="3082887"/>
            <a:ext cx="5026429" cy="36702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6" b="2004"/>
          <a:stretch/>
        </p:blipFill>
        <p:spPr>
          <a:xfrm>
            <a:off x="8585533" y="203715"/>
            <a:ext cx="3258487" cy="437152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252064" y="4746674"/>
            <a:ext cx="231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Misál, Brno, kol 1413</a:t>
            </a:r>
            <a:endParaRPr lang="cs-CZ" dirty="0">
              <a:latin typeface="+mj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089862" y="448887"/>
            <a:ext cx="3773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KÁNONOVÝ LIST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5384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58498" y="5943600"/>
            <a:ext cx="2733502" cy="834477"/>
          </a:xfrm>
        </p:spPr>
        <p:txBody>
          <a:bodyPr>
            <a:normAutofit/>
          </a:bodyPr>
          <a:lstStyle/>
          <a:p>
            <a:r>
              <a:rPr lang="cs-CZ" sz="1800" dirty="0" err="1" smtClean="0"/>
              <a:t>Rogier</a:t>
            </a:r>
            <a:r>
              <a:rPr lang="cs-CZ" sz="1800" dirty="0" smtClean="0"/>
              <a:t> van der </a:t>
            </a:r>
            <a:r>
              <a:rPr lang="cs-CZ" sz="1800" dirty="0" err="1" smtClean="0"/>
              <a:t>Weyden</a:t>
            </a:r>
            <a:r>
              <a:rPr lang="cs-CZ" sz="1800" dirty="0" smtClean="0"/>
              <a:t>, 1435, </a:t>
            </a:r>
            <a:r>
              <a:rPr lang="cs-CZ" sz="1800" dirty="0" err="1" smtClean="0"/>
              <a:t>Prado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6" y="0"/>
            <a:ext cx="8259228" cy="6510595"/>
          </a:xfrm>
        </p:spPr>
      </p:pic>
      <p:sp>
        <p:nvSpPr>
          <p:cNvPr id="3" name="TextovéPole 2"/>
          <p:cNvSpPr txBox="1"/>
          <p:nvPr/>
        </p:nvSpPr>
        <p:spPr>
          <a:xfrm>
            <a:off x="9000309" y="627017"/>
            <a:ext cx="3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SNÍMÁNÍ Z KŘÍŽE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80259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85" y="0"/>
            <a:ext cx="6372125" cy="6858000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30629" y="5327823"/>
            <a:ext cx="29856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smtClean="0"/>
              <a:t>Mistr Vyšebrodského oltáře</a:t>
            </a:r>
            <a:endParaRPr lang="cs-CZ" sz="1800" dirty="0"/>
          </a:p>
        </p:txBody>
      </p:sp>
      <p:sp>
        <p:nvSpPr>
          <p:cNvPr id="3" name="Obdélník 2"/>
          <p:cNvSpPr/>
          <p:nvPr/>
        </p:nvSpPr>
        <p:spPr>
          <a:xfrm>
            <a:off x="155606" y="276690"/>
            <a:ext cx="28682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/>
              <a:t>OPLAKÁVÁNÍ</a:t>
            </a:r>
          </a:p>
        </p:txBody>
      </p:sp>
    </p:spTree>
    <p:extLst>
      <p:ext uri="{BB962C8B-B14F-4D97-AF65-F5344CB8AC3E}">
        <p14:creationId xmlns:p14="http://schemas.microsoft.com/office/powerpoint/2010/main" val="42705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905000" cy="1325563"/>
          </a:xfrm>
        </p:spPr>
        <p:txBody>
          <a:bodyPr/>
          <a:lstStyle/>
          <a:p>
            <a:r>
              <a:rPr lang="cs-CZ" dirty="0" smtClean="0"/>
              <a:t>PIETA</a:t>
            </a:r>
            <a:endParaRPr lang="cs-CZ" dirty="0"/>
          </a:p>
        </p:txBody>
      </p:sp>
      <p:pic>
        <p:nvPicPr>
          <p:cNvPr id="3074" name="Picture 2" descr="https://upload.wikimedia.org/wikipedia/commons/thumb/5/57/PietaLutin.jpg/800px-PietaLuti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7" y="365125"/>
            <a:ext cx="7749117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48796" y="5865581"/>
            <a:ext cx="2935778" cy="934230"/>
          </a:xfrm>
        </p:spPr>
        <p:txBody>
          <a:bodyPr>
            <a:normAutofit/>
          </a:bodyPr>
          <a:lstStyle/>
          <a:p>
            <a:r>
              <a:rPr lang="cs-CZ" sz="1800" dirty="0" smtClean="0"/>
              <a:t>Mistr Vyšebrodského oltáře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03" y="168897"/>
            <a:ext cx="5396126" cy="5787346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3" y="168897"/>
            <a:ext cx="3491345" cy="30611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1193" y="3250828"/>
            <a:ext cx="182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Louny IG 8</a:t>
            </a:r>
            <a:endParaRPr lang="cs-CZ" dirty="0">
              <a:latin typeface="+mj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9" y="3747990"/>
            <a:ext cx="2902197" cy="297685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499658" y="6217920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Třebenický graduál</a:t>
            </a:r>
            <a:endParaRPr lang="cs-CZ" dirty="0">
              <a:latin typeface="+mj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199213" y="3997234"/>
            <a:ext cx="3149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NANEBEVSTOUPENÍ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109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89" y="266007"/>
            <a:ext cx="5233304" cy="5710844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701650" y="6075238"/>
            <a:ext cx="2935778" cy="681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 smtClean="0"/>
              <a:t>Mistr Vyšebrodského oltáře</a:t>
            </a: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3" y="165816"/>
            <a:ext cx="3005983" cy="288755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3061" y="266007"/>
            <a:ext cx="182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Louny IG 8</a:t>
            </a:r>
            <a:endParaRPr lang="cs-CZ" dirty="0">
              <a:latin typeface="+mj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3"/>
          <a:stretch/>
        </p:blipFill>
        <p:spPr>
          <a:xfrm>
            <a:off x="3383486" y="635339"/>
            <a:ext cx="2999302" cy="285607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338507" y="3491413"/>
            <a:ext cx="116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Louny IG 9</a:t>
            </a:r>
            <a:endParaRPr lang="cs-CZ" dirty="0"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/>
          <a:stretch/>
        </p:blipFill>
        <p:spPr>
          <a:xfrm>
            <a:off x="247730" y="3809047"/>
            <a:ext cx="2896756" cy="249063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40327" y="6387550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Brno, kol 1400, „S“</a:t>
            </a:r>
            <a:endParaRPr lang="cs-CZ" dirty="0">
              <a:latin typeface="+mj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7"/>
          <a:stretch/>
        </p:blipFill>
        <p:spPr>
          <a:xfrm>
            <a:off x="3253923" y="3809048"/>
            <a:ext cx="2214147" cy="2492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383486" y="6347487"/>
            <a:ext cx="220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Misál, Brno, kol 1413</a:t>
            </a:r>
            <a:endParaRPr lang="cs-CZ" dirty="0">
              <a:latin typeface="+mj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-492565" y="3141243"/>
            <a:ext cx="4019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SESLÁNÍ DUCHA SV.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04111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21881"/>
            <a:ext cx="10515600" cy="91892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ZVĚSTOVÁNÍ PANNĚ MARII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4693" y="1180920"/>
            <a:ext cx="10515600" cy="53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Zvěstování Panny Marie, Zvěstování Páně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Lk</a:t>
            </a:r>
            <a:r>
              <a:rPr lang="cs-CZ" dirty="0" smtClean="0"/>
              <a:t> 1, 26 – 38)</a:t>
            </a:r>
          </a:p>
          <a:p>
            <a:endParaRPr lang="cs-CZ" dirty="0"/>
          </a:p>
        </p:txBody>
      </p:sp>
      <p:pic>
        <p:nvPicPr>
          <p:cNvPr id="8196" name="Picture 4" descr="http://www.rodon.cz/admin/upload/ModuleIkona/64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4" y="1732135"/>
            <a:ext cx="6294118" cy="5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33" y="1627351"/>
            <a:ext cx="3632467" cy="522657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506787" y="5989601"/>
            <a:ext cx="105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Mistr </a:t>
            </a:r>
            <a:r>
              <a:rPr lang="cs-CZ" dirty="0" err="1" smtClean="0"/>
              <a:t>Bertram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08124" y="2111433"/>
            <a:ext cx="113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Fra</a:t>
            </a:r>
            <a:r>
              <a:rPr lang="cs-CZ" dirty="0" smtClean="0"/>
              <a:t> </a:t>
            </a:r>
            <a:r>
              <a:rPr lang="cs-CZ" dirty="0" err="1" smtClean="0"/>
              <a:t>Angelico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873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4774" y="5939761"/>
            <a:ext cx="3434542" cy="132556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Smrt P. Marie z Košátek 1340-1350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07" y="0"/>
            <a:ext cx="4847417" cy="685909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0248" t="25555" r="45766" b="8618"/>
          <a:stretch/>
        </p:blipFill>
        <p:spPr>
          <a:xfrm>
            <a:off x="243746" y="100669"/>
            <a:ext cx="4673325" cy="509141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43746" y="52427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+mj-lt"/>
              </a:rPr>
              <a:t>Iniciála D v graduálu cisterciaček </a:t>
            </a:r>
            <a:r>
              <a:rPr lang="cs-CZ" dirty="0" err="1">
                <a:latin typeface="+mj-lt"/>
              </a:rPr>
              <a:t>Wonnental</a:t>
            </a:r>
            <a:r>
              <a:rPr lang="cs-CZ" dirty="0">
                <a:latin typeface="+mj-lt"/>
              </a:rPr>
              <a:t>, </a:t>
            </a:r>
          </a:p>
          <a:p>
            <a:r>
              <a:rPr lang="cs-CZ" dirty="0" err="1">
                <a:latin typeface="+mj-lt"/>
              </a:rPr>
              <a:t>Badische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Landesbibliothek</a:t>
            </a:r>
            <a:r>
              <a:rPr lang="cs-CZ" dirty="0">
                <a:latin typeface="+mj-lt"/>
              </a:rPr>
              <a:t> Karlsruhe, Po roce 1318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81451" y="1162594"/>
            <a:ext cx="1711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SMRT PANNY MARIE - ZESNUTÍ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2569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9313" y="5935287"/>
            <a:ext cx="2171007" cy="922713"/>
          </a:xfrm>
        </p:spPr>
        <p:txBody>
          <a:bodyPr>
            <a:normAutofit/>
          </a:bodyPr>
          <a:lstStyle/>
          <a:p>
            <a:r>
              <a:rPr lang="cs-CZ" sz="1800" dirty="0" err="1" smtClean="0"/>
              <a:t>Puchnerova</a:t>
            </a:r>
            <a:r>
              <a:rPr lang="cs-CZ" sz="1800" dirty="0" smtClean="0"/>
              <a:t> archa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0" y="87800"/>
            <a:ext cx="4226750" cy="54982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93" y="87800"/>
            <a:ext cx="5793734" cy="580098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558742" y="6126481"/>
            <a:ext cx="323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Archa z Doudleb</a:t>
            </a:r>
            <a:endParaRPr lang="cs-CZ" dirty="0">
              <a:latin typeface="+mj-lt"/>
            </a:endParaRPr>
          </a:p>
        </p:txBody>
      </p:sp>
      <p:sp>
        <p:nvSpPr>
          <p:cNvPr id="3" name="TextovéPole 2"/>
          <p:cNvSpPr txBox="1"/>
          <p:nvPr/>
        </p:nvSpPr>
        <p:spPr>
          <a:xfrm flipH="1">
            <a:off x="2560320" y="5586012"/>
            <a:ext cx="3159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SMRT P. MARIE – POSLEDNÍ MODLITBA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177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3617" y="5987604"/>
            <a:ext cx="5013961" cy="876041"/>
          </a:xfrm>
        </p:spPr>
        <p:txBody>
          <a:bodyPr>
            <a:normAutofit/>
          </a:bodyPr>
          <a:lstStyle/>
          <a:p>
            <a:r>
              <a:rPr lang="cs-CZ" sz="1800" dirty="0"/>
              <a:t>Pasionál abatyše Kunhuty, 1313 – 1321, NKČR, </a:t>
            </a:r>
            <a:r>
              <a:rPr lang="cs-CZ" sz="1800" dirty="0" smtClean="0"/>
              <a:t>17v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785" t="19072" r="49460" b="7197"/>
          <a:stretch/>
        </p:blipFill>
        <p:spPr>
          <a:xfrm>
            <a:off x="324616" y="-5645"/>
            <a:ext cx="3269293" cy="6863645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32" y="286247"/>
            <a:ext cx="4672622" cy="57805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44983" y="927463"/>
            <a:ext cx="2338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KORUNOVÁNÍ PANNY MARIE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1385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4203" y="8804"/>
            <a:ext cx="6477000" cy="59900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Panna Marie sedmibolestná</a:t>
            </a:r>
            <a:endParaRPr lang="cs-CZ" sz="2800" dirty="0"/>
          </a:p>
        </p:txBody>
      </p:sp>
      <p:pic>
        <p:nvPicPr>
          <p:cNvPr id="4098" name="Picture 2" descr="https://upload.wikimedia.org/wikipedia/commons/b/ba/Reymond_Seven_Sorrows_of_Mar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08"/>
            <a:ext cx="4932934" cy="62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088835" y="5852161"/>
            <a:ext cx="2345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+mj-lt"/>
              </a:rPr>
              <a:t>Pierre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Reymond</a:t>
            </a:r>
            <a:r>
              <a:rPr lang="cs-CZ" dirty="0" smtClean="0">
                <a:latin typeface="+mj-lt"/>
              </a:rPr>
              <a:t> (1513–1584)</a:t>
            </a:r>
            <a:endParaRPr lang="cs-CZ" dirty="0"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3"/>
          <a:stretch/>
        </p:blipFill>
        <p:spPr>
          <a:xfrm>
            <a:off x="8015125" y="537888"/>
            <a:ext cx="1868708" cy="59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5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84617" y="5930732"/>
            <a:ext cx="5728855" cy="1330470"/>
          </a:xfrm>
        </p:spPr>
        <p:txBody>
          <a:bodyPr>
            <a:normAutofit/>
          </a:bodyPr>
          <a:lstStyle/>
          <a:p>
            <a:r>
              <a:rPr lang="cs-CZ" sz="1800" dirty="0" smtClean="0"/>
              <a:t>Varianta krumlovské madony, kol 1400, NG, umělý kámen</a:t>
            </a:r>
            <a:endParaRPr lang="cs-CZ" sz="1800" dirty="0"/>
          </a:p>
        </p:txBody>
      </p:sp>
      <p:pic>
        <p:nvPicPr>
          <p:cNvPr id="10242" name="Picture 2" descr="Mistr krumlovskÃ© madony - nÃ¡sledovnÃ­k - Madona - Varianta krumlovskÃ© madon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34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486400" y="872836"/>
            <a:ext cx="3477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MADONA</a:t>
            </a:r>
            <a:endParaRPr lang="cs-CZ" sz="4000" dirty="0"/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 rotWithShape="1">
          <a:blip r:embed="rId3"/>
          <a:srcRect l="31717" t="17542" r="31875" b="4382"/>
          <a:stretch/>
        </p:blipFill>
        <p:spPr>
          <a:xfrm>
            <a:off x="8120931" y="165571"/>
            <a:ext cx="3944889" cy="475864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013414" y="5058143"/>
            <a:ext cx="4159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+mj-lt"/>
              </a:rPr>
              <a:t>Missale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dioecesis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Pragensis</a:t>
            </a:r>
            <a:r>
              <a:rPr lang="cs-CZ" dirty="0">
                <a:latin typeface="+mj-lt"/>
              </a:rPr>
              <a:t>, XIV.B. 8, f. 12v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12385" t="25088" r="32196" b="5000"/>
          <a:stretch/>
        </p:blipFill>
        <p:spPr>
          <a:xfrm>
            <a:off x="3899721" y="1942920"/>
            <a:ext cx="3881659" cy="27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2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t="1286" r="2611" b="1"/>
          <a:stretch/>
        </p:blipFill>
        <p:spPr>
          <a:xfrm>
            <a:off x="3806678" y="16625"/>
            <a:ext cx="4247805" cy="510510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3094" r="3711" b="3604"/>
          <a:stretch/>
        </p:blipFill>
        <p:spPr>
          <a:xfrm>
            <a:off x="0" y="24937"/>
            <a:ext cx="3769216" cy="49876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802" y="8312"/>
            <a:ext cx="4047198" cy="500426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38200" y="5436524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Regina</a:t>
            </a:r>
            <a:endParaRPr lang="cs-CZ" dirty="0"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962698" y="5436524"/>
            <a:ext cx="170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Beata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440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73337" y="5652221"/>
            <a:ext cx="2107870" cy="1205779"/>
          </a:xfrm>
        </p:spPr>
        <p:txBody>
          <a:bodyPr>
            <a:normAutofit/>
          </a:bodyPr>
          <a:lstStyle/>
          <a:p>
            <a:r>
              <a:rPr lang="cs-CZ" sz="1800" dirty="0" err="1" smtClean="0"/>
              <a:t>Assumpta</a:t>
            </a:r>
            <a:r>
              <a:rPr lang="cs-CZ" sz="1800" dirty="0" smtClean="0"/>
              <a:t> z Deštné,</a:t>
            </a:r>
            <a:br>
              <a:rPr lang="cs-CZ" sz="1800" dirty="0" smtClean="0"/>
            </a:br>
            <a:r>
              <a:rPr lang="cs-CZ" sz="1800" dirty="0" smtClean="0"/>
              <a:t> kol 1450, NG</a:t>
            </a:r>
            <a:endParaRPr lang="cs-CZ" sz="1800" dirty="0"/>
          </a:p>
        </p:txBody>
      </p:sp>
      <p:pic>
        <p:nvPicPr>
          <p:cNvPr id="12292" name="Picture 4" descr="Anonym - Assumpta z DeÅ¡tnÃ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37566"/>
            <a:ext cx="5311413" cy="68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967758" y="357568"/>
            <a:ext cx="6086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ASSUMPTA - NANEBEVZATÁ</a:t>
            </a: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520" y="1677704"/>
            <a:ext cx="3396727" cy="452896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010996" y="6434051"/>
            <a:ext cx="111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Louny IG9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500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3772" y="74179"/>
            <a:ext cx="5583381" cy="1325563"/>
          </a:xfrm>
        </p:spPr>
        <p:txBody>
          <a:bodyPr/>
          <a:lstStyle/>
          <a:p>
            <a:r>
              <a:rPr lang="cs-CZ" dirty="0" smtClean="0"/>
              <a:t>PANNA MARIE V NADĚJI</a:t>
            </a:r>
            <a:endParaRPr lang="cs-CZ" dirty="0"/>
          </a:p>
        </p:txBody>
      </p:sp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3017519" y="6046123"/>
            <a:ext cx="3300154" cy="704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>
                <a:latin typeface="+mj-lt"/>
              </a:rPr>
              <a:t>P. Marie v naději, Čechy, 1430, NG</a:t>
            </a:r>
            <a:endParaRPr lang="cs-CZ" sz="1600" dirty="0">
              <a:latin typeface="+mj-lt"/>
            </a:endParaRPr>
          </a:p>
        </p:txBody>
      </p:sp>
      <p:pic>
        <p:nvPicPr>
          <p:cNvPr id="4" name="Picture 2" descr="Anonym - (Äechy (1430)) - SedÃ­cÃ­ Panna Marie v nadÄ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49" y="0"/>
            <a:ext cx="45691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8446" t="19705" r="47362" b="12250"/>
          <a:stretch/>
        </p:blipFill>
        <p:spPr>
          <a:xfrm>
            <a:off x="284019" y="1607126"/>
            <a:ext cx="1645920" cy="443899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038003" y="1607126"/>
            <a:ext cx="26295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latin typeface="+mj-lt"/>
              </a:rPr>
              <a:t>Maria in der Hoffnung, Schwaben, Anfang 16. Jh., Lindenholz gefasst</a:t>
            </a:r>
            <a:br>
              <a:rPr lang="de-DE" sz="1600" dirty="0" smtClean="0">
                <a:latin typeface="+mj-lt"/>
              </a:rPr>
            </a:br>
            <a:r>
              <a:rPr lang="de-DE" sz="1600" dirty="0" err="1" smtClean="0">
                <a:latin typeface="+mj-lt"/>
              </a:rPr>
              <a:t>Liebieghaus</a:t>
            </a:r>
            <a:r>
              <a:rPr lang="de-DE" sz="1600" dirty="0" smtClean="0">
                <a:latin typeface="+mj-lt"/>
              </a:rPr>
              <a:t> Skulpturensammlung, Frankfurt am Main</a:t>
            </a:r>
            <a:endParaRPr lang="cs-CZ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719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22670" y="6057413"/>
            <a:ext cx="2637905" cy="1094943"/>
          </a:xfrm>
        </p:spPr>
        <p:txBody>
          <a:bodyPr>
            <a:normAutofit/>
          </a:bodyPr>
          <a:lstStyle/>
          <a:p>
            <a:r>
              <a:rPr lang="cs-CZ" sz="1800" dirty="0" err="1" smtClean="0"/>
              <a:t>Reininghausův</a:t>
            </a:r>
            <a:r>
              <a:rPr lang="cs-CZ" sz="1800" dirty="0" smtClean="0"/>
              <a:t> oltář, 1440</a:t>
            </a:r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047" t="18660" r="73460" b="6340"/>
          <a:stretch/>
        </p:blipFill>
        <p:spPr>
          <a:xfrm>
            <a:off x="8188037" y="0"/>
            <a:ext cx="3827417" cy="68697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0807" y="440575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latin typeface="+mj-lt"/>
              </a:rPr>
              <a:t>SV. ANNA SAMOTŘETÍ</a:t>
            </a:r>
            <a:endParaRPr lang="cs-CZ" sz="4000" dirty="0">
              <a:latin typeface="+mj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12284" t="35089" r="54302" b="17947"/>
          <a:stretch/>
        </p:blipFill>
        <p:spPr>
          <a:xfrm>
            <a:off x="363252" y="1269472"/>
            <a:ext cx="3119780" cy="24653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25" y="1269472"/>
            <a:ext cx="4128137" cy="42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7872" y="-20467"/>
            <a:ext cx="5562603" cy="1325563"/>
          </a:xfrm>
        </p:spPr>
        <p:txBody>
          <a:bodyPr>
            <a:normAutofit/>
          </a:bodyPr>
          <a:lstStyle/>
          <a:p>
            <a:r>
              <a:rPr lang="cs-CZ" sz="4000" dirty="0" smtClean="0"/>
              <a:t>P. MARIE OCHRANITELKA</a:t>
            </a:r>
            <a:endParaRPr lang="cs-CZ" sz="4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7" y="2054442"/>
            <a:ext cx="2174310" cy="4351338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42434" t="22214" r="40674" b="28050"/>
          <a:stretch/>
        </p:blipFill>
        <p:spPr>
          <a:xfrm>
            <a:off x="9908772" y="1371"/>
            <a:ext cx="2202872" cy="364850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6509403"/>
            <a:ext cx="5264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+mj-lt"/>
              </a:rPr>
              <a:t>Ravensburger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Schutzmantelmadonna</a:t>
            </a:r>
            <a:r>
              <a:rPr lang="cs-CZ" dirty="0">
                <a:latin typeface="+mj-lt"/>
              </a:rPr>
              <a:t> (Michael Erhart)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28"/>
          <a:stretch/>
        </p:blipFill>
        <p:spPr>
          <a:xfrm>
            <a:off x="6718891" y="505530"/>
            <a:ext cx="2331465" cy="59002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63" y="966646"/>
            <a:ext cx="3395588" cy="455537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856863" y="5522021"/>
            <a:ext cx="333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Z kláštera cisterciaček na St. Brně, kol 1480</a:t>
            </a:r>
            <a:endParaRPr lang="cs-CZ" dirty="0">
              <a:latin typeface="+mj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1913" y="3729905"/>
            <a:ext cx="2155063" cy="305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7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950" y="4105032"/>
            <a:ext cx="3871599" cy="942579"/>
          </a:xfrm>
        </p:spPr>
        <p:txBody>
          <a:bodyPr>
            <a:normAutofit/>
          </a:bodyPr>
          <a:lstStyle/>
          <a:p>
            <a:r>
              <a:rPr lang="cs-CZ" sz="1800" dirty="0"/>
              <a:t>Pasionál abatyše Kunhuty, 1313 – 1321, NKČR, </a:t>
            </a:r>
            <a:r>
              <a:rPr lang="cs-CZ" sz="1800" dirty="0" smtClean="0"/>
              <a:t>5v </a:t>
            </a:r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6326" t="22453" r="47016" b="6022"/>
          <a:stretch/>
        </p:blipFill>
        <p:spPr>
          <a:xfrm>
            <a:off x="365760" y="121635"/>
            <a:ext cx="3559979" cy="39072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15" y="232708"/>
            <a:ext cx="3521930" cy="355786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128655" y="3920366"/>
            <a:ext cx="213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Třebenický graduál</a:t>
            </a:r>
            <a:endParaRPr lang="cs-CZ" dirty="0">
              <a:latin typeface="+mj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-182" t="-2101" r="182" b="5725"/>
          <a:stretch/>
        </p:blipFill>
        <p:spPr>
          <a:xfrm>
            <a:off x="4557414" y="2237155"/>
            <a:ext cx="3553763" cy="38449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946071" y="6082107"/>
            <a:ext cx="2776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Liber </a:t>
            </a:r>
            <a:r>
              <a:rPr lang="cs-CZ" dirty="0" err="1" smtClean="0">
                <a:latin typeface="+mj-lt"/>
              </a:rPr>
              <a:t>viaticus</a:t>
            </a:r>
            <a:r>
              <a:rPr lang="cs-CZ" dirty="0" smtClean="0">
                <a:latin typeface="+mj-lt"/>
              </a:rPr>
              <a:t> Jana ze Středy, kol 1360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932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389" y="362873"/>
            <a:ext cx="9483633" cy="58323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Panna Maria Pasovská/Pomocná /</a:t>
            </a:r>
            <a:r>
              <a:rPr lang="cs-CZ" dirty="0" err="1" smtClean="0"/>
              <a:t>Mariahilf</a:t>
            </a:r>
            <a:endParaRPr lang="cs-CZ" dirty="0"/>
          </a:p>
        </p:txBody>
      </p:sp>
      <p:pic>
        <p:nvPicPr>
          <p:cNvPr id="1026" name="Picture 2" descr="Maria Hilf (Gnadenbild) (Lucas Cranach der Ãlter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67" y="1280114"/>
            <a:ext cx="3910875" cy="55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ostelsedlec.cz/wp-content/uploads/2012/05/madona-sedlec-688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31" y="1923323"/>
            <a:ext cx="2883329" cy="429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9372" t="20625" r="62918" b="9911"/>
          <a:stretch/>
        </p:blipFill>
        <p:spPr>
          <a:xfrm>
            <a:off x="8800190" y="1923323"/>
            <a:ext cx="3026050" cy="426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8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80759" y="5992647"/>
            <a:ext cx="3479470" cy="86535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Mistr nesení kříže z Vyššího Brodu</a:t>
            </a:r>
            <a:br>
              <a:rPr lang="cs-CZ" sz="1800" dirty="0" smtClean="0"/>
            </a:br>
            <a:r>
              <a:rPr lang="cs-CZ" sz="1800" dirty="0" smtClean="0"/>
              <a:t> kol 1440</a:t>
            </a:r>
            <a:endParaRPr lang="cs-CZ" sz="1800" dirty="0"/>
          </a:p>
        </p:txBody>
      </p:sp>
      <p:pic>
        <p:nvPicPr>
          <p:cNvPr id="16386" name="Picture 2" descr="Mistr NesenÃ­ kÅÃ­Å¾e z VyÅ¡Å¡Ã­ho Brodu - NavÅ¡tÃ­venÃ­ Panny Mar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69" y="300445"/>
            <a:ext cx="4230803" cy="617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251269" y="300445"/>
            <a:ext cx="621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NAVŠTÍVENÍ  PANNY MARIE</a:t>
            </a:r>
            <a:endParaRPr lang="cs-CZ" sz="4000" b="1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3"/>
          <a:srcRect l="18958" t="12852" r="30246" b="8486"/>
          <a:stretch/>
        </p:blipFill>
        <p:spPr>
          <a:xfrm>
            <a:off x="6834180" y="931025"/>
            <a:ext cx="4866996" cy="423949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963294" y="52584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+mj-lt"/>
              </a:rPr>
              <a:t>Iniciála D v graduálu cisterciaček </a:t>
            </a:r>
            <a:r>
              <a:rPr lang="cs-CZ" dirty="0" err="1">
                <a:latin typeface="+mj-lt"/>
              </a:rPr>
              <a:t>Wonnental</a:t>
            </a:r>
            <a:r>
              <a:rPr lang="cs-CZ" dirty="0">
                <a:latin typeface="+mj-lt"/>
              </a:rPr>
              <a:t>, </a:t>
            </a:r>
          </a:p>
          <a:p>
            <a:r>
              <a:rPr lang="cs-CZ" dirty="0" err="1">
                <a:latin typeface="+mj-lt"/>
              </a:rPr>
              <a:t>Badische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Landesbibliothek</a:t>
            </a:r>
            <a:r>
              <a:rPr lang="cs-CZ" dirty="0">
                <a:latin typeface="+mj-lt"/>
              </a:rPr>
              <a:t> Karlsruhe, Po roce 1318</a:t>
            </a:r>
          </a:p>
        </p:txBody>
      </p:sp>
    </p:spTree>
    <p:extLst>
      <p:ext uri="{BB962C8B-B14F-4D97-AF65-F5344CB8AC3E}">
        <p14:creationId xmlns:p14="http://schemas.microsoft.com/office/powerpoint/2010/main" val="274134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73562" y="4256960"/>
            <a:ext cx="2603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+mj-lt"/>
              </a:rPr>
              <a:t>Žaltář Roberta de </a:t>
            </a:r>
            <a:r>
              <a:rPr lang="cs-CZ" sz="1600" dirty="0" err="1">
                <a:latin typeface="+mj-lt"/>
              </a:rPr>
              <a:t>Lisle</a:t>
            </a:r>
            <a:r>
              <a:rPr lang="cs-CZ" sz="1600" dirty="0">
                <a:latin typeface="+mj-lt"/>
              </a:rPr>
              <a:t>, </a:t>
            </a:r>
            <a:r>
              <a:rPr lang="cs-CZ" sz="1600" dirty="0" err="1">
                <a:latin typeface="+mj-lt"/>
              </a:rPr>
              <a:t>British</a:t>
            </a:r>
            <a:r>
              <a:rPr lang="cs-CZ" sz="1600" dirty="0">
                <a:latin typeface="+mj-lt"/>
              </a:rPr>
              <a:t> Museum,</a:t>
            </a:r>
            <a:br>
              <a:rPr lang="cs-CZ" sz="1600" dirty="0">
                <a:latin typeface="+mj-lt"/>
              </a:rPr>
            </a:br>
            <a:r>
              <a:rPr lang="pt-BR" sz="1600" dirty="0">
                <a:latin typeface="+mj-lt"/>
              </a:rPr>
              <a:t>1308 - 1310 a před r. 1319</a:t>
            </a:r>
            <a:endParaRPr lang="cs-CZ" sz="1600" dirty="0">
              <a:latin typeface="+mj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531" y="117458"/>
            <a:ext cx="5669388" cy="1325563"/>
          </a:xfrm>
        </p:spPr>
        <p:txBody>
          <a:bodyPr/>
          <a:lstStyle/>
          <a:p>
            <a:r>
              <a:rPr lang="cs-CZ" b="1" dirty="0" smtClean="0"/>
              <a:t>NAROZENÍ JEŽÍŠE KRISTA</a:t>
            </a:r>
            <a:endParaRPr lang="cs-CZ" b="1" dirty="0"/>
          </a:p>
        </p:txBody>
      </p:sp>
      <p:pic>
        <p:nvPicPr>
          <p:cNvPr id="14338" name="Picture 2" descr="https://upload.wikimedia.org/wikipedia/commons/thumb/b/b8/Vy%C5%A1ebrodsk%C3%BD_cyklus_-_Narozen%C3%AD_P%C3%A1n%C4%9B%2C_N%C3%A1rodn%C3%AD_galerie_v_Praze.jpg/800px-Vy%C5%A1ebrodsk%C3%BD_cyklus_-_Narozen%C3%AD_P%C3%A1n%C4%9B%2C_N%C3%A1rodn%C3%AD_galerie_v_Praz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256" y="0"/>
            <a:ext cx="6376744" cy="6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9" y="1281142"/>
            <a:ext cx="3051816" cy="28285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00" y="3072578"/>
            <a:ext cx="2822788" cy="370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5435" y="5434666"/>
            <a:ext cx="2362200" cy="132556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Archa z Doudleb, AJG</a:t>
            </a:r>
            <a:endParaRPr lang="cs-CZ" sz="1800" dirty="0"/>
          </a:p>
        </p:txBody>
      </p:sp>
      <p:pic>
        <p:nvPicPr>
          <p:cNvPr id="21506" name="Picture 2" descr="https://upload.wikimedia.org/wikipedia/commons/b/b5/Archa_z_Doudleb_%28Narozen%C3%AD_P%C3%A1n%C4%9B%29%2C_AJG_Hlubok%C3%A1_nad_Vltavo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543" y="0"/>
            <a:ext cx="62836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51330" y="658906"/>
            <a:ext cx="230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ADORACE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852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0617" y="5670709"/>
            <a:ext cx="4797829" cy="898410"/>
          </a:xfrm>
        </p:spPr>
        <p:txBody>
          <a:bodyPr>
            <a:normAutofit/>
          </a:bodyPr>
          <a:lstStyle/>
          <a:p>
            <a:r>
              <a:rPr lang="cs-CZ" sz="1800" dirty="0"/>
              <a:t>Pasionál abatyše Kunhuty, 1313 – 1321, </a:t>
            </a:r>
            <a:r>
              <a:rPr lang="cs-CZ" sz="1800" dirty="0" smtClean="0"/>
              <a:t>NKČR, 6r</a:t>
            </a:r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2566" t="31603" r="22890" b="4787"/>
          <a:stretch/>
        </p:blipFill>
        <p:spPr>
          <a:xfrm>
            <a:off x="570617" y="208117"/>
            <a:ext cx="5073726" cy="525541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7" t="48545" r="1018"/>
          <a:stretch/>
        </p:blipFill>
        <p:spPr>
          <a:xfrm>
            <a:off x="6931627" y="205189"/>
            <a:ext cx="4397432" cy="52583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28263" y="6021977"/>
            <a:ext cx="322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OBŘEZÁNÍ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43953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9920" t="39072" r="41276" b="27735"/>
          <a:stretch/>
        </p:blipFill>
        <p:spPr>
          <a:xfrm>
            <a:off x="4002478" y="173220"/>
            <a:ext cx="3280674" cy="325748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983748" y="3452745"/>
            <a:ext cx="38468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+mj-lt"/>
              </a:rPr>
              <a:t>Kutnohorský graduál XXIII </a:t>
            </a:r>
            <a:r>
              <a:rPr lang="cs-CZ" sz="1600" dirty="0" smtClean="0">
                <a:latin typeface="+mj-lt"/>
              </a:rPr>
              <a:t>A, 38v </a:t>
            </a:r>
            <a:endParaRPr lang="cs-CZ" dirty="0">
              <a:latin typeface="+mj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1303" t="29429" r="50549" b="36791"/>
          <a:stretch/>
        </p:blipFill>
        <p:spPr>
          <a:xfrm>
            <a:off x="8494361" y="173220"/>
            <a:ext cx="3078217" cy="322283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8494361" y="3471826"/>
            <a:ext cx="3113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+mj-lt"/>
              </a:rPr>
              <a:t>Lobkovický graduál, XXIII A 1, </a:t>
            </a:r>
            <a:r>
              <a:rPr lang="cs-CZ" sz="1600" dirty="0" smtClean="0">
                <a:latin typeface="+mj-lt"/>
              </a:rPr>
              <a:t>1500-1510, f. 245</a:t>
            </a:r>
            <a:endParaRPr lang="cs-CZ" sz="1600" dirty="0">
              <a:latin typeface="+mj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78" y="3791299"/>
            <a:ext cx="3416274" cy="30590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609156" y="6363645"/>
            <a:ext cx="1770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Louny IG8</a:t>
            </a:r>
            <a:endParaRPr lang="cs-CZ" dirty="0">
              <a:latin typeface="+mj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6" y="300564"/>
            <a:ext cx="3533987" cy="475004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40822" y="5151564"/>
            <a:ext cx="192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+mj-lt"/>
              </a:rPr>
              <a:t>Vyšehradský kodex</a:t>
            </a:r>
            <a:endParaRPr lang="cs-CZ" sz="1600" dirty="0">
              <a:latin typeface="+mj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987246" y="4699966"/>
            <a:ext cx="351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OBĚTOVÁNÍ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80016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73388" cy="1325563"/>
          </a:xfrm>
        </p:spPr>
        <p:txBody>
          <a:bodyPr>
            <a:normAutofit/>
          </a:bodyPr>
          <a:lstStyle/>
          <a:p>
            <a:r>
              <a:rPr lang="cs-CZ" sz="4000" dirty="0" smtClean="0"/>
              <a:t>KLANĚNÍ TŘÍ KRÁLŮ</a:t>
            </a:r>
            <a:endParaRPr lang="cs-CZ" sz="4000" dirty="0"/>
          </a:p>
        </p:txBody>
      </p:sp>
      <p:pic>
        <p:nvPicPr>
          <p:cNvPr id="3074" name="Picture 2" descr="https://upload.wikimedia.org/wikipedia/commons/thumb/7/78/Vy%C5%A1ebrodsk%C3%BD_cyklus_-_Klan%C4%9Bn%C3%AD_sv._t%C5%99%C3%AD_kr%C3%A1l%C5%AF%2C_N%C3%A1rodn%C3%AD_galerie_v_Praze.jpg/800px-Vy%C5%A1ebrodsk%C3%BD_cyklus_-_Klan%C4%9Bn%C3%AD_sv._t%C5%99%C3%AD_kr%C3%A1l%C5%AF%2C_N%C3%A1rodn%C3%AD_galerie_v_Praz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66" y="0"/>
            <a:ext cx="63353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8729" t="11319" r="38058" b="38507"/>
          <a:stretch/>
        </p:blipFill>
        <p:spPr>
          <a:xfrm>
            <a:off x="838200" y="1618470"/>
            <a:ext cx="3358342" cy="285377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21426" y="46520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+mj-lt"/>
              </a:rPr>
              <a:t>Iniciála D v graduálu cisterciaček </a:t>
            </a:r>
            <a:r>
              <a:rPr lang="cs-CZ" dirty="0" err="1">
                <a:latin typeface="+mj-lt"/>
              </a:rPr>
              <a:t>Wonnental</a:t>
            </a:r>
            <a:r>
              <a:rPr lang="cs-CZ" dirty="0">
                <a:latin typeface="+mj-lt"/>
              </a:rPr>
              <a:t>, </a:t>
            </a:r>
          </a:p>
          <a:p>
            <a:r>
              <a:rPr lang="cs-CZ" dirty="0" err="1">
                <a:latin typeface="+mj-lt"/>
              </a:rPr>
              <a:t>Badische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Landesbibliothek</a:t>
            </a:r>
            <a:r>
              <a:rPr lang="cs-CZ" dirty="0">
                <a:latin typeface="+mj-lt"/>
              </a:rPr>
              <a:t> Karlsruhe, Po roce 1318</a:t>
            </a:r>
          </a:p>
        </p:txBody>
      </p:sp>
    </p:spTree>
    <p:extLst>
      <p:ext uri="{BB962C8B-B14F-4D97-AF65-F5344CB8AC3E}">
        <p14:creationId xmlns:p14="http://schemas.microsoft.com/office/powerpoint/2010/main" val="211870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3407</TotalTime>
  <Words>390</Words>
  <Application>Microsoft Office PowerPoint</Application>
  <PresentationFormat>Širokoúhlá obrazovka</PresentationFormat>
  <Paragraphs>82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Mariánská ikonografie</vt:lpstr>
      <vt:lpstr>ZVĚSTOVÁNÍ PANNĚ MARII </vt:lpstr>
      <vt:lpstr>Pasionál abatyše Kunhuty, 1313 – 1321, NKČR, 5v </vt:lpstr>
      <vt:lpstr>Mistr nesení kříže z Vyššího Brodu  kol 1440</vt:lpstr>
      <vt:lpstr>NAROZENÍ JEŽÍŠE KRISTA</vt:lpstr>
      <vt:lpstr>Archa z Doudleb, AJG</vt:lpstr>
      <vt:lpstr>Pasionál abatyše Kunhuty, 1313 – 1321, NKČR, 6r</vt:lpstr>
      <vt:lpstr>Prezentace aplikace PowerPoint</vt:lpstr>
      <vt:lpstr>KLANĚNÍ TŘÍ KRÁLŮ</vt:lpstr>
      <vt:lpstr>Lukas Cranach st.,1504, Státní muzea v Berlíně</vt:lpstr>
      <vt:lpstr>Moravská galerie, 1460-1500, kostel P. Marie na St. Brně?</vt:lpstr>
      <vt:lpstr>Hieronymus Bosch, 1475</vt:lpstr>
      <vt:lpstr>Robert Campin</vt:lpstr>
      <vt:lpstr>Misál olomoucký</vt:lpstr>
      <vt:lpstr>Rogier van der Weyden, 1435, Prado</vt:lpstr>
      <vt:lpstr>Prezentace aplikace PowerPoint</vt:lpstr>
      <vt:lpstr>PIETA</vt:lpstr>
      <vt:lpstr>Mistr Vyšebrodského oltáře</vt:lpstr>
      <vt:lpstr>Prezentace aplikace PowerPoint</vt:lpstr>
      <vt:lpstr>Smrt P. Marie z Košátek 1340-1350</vt:lpstr>
      <vt:lpstr>Puchnerova archa</vt:lpstr>
      <vt:lpstr>Pasionál abatyše Kunhuty, 1313 – 1321, NKČR, 17v</vt:lpstr>
      <vt:lpstr>Panna Marie sedmibolestná</vt:lpstr>
      <vt:lpstr>Varianta krumlovské madony, kol 1400, NG, umělý kámen</vt:lpstr>
      <vt:lpstr>Prezentace aplikace PowerPoint</vt:lpstr>
      <vt:lpstr>Assumpta z Deštné,  kol 1450, NG</vt:lpstr>
      <vt:lpstr>PANNA MARIE V NADĚJI</vt:lpstr>
      <vt:lpstr>Reininghausův oltář, 1440</vt:lpstr>
      <vt:lpstr>P. MARIE OCHRANITELKA</vt:lpstr>
      <vt:lpstr>Panna Maria Pasovská/Pomocná /Mariahilf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Mariánská ikonografie</dc:title>
  <dc:creator>uživatel</dc:creator>
  <cp:lastModifiedBy>uživatel</cp:lastModifiedBy>
  <cp:revision>99</cp:revision>
  <dcterms:created xsi:type="dcterms:W3CDTF">2019-06-11T14:52:07Z</dcterms:created>
  <dcterms:modified xsi:type="dcterms:W3CDTF">2019-10-08T20:06:32Z</dcterms:modified>
</cp:coreProperties>
</file>