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331" r:id="rId4"/>
    <p:sldId id="343" r:id="rId5"/>
    <p:sldId id="296" r:id="rId6"/>
    <p:sldId id="298" r:id="rId7"/>
    <p:sldId id="300" r:id="rId8"/>
    <p:sldId id="344" r:id="rId9"/>
    <p:sldId id="301" r:id="rId10"/>
    <p:sldId id="293" r:id="rId11"/>
    <p:sldId id="302" r:id="rId12"/>
    <p:sldId id="303" r:id="rId13"/>
    <p:sldId id="316" r:id="rId14"/>
    <p:sldId id="310" r:id="rId15"/>
    <p:sldId id="278" r:id="rId16"/>
    <p:sldId id="317" r:id="rId17"/>
    <p:sldId id="345" r:id="rId18"/>
    <p:sldId id="341" r:id="rId19"/>
    <p:sldId id="333" r:id="rId20"/>
    <p:sldId id="318" r:id="rId21"/>
    <p:sldId id="319" r:id="rId22"/>
    <p:sldId id="337" r:id="rId23"/>
    <p:sldId id="289" r:id="rId24"/>
    <p:sldId id="320" r:id="rId25"/>
    <p:sldId id="321" r:id="rId26"/>
    <p:sldId id="264" r:id="rId27"/>
    <p:sldId id="266" r:id="rId28"/>
    <p:sldId id="272" r:id="rId29"/>
    <p:sldId id="322" r:id="rId30"/>
    <p:sldId id="323" r:id="rId31"/>
    <p:sldId id="274" r:id="rId32"/>
    <p:sldId id="28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E16"/>
    <a:srgbClr val="EFEC7A"/>
    <a:srgbClr val="B08600"/>
    <a:srgbClr val="B44E10"/>
    <a:srgbClr val="A2460E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51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5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41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08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6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4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3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0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31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2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3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1327-BB18-4F37-8649-DDC9AB3D4E98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35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STARÝ ZÁKON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9802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3448" y="432262"/>
            <a:ext cx="3075709" cy="64328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VYVEDENÍ LOTA ZE SODOMY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16" y="1330036"/>
            <a:ext cx="4376537" cy="524979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2" y="1330036"/>
            <a:ext cx="4243593" cy="52503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7403" y="569238"/>
            <a:ext cx="35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LOT SEDÍ PŘED BRANAMI SODOMY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4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226" y="706582"/>
            <a:ext cx="2565756" cy="984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JÁKOBŮV ŽEBŘÍK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8" y="194553"/>
            <a:ext cx="5173949" cy="6400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9" y="2281048"/>
            <a:ext cx="3468752" cy="35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Josefův příběh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" y="1487094"/>
            <a:ext cx="3562003" cy="4406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94" y="1487094"/>
            <a:ext cx="3562003" cy="44066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6" y="1487094"/>
            <a:ext cx="3562003" cy="44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93286"/>
            <a:ext cx="3579756" cy="4428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73" y="193286"/>
            <a:ext cx="3579756" cy="44285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90" y="193286"/>
            <a:ext cx="3579756" cy="44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71" y="243728"/>
            <a:ext cx="3955587" cy="4893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" y="243728"/>
            <a:ext cx="3955586" cy="48935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62" y="243728"/>
            <a:ext cx="3955586" cy="48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chelangelova socha MojÅ¾Ã­Å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9" y="0"/>
            <a:ext cx="5141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" b="2898"/>
          <a:stretch/>
        </p:blipFill>
        <p:spPr>
          <a:xfrm>
            <a:off x="992521" y="427289"/>
            <a:ext cx="4058044" cy="529839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9222" y="6055900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Mojžíš </a:t>
            </a:r>
            <a:r>
              <a:rPr lang="cs-CZ" dirty="0">
                <a:latin typeface="+mj-lt"/>
              </a:rPr>
              <a:t>se modlí k </a:t>
            </a:r>
            <a:r>
              <a:rPr lang="cs-CZ" dirty="0" smtClean="0">
                <a:latin typeface="+mj-lt"/>
              </a:rPr>
              <a:t>Hospodinu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5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62" y="8013"/>
            <a:ext cx="5537038" cy="6849987"/>
          </a:xfrm>
        </p:spPr>
      </p:pic>
      <p:sp>
        <p:nvSpPr>
          <p:cNvPr id="5" name="TextovéPole 4"/>
          <p:cNvSpPr txBox="1"/>
          <p:nvPr/>
        </p:nvSpPr>
        <p:spPr>
          <a:xfrm>
            <a:off x="1338349" y="4912822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MOJŽÍŠ PŘED HOŘÍCÍM KEŘEM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5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30" y="822959"/>
            <a:ext cx="4633427" cy="57357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73" y="822959"/>
            <a:ext cx="4633427" cy="57357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8393" y="332509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PŘECHOD PŘES RUDÉ MOŘE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50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/>
        </p:blipFill>
        <p:spPr>
          <a:xfrm>
            <a:off x="5941522" y="314179"/>
            <a:ext cx="5728842" cy="279184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71323" r="1524" b="1977"/>
          <a:stretch/>
        </p:blipFill>
        <p:spPr>
          <a:xfrm>
            <a:off x="166627" y="3608417"/>
            <a:ext cx="6724367" cy="310397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58019" r="5447" b="4364"/>
          <a:stretch/>
        </p:blipFill>
        <p:spPr>
          <a:xfrm>
            <a:off x="7249211" y="3608417"/>
            <a:ext cx="4421153" cy="3103970"/>
          </a:xfrm>
        </p:spPr>
      </p:pic>
      <p:sp>
        <p:nvSpPr>
          <p:cNvPr id="2" name="TextovéPole 1"/>
          <p:cNvSpPr txBox="1"/>
          <p:nvPr/>
        </p:nvSpPr>
        <p:spPr>
          <a:xfrm>
            <a:off x="681644" y="756458"/>
            <a:ext cx="298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PUTOVÁNÍ IZRAELE POUŠTÍ: SESLÁNÍ KŘEPELEK A MANY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76" y="1786072"/>
            <a:ext cx="4730797" cy="44566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3" y="1187867"/>
            <a:ext cx="6012669" cy="50548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178467" y="384561"/>
            <a:ext cx="441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ZÁZRAČNÉ VYTRYSKNUTÍ PRAMENE ZE SKÁLY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78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66243" y="133814"/>
            <a:ext cx="3557240" cy="1014762"/>
          </a:xfrm>
        </p:spPr>
        <p:txBody>
          <a:bodyPr>
            <a:normAutofit/>
          </a:bodyPr>
          <a:lstStyle/>
          <a:p>
            <a:r>
              <a:rPr lang="cs-CZ" b="1" dirty="0" smtClean="0"/>
              <a:t>STARÝ ZÁKON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839" y="1148576"/>
            <a:ext cx="10515600" cy="5430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Pentateuch (5 knih </a:t>
            </a:r>
            <a:r>
              <a:rPr lang="cs-CZ" sz="2600" dirty="0" smtClean="0"/>
              <a:t>Mojžíšových</a:t>
            </a:r>
            <a:r>
              <a:rPr lang="cs-CZ" sz="2000" dirty="0" smtClean="0"/>
              <a:t>): 	Genesis (</a:t>
            </a:r>
            <a:r>
              <a:rPr lang="cs-CZ" sz="2000" dirty="0" err="1" smtClean="0"/>
              <a:t>Gn</a:t>
            </a:r>
            <a:r>
              <a:rPr lang="cs-CZ" sz="2000" dirty="0" smtClean="0"/>
              <a:t>, Gen)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Exodus (Ex)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 err="1" smtClean="0"/>
              <a:t>Leviticus</a:t>
            </a:r>
            <a:r>
              <a:rPr lang="cs-CZ" sz="2000" dirty="0" smtClean="0"/>
              <a:t> (</a:t>
            </a:r>
            <a:r>
              <a:rPr lang="cs-CZ" sz="2000" dirty="0" err="1" smtClean="0"/>
              <a:t>Lv</a:t>
            </a:r>
            <a:r>
              <a:rPr lang="cs-CZ" sz="2000" dirty="0" smtClean="0"/>
              <a:t>, Lev)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 err="1" smtClean="0"/>
              <a:t>Numeri</a:t>
            </a:r>
            <a:r>
              <a:rPr lang="cs-CZ" sz="2000" dirty="0" smtClean="0"/>
              <a:t> (</a:t>
            </a:r>
            <a:r>
              <a:rPr lang="cs-CZ" sz="2000" dirty="0" err="1" smtClean="0"/>
              <a:t>Nm</a:t>
            </a:r>
            <a:r>
              <a:rPr lang="cs-CZ" sz="2000" dirty="0" smtClean="0"/>
              <a:t>, </a:t>
            </a:r>
            <a:r>
              <a:rPr lang="cs-CZ" sz="2000" dirty="0" err="1" smtClean="0"/>
              <a:t>Num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Deuteronomium (</a:t>
            </a:r>
            <a:r>
              <a:rPr lang="cs-CZ" sz="2000" dirty="0" err="1" smtClean="0"/>
              <a:t>Dt</a:t>
            </a:r>
            <a:r>
              <a:rPr lang="cs-CZ" sz="2000" dirty="0" smtClean="0"/>
              <a:t>, </a:t>
            </a:r>
            <a:r>
              <a:rPr lang="cs-CZ" sz="2000" dirty="0" err="1" smtClean="0"/>
              <a:t>Deut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Jozue – </a:t>
            </a:r>
            <a:r>
              <a:rPr lang="cs-CZ" sz="2000" dirty="0" err="1" smtClean="0"/>
              <a:t>Iosue</a:t>
            </a:r>
            <a:r>
              <a:rPr lang="cs-CZ" sz="2000" dirty="0" smtClean="0"/>
              <a:t> (</a:t>
            </a:r>
            <a:r>
              <a:rPr lang="cs-CZ" sz="2000" dirty="0" err="1" smtClean="0"/>
              <a:t>Joz</a:t>
            </a:r>
            <a:r>
              <a:rPr lang="cs-CZ" sz="2000" dirty="0" smtClean="0"/>
              <a:t>, </a:t>
            </a:r>
            <a:r>
              <a:rPr lang="cs-CZ" sz="2000" dirty="0" err="1" smtClean="0"/>
              <a:t>Ios</a:t>
            </a:r>
            <a:r>
              <a:rPr lang="cs-CZ" sz="2000" dirty="0" smtClean="0"/>
              <a:t>)			 	</a:t>
            </a:r>
            <a:r>
              <a:rPr lang="cs-CZ" sz="2000" dirty="0" err="1" smtClean="0"/>
              <a:t>Nehemiášova</a:t>
            </a:r>
            <a:r>
              <a:rPr lang="cs-CZ" sz="2000" dirty="0" smtClean="0"/>
              <a:t> (</a:t>
            </a:r>
            <a:r>
              <a:rPr lang="cs-CZ" sz="2000" b="1" dirty="0" smtClean="0"/>
              <a:t>2. </a:t>
            </a:r>
            <a:r>
              <a:rPr lang="cs-CZ" sz="2000" b="1" dirty="0" err="1" smtClean="0"/>
              <a:t>Ezdrášova</a:t>
            </a:r>
            <a:r>
              <a:rPr lang="cs-CZ" sz="2000" dirty="0" smtClean="0"/>
              <a:t>; </a:t>
            </a:r>
            <a:r>
              <a:rPr lang="cs-CZ" sz="2000" dirty="0" err="1"/>
              <a:t>Neh</a:t>
            </a:r>
            <a:r>
              <a:rPr lang="cs-CZ" sz="2000" dirty="0"/>
              <a:t>, 2 </a:t>
            </a:r>
            <a:r>
              <a:rPr lang="cs-CZ" sz="2000" dirty="0" err="1"/>
              <a:t>Ezd</a:t>
            </a:r>
            <a:r>
              <a:rPr lang="cs-CZ" sz="2000" dirty="0"/>
              <a:t> </a:t>
            </a:r>
            <a:r>
              <a:rPr lang="cs-CZ" sz="2000" dirty="0" smtClean="0"/>
              <a:t>) 	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Soudců – </a:t>
            </a:r>
            <a:r>
              <a:rPr lang="cs-CZ" sz="2000" dirty="0" err="1" smtClean="0"/>
              <a:t>Iudicum</a:t>
            </a:r>
            <a:r>
              <a:rPr lang="cs-CZ" sz="2000" dirty="0" smtClean="0"/>
              <a:t> (</a:t>
            </a:r>
            <a:r>
              <a:rPr lang="cs-CZ" sz="2000" dirty="0" err="1" smtClean="0"/>
              <a:t>Sd</a:t>
            </a:r>
            <a:r>
              <a:rPr lang="cs-CZ" sz="2000" dirty="0" smtClean="0"/>
              <a:t>, </a:t>
            </a:r>
            <a:r>
              <a:rPr lang="cs-CZ" sz="2000" dirty="0" err="1" smtClean="0"/>
              <a:t>Iudic</a:t>
            </a:r>
            <a:r>
              <a:rPr lang="cs-CZ" sz="2000" dirty="0" smtClean="0"/>
              <a:t>, </a:t>
            </a:r>
            <a:r>
              <a:rPr lang="cs-CZ" sz="2000" dirty="0" err="1" smtClean="0"/>
              <a:t>Idc</a:t>
            </a:r>
            <a:r>
              <a:rPr lang="cs-CZ" sz="2000" dirty="0"/>
              <a:t>) </a:t>
            </a:r>
            <a:r>
              <a:rPr lang="cs-CZ" sz="2000" dirty="0" smtClean="0"/>
              <a:t>			III </a:t>
            </a:r>
            <a:r>
              <a:rPr lang="cs-CZ" sz="2000" dirty="0" err="1"/>
              <a:t>Esra</a:t>
            </a:r>
            <a:r>
              <a:rPr lang="cs-CZ" sz="2000" dirty="0"/>
              <a:t>, IV </a:t>
            </a:r>
            <a:r>
              <a:rPr lang="cs-CZ" sz="2000" dirty="0" err="1" smtClean="0"/>
              <a:t>Esra</a:t>
            </a:r>
            <a:r>
              <a:rPr lang="cs-CZ" sz="2000" dirty="0" smtClean="0"/>
              <a:t>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Rút – Ruth (</a:t>
            </a:r>
            <a:r>
              <a:rPr lang="cs-CZ" sz="2000" dirty="0" err="1" smtClean="0"/>
              <a:t>Rt</a:t>
            </a:r>
            <a:r>
              <a:rPr lang="cs-CZ" sz="2000" dirty="0" smtClean="0"/>
              <a:t>, Rut) 				</a:t>
            </a:r>
            <a:r>
              <a:rPr lang="cs-CZ" sz="2000" dirty="0"/>
              <a:t> Job – </a:t>
            </a:r>
            <a:r>
              <a:rPr lang="cs-CZ" sz="2000" dirty="0" err="1"/>
              <a:t>Iob</a:t>
            </a:r>
            <a:r>
              <a:rPr lang="cs-CZ" sz="2000" dirty="0"/>
              <a:t> </a:t>
            </a:r>
            <a:r>
              <a:rPr lang="cs-CZ" sz="2000" dirty="0" smtClean="0"/>
              <a:t>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Samuelova – </a:t>
            </a:r>
            <a:r>
              <a:rPr lang="cs-CZ" sz="2000" dirty="0" err="1" smtClean="0"/>
              <a:t>Samuelis</a:t>
            </a:r>
            <a:r>
              <a:rPr lang="cs-CZ" sz="2000" dirty="0" smtClean="0"/>
              <a:t>, </a:t>
            </a:r>
            <a:r>
              <a:rPr lang="cs-CZ" sz="2000" dirty="0" err="1" smtClean="0"/>
              <a:t>Regum</a:t>
            </a:r>
            <a:r>
              <a:rPr lang="cs-CZ" sz="2000" dirty="0" smtClean="0"/>
              <a:t>		</a:t>
            </a:r>
            <a:r>
              <a:rPr lang="cs-CZ" sz="2000" dirty="0"/>
              <a:t>	 Ester (</a:t>
            </a:r>
            <a:r>
              <a:rPr lang="cs-CZ" sz="2000" dirty="0" err="1"/>
              <a:t>Est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	 (1 Sam, 1 S, </a:t>
            </a:r>
            <a:r>
              <a:rPr lang="cs-CZ" sz="2000" b="1" dirty="0" smtClean="0"/>
              <a:t>1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- </a:t>
            </a:r>
            <a:r>
              <a:rPr lang="cs-CZ" sz="2000" dirty="0" smtClean="0"/>
              <a:t>LXX)			1. Makabejská (1 </a:t>
            </a:r>
            <a:r>
              <a:rPr lang="cs-CZ" sz="2000" dirty="0" err="1" smtClean="0"/>
              <a:t>Mak</a:t>
            </a:r>
            <a:r>
              <a:rPr lang="cs-CZ" sz="2000" dirty="0" smtClean="0"/>
              <a:t>, 1 Mac) 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Samuelova (2 Sam, 2 S, </a:t>
            </a:r>
            <a:r>
              <a:rPr lang="cs-CZ" sz="2000" b="1" dirty="0" smtClean="0"/>
              <a:t>2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- LXX)	 </a:t>
            </a:r>
            <a:r>
              <a:rPr lang="cs-CZ" sz="2000" dirty="0"/>
              <a:t>	2. Makabejská (2 </a:t>
            </a:r>
            <a:r>
              <a:rPr lang="cs-CZ" sz="2000" dirty="0" err="1"/>
              <a:t>Mak</a:t>
            </a:r>
            <a:r>
              <a:rPr lang="cs-CZ" sz="2000" dirty="0"/>
              <a:t>, 2 Mac)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Královská - </a:t>
            </a:r>
            <a:r>
              <a:rPr lang="cs-CZ" sz="2000" dirty="0" err="1" smtClean="0"/>
              <a:t>Malachim</a:t>
            </a:r>
            <a:r>
              <a:rPr lang="cs-CZ" sz="2000" dirty="0" smtClean="0"/>
              <a:t> (1 Král, 1 </a:t>
            </a:r>
            <a:r>
              <a:rPr lang="cs-CZ" sz="2000" dirty="0" err="1" smtClean="0"/>
              <a:t>Kr</a:t>
            </a:r>
            <a:r>
              <a:rPr lang="cs-CZ" sz="2000" dirty="0" smtClean="0"/>
              <a:t>, 1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3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 smtClean="0"/>
              <a:t>) 	Tobiáš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Královská (2 Král, 2 </a:t>
            </a:r>
            <a:r>
              <a:rPr lang="cs-CZ" sz="2000" dirty="0" err="1" smtClean="0"/>
              <a:t>Kr</a:t>
            </a:r>
            <a:r>
              <a:rPr lang="cs-CZ" sz="2000" dirty="0" smtClean="0"/>
              <a:t>, 2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4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/>
              <a:t>)			 Judit (</a:t>
            </a:r>
            <a:r>
              <a:rPr lang="cs-CZ" sz="2000" dirty="0" err="1"/>
              <a:t>Jdt</a:t>
            </a:r>
            <a:r>
              <a:rPr lang="cs-CZ" sz="2000" dirty="0"/>
              <a:t>, </a:t>
            </a:r>
            <a:r>
              <a:rPr lang="cs-CZ" sz="2000" dirty="0" err="1"/>
              <a:t>Iudt</a:t>
            </a:r>
            <a:r>
              <a:rPr lang="cs-CZ" sz="2000" dirty="0"/>
              <a:t>, </a:t>
            </a:r>
            <a:r>
              <a:rPr lang="cs-CZ" sz="2000" dirty="0" err="1"/>
              <a:t>Idt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Kniha kronik/letopisů - </a:t>
            </a:r>
            <a:r>
              <a:rPr lang="cs-CZ" sz="2000" dirty="0" err="1" smtClean="0"/>
              <a:t>Paralipomen</a:t>
            </a:r>
            <a:r>
              <a:rPr lang="cs-CZ" sz="2000" dirty="0" smtClean="0"/>
              <a:t> (1 Kron, 1 Pa, 1 </a:t>
            </a:r>
            <a:r>
              <a:rPr lang="cs-CZ" sz="2000" dirty="0" err="1" smtClean="0"/>
              <a:t>Chr</a:t>
            </a:r>
            <a:r>
              <a:rPr lang="cs-CZ" sz="2000" dirty="0" smtClean="0"/>
              <a:t>, 1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Kniha kronik/ letopisů (2 Kron, 2 Pa, 2 </a:t>
            </a:r>
            <a:r>
              <a:rPr lang="cs-CZ" sz="2000" dirty="0" err="1" smtClean="0"/>
              <a:t>Chr</a:t>
            </a:r>
            <a:r>
              <a:rPr lang="cs-CZ" sz="2000" dirty="0" smtClean="0"/>
              <a:t>, 2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err="1" smtClean="0"/>
              <a:t>Ezdrášova</a:t>
            </a:r>
            <a:r>
              <a:rPr lang="cs-CZ" sz="2000" dirty="0" smtClean="0"/>
              <a:t> - </a:t>
            </a:r>
            <a:r>
              <a:rPr lang="cs-CZ" sz="2000" dirty="0" err="1" smtClean="0"/>
              <a:t>Esra</a:t>
            </a:r>
            <a:r>
              <a:rPr lang="cs-CZ" sz="2000" dirty="0" smtClean="0"/>
              <a:t> (</a:t>
            </a:r>
            <a:r>
              <a:rPr lang="cs-CZ" sz="2000" dirty="0" err="1" smtClean="0"/>
              <a:t>Ezd</a:t>
            </a:r>
            <a:r>
              <a:rPr lang="cs-CZ" sz="2000" dirty="0" smtClean="0"/>
              <a:t>, 1 </a:t>
            </a:r>
            <a:r>
              <a:rPr lang="cs-CZ" sz="2000" dirty="0" err="1" smtClean="0"/>
              <a:t>Ezd</a:t>
            </a:r>
            <a:r>
              <a:rPr lang="cs-CZ" sz="2000" dirty="0" smtClean="0"/>
              <a:t>, </a:t>
            </a:r>
            <a:r>
              <a:rPr lang="cs-CZ" sz="2000" dirty="0" err="1" smtClean="0"/>
              <a:t>Esdr</a:t>
            </a:r>
            <a:r>
              <a:rPr lang="cs-CZ" sz="2000" dirty="0" smtClean="0"/>
              <a:t>, </a:t>
            </a:r>
            <a:r>
              <a:rPr lang="cs-CZ" sz="2000" dirty="0" err="1" smtClean="0"/>
              <a:t>Esd</a:t>
            </a:r>
            <a:r>
              <a:rPr lang="cs-CZ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41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0846" cy="13255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Ex 17,11-13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" y="550120"/>
            <a:ext cx="4579871" cy="5665854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5" r="2433" b="2695"/>
          <a:stretch/>
        </p:blipFill>
        <p:spPr>
          <a:xfrm>
            <a:off x="4909506" y="2269375"/>
            <a:ext cx="6717485" cy="39465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3025" y="656705"/>
            <a:ext cx="4771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BITVA S AMÁLEKEM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340629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MOJŽÍŠ OBDRŽEL DESKY ZÁKONA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97" y="365125"/>
            <a:ext cx="4859423" cy="60116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508316"/>
            <a:ext cx="3336236" cy="32534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5923" t="11204" r="60163" b="62047"/>
          <a:stretch/>
        </p:blipFill>
        <p:spPr>
          <a:xfrm>
            <a:off x="4331864" y="2084467"/>
            <a:ext cx="1943131" cy="21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3561" t="15400" r="26513" b="3239"/>
          <a:stretch/>
        </p:blipFill>
        <p:spPr>
          <a:xfrm>
            <a:off x="2588697" y="1422684"/>
            <a:ext cx="5294643" cy="485342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23207" y="532014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GEDEONOVO ROUNO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9918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877" y="193042"/>
            <a:ext cx="2706278" cy="682020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SAMSON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" y="1155021"/>
            <a:ext cx="4423383" cy="54722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8" y="2597607"/>
            <a:ext cx="1623063" cy="4029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48" y="1155021"/>
            <a:ext cx="4423384" cy="54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0" y="340823"/>
            <a:ext cx="5031380" cy="622442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4925" t="58144" r="24491" b="8704"/>
          <a:stretch/>
        </p:blipFill>
        <p:spPr>
          <a:xfrm>
            <a:off x="6760730" y="3103254"/>
            <a:ext cx="3821371" cy="346199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00553" y="906087"/>
            <a:ext cx="39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SAMSON ODNÁŠÍ VRATA BRÁNY Z GAZY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7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37" y="177956"/>
            <a:ext cx="4956188" cy="61314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277708"/>
            <a:ext cx="4862945" cy="60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36" y="198585"/>
            <a:ext cx="2594794" cy="36160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8" y="4074465"/>
            <a:ext cx="6252394" cy="277473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31886" y="3337922"/>
            <a:ext cx="18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A GOLIÁŠ</a:t>
            </a:r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5" y="292881"/>
            <a:ext cx="3534855" cy="36556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6055" y="4074465"/>
            <a:ext cx="181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S HARFOU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7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46629" t="37956" r="29523" b="17837"/>
          <a:stretch/>
        </p:blipFill>
        <p:spPr>
          <a:xfrm>
            <a:off x="629159" y="1836956"/>
            <a:ext cx="3749458" cy="3909507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3585" r="4380" b="2710"/>
          <a:stretch/>
        </p:blipFill>
        <p:spPr>
          <a:xfrm>
            <a:off x="6178376" y="756444"/>
            <a:ext cx="5759061" cy="24355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5" y="3600833"/>
            <a:ext cx="5759061" cy="30267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0084" y="756444"/>
            <a:ext cx="463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ELIÁŠ JE VZAT NA OHNIVÉM VOZE NA  NEBESA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6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36" y="83155"/>
            <a:ext cx="1922585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ESTER</a:t>
            </a:r>
            <a:endParaRPr lang="cs-CZ" sz="1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1" y="1139525"/>
            <a:ext cx="2844673" cy="435133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03" y="1139525"/>
            <a:ext cx="3427433" cy="45278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00828" y="455188"/>
            <a:ext cx="223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RÚT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7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1" y="629210"/>
            <a:ext cx="4662799" cy="57684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9" y="629209"/>
            <a:ext cx="4662799" cy="5768445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98558" y="152302"/>
            <a:ext cx="1758361" cy="820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 smtClean="0"/>
              <a:t>JUDIT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540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860415" y="1598064"/>
            <a:ext cx="146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Bible martinická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7" y="0"/>
            <a:ext cx="472150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t="622" r="1307" b="2269"/>
          <a:stretch/>
        </p:blipFill>
        <p:spPr>
          <a:xfrm>
            <a:off x="6687927" y="452928"/>
            <a:ext cx="3635393" cy="556331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53891" y="773084"/>
            <a:ext cx="139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STVOŘENÍ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7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1" y="273377"/>
            <a:ext cx="5101559" cy="631124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92" y="273377"/>
            <a:ext cx="5071079" cy="62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8269" y="0"/>
            <a:ext cx="2053244" cy="280677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Lucas </a:t>
            </a:r>
            <a:r>
              <a:rPr lang="cs-CZ" sz="2400" b="1" dirty="0" err="1" smtClean="0"/>
              <a:t>Cranach</a:t>
            </a:r>
            <a:endParaRPr lang="cs-CZ" sz="2400" b="1" dirty="0"/>
          </a:p>
        </p:txBody>
      </p:sp>
      <p:pic>
        <p:nvPicPr>
          <p:cNvPr id="4" name="Picture 4" descr="https://upload.wikimedia.org/wikipedia/commons/a/a9/Judith_mit_dem_Haupt_des_Holofe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00" y="0"/>
            <a:ext cx="49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tmuseum.cz/resources/works/cranach_st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69" y="0"/>
            <a:ext cx="4505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7" y="3617664"/>
            <a:ext cx="1945064" cy="29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2368" y="298624"/>
            <a:ext cx="1731579" cy="1325563"/>
          </a:xfrm>
        </p:spPr>
        <p:txBody>
          <a:bodyPr/>
          <a:lstStyle/>
          <a:p>
            <a:r>
              <a:rPr lang="cs-CZ" b="1" dirty="0" smtClean="0"/>
              <a:t>Jonáš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 r="2832" b="3952"/>
          <a:stretch/>
        </p:blipFill>
        <p:spPr>
          <a:xfrm>
            <a:off x="210015" y="298624"/>
            <a:ext cx="4491154" cy="57255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947" r="7330" b="3480"/>
          <a:stretch/>
        </p:blipFill>
        <p:spPr>
          <a:xfrm>
            <a:off x="5056001" y="2352438"/>
            <a:ext cx="6781323" cy="36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0436" y="1296785"/>
            <a:ext cx="4923364" cy="39390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/>
        </p:blipFill>
        <p:spPr>
          <a:xfrm>
            <a:off x="5783439" y="235349"/>
            <a:ext cx="2879801" cy="41334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6369" r="35686" b="49752"/>
          <a:stretch/>
        </p:blipFill>
        <p:spPr>
          <a:xfrm>
            <a:off x="8892118" y="235349"/>
            <a:ext cx="2774638" cy="4133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6020" r="64374" b="49697"/>
          <a:stretch/>
        </p:blipFill>
        <p:spPr>
          <a:xfrm>
            <a:off x="3012105" y="235349"/>
            <a:ext cx="2692753" cy="41334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2" t="5555" r="7838" b="50371"/>
          <a:stretch/>
        </p:blipFill>
        <p:spPr>
          <a:xfrm>
            <a:off x="246152" y="235349"/>
            <a:ext cx="2662983" cy="413341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37431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ADAMA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012105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EVY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83439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PRVOTNÍ HŘÍCH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103879" y="4555373"/>
            <a:ext cx="23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VYHNÁNÍ Z RÁJE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09954"/>
            <a:ext cx="4677508" cy="1091087"/>
          </a:xfrm>
        </p:spPr>
        <p:txBody>
          <a:bodyPr/>
          <a:lstStyle/>
          <a:p>
            <a:r>
              <a:rPr lang="cs-CZ" dirty="0" smtClean="0"/>
              <a:t>Gen 7; 8,1-12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4491"/>
            <a:ext cx="5539886" cy="6853509"/>
          </a:xfrm>
        </p:spPr>
      </p:pic>
      <p:sp>
        <p:nvSpPr>
          <p:cNvPr id="3" name="TextovéPole 2"/>
          <p:cNvSpPr txBox="1"/>
          <p:nvPr/>
        </p:nvSpPr>
        <p:spPr>
          <a:xfrm>
            <a:off x="6400800" y="6217920"/>
            <a:ext cx="210312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NOEMOVA ARCHA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2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Gn</a:t>
            </a:r>
            <a:r>
              <a:rPr lang="cs-CZ" dirty="0" smtClean="0"/>
              <a:t> 11,4-9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4"/>
            <a:ext cx="5565183" cy="6884804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54" y="2787444"/>
            <a:ext cx="4839204" cy="35396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75120" y="731520"/>
            <a:ext cx="31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STAVBA BABYLONSKÉ VĚŽE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10" y="0"/>
            <a:ext cx="5559690" cy="6878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76" y="3532908"/>
            <a:ext cx="2422832" cy="295684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6458" y="581891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SETKÁNÍ ABRAHÁMA S MELCHISEDECHEM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8930016" y="423949"/>
            <a:ext cx="964277" cy="4488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284422" y="116378"/>
            <a:ext cx="2793076" cy="65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2" y="1172095"/>
            <a:ext cx="4609185" cy="4931828"/>
          </a:xfrm>
        </p:spPr>
      </p:pic>
      <p:sp>
        <p:nvSpPr>
          <p:cNvPr id="5" name="TextovéPole 4"/>
          <p:cNvSpPr txBox="1"/>
          <p:nvPr/>
        </p:nvSpPr>
        <p:spPr>
          <a:xfrm>
            <a:off x="1604356" y="631767"/>
            <a:ext cx="378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OBĚTOVÁNÍ IZÁKA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38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6" y="1413163"/>
            <a:ext cx="5666796" cy="3317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3837" t="52580" r="18195" b="15334"/>
          <a:stretch/>
        </p:blipFill>
        <p:spPr>
          <a:xfrm>
            <a:off x="6021081" y="3825683"/>
            <a:ext cx="6011731" cy="285774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12175" y="407323"/>
            <a:ext cx="633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SETKÁNÍ ABRAHÁMA S HOSPODINEM V PODOBĚ TŘÍ MUŽŮ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5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3321</TotalTime>
  <Words>124</Words>
  <Application>Microsoft Office PowerPoint</Application>
  <PresentationFormat>Širokoúhlá obrazovka</PresentationFormat>
  <Paragraphs>57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STARÝ ZÁKON</vt:lpstr>
      <vt:lpstr>STARÝ ZÁKON</vt:lpstr>
      <vt:lpstr>Prezentace aplikace PowerPoint</vt:lpstr>
      <vt:lpstr>A</vt:lpstr>
      <vt:lpstr>Gen 7; 8,1-12</vt:lpstr>
      <vt:lpstr>Gn 11,4-9</vt:lpstr>
      <vt:lpstr>Prezentace aplikace PowerPoint</vt:lpstr>
      <vt:lpstr>Prezentace aplikace PowerPoint</vt:lpstr>
      <vt:lpstr>Prezentace aplikace PowerPoint</vt:lpstr>
      <vt:lpstr>VYVEDENÍ LOTA ZE SODOMY</vt:lpstr>
      <vt:lpstr>JÁKOBŮV ŽEBŘÍK</vt:lpstr>
      <vt:lpstr>Josefův příběh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 17,11-13</vt:lpstr>
      <vt:lpstr>MOJŽÍŠ OBDRŽEL DESKY ZÁKONA</vt:lpstr>
      <vt:lpstr>Prezentace aplikace PowerPoint</vt:lpstr>
      <vt:lpstr>SAMSON</vt:lpstr>
      <vt:lpstr>Prezentace aplikace PowerPoint</vt:lpstr>
      <vt:lpstr>Prezentace aplikace PowerPoint</vt:lpstr>
      <vt:lpstr>Prezentace aplikace PowerPoint</vt:lpstr>
      <vt:lpstr>Prezentace aplikace PowerPoint</vt:lpstr>
      <vt:lpstr>ESTER</vt:lpstr>
      <vt:lpstr>Prezentace aplikace PowerPoint</vt:lpstr>
      <vt:lpstr>Prezentace aplikace PowerPoint</vt:lpstr>
      <vt:lpstr> Lucas Cranach</vt:lpstr>
      <vt:lpstr>Jonáš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Písmo (Scriptura), Bible (ta biblia-knihy), Zákon Starý zákon (45 knih), Nový zákon (27 knih) rozdělení textu na kapitoly pochází z 13. století (pařížský profesor Štěpán Langton) k očíslování jednotlivých vět (veršů) došlo v 16.</dc:title>
  <dc:creator>uživatel</dc:creator>
  <cp:lastModifiedBy>Uživatel systému Windows</cp:lastModifiedBy>
  <cp:revision>142</cp:revision>
  <dcterms:created xsi:type="dcterms:W3CDTF">2019-04-23T13:53:13Z</dcterms:created>
  <dcterms:modified xsi:type="dcterms:W3CDTF">2019-09-26T09:05:07Z</dcterms:modified>
</cp:coreProperties>
</file>