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9" r:id="rId2"/>
    <p:sldId id="261" r:id="rId3"/>
    <p:sldId id="264" r:id="rId4"/>
    <p:sldId id="265" r:id="rId5"/>
    <p:sldId id="257" r:id="rId6"/>
    <p:sldId id="266" r:id="rId7"/>
    <p:sldId id="268" r:id="rId8"/>
    <p:sldId id="267" r:id="rId9"/>
    <p:sldId id="272" r:id="rId10"/>
    <p:sldId id="269" r:id="rId11"/>
    <p:sldId id="270" r:id="rId12"/>
    <p:sldId id="271" r:id="rId13"/>
    <p:sldId id="273" r:id="rId14"/>
    <p:sldId id="274" r:id="rId15"/>
    <p:sldId id="293" r:id="rId16"/>
    <p:sldId id="276" r:id="rId17"/>
    <p:sldId id="275" r:id="rId18"/>
    <p:sldId id="281" r:id="rId19"/>
    <p:sldId id="277" r:id="rId20"/>
    <p:sldId id="278" r:id="rId21"/>
    <p:sldId id="287" r:id="rId22"/>
    <p:sldId id="280" r:id="rId23"/>
    <p:sldId id="286" r:id="rId24"/>
    <p:sldId id="279" r:id="rId25"/>
    <p:sldId id="282" r:id="rId26"/>
    <p:sldId id="283" r:id="rId27"/>
    <p:sldId id="284" r:id="rId28"/>
    <p:sldId id="285" r:id="rId29"/>
    <p:sldId id="325" r:id="rId30"/>
    <p:sldId id="326" r:id="rId31"/>
    <p:sldId id="327" r:id="rId3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40D29D-9ABE-4E3C-9A87-A85FCF6B71C0}" v="2" dt="2019-12-15T19:46:19.4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1180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řemysl Bar" userId="e729b752-3125-4e78-a7e7-46c1a5182e56" providerId="ADAL" clId="{DF40D29D-9ABE-4E3C-9A87-A85FCF6B71C0}"/>
    <pc:docChg chg="modSld">
      <pc:chgData name="Přemysl Bar" userId="e729b752-3125-4e78-a7e7-46c1a5182e56" providerId="ADAL" clId="{DF40D29D-9ABE-4E3C-9A87-A85FCF6B71C0}" dt="2019-12-15T19:46:19.489" v="4"/>
      <pc:docMkLst>
        <pc:docMk/>
      </pc:docMkLst>
      <pc:sldChg chg="modSp">
        <pc:chgData name="Přemysl Bar" userId="e729b752-3125-4e78-a7e7-46c1a5182e56" providerId="ADAL" clId="{DF40D29D-9ABE-4E3C-9A87-A85FCF6B71C0}" dt="2019-12-15T19:43:59.184" v="1" actId="790"/>
        <pc:sldMkLst>
          <pc:docMk/>
          <pc:sldMk cId="2254036796" sldId="264"/>
        </pc:sldMkLst>
        <pc:spChg chg="mod">
          <ac:chgData name="Přemysl Bar" userId="e729b752-3125-4e78-a7e7-46c1a5182e56" providerId="ADAL" clId="{DF40D29D-9ABE-4E3C-9A87-A85FCF6B71C0}" dt="2019-12-15T19:43:59.184" v="1" actId="790"/>
          <ac:spMkLst>
            <pc:docMk/>
            <pc:sldMk cId="2254036796" sldId="264"/>
            <ac:spMk id="2" creationId="{00000000-0000-0000-0000-000000000000}"/>
          </ac:spMkLst>
        </pc:spChg>
      </pc:sldChg>
      <pc:sldChg chg="modSp">
        <pc:chgData name="Přemysl Bar" userId="e729b752-3125-4e78-a7e7-46c1a5182e56" providerId="ADAL" clId="{DF40D29D-9ABE-4E3C-9A87-A85FCF6B71C0}" dt="2019-12-15T19:46:19.489" v="4"/>
        <pc:sldMkLst>
          <pc:docMk/>
          <pc:sldMk cId="36333188" sldId="273"/>
        </pc:sldMkLst>
        <pc:spChg chg="mod">
          <ac:chgData name="Přemysl Bar" userId="e729b752-3125-4e78-a7e7-46c1a5182e56" providerId="ADAL" clId="{DF40D29D-9ABE-4E3C-9A87-A85FCF6B71C0}" dt="2019-12-15T19:46:19.489" v="4"/>
          <ac:spMkLst>
            <pc:docMk/>
            <pc:sldMk cId="36333188" sldId="273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0FD9E-FB0B-E440-B98C-7EAE7D670313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DF86A-3E06-484B-83F5-703C70B87E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36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DF86A-3E06-484B-83F5-703C70B87E7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026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277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04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9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14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18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2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71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884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100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820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565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1B1F4-0FC1-9945-B730-EBB1AB19237D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2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Inhaltsplatzhalter 5" descr="map04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/>
        </p:blipFill>
        <p:spPr>
          <a:xfrm>
            <a:off x="457200" y="0"/>
            <a:ext cx="8229600" cy="6751053"/>
          </a:xfrm>
        </p:spPr>
      </p:pic>
    </p:spTree>
    <p:extLst>
      <p:ext uri="{BB962C8B-B14F-4D97-AF65-F5344CB8AC3E}">
        <p14:creationId xmlns:p14="http://schemas.microsoft.com/office/powerpoint/2010/main" val="2311078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6189" y="516702"/>
            <a:ext cx="843547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i="1" dirty="0" err="1">
                <a:latin typeface="Times New Roman"/>
                <a:cs typeface="Times New Roman"/>
              </a:rPr>
              <a:t>Narratio</a:t>
            </a:r>
            <a:r>
              <a:rPr lang="de-DE" sz="2000" i="1" dirty="0">
                <a:latin typeface="Times New Roman"/>
                <a:cs typeface="Times New Roman"/>
              </a:rPr>
              <a:t> de </a:t>
            </a:r>
            <a:r>
              <a:rPr lang="de-DE" sz="2000" i="1" dirty="0" err="1">
                <a:latin typeface="Times New Roman"/>
                <a:cs typeface="Times New Roman"/>
              </a:rPr>
              <a:t>primordiis</a:t>
            </a:r>
            <a:r>
              <a:rPr lang="de-DE" sz="2000" i="1" dirty="0">
                <a:latin typeface="Times New Roman"/>
                <a:cs typeface="Times New Roman"/>
              </a:rPr>
              <a:t> </a:t>
            </a:r>
            <a:r>
              <a:rPr lang="de-DE" sz="2000" i="1" dirty="0" err="1">
                <a:latin typeface="Times New Roman"/>
                <a:cs typeface="Times New Roman"/>
              </a:rPr>
              <a:t>ordinis</a:t>
            </a:r>
            <a:r>
              <a:rPr lang="de-DE" sz="2000" i="1" dirty="0">
                <a:latin typeface="Times New Roman"/>
                <a:cs typeface="Times New Roman"/>
              </a:rPr>
              <a:t> </a:t>
            </a:r>
            <a:r>
              <a:rPr lang="de-DE" sz="2000" i="1" dirty="0" err="1">
                <a:latin typeface="Times New Roman"/>
                <a:cs typeface="Times New Roman"/>
              </a:rPr>
              <a:t>Theutonici</a:t>
            </a:r>
            <a:r>
              <a:rPr lang="de-DE" sz="2000" i="1" dirty="0">
                <a:latin typeface="Times New Roman"/>
                <a:cs typeface="Times New Roman"/>
              </a:rPr>
              <a:t>.</a:t>
            </a:r>
          </a:p>
          <a:p>
            <a:pPr algn="ctr"/>
            <a:r>
              <a:rPr lang="de-DE" sz="2000" dirty="0">
                <a:latin typeface="Times New Roman"/>
                <a:cs typeface="Times New Roman"/>
              </a:rPr>
              <a:t>(</a:t>
            </a:r>
            <a:r>
              <a:rPr lang="de-DE" sz="2000" dirty="0" err="1">
                <a:latin typeface="Times New Roman"/>
                <a:cs typeface="Times New Roman"/>
              </a:rPr>
              <a:t>Scriptores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rerum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Prussicarum</a:t>
            </a:r>
            <a:r>
              <a:rPr lang="de-DE" sz="2000" dirty="0">
                <a:latin typeface="Times New Roman"/>
                <a:cs typeface="Times New Roman"/>
              </a:rPr>
              <a:t> I. </a:t>
            </a:r>
            <a:r>
              <a:rPr lang="de-DE" sz="2000" dirty="0" err="1">
                <a:latin typeface="Times New Roman"/>
                <a:cs typeface="Times New Roman"/>
              </a:rPr>
              <a:t>Leizpig</a:t>
            </a:r>
            <a:r>
              <a:rPr lang="de-DE" sz="2000" dirty="0">
                <a:latin typeface="Times New Roman"/>
                <a:cs typeface="Times New Roman"/>
              </a:rPr>
              <a:t> 1861, s. 220–225)</a:t>
            </a:r>
          </a:p>
          <a:p>
            <a:pPr algn="just"/>
            <a:endParaRPr lang="de-DE" sz="2000" dirty="0">
              <a:latin typeface="Times New Roman"/>
              <a:cs typeface="Times New Roman"/>
            </a:endParaRPr>
          </a:p>
          <a:p>
            <a:pPr algn="just"/>
            <a:r>
              <a:rPr lang="de-DE" sz="2000" dirty="0" err="1">
                <a:latin typeface="Times New Roman"/>
                <a:cs typeface="Times New Roman"/>
              </a:rPr>
              <a:t>Procedente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itaque</a:t>
            </a:r>
            <a:r>
              <a:rPr lang="de-DE" sz="2000" dirty="0">
                <a:latin typeface="Times New Roman"/>
                <a:cs typeface="Times New Roman"/>
              </a:rPr>
              <a:t> tempore </a:t>
            </a:r>
            <a:r>
              <a:rPr lang="de-DE" sz="2000" dirty="0" err="1">
                <a:latin typeface="Times New Roman"/>
                <a:cs typeface="Times New Roman"/>
              </a:rPr>
              <a:t>quum</a:t>
            </a:r>
            <a:r>
              <a:rPr lang="de-DE" sz="2000" dirty="0">
                <a:latin typeface="Times New Roman"/>
                <a:cs typeface="Times New Roman"/>
              </a:rPr>
              <a:t> Romanus </a:t>
            </a:r>
            <a:r>
              <a:rPr lang="de-DE" sz="2000" dirty="0" err="1">
                <a:latin typeface="Times New Roman"/>
                <a:cs typeface="Times New Roman"/>
              </a:rPr>
              <a:t>inperator</a:t>
            </a:r>
            <a:r>
              <a:rPr lang="de-DE" sz="2000" dirty="0">
                <a:latin typeface="Times New Roman"/>
                <a:cs typeface="Times New Roman"/>
              </a:rPr>
              <a:t> Henricus ante </a:t>
            </a:r>
            <a:r>
              <a:rPr lang="de-DE" sz="2000" dirty="0" err="1">
                <a:latin typeface="Times New Roman"/>
                <a:cs typeface="Times New Roman"/>
              </a:rPr>
              <a:t>dictus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regnum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Sycilie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suo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dominio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subjugavit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exercitus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validus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tam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principum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quam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magnatum</a:t>
            </a:r>
            <a:r>
              <a:rPr lang="de-DE" sz="2000" dirty="0">
                <a:latin typeface="Times New Roman"/>
                <a:cs typeface="Times New Roman"/>
              </a:rPr>
              <a:t> de  </a:t>
            </a:r>
            <a:r>
              <a:rPr lang="de-DE" sz="2000" dirty="0" err="1">
                <a:latin typeface="Times New Roman"/>
                <a:cs typeface="Times New Roman"/>
              </a:rPr>
              <a:t>Alemania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egressus</a:t>
            </a:r>
            <a:r>
              <a:rPr lang="de-DE" sz="2000" dirty="0">
                <a:latin typeface="Times New Roman"/>
                <a:cs typeface="Times New Roman"/>
              </a:rPr>
              <a:t> in </a:t>
            </a:r>
            <a:r>
              <a:rPr lang="de-DE" sz="2000" dirty="0" err="1">
                <a:latin typeface="Times New Roman"/>
                <a:cs typeface="Times New Roman"/>
              </a:rPr>
              <a:t>subsidium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terre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sancte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transfretavit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verum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aliquanto</a:t>
            </a:r>
            <a:r>
              <a:rPr lang="de-DE" sz="2000" dirty="0">
                <a:latin typeface="Times New Roman"/>
                <a:cs typeface="Times New Roman"/>
              </a:rPr>
              <a:t> tempore </a:t>
            </a:r>
            <a:r>
              <a:rPr lang="de-DE" sz="2000" dirty="0" err="1">
                <a:latin typeface="Times New Roman"/>
                <a:cs typeface="Times New Roman"/>
              </a:rPr>
              <a:t>moraretur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audientes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inperatorem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Henricum</a:t>
            </a:r>
            <a:r>
              <a:rPr lang="de-DE" sz="2000" dirty="0">
                <a:latin typeface="Times New Roman"/>
                <a:cs typeface="Times New Roman"/>
              </a:rPr>
              <a:t> mortis </a:t>
            </a:r>
            <a:r>
              <a:rPr lang="de-DE" sz="2000" dirty="0" err="1">
                <a:latin typeface="Times New Roman"/>
                <a:cs typeface="Times New Roman"/>
              </a:rPr>
              <a:t>debitum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exsolvisse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redire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singuli</a:t>
            </a:r>
            <a:r>
              <a:rPr lang="de-DE" sz="2000" dirty="0">
                <a:latin typeface="Times New Roman"/>
                <a:cs typeface="Times New Roman"/>
              </a:rPr>
              <a:t> ad </a:t>
            </a:r>
            <a:r>
              <a:rPr lang="de-DE" sz="2000" dirty="0" err="1">
                <a:latin typeface="Times New Roman"/>
                <a:cs typeface="Times New Roman"/>
              </a:rPr>
              <a:t>patriam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disponebant</a:t>
            </a:r>
            <a:r>
              <a:rPr lang="de-DE" sz="2000" dirty="0">
                <a:latin typeface="Times New Roman"/>
                <a:cs typeface="Times New Roman"/>
              </a:rPr>
              <a:t>. </a:t>
            </a:r>
            <a:r>
              <a:rPr lang="de-DE" sz="2000" b="1" dirty="0" err="1">
                <a:latin typeface="Times New Roman"/>
                <a:cs typeface="Times New Roman"/>
              </a:rPr>
              <a:t>Pluribus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autem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principibus</a:t>
            </a:r>
            <a:r>
              <a:rPr lang="de-DE" sz="2000" b="1" dirty="0">
                <a:latin typeface="Times New Roman"/>
                <a:cs typeface="Times New Roman"/>
              </a:rPr>
              <a:t> et </a:t>
            </a:r>
            <a:r>
              <a:rPr lang="de-DE" sz="2000" b="1" dirty="0" err="1">
                <a:latin typeface="Times New Roman"/>
                <a:cs typeface="Times New Roman"/>
              </a:rPr>
              <a:t>magnatibus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Alamanie</a:t>
            </a:r>
            <a:r>
              <a:rPr lang="de-DE" sz="2000" b="1" dirty="0">
                <a:latin typeface="Times New Roman"/>
                <a:cs typeface="Times New Roman"/>
              </a:rPr>
              <a:t>, </a:t>
            </a:r>
            <a:r>
              <a:rPr lang="de-DE" sz="2000" b="1" dirty="0" err="1">
                <a:latin typeface="Times New Roman"/>
                <a:cs typeface="Times New Roman"/>
              </a:rPr>
              <a:t>qui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aderant</a:t>
            </a:r>
            <a:r>
              <a:rPr lang="de-DE" sz="2000" b="1" dirty="0">
                <a:latin typeface="Times New Roman"/>
                <a:cs typeface="Times New Roman"/>
              </a:rPr>
              <a:t>, </a:t>
            </a:r>
            <a:r>
              <a:rPr lang="de-DE" sz="2000" b="1" dirty="0" err="1">
                <a:latin typeface="Times New Roman"/>
                <a:cs typeface="Times New Roman"/>
              </a:rPr>
              <a:t>utile</a:t>
            </a:r>
            <a:r>
              <a:rPr lang="de-DE" sz="2000" b="1" dirty="0">
                <a:latin typeface="Times New Roman"/>
                <a:cs typeface="Times New Roman"/>
              </a:rPr>
              <a:t> et </a:t>
            </a:r>
            <a:r>
              <a:rPr lang="de-DE" sz="2000" b="1" dirty="0" err="1">
                <a:latin typeface="Times New Roman"/>
                <a:cs typeface="Times New Roman"/>
              </a:rPr>
              <a:t>honestum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visum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est</a:t>
            </a:r>
            <a:r>
              <a:rPr lang="de-DE" sz="2000" b="1" dirty="0">
                <a:latin typeface="Times New Roman"/>
                <a:cs typeface="Times New Roman"/>
              </a:rPr>
              <a:t>, </a:t>
            </a:r>
            <a:r>
              <a:rPr lang="de-DE" sz="2000" b="1" dirty="0" err="1">
                <a:latin typeface="Times New Roman"/>
                <a:cs typeface="Times New Roman"/>
              </a:rPr>
              <a:t>ut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hospitali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prelibato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ordo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milicie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templi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donaretur</a:t>
            </a:r>
            <a:r>
              <a:rPr lang="de-DE" sz="2000" b="1" dirty="0">
                <a:latin typeface="Times New Roman"/>
                <a:cs typeface="Times New Roman"/>
              </a:rPr>
              <a:t>, super quo </a:t>
            </a:r>
            <a:r>
              <a:rPr lang="de-DE" sz="2000" b="1" dirty="0" err="1">
                <a:latin typeface="Times New Roman"/>
                <a:cs typeface="Times New Roman"/>
              </a:rPr>
              <a:t>ordinato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prelati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principes</a:t>
            </a:r>
            <a:r>
              <a:rPr lang="de-DE" sz="2000" b="1" dirty="0">
                <a:latin typeface="Times New Roman"/>
                <a:cs typeface="Times New Roman"/>
              </a:rPr>
              <a:t> et </a:t>
            </a:r>
            <a:r>
              <a:rPr lang="de-DE" sz="2000" b="1" dirty="0" err="1">
                <a:latin typeface="Times New Roman"/>
                <a:cs typeface="Times New Roman"/>
              </a:rPr>
              <a:t>magnates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Theutonicorum</a:t>
            </a:r>
            <a:r>
              <a:rPr lang="de-DE" sz="2000" b="1" dirty="0">
                <a:latin typeface="Times New Roman"/>
                <a:cs typeface="Times New Roman"/>
              </a:rPr>
              <a:t>, </a:t>
            </a:r>
            <a:r>
              <a:rPr lang="de-DE" sz="2000" b="1" dirty="0" err="1">
                <a:latin typeface="Times New Roman"/>
                <a:cs typeface="Times New Roman"/>
              </a:rPr>
              <a:t>qui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ibi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aderant</a:t>
            </a:r>
            <a:r>
              <a:rPr lang="de-DE" sz="2000" b="1" dirty="0">
                <a:latin typeface="Times New Roman"/>
                <a:cs typeface="Times New Roman"/>
              </a:rPr>
              <a:t>, in </a:t>
            </a:r>
            <a:r>
              <a:rPr lang="de-DE" sz="2000" b="1" dirty="0" err="1">
                <a:latin typeface="Times New Roman"/>
                <a:cs typeface="Times New Roman"/>
              </a:rPr>
              <a:t>domo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templi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convenerunt</a:t>
            </a:r>
            <a:r>
              <a:rPr lang="de-DE" sz="2000" b="1" dirty="0">
                <a:latin typeface="Times New Roman"/>
                <a:cs typeface="Times New Roman"/>
              </a:rPr>
              <a:t>, </a:t>
            </a:r>
            <a:r>
              <a:rPr lang="de-DE" sz="2000" b="1" dirty="0" err="1">
                <a:latin typeface="Times New Roman"/>
                <a:cs typeface="Times New Roman"/>
              </a:rPr>
              <a:t>invitantes</a:t>
            </a:r>
            <a:r>
              <a:rPr lang="de-DE" sz="2000" b="1" dirty="0">
                <a:latin typeface="Times New Roman"/>
                <a:cs typeface="Times New Roman"/>
              </a:rPr>
              <a:t> ad </a:t>
            </a:r>
            <a:r>
              <a:rPr lang="de-DE" sz="2000" b="1" dirty="0" err="1">
                <a:latin typeface="Times New Roman"/>
                <a:cs typeface="Times New Roman"/>
              </a:rPr>
              <a:t>tam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salubre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consilium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prelatos</a:t>
            </a:r>
            <a:r>
              <a:rPr lang="de-DE" sz="2000" b="1" dirty="0">
                <a:latin typeface="Times New Roman"/>
                <a:cs typeface="Times New Roman"/>
              </a:rPr>
              <a:t> et </a:t>
            </a:r>
            <a:r>
              <a:rPr lang="de-DE" sz="2000" b="1" dirty="0" err="1">
                <a:latin typeface="Times New Roman"/>
                <a:cs typeface="Times New Roman"/>
              </a:rPr>
              <a:t>barones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terre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sancte</a:t>
            </a:r>
            <a:r>
              <a:rPr lang="de-DE" sz="2000" b="1" dirty="0">
                <a:latin typeface="Times New Roman"/>
                <a:cs typeface="Times New Roman"/>
              </a:rPr>
              <a:t>, </a:t>
            </a:r>
            <a:r>
              <a:rPr lang="de-DE" sz="2000" b="1" dirty="0" err="1">
                <a:latin typeface="Times New Roman"/>
                <a:cs typeface="Times New Roman"/>
              </a:rPr>
              <a:t>qui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tunc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haberi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poterant</a:t>
            </a:r>
            <a:r>
              <a:rPr lang="de-DE" sz="2000" b="1" dirty="0">
                <a:latin typeface="Times New Roman"/>
                <a:cs typeface="Times New Roman"/>
              </a:rPr>
              <a:t>, </a:t>
            </a:r>
            <a:r>
              <a:rPr lang="de-DE" sz="2000" b="1" dirty="0" err="1">
                <a:latin typeface="Times New Roman"/>
                <a:cs typeface="Times New Roman"/>
              </a:rPr>
              <a:t>qui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onmes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unanimi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consilio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constituerunt</a:t>
            </a:r>
            <a:r>
              <a:rPr lang="de-DE" sz="2000" b="1" dirty="0">
                <a:latin typeface="Times New Roman"/>
                <a:cs typeface="Times New Roman"/>
              </a:rPr>
              <a:t>, </a:t>
            </a:r>
            <a:r>
              <a:rPr lang="de-DE" sz="2000" b="1" dirty="0" err="1">
                <a:latin typeface="Times New Roman"/>
                <a:cs typeface="Times New Roman"/>
              </a:rPr>
              <a:t>ut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domus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sepe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dicta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ordinem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hospitalis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sancti</a:t>
            </a:r>
            <a:r>
              <a:rPr lang="de-DE" sz="2000" b="1" dirty="0">
                <a:latin typeface="Times New Roman"/>
                <a:cs typeface="Times New Roman"/>
              </a:rPr>
              <a:t> Johannis </a:t>
            </a:r>
            <a:r>
              <a:rPr lang="de-DE" sz="2000" b="1" dirty="0" err="1">
                <a:latin typeface="Times New Roman"/>
                <a:cs typeface="Times New Roman"/>
              </a:rPr>
              <a:t>Jerosolimitani</a:t>
            </a:r>
            <a:r>
              <a:rPr lang="de-DE" sz="2000" b="1" dirty="0">
                <a:latin typeface="Times New Roman"/>
                <a:cs typeface="Times New Roman"/>
              </a:rPr>
              <a:t> in </a:t>
            </a:r>
            <a:r>
              <a:rPr lang="de-DE" sz="2000" b="1" dirty="0" err="1">
                <a:latin typeface="Times New Roman"/>
                <a:cs typeface="Times New Roman"/>
              </a:rPr>
              <a:t>infirmis</a:t>
            </a:r>
            <a:r>
              <a:rPr lang="de-DE" sz="2000" b="1" dirty="0">
                <a:latin typeface="Times New Roman"/>
                <a:cs typeface="Times New Roman"/>
              </a:rPr>
              <a:t> et </a:t>
            </a:r>
            <a:r>
              <a:rPr lang="de-DE" sz="2000" b="1" dirty="0" err="1">
                <a:latin typeface="Times New Roman"/>
                <a:cs typeface="Times New Roman"/>
              </a:rPr>
              <a:t>pauperibus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haberet</a:t>
            </a:r>
            <a:r>
              <a:rPr lang="de-DE" sz="2000" b="1" dirty="0">
                <a:latin typeface="Times New Roman"/>
                <a:cs typeface="Times New Roman"/>
              </a:rPr>
              <a:t>, </a:t>
            </a:r>
            <a:r>
              <a:rPr lang="de-DE" sz="2000" b="1" dirty="0" err="1">
                <a:latin typeface="Times New Roman"/>
                <a:cs typeface="Times New Roman"/>
              </a:rPr>
              <a:t>sicut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antea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habuerat</a:t>
            </a:r>
            <a:r>
              <a:rPr lang="de-DE" sz="2000" b="1" dirty="0">
                <a:latin typeface="Times New Roman"/>
                <a:cs typeface="Times New Roman"/>
              </a:rPr>
              <a:t>, </a:t>
            </a:r>
            <a:r>
              <a:rPr lang="de-DE" sz="2000" b="1" dirty="0" err="1">
                <a:latin typeface="Times New Roman"/>
                <a:cs typeface="Times New Roman"/>
              </a:rPr>
              <a:t>ordinem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vero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milicie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templi</a:t>
            </a:r>
            <a:r>
              <a:rPr lang="de-DE" sz="2000" b="1" dirty="0">
                <a:latin typeface="Times New Roman"/>
                <a:cs typeface="Times New Roman"/>
              </a:rPr>
              <a:t> in </a:t>
            </a:r>
            <a:r>
              <a:rPr lang="de-DE" sz="2000" b="1" dirty="0" err="1">
                <a:latin typeface="Times New Roman"/>
                <a:cs typeface="Times New Roman"/>
              </a:rPr>
              <a:t>clericis</a:t>
            </a:r>
            <a:r>
              <a:rPr lang="de-DE" sz="2000" b="1" dirty="0">
                <a:latin typeface="Times New Roman"/>
                <a:cs typeface="Times New Roman"/>
              </a:rPr>
              <a:t>, </a:t>
            </a:r>
            <a:r>
              <a:rPr lang="de-DE" sz="2000" b="1" dirty="0" err="1">
                <a:latin typeface="Times New Roman"/>
                <a:cs typeface="Times New Roman"/>
              </a:rPr>
              <a:t>militibus</a:t>
            </a:r>
            <a:r>
              <a:rPr lang="de-DE" sz="2000" b="1" dirty="0">
                <a:latin typeface="Times New Roman"/>
                <a:cs typeface="Times New Roman"/>
              </a:rPr>
              <a:t> et </a:t>
            </a:r>
            <a:r>
              <a:rPr lang="de-DE" sz="2000" b="1" dirty="0" err="1">
                <a:latin typeface="Times New Roman"/>
                <a:cs typeface="Times New Roman"/>
              </a:rPr>
              <a:t>aliis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fratribus</a:t>
            </a:r>
            <a:r>
              <a:rPr lang="de-DE" sz="2000" b="1" dirty="0">
                <a:latin typeface="Times New Roman"/>
                <a:cs typeface="Times New Roman"/>
              </a:rPr>
              <a:t> de </a:t>
            </a:r>
            <a:r>
              <a:rPr lang="de-DE" sz="2000" b="1" dirty="0" err="1">
                <a:latin typeface="Times New Roman"/>
                <a:cs typeface="Times New Roman"/>
              </a:rPr>
              <a:t>cetero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haberet</a:t>
            </a:r>
            <a:r>
              <a:rPr lang="de-DE" sz="2000" dirty="0">
                <a:latin typeface="Times New Roman"/>
                <a:cs typeface="Times New Roman"/>
              </a:rPr>
              <a:t>. </a:t>
            </a:r>
            <a:r>
              <a:rPr lang="de-DE" sz="2000" dirty="0" err="1">
                <a:latin typeface="Times New Roman"/>
                <a:cs typeface="Times New Roman"/>
              </a:rPr>
              <a:t>Quod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factum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est</a:t>
            </a:r>
            <a:r>
              <a:rPr lang="de-DE" sz="2000" dirty="0">
                <a:latin typeface="Times New Roman"/>
                <a:cs typeface="Times New Roman"/>
              </a:rPr>
              <a:t> anno </a:t>
            </a:r>
            <a:r>
              <a:rPr lang="de-DE" sz="2000" dirty="0" err="1">
                <a:latin typeface="Times New Roman"/>
                <a:cs typeface="Times New Roman"/>
              </a:rPr>
              <a:t>domini</a:t>
            </a:r>
            <a:r>
              <a:rPr lang="de-DE" sz="2000" dirty="0">
                <a:latin typeface="Times New Roman"/>
                <a:cs typeface="Times New Roman"/>
              </a:rPr>
              <a:t> MCLXXXX [1190 !?] </a:t>
            </a:r>
            <a:r>
              <a:rPr lang="de-DE" sz="2000" dirty="0" err="1">
                <a:latin typeface="Times New Roman"/>
                <a:cs typeface="Times New Roman"/>
              </a:rPr>
              <a:t>quinto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mense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Marcio</a:t>
            </a:r>
            <a:r>
              <a:rPr lang="de-DE" sz="2000" dirty="0">
                <a:latin typeface="Times New Roman"/>
                <a:cs typeface="Times New Roman"/>
              </a:rPr>
              <a:t>. Nomina </a:t>
            </a:r>
            <a:r>
              <a:rPr lang="de-DE" sz="2000" dirty="0" err="1">
                <a:latin typeface="Times New Roman"/>
                <a:cs typeface="Times New Roman"/>
              </a:rPr>
              <a:t>prelatorum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principum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magnatum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ac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nobilium</a:t>
            </a:r>
            <a:r>
              <a:rPr lang="de-DE" sz="2000" dirty="0">
                <a:latin typeface="Times New Roman"/>
                <a:cs typeface="Times New Roman"/>
              </a:rPr>
              <a:t> in </a:t>
            </a:r>
            <a:r>
              <a:rPr lang="de-DE" sz="2000" dirty="0" err="1">
                <a:latin typeface="Times New Roman"/>
                <a:cs typeface="Times New Roman"/>
              </a:rPr>
              <a:t>consilio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residentium</a:t>
            </a:r>
            <a:r>
              <a:rPr lang="de-DE" sz="2000" dirty="0">
                <a:latin typeface="Times New Roman"/>
                <a:cs typeface="Times New Roman"/>
              </a:rPr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2306714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0737" y="376808"/>
            <a:ext cx="843547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i="1" dirty="0" err="1">
                <a:latin typeface="Times New Roman"/>
                <a:cs typeface="Times New Roman"/>
              </a:rPr>
              <a:t>Narratio</a:t>
            </a:r>
            <a:r>
              <a:rPr lang="de-DE" sz="2000" i="1" dirty="0">
                <a:latin typeface="Times New Roman"/>
                <a:cs typeface="Times New Roman"/>
              </a:rPr>
              <a:t> de </a:t>
            </a:r>
            <a:r>
              <a:rPr lang="de-DE" sz="2000" i="1" dirty="0" err="1">
                <a:latin typeface="Times New Roman"/>
                <a:cs typeface="Times New Roman"/>
              </a:rPr>
              <a:t>primordiis</a:t>
            </a:r>
            <a:r>
              <a:rPr lang="de-DE" sz="2000" i="1" dirty="0">
                <a:latin typeface="Times New Roman"/>
                <a:cs typeface="Times New Roman"/>
              </a:rPr>
              <a:t> </a:t>
            </a:r>
            <a:r>
              <a:rPr lang="de-DE" sz="2000" i="1" dirty="0" err="1">
                <a:latin typeface="Times New Roman"/>
                <a:cs typeface="Times New Roman"/>
              </a:rPr>
              <a:t>ordinis</a:t>
            </a:r>
            <a:r>
              <a:rPr lang="de-DE" sz="2000" i="1" dirty="0">
                <a:latin typeface="Times New Roman"/>
                <a:cs typeface="Times New Roman"/>
              </a:rPr>
              <a:t> </a:t>
            </a:r>
            <a:r>
              <a:rPr lang="de-DE" sz="2000" i="1" dirty="0" err="1">
                <a:latin typeface="Times New Roman"/>
                <a:cs typeface="Times New Roman"/>
              </a:rPr>
              <a:t>Theutonici</a:t>
            </a:r>
            <a:r>
              <a:rPr lang="de-DE" sz="2000" i="1" dirty="0">
                <a:latin typeface="Times New Roman"/>
                <a:cs typeface="Times New Roman"/>
              </a:rPr>
              <a:t>.</a:t>
            </a:r>
          </a:p>
          <a:p>
            <a:pPr algn="ctr"/>
            <a:r>
              <a:rPr lang="de-DE" sz="2000" dirty="0">
                <a:latin typeface="Times New Roman"/>
                <a:cs typeface="Times New Roman"/>
              </a:rPr>
              <a:t>(</a:t>
            </a:r>
            <a:r>
              <a:rPr lang="de-DE" sz="2000" dirty="0" err="1">
                <a:latin typeface="Times New Roman"/>
                <a:cs typeface="Times New Roman"/>
              </a:rPr>
              <a:t>Scriptores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rerum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Prussicarum</a:t>
            </a:r>
            <a:r>
              <a:rPr lang="de-DE" sz="2000" dirty="0">
                <a:latin typeface="Times New Roman"/>
                <a:cs typeface="Times New Roman"/>
              </a:rPr>
              <a:t> I. </a:t>
            </a:r>
            <a:r>
              <a:rPr lang="de-DE" sz="2000" dirty="0" err="1">
                <a:latin typeface="Times New Roman"/>
                <a:cs typeface="Times New Roman"/>
              </a:rPr>
              <a:t>Leizpig</a:t>
            </a:r>
            <a:r>
              <a:rPr lang="de-DE" sz="2000" dirty="0">
                <a:latin typeface="Times New Roman"/>
                <a:cs typeface="Times New Roman"/>
              </a:rPr>
              <a:t> 1861, s. 220–225)</a:t>
            </a:r>
          </a:p>
          <a:p>
            <a:pPr algn="just"/>
            <a:endParaRPr lang="de-DE" sz="2000" dirty="0">
              <a:latin typeface="Times New Roman"/>
              <a:cs typeface="Times New Roman"/>
            </a:endParaRPr>
          </a:p>
          <a:p>
            <a:pPr algn="just"/>
            <a:r>
              <a:rPr lang="de-DE" sz="2000" dirty="0">
                <a:latin typeface="Times New Roman"/>
                <a:cs typeface="Times New Roman"/>
              </a:rPr>
              <a:t>... venerabilis </a:t>
            </a:r>
            <a:r>
              <a:rPr lang="de-DE" sz="2000" dirty="0" err="1">
                <a:latin typeface="Times New Roman"/>
                <a:cs typeface="Times New Roman"/>
              </a:rPr>
              <a:t>patriarcha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Jerosolimitanus</a:t>
            </a:r>
            <a:r>
              <a:rPr lang="de-DE" sz="2000" dirty="0">
                <a:latin typeface="Times New Roman"/>
                <a:cs typeface="Times New Roman"/>
              </a:rPr>
              <a:t>, Henricus </a:t>
            </a:r>
            <a:r>
              <a:rPr lang="de-DE" sz="2000" dirty="0" err="1">
                <a:latin typeface="Times New Roman"/>
                <a:cs typeface="Times New Roman"/>
              </a:rPr>
              <a:t>illustris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rex</a:t>
            </a:r>
            <a:r>
              <a:rPr lang="de-DE" sz="2000" dirty="0">
                <a:latin typeface="Times New Roman"/>
                <a:cs typeface="Times New Roman"/>
              </a:rPr>
              <a:t> Jerusalem, </a:t>
            </a:r>
            <a:r>
              <a:rPr lang="de-DE" sz="2000" dirty="0" err="1">
                <a:latin typeface="Times New Roman"/>
                <a:cs typeface="Times New Roman"/>
              </a:rPr>
              <a:t>Nazarenus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Tyrensis</a:t>
            </a:r>
            <a:r>
              <a:rPr lang="de-DE" sz="2000" dirty="0">
                <a:latin typeface="Times New Roman"/>
                <a:cs typeface="Times New Roman"/>
              </a:rPr>
              <a:t> et </a:t>
            </a:r>
            <a:r>
              <a:rPr lang="de-DE" sz="2000" dirty="0" err="1">
                <a:latin typeface="Times New Roman"/>
                <a:cs typeface="Times New Roman"/>
              </a:rPr>
              <a:t>Cesariensis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archiepiscopi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Bethleemitanus</a:t>
            </a:r>
            <a:r>
              <a:rPr lang="de-DE" sz="2000" dirty="0">
                <a:latin typeface="Times New Roman"/>
                <a:cs typeface="Times New Roman"/>
              </a:rPr>
              <a:t> et </a:t>
            </a:r>
            <a:r>
              <a:rPr lang="de-DE" sz="2000" dirty="0" err="1">
                <a:latin typeface="Times New Roman"/>
                <a:cs typeface="Times New Roman"/>
              </a:rPr>
              <a:t>Acconensis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episcopi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magistri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hospitalis</a:t>
            </a:r>
            <a:r>
              <a:rPr lang="de-DE" sz="2000" dirty="0">
                <a:latin typeface="Times New Roman"/>
                <a:cs typeface="Times New Roman"/>
              </a:rPr>
              <a:t> et </a:t>
            </a:r>
            <a:r>
              <a:rPr lang="de-DE" sz="2000" dirty="0" err="1">
                <a:latin typeface="Times New Roman"/>
                <a:cs typeface="Times New Roman"/>
              </a:rPr>
              <a:t>templi</a:t>
            </a:r>
            <a:r>
              <a:rPr lang="de-DE" sz="2000" dirty="0">
                <a:latin typeface="Times New Roman"/>
                <a:cs typeface="Times New Roman"/>
              </a:rPr>
              <a:t> et </a:t>
            </a:r>
            <a:r>
              <a:rPr lang="de-DE" sz="2000" dirty="0" err="1">
                <a:latin typeface="Times New Roman"/>
                <a:cs typeface="Times New Roman"/>
              </a:rPr>
              <a:t>plures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fratres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ambarum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domorum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pPr algn="just"/>
            <a:r>
              <a:rPr lang="de-DE" sz="2000" dirty="0">
                <a:latin typeface="Times New Roman"/>
                <a:cs typeface="Times New Roman"/>
              </a:rPr>
              <a:t>Nomina </a:t>
            </a:r>
            <a:r>
              <a:rPr lang="de-DE" sz="2000" dirty="0" err="1">
                <a:latin typeface="Times New Roman"/>
                <a:cs typeface="Times New Roman"/>
              </a:rPr>
              <a:t>baronum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terre</a:t>
            </a:r>
            <a:r>
              <a:rPr lang="de-DE" sz="2000" dirty="0">
                <a:latin typeface="Times New Roman"/>
                <a:cs typeface="Times New Roman"/>
              </a:rPr>
              <a:t>: </a:t>
            </a:r>
            <a:r>
              <a:rPr lang="de-DE" sz="2000" dirty="0" err="1">
                <a:latin typeface="Times New Roman"/>
                <a:cs typeface="Times New Roman"/>
              </a:rPr>
              <a:t>Rudolfus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dominus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Tyberiadis</a:t>
            </a:r>
            <a:r>
              <a:rPr lang="de-DE" sz="2000" dirty="0">
                <a:latin typeface="Times New Roman"/>
                <a:cs typeface="Times New Roman"/>
              </a:rPr>
              <a:t>, Hugo </a:t>
            </a:r>
            <a:r>
              <a:rPr lang="de-DE" sz="2000" dirty="0" err="1">
                <a:latin typeface="Times New Roman"/>
                <a:cs typeface="Times New Roman"/>
              </a:rPr>
              <a:t>frater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suus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Rainaldus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dominus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Sydonis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Eymarus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dominus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Cesaree</a:t>
            </a:r>
            <a:r>
              <a:rPr lang="de-DE" sz="2000" dirty="0">
                <a:latin typeface="Times New Roman"/>
                <a:cs typeface="Times New Roman"/>
              </a:rPr>
              <a:t>, Johannes de </a:t>
            </a:r>
            <a:r>
              <a:rPr lang="de-DE" sz="2000" dirty="0" err="1">
                <a:latin typeface="Times New Roman"/>
                <a:cs typeface="Times New Roman"/>
              </a:rPr>
              <a:t>Hybellino</a:t>
            </a:r>
            <a:r>
              <a:rPr lang="de-DE" sz="2000" dirty="0">
                <a:latin typeface="Times New Roman"/>
                <a:cs typeface="Times New Roman"/>
              </a:rPr>
              <a:t> et </a:t>
            </a:r>
            <a:r>
              <a:rPr lang="de-DE" sz="2000" dirty="0" err="1">
                <a:latin typeface="Times New Roman"/>
                <a:cs typeface="Times New Roman"/>
              </a:rPr>
              <a:t>multi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alii</a:t>
            </a:r>
            <a:r>
              <a:rPr lang="de-DE" sz="2000" dirty="0">
                <a:latin typeface="Times New Roman"/>
                <a:cs typeface="Times New Roman"/>
              </a:rPr>
              <a:t> de </a:t>
            </a:r>
            <a:r>
              <a:rPr lang="de-DE" sz="2000" dirty="0" err="1">
                <a:latin typeface="Times New Roman"/>
                <a:cs typeface="Times New Roman"/>
              </a:rPr>
              <a:t>regno</a:t>
            </a:r>
            <a:r>
              <a:rPr lang="de-DE" sz="2000" dirty="0">
                <a:latin typeface="Times New Roman"/>
                <a:cs typeface="Times New Roman"/>
              </a:rPr>
              <a:t> Jerusalem.</a:t>
            </a:r>
          </a:p>
          <a:p>
            <a:pPr algn="just"/>
            <a:r>
              <a:rPr lang="de-DE" sz="2000" dirty="0">
                <a:latin typeface="Times New Roman"/>
                <a:cs typeface="Times New Roman"/>
              </a:rPr>
              <a:t>De </a:t>
            </a:r>
            <a:r>
              <a:rPr lang="de-DE" sz="2000" dirty="0" err="1">
                <a:latin typeface="Times New Roman"/>
                <a:cs typeface="Times New Roman"/>
              </a:rPr>
              <a:t>Alamania</a:t>
            </a:r>
            <a:r>
              <a:rPr lang="de-DE" sz="2000" dirty="0">
                <a:latin typeface="Times New Roman"/>
                <a:cs typeface="Times New Roman"/>
              </a:rPr>
              <a:t>: </a:t>
            </a:r>
            <a:r>
              <a:rPr lang="de-DE" sz="2000" dirty="0" err="1">
                <a:latin typeface="Times New Roman"/>
                <a:cs typeface="Times New Roman"/>
              </a:rPr>
              <a:t>Cunradus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archiepiscopus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Maguntinensis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Cunradus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Erbipolensis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episcopus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inperialis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aule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cancellarius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Wolpherius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Pataviensis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episcopus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qui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postea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factus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est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Aquilegensis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patriarcha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Gardolphus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Halverstadensis</a:t>
            </a:r>
            <a:r>
              <a:rPr lang="de-DE" sz="2000" dirty="0">
                <a:latin typeface="Times New Roman"/>
                <a:cs typeface="Times New Roman"/>
              </a:rPr>
              <a:t> et </a:t>
            </a:r>
            <a:r>
              <a:rPr lang="de-DE" sz="2000" dirty="0" err="1">
                <a:latin typeface="Times New Roman"/>
                <a:cs typeface="Times New Roman"/>
              </a:rPr>
              <a:t>Cicensis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episcopi</a:t>
            </a:r>
            <a:r>
              <a:rPr lang="de-DE" sz="2000" dirty="0">
                <a:latin typeface="Times New Roman"/>
                <a:cs typeface="Times New Roman"/>
              </a:rPr>
              <a:t>, Henricus </a:t>
            </a:r>
            <a:r>
              <a:rPr lang="de-DE" sz="2000" dirty="0" err="1">
                <a:latin typeface="Times New Roman"/>
                <a:cs typeface="Times New Roman"/>
              </a:rPr>
              <a:t>comes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palatinus</a:t>
            </a:r>
            <a:r>
              <a:rPr lang="de-DE" sz="2000" dirty="0">
                <a:latin typeface="Times New Roman"/>
                <a:cs typeface="Times New Roman"/>
              </a:rPr>
              <a:t> Reni et </a:t>
            </a:r>
            <a:r>
              <a:rPr lang="de-DE" sz="2000" dirty="0" err="1">
                <a:latin typeface="Times New Roman"/>
                <a:cs typeface="Times New Roman"/>
              </a:rPr>
              <a:t>dux</a:t>
            </a:r>
            <a:r>
              <a:rPr lang="de-DE" sz="2000" dirty="0">
                <a:latin typeface="Times New Roman"/>
                <a:cs typeface="Times New Roman"/>
              </a:rPr>
              <a:t> de </a:t>
            </a:r>
            <a:r>
              <a:rPr lang="de-DE" sz="2000" dirty="0" err="1">
                <a:latin typeface="Times New Roman"/>
                <a:cs typeface="Times New Roman"/>
              </a:rPr>
              <a:t>Brunswech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Fridericus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dux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Austrie</a:t>
            </a:r>
            <a:r>
              <a:rPr lang="de-DE" sz="2000" dirty="0">
                <a:latin typeface="Times New Roman"/>
                <a:cs typeface="Times New Roman"/>
              </a:rPr>
              <a:t>, Henricus </a:t>
            </a:r>
            <a:r>
              <a:rPr lang="de-DE" sz="2000" dirty="0" err="1">
                <a:latin typeface="Times New Roman"/>
                <a:cs typeface="Times New Roman"/>
              </a:rPr>
              <a:t>dux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Brabancie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qui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tunc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capitaneus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erat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exercitus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Hermannus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palatinus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comes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Saxonie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lantgravius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Thuringie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Cunradus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marchio</a:t>
            </a:r>
            <a:r>
              <a:rPr lang="de-DE" sz="2000" dirty="0">
                <a:latin typeface="Times New Roman"/>
                <a:cs typeface="Times New Roman"/>
              </a:rPr>
              <a:t> de </a:t>
            </a:r>
            <a:r>
              <a:rPr lang="de-DE" sz="2000" dirty="0" err="1">
                <a:latin typeface="Times New Roman"/>
                <a:cs typeface="Times New Roman"/>
              </a:rPr>
              <a:t>Landesberch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Theodericus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marchio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Missnensis</a:t>
            </a:r>
            <a:r>
              <a:rPr lang="de-DE" sz="2000" dirty="0">
                <a:latin typeface="Times New Roman"/>
                <a:cs typeface="Times New Roman"/>
              </a:rPr>
              <a:t>, Albertus </a:t>
            </a:r>
            <a:r>
              <a:rPr lang="de-DE" sz="2000" dirty="0" err="1">
                <a:latin typeface="Times New Roman"/>
                <a:cs typeface="Times New Roman"/>
              </a:rPr>
              <a:t>marchio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Brandemburch</a:t>
            </a:r>
            <a:r>
              <a:rPr lang="de-DE" sz="2000" dirty="0">
                <a:latin typeface="Times New Roman"/>
                <a:cs typeface="Times New Roman"/>
              </a:rPr>
              <a:t>, Henricus de </a:t>
            </a:r>
            <a:r>
              <a:rPr lang="de-DE" sz="2000" dirty="0" err="1">
                <a:latin typeface="Times New Roman"/>
                <a:cs typeface="Times New Roman"/>
              </a:rPr>
              <a:t>Chaledin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mareschalcus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inperii</a:t>
            </a:r>
            <a:r>
              <a:rPr lang="de-DE" sz="2000" dirty="0">
                <a:latin typeface="Times New Roman"/>
                <a:cs typeface="Times New Roman"/>
              </a:rPr>
              <a:t>. </a:t>
            </a:r>
          </a:p>
          <a:p>
            <a:pPr algn="just"/>
            <a:r>
              <a:rPr lang="de-DE" sz="2000" dirty="0">
                <a:latin typeface="Times New Roman"/>
                <a:cs typeface="Times New Roman"/>
              </a:rPr>
              <a:t>Comites </a:t>
            </a:r>
            <a:r>
              <a:rPr lang="de-DE" sz="2000" dirty="0" err="1">
                <a:latin typeface="Times New Roman"/>
                <a:cs typeface="Times New Roman"/>
              </a:rPr>
              <a:t>vero</a:t>
            </a:r>
            <a:r>
              <a:rPr lang="de-DE" sz="2000" dirty="0">
                <a:latin typeface="Times New Roman"/>
                <a:cs typeface="Times New Roman"/>
              </a:rPr>
              <a:t> et </a:t>
            </a:r>
            <a:r>
              <a:rPr lang="de-DE" sz="2000" dirty="0" err="1">
                <a:latin typeface="Times New Roman"/>
                <a:cs typeface="Times New Roman"/>
              </a:rPr>
              <a:t>magnates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aderant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quam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plures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7837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23681" y="376808"/>
            <a:ext cx="8005784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 err="1">
                <a:latin typeface="Times New Roman"/>
                <a:cs typeface="Times New Roman"/>
              </a:rPr>
              <a:t>Narratio</a:t>
            </a:r>
            <a:r>
              <a:rPr lang="de-DE" i="1" dirty="0">
                <a:latin typeface="Times New Roman"/>
                <a:cs typeface="Times New Roman"/>
              </a:rPr>
              <a:t> de </a:t>
            </a:r>
            <a:r>
              <a:rPr lang="de-DE" i="1" dirty="0" err="1">
                <a:latin typeface="Times New Roman"/>
                <a:cs typeface="Times New Roman"/>
              </a:rPr>
              <a:t>primordiis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ordinis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Theutonici</a:t>
            </a:r>
            <a:r>
              <a:rPr lang="de-DE" i="1" dirty="0">
                <a:latin typeface="Times New Roman"/>
                <a:cs typeface="Times New Roman"/>
              </a:rPr>
              <a:t>.</a:t>
            </a:r>
          </a:p>
          <a:p>
            <a:pPr algn="ctr"/>
            <a:r>
              <a:rPr lang="de-DE" dirty="0">
                <a:latin typeface="Times New Roman"/>
                <a:cs typeface="Times New Roman"/>
              </a:rPr>
              <a:t>(</a:t>
            </a:r>
            <a:r>
              <a:rPr lang="de-DE" dirty="0" err="1">
                <a:latin typeface="Times New Roman"/>
                <a:cs typeface="Times New Roman"/>
              </a:rPr>
              <a:t>Scriptores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rerum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Prussicarum</a:t>
            </a:r>
            <a:r>
              <a:rPr lang="de-DE" dirty="0">
                <a:latin typeface="Times New Roman"/>
                <a:cs typeface="Times New Roman"/>
              </a:rPr>
              <a:t> I. </a:t>
            </a:r>
            <a:r>
              <a:rPr lang="de-DE" dirty="0" err="1">
                <a:latin typeface="Times New Roman"/>
                <a:cs typeface="Times New Roman"/>
              </a:rPr>
              <a:t>Leizpig</a:t>
            </a:r>
            <a:r>
              <a:rPr lang="de-DE" dirty="0">
                <a:latin typeface="Times New Roman"/>
                <a:cs typeface="Times New Roman"/>
              </a:rPr>
              <a:t> 1861, s. 220–225)</a:t>
            </a:r>
          </a:p>
          <a:p>
            <a:pPr algn="just"/>
            <a:endParaRPr lang="de-DE" dirty="0">
              <a:latin typeface="Times New Roman"/>
              <a:cs typeface="Times New Roman"/>
            </a:endParaRPr>
          </a:p>
          <a:p>
            <a:pPr algn="just"/>
            <a:r>
              <a:rPr lang="de-DE" dirty="0" err="1">
                <a:latin typeface="Times New Roman"/>
                <a:cs typeface="Times New Roman"/>
              </a:rPr>
              <a:t>Postquam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autem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firmatum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erat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consilium</a:t>
            </a:r>
            <a:r>
              <a:rPr lang="de-DE" dirty="0">
                <a:latin typeface="Times New Roman"/>
                <a:cs typeface="Times New Roman"/>
              </a:rPr>
              <a:t>, et </a:t>
            </a:r>
            <a:r>
              <a:rPr lang="de-DE" b="1" dirty="0" err="1">
                <a:latin typeface="Times New Roman"/>
                <a:cs typeface="Times New Roman"/>
              </a:rPr>
              <a:t>ordo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milicie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templi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donatus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quendam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fratrem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Hermanum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nomine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qui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cognominabatur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Wolpoto</a:t>
            </a:r>
            <a:r>
              <a:rPr lang="de-DE" dirty="0">
                <a:latin typeface="Times New Roman"/>
                <a:cs typeface="Times New Roman"/>
              </a:rPr>
              <a:t> et </a:t>
            </a:r>
            <a:r>
              <a:rPr lang="de-DE" dirty="0" err="1">
                <a:latin typeface="Times New Roman"/>
                <a:cs typeface="Times New Roman"/>
              </a:rPr>
              <a:t>frater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erat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ejusdem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domus</a:t>
            </a:r>
            <a:r>
              <a:rPr lang="de-DE" dirty="0">
                <a:latin typeface="Times New Roman"/>
                <a:cs typeface="Times New Roman"/>
              </a:rPr>
              <a:t>, in </a:t>
            </a:r>
            <a:r>
              <a:rPr lang="de-DE" dirty="0" err="1">
                <a:latin typeface="Times New Roman"/>
                <a:cs typeface="Times New Roman"/>
              </a:rPr>
              <a:t>eodem</a:t>
            </a:r>
            <a:r>
              <a:rPr lang="de-DE" dirty="0">
                <a:latin typeface="Times New Roman"/>
                <a:cs typeface="Times New Roman"/>
              </a:rPr>
              <a:t> loco </a:t>
            </a:r>
            <a:r>
              <a:rPr lang="de-DE" dirty="0" err="1">
                <a:latin typeface="Times New Roman"/>
                <a:cs typeface="Times New Roman"/>
              </a:rPr>
              <a:t>magistrum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fecerunt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b="1" dirty="0" err="1">
                <a:latin typeface="Times New Roman"/>
                <a:cs typeface="Times New Roman"/>
              </a:rPr>
              <a:t>cui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magister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templi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dedit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regulam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ordinis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milicie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templi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scriptam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deinceps</a:t>
            </a:r>
            <a:r>
              <a:rPr lang="de-DE" b="1" dirty="0">
                <a:latin typeface="Times New Roman"/>
                <a:cs typeface="Times New Roman"/>
              </a:rPr>
              <a:t> in </a:t>
            </a:r>
            <a:r>
              <a:rPr lang="de-DE" b="1" dirty="0" err="1">
                <a:latin typeface="Times New Roman"/>
                <a:cs typeface="Times New Roman"/>
              </a:rPr>
              <a:t>eadem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domo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servandam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b="1" dirty="0">
                <a:latin typeface="Times New Roman"/>
                <a:cs typeface="Times New Roman"/>
              </a:rPr>
              <a:t>Idem </a:t>
            </a:r>
            <a:r>
              <a:rPr lang="de-DE" b="1" dirty="0" err="1">
                <a:latin typeface="Times New Roman"/>
                <a:cs typeface="Times New Roman"/>
              </a:rPr>
              <a:t>frater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miles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erat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algn="just"/>
            <a:r>
              <a:rPr lang="de-DE" dirty="0">
                <a:latin typeface="Times New Roman"/>
                <a:cs typeface="Times New Roman"/>
              </a:rPr>
              <a:t>Quidam </a:t>
            </a:r>
            <a:r>
              <a:rPr lang="de-DE" dirty="0" err="1">
                <a:latin typeface="Times New Roman"/>
                <a:cs typeface="Times New Roman"/>
              </a:rPr>
              <a:t>etiam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nobilis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miles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nomine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Hermanus</a:t>
            </a:r>
            <a:r>
              <a:rPr lang="de-DE" dirty="0">
                <a:latin typeface="Times New Roman"/>
                <a:cs typeface="Times New Roman"/>
              </a:rPr>
              <a:t> de Kirchheim coram </a:t>
            </a:r>
            <a:r>
              <a:rPr lang="de-DE" dirty="0" err="1">
                <a:latin typeface="Times New Roman"/>
                <a:cs typeface="Times New Roman"/>
              </a:rPr>
              <a:t>omnibus</a:t>
            </a:r>
            <a:r>
              <a:rPr lang="de-DE" dirty="0">
                <a:latin typeface="Times New Roman"/>
                <a:cs typeface="Times New Roman"/>
              </a:rPr>
              <a:t> in </a:t>
            </a:r>
            <a:r>
              <a:rPr lang="de-DE" dirty="0" err="1">
                <a:latin typeface="Times New Roman"/>
                <a:cs typeface="Times New Roman"/>
              </a:rPr>
              <a:t>eodem</a:t>
            </a:r>
            <a:r>
              <a:rPr lang="de-DE" dirty="0">
                <a:latin typeface="Times New Roman"/>
                <a:cs typeface="Times New Roman"/>
              </a:rPr>
              <a:t> loco </a:t>
            </a:r>
            <a:r>
              <a:rPr lang="de-DE" dirty="0" err="1">
                <a:latin typeface="Times New Roman"/>
                <a:cs typeface="Times New Roman"/>
              </a:rPr>
              <a:t>constitutis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seculo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renunciavit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domino</a:t>
            </a:r>
            <a:r>
              <a:rPr lang="de-DE" dirty="0">
                <a:latin typeface="Times New Roman"/>
                <a:cs typeface="Times New Roman"/>
              </a:rPr>
              <a:t> in </a:t>
            </a:r>
            <a:r>
              <a:rPr lang="de-DE" dirty="0" err="1">
                <a:latin typeface="Times New Roman"/>
                <a:cs typeface="Times New Roman"/>
              </a:rPr>
              <a:t>ipsa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dicta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domo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diebus</a:t>
            </a:r>
            <a:r>
              <a:rPr lang="de-DE" dirty="0">
                <a:latin typeface="Times New Roman"/>
                <a:cs typeface="Times New Roman"/>
              </a:rPr>
              <a:t> vite </a:t>
            </a:r>
            <a:r>
              <a:rPr lang="de-DE" dirty="0" err="1">
                <a:latin typeface="Times New Roman"/>
                <a:cs typeface="Times New Roman"/>
              </a:rPr>
              <a:t>sue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militaturus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b="1" dirty="0" err="1">
                <a:latin typeface="Times New Roman"/>
                <a:cs typeface="Times New Roman"/>
              </a:rPr>
              <a:t>cui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magister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templi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continuo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dedit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album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pallium</a:t>
            </a:r>
            <a:r>
              <a:rPr lang="de-DE" b="1" dirty="0">
                <a:latin typeface="Times New Roman"/>
                <a:cs typeface="Times New Roman"/>
              </a:rPr>
              <a:t> in </a:t>
            </a:r>
            <a:r>
              <a:rPr lang="de-DE" b="1" dirty="0" err="1">
                <a:latin typeface="Times New Roman"/>
                <a:cs typeface="Times New Roman"/>
              </a:rPr>
              <a:t>testimonium</a:t>
            </a:r>
            <a:r>
              <a:rPr lang="de-DE" b="1" dirty="0">
                <a:latin typeface="Times New Roman"/>
                <a:cs typeface="Times New Roman"/>
              </a:rPr>
              <a:t>, </a:t>
            </a:r>
            <a:r>
              <a:rPr lang="de-DE" b="1" dirty="0" err="1">
                <a:latin typeface="Times New Roman"/>
                <a:cs typeface="Times New Roman"/>
              </a:rPr>
              <a:t>ut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universi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fratres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milites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memorate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domus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deinceps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albis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palliis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utantur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secundum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regule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templi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instituta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algn="just"/>
            <a:r>
              <a:rPr lang="de-DE" dirty="0" err="1">
                <a:latin typeface="Times New Roman"/>
                <a:cs typeface="Times New Roman"/>
              </a:rPr>
              <a:t>Prelati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itaque</a:t>
            </a:r>
            <a:r>
              <a:rPr lang="de-DE" dirty="0">
                <a:latin typeface="Times New Roman"/>
                <a:cs typeface="Times New Roman"/>
              </a:rPr>
              <a:t> et </a:t>
            </a:r>
            <a:r>
              <a:rPr lang="de-DE" dirty="0" err="1">
                <a:latin typeface="Times New Roman"/>
                <a:cs typeface="Times New Roman"/>
              </a:rPr>
              <a:t>principes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Alamanie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universique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qui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aderant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eundem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magistrum</a:t>
            </a:r>
            <a:r>
              <a:rPr lang="de-DE" dirty="0">
                <a:latin typeface="Times New Roman"/>
                <a:cs typeface="Times New Roman"/>
              </a:rPr>
              <a:t> H. </a:t>
            </a:r>
            <a:r>
              <a:rPr lang="de-DE" dirty="0" err="1">
                <a:latin typeface="Times New Roman"/>
                <a:cs typeface="Times New Roman"/>
              </a:rPr>
              <a:t>una</a:t>
            </a:r>
            <a:r>
              <a:rPr lang="de-DE" dirty="0">
                <a:latin typeface="Times New Roman"/>
                <a:cs typeface="Times New Roman"/>
              </a:rPr>
              <a:t> cum </a:t>
            </a:r>
            <a:r>
              <a:rPr lang="de-DE" dirty="0" err="1">
                <a:latin typeface="Times New Roman"/>
                <a:cs typeface="Times New Roman"/>
              </a:rPr>
              <a:t>domino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Wolphero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Pataviensi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episcopo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b="1" dirty="0">
                <a:latin typeface="Times New Roman"/>
                <a:cs typeface="Times New Roman"/>
              </a:rPr>
              <a:t>ad </a:t>
            </a:r>
            <a:r>
              <a:rPr lang="de-DE" b="1" dirty="0" err="1">
                <a:latin typeface="Times New Roman"/>
                <a:cs typeface="Times New Roman"/>
              </a:rPr>
              <a:t>presentiam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domini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Innocencii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pape</a:t>
            </a:r>
            <a:r>
              <a:rPr lang="de-DE" b="1" dirty="0">
                <a:latin typeface="Times New Roman"/>
                <a:cs typeface="Times New Roman"/>
              </a:rPr>
              <a:t> cum </a:t>
            </a:r>
            <a:r>
              <a:rPr lang="de-DE" b="1" dirty="0" err="1">
                <a:latin typeface="Times New Roman"/>
                <a:cs typeface="Times New Roman"/>
              </a:rPr>
              <a:t>literis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omnium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transmiserunt</a:t>
            </a:r>
            <a:r>
              <a:rPr lang="de-DE" b="1" dirty="0">
                <a:latin typeface="Times New Roman"/>
                <a:cs typeface="Times New Roman"/>
              </a:rPr>
              <a:t>, </a:t>
            </a:r>
            <a:r>
              <a:rPr lang="de-DE" b="1" dirty="0" err="1">
                <a:latin typeface="Times New Roman"/>
                <a:cs typeface="Times New Roman"/>
              </a:rPr>
              <a:t>supplicantes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attentius</a:t>
            </a:r>
            <a:r>
              <a:rPr lang="de-DE" b="1" dirty="0">
                <a:latin typeface="Times New Roman"/>
                <a:cs typeface="Times New Roman"/>
              </a:rPr>
              <a:t>, </a:t>
            </a:r>
            <a:r>
              <a:rPr lang="de-DE" b="1" dirty="0" err="1">
                <a:latin typeface="Times New Roman"/>
                <a:cs typeface="Times New Roman"/>
              </a:rPr>
              <a:t>ut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domui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prelibate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ordinem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hospitalis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Jerosolimitani</a:t>
            </a:r>
            <a:r>
              <a:rPr lang="de-DE" b="1" dirty="0">
                <a:latin typeface="Times New Roman"/>
                <a:cs typeface="Times New Roman"/>
              </a:rPr>
              <a:t> in </a:t>
            </a:r>
            <a:r>
              <a:rPr lang="de-DE" b="1" dirty="0" err="1">
                <a:latin typeface="Times New Roman"/>
                <a:cs typeface="Times New Roman"/>
              </a:rPr>
              <a:t>infirmis</a:t>
            </a:r>
            <a:r>
              <a:rPr lang="de-DE" b="1" dirty="0">
                <a:latin typeface="Times New Roman"/>
                <a:cs typeface="Times New Roman"/>
              </a:rPr>
              <a:t> et </a:t>
            </a:r>
            <a:r>
              <a:rPr lang="de-DE" b="1" dirty="0" err="1">
                <a:latin typeface="Times New Roman"/>
                <a:cs typeface="Times New Roman"/>
              </a:rPr>
              <a:t>pauperibus</a:t>
            </a:r>
            <a:r>
              <a:rPr lang="de-DE" b="1" dirty="0">
                <a:latin typeface="Times New Roman"/>
                <a:cs typeface="Times New Roman"/>
              </a:rPr>
              <a:t>, </a:t>
            </a:r>
            <a:r>
              <a:rPr lang="de-DE" b="1" dirty="0" err="1">
                <a:latin typeface="Times New Roman"/>
                <a:cs typeface="Times New Roman"/>
              </a:rPr>
              <a:t>ordinem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vero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milicie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templi</a:t>
            </a:r>
            <a:r>
              <a:rPr lang="de-DE" b="1" dirty="0">
                <a:latin typeface="Times New Roman"/>
                <a:cs typeface="Times New Roman"/>
              </a:rPr>
              <a:t> in </a:t>
            </a:r>
            <a:r>
              <a:rPr lang="de-DE" b="1" dirty="0" err="1">
                <a:latin typeface="Times New Roman"/>
                <a:cs typeface="Times New Roman"/>
              </a:rPr>
              <a:t>clericis</a:t>
            </a:r>
            <a:r>
              <a:rPr lang="de-DE" b="1" dirty="0">
                <a:latin typeface="Times New Roman"/>
                <a:cs typeface="Times New Roman"/>
              </a:rPr>
              <a:t>, </a:t>
            </a:r>
            <a:r>
              <a:rPr lang="de-DE" b="1" dirty="0" err="1">
                <a:latin typeface="Times New Roman"/>
                <a:cs typeface="Times New Roman"/>
              </a:rPr>
              <a:t>militibus</a:t>
            </a:r>
            <a:r>
              <a:rPr lang="de-DE" b="1" dirty="0">
                <a:latin typeface="Times New Roman"/>
                <a:cs typeface="Times New Roman"/>
              </a:rPr>
              <a:t> et </a:t>
            </a:r>
            <a:r>
              <a:rPr lang="de-DE" b="1" dirty="0" err="1">
                <a:latin typeface="Times New Roman"/>
                <a:cs typeface="Times New Roman"/>
              </a:rPr>
              <a:t>aliis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fratribus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dignaretur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confirmare</a:t>
            </a:r>
            <a:r>
              <a:rPr lang="de-DE" dirty="0">
                <a:latin typeface="Times New Roman"/>
                <a:cs typeface="Times New Roman"/>
              </a:rPr>
              <a:t>. Dominus </a:t>
            </a:r>
            <a:r>
              <a:rPr lang="de-DE" dirty="0" err="1">
                <a:latin typeface="Times New Roman"/>
                <a:cs typeface="Times New Roman"/>
              </a:rPr>
              <a:t>igitur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apostolicus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auditis</a:t>
            </a:r>
            <a:r>
              <a:rPr lang="de-DE" dirty="0">
                <a:latin typeface="Times New Roman"/>
                <a:cs typeface="Times New Roman"/>
              </a:rPr>
              <a:t> et </a:t>
            </a:r>
            <a:r>
              <a:rPr lang="de-DE" dirty="0" err="1">
                <a:latin typeface="Times New Roman"/>
                <a:cs typeface="Times New Roman"/>
              </a:rPr>
              <a:t>intellectis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eorum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literis</a:t>
            </a:r>
            <a:r>
              <a:rPr lang="de-DE" dirty="0">
                <a:latin typeface="Times New Roman"/>
                <a:cs typeface="Times New Roman"/>
              </a:rPr>
              <a:t> et </a:t>
            </a:r>
            <a:r>
              <a:rPr lang="de-DE" dirty="0" err="1">
                <a:latin typeface="Times New Roman"/>
                <a:cs typeface="Times New Roman"/>
              </a:rPr>
              <a:t>peticionibus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que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rationabiliter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petere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videbantur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ipsorum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preces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clementer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admisit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b="1" dirty="0" err="1">
                <a:latin typeface="Times New Roman"/>
                <a:cs typeface="Times New Roman"/>
              </a:rPr>
              <a:t>ordines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dictarum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domorum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domui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hospitalis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sancte</a:t>
            </a:r>
            <a:r>
              <a:rPr lang="de-DE" b="1" dirty="0">
                <a:latin typeface="Times New Roman"/>
                <a:cs typeface="Times New Roman"/>
              </a:rPr>
              <a:t> Marie </a:t>
            </a:r>
            <a:r>
              <a:rPr lang="de-DE" b="1" dirty="0" err="1">
                <a:latin typeface="Times New Roman"/>
                <a:cs typeface="Times New Roman"/>
              </a:rPr>
              <a:t>Theutonicorum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Jerosolimitani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auctoritate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apostolica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confirmando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0940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0737" y="376808"/>
            <a:ext cx="8435474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Times New Roman"/>
                <a:cs typeface="Times New Roman"/>
              </a:rPr>
              <a:t>Hermann von </a:t>
            </a:r>
            <a:r>
              <a:rPr lang="de-DE" sz="2000" b="1" dirty="0" err="1">
                <a:latin typeface="Times New Roman"/>
                <a:cs typeface="Times New Roman"/>
              </a:rPr>
              <a:t>Salza</a:t>
            </a:r>
            <a:r>
              <a:rPr lang="de-DE" sz="2000" b="1" dirty="0">
                <a:latin typeface="Times New Roman"/>
                <a:cs typeface="Times New Roman"/>
              </a:rPr>
              <a:t> (1210–1239)</a:t>
            </a:r>
          </a:p>
          <a:p>
            <a:endParaRPr lang="de-DE" sz="2000" i="1" dirty="0">
              <a:latin typeface="Times New Roman"/>
              <a:cs typeface="Times New Roman"/>
            </a:endParaRPr>
          </a:p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de-DE" sz="2000" dirty="0" err="1">
                <a:latin typeface="Times New Roman"/>
                <a:cs typeface="Times New Roman"/>
              </a:rPr>
              <a:t>Čtvrtý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řádový </a:t>
            </a:r>
            <a:r>
              <a:rPr lang="de-DE" sz="2000" dirty="0" err="1">
                <a:latin typeface="Times New Roman"/>
                <a:cs typeface="Times New Roman"/>
              </a:rPr>
              <a:t>velmistr</a:t>
            </a:r>
            <a:r>
              <a:rPr lang="de-DE" sz="2000" dirty="0">
                <a:latin typeface="Times New Roman"/>
                <a:cs typeface="Times New Roman"/>
              </a:rPr>
              <a:t> (</a:t>
            </a:r>
            <a:r>
              <a:rPr lang="de-DE" sz="2000" i="1" dirty="0">
                <a:latin typeface="Times New Roman"/>
                <a:cs typeface="Times New Roman"/>
              </a:rPr>
              <a:t>Hochmeister, </a:t>
            </a:r>
            <a:r>
              <a:rPr lang="de-DE" sz="2000" i="1" dirty="0" err="1">
                <a:latin typeface="Times New Roman"/>
                <a:cs typeface="Times New Roman"/>
              </a:rPr>
              <a:t>magister</a:t>
            </a:r>
            <a:r>
              <a:rPr lang="de-DE" sz="2000" i="1" dirty="0">
                <a:latin typeface="Times New Roman"/>
                <a:cs typeface="Times New Roman"/>
              </a:rPr>
              <a:t> </a:t>
            </a:r>
            <a:r>
              <a:rPr lang="de-DE" sz="2000" i="1" dirty="0" err="1">
                <a:latin typeface="Times New Roman"/>
                <a:cs typeface="Times New Roman"/>
              </a:rPr>
              <a:t>generalis</a:t>
            </a:r>
            <a:r>
              <a:rPr lang="de-DE" sz="2000" dirty="0">
                <a:latin typeface="Times New Roman"/>
                <a:cs typeface="Times New Roman"/>
              </a:rPr>
              <a:t>).</a:t>
            </a:r>
            <a:endParaRPr lang="cs-CZ" sz="2000" dirty="0">
              <a:latin typeface="Times New Roman"/>
              <a:cs typeface="Times New Roman"/>
            </a:endParaRPr>
          </a:p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cs-CZ" sz="2000" dirty="0">
                <a:latin typeface="Times New Roman"/>
                <a:cs typeface="Times New Roman"/>
              </a:rPr>
              <a:t>Za jeho doby řád německých rytířů se ze skromných začátku stal velmi významnou církevní institucí (duchovní rytířský řád) a rozšířil se v nevídané míře.</a:t>
            </a:r>
            <a:r>
              <a:rPr lang="de-AT" sz="2000" dirty="0">
                <a:latin typeface="Times New Roman"/>
                <a:cs typeface="Times New Roman"/>
              </a:rPr>
              <a:t> </a:t>
            </a:r>
            <a:endParaRPr lang="de-DE" sz="2000" dirty="0">
              <a:latin typeface="Times New Roman"/>
              <a:cs typeface="Times New Roman"/>
            </a:endParaRPr>
          </a:p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de-DE" sz="2000" dirty="0" err="1">
                <a:latin typeface="Times New Roman"/>
                <a:cs typeface="Times New Roman"/>
              </a:rPr>
              <a:t>Syn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durynského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ministeriála</a:t>
            </a:r>
            <a:r>
              <a:rPr lang="de-DE" sz="2000" dirty="0">
                <a:latin typeface="Times New Roman"/>
                <a:cs typeface="Times New Roman"/>
              </a:rPr>
              <a:t>, 1211–1212 </a:t>
            </a:r>
            <a:r>
              <a:rPr lang="de-DE" sz="2000" dirty="0" err="1">
                <a:latin typeface="Times New Roman"/>
                <a:cs typeface="Times New Roman"/>
              </a:rPr>
              <a:t>pobýval</a:t>
            </a:r>
            <a:r>
              <a:rPr lang="de-DE" sz="2000" dirty="0">
                <a:latin typeface="Times New Roman"/>
                <a:cs typeface="Times New Roman"/>
              </a:rPr>
              <a:t> v </a:t>
            </a:r>
            <a:r>
              <a:rPr lang="de-DE" sz="2000" dirty="0" err="1">
                <a:latin typeface="Times New Roman"/>
                <a:cs typeface="Times New Roman"/>
              </a:rPr>
              <a:t>Palestině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de-DE" sz="2000" dirty="0">
                <a:latin typeface="Times New Roman"/>
                <a:cs typeface="Times New Roman"/>
              </a:rPr>
              <a:t>Spor (1211–1218) s </a:t>
            </a:r>
            <a:r>
              <a:rPr lang="de-DE" sz="2000" dirty="0" err="1">
                <a:latin typeface="Times New Roman"/>
                <a:cs typeface="Times New Roman"/>
              </a:rPr>
              <a:t>templáři</a:t>
            </a:r>
            <a:r>
              <a:rPr lang="de-DE" sz="2000" dirty="0">
                <a:latin typeface="Times New Roman"/>
                <a:cs typeface="Times New Roman"/>
              </a:rPr>
              <a:t> o </a:t>
            </a:r>
            <a:r>
              <a:rPr lang="cs-CZ" sz="2000" dirty="0">
                <a:latin typeface="Times New Roman"/>
                <a:cs typeface="Times New Roman"/>
              </a:rPr>
              <a:t>právo na nošení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bílého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pláště</a:t>
            </a:r>
            <a:r>
              <a:rPr lang="de-DE" sz="2000" dirty="0">
                <a:latin typeface="Times New Roman"/>
                <a:cs typeface="Times New Roman"/>
              </a:rPr>
              <a:t> s </a:t>
            </a:r>
            <a:r>
              <a:rPr lang="de-DE" sz="2000" dirty="0" err="1">
                <a:latin typeface="Times New Roman"/>
                <a:cs typeface="Times New Roman"/>
              </a:rPr>
              <a:t>černým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křížem</a:t>
            </a:r>
            <a:r>
              <a:rPr lang="de-DE" sz="2000" dirty="0">
                <a:latin typeface="Times New Roman"/>
                <a:cs typeface="Times New Roman"/>
              </a:rPr>
              <a:t>. Fridrich II. </a:t>
            </a:r>
            <a:r>
              <a:rPr lang="de-DE" sz="2000" dirty="0" err="1">
                <a:latin typeface="Times New Roman"/>
                <a:cs typeface="Times New Roman"/>
              </a:rPr>
              <a:t>dokázal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získat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svolení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od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papeže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de-DE" sz="2000" dirty="0">
                <a:latin typeface="Times New Roman"/>
                <a:cs typeface="Times New Roman"/>
              </a:rPr>
              <a:t>V </a:t>
            </a:r>
            <a:r>
              <a:rPr lang="de-DE" sz="2000" dirty="0" err="1">
                <a:latin typeface="Times New Roman"/>
                <a:cs typeface="Times New Roman"/>
              </a:rPr>
              <a:t>králi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Fridrichovi</a:t>
            </a:r>
            <a:r>
              <a:rPr lang="de-DE" sz="2000" dirty="0">
                <a:latin typeface="Times New Roman"/>
                <a:cs typeface="Times New Roman"/>
              </a:rPr>
              <a:t> II. </a:t>
            </a:r>
            <a:r>
              <a:rPr lang="de-DE" sz="2000" dirty="0" err="1">
                <a:latin typeface="Times New Roman"/>
                <a:cs typeface="Times New Roman"/>
              </a:rPr>
              <a:t>našel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velmistr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velkého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podporovatele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řádu</a:t>
            </a:r>
            <a:r>
              <a:rPr lang="de-DE" sz="2000" dirty="0">
                <a:latin typeface="Times New Roman"/>
                <a:cs typeface="Times New Roman"/>
              </a:rPr>
              <a:t>. </a:t>
            </a:r>
            <a:r>
              <a:rPr lang="de-DE" sz="2000" dirty="0" err="1">
                <a:latin typeface="Times New Roman"/>
                <a:cs typeface="Times New Roman"/>
              </a:rPr>
              <a:t>Norimberk</a:t>
            </a:r>
            <a:r>
              <a:rPr lang="de-DE" sz="2000" dirty="0">
                <a:latin typeface="Times New Roman"/>
                <a:cs typeface="Times New Roman"/>
              </a:rPr>
              <a:t> 1216 – </a:t>
            </a:r>
            <a:r>
              <a:rPr lang="de-DE" sz="2000" dirty="0" err="1">
                <a:latin typeface="Times New Roman"/>
                <a:cs typeface="Times New Roman"/>
              </a:rPr>
              <a:t>první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setkání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de-DE" sz="2000" dirty="0">
                <a:latin typeface="Times New Roman"/>
                <a:cs typeface="Times New Roman"/>
              </a:rPr>
              <a:t>1220 – </a:t>
            </a:r>
            <a:r>
              <a:rPr lang="de-DE" sz="2000" dirty="0" err="1">
                <a:latin typeface="Times New Roman"/>
                <a:cs typeface="Times New Roman"/>
              </a:rPr>
              <a:t>velmistr</a:t>
            </a:r>
            <a:r>
              <a:rPr lang="de-DE" sz="2000" dirty="0">
                <a:latin typeface="Times New Roman"/>
                <a:cs typeface="Times New Roman"/>
              </a:rPr>
              <a:t> na </a:t>
            </a:r>
            <a:r>
              <a:rPr lang="de-DE" sz="2000" dirty="0" err="1">
                <a:latin typeface="Times New Roman"/>
                <a:cs typeface="Times New Roman"/>
              </a:rPr>
              <a:t>tažení</a:t>
            </a:r>
            <a:r>
              <a:rPr lang="de-DE" sz="2000" dirty="0">
                <a:latin typeface="Times New Roman"/>
                <a:cs typeface="Times New Roman"/>
              </a:rPr>
              <a:t> (</a:t>
            </a:r>
            <a:r>
              <a:rPr lang="cs-CZ" sz="2000" dirty="0">
                <a:latin typeface="Times New Roman"/>
                <a:cs typeface="Times New Roman"/>
              </a:rPr>
              <a:t>5. křížová výprava</a:t>
            </a:r>
            <a:r>
              <a:rPr lang="de-DE" sz="2000" dirty="0">
                <a:latin typeface="Times New Roman"/>
                <a:cs typeface="Times New Roman"/>
              </a:rPr>
              <a:t>) </a:t>
            </a:r>
            <a:r>
              <a:rPr lang="de-DE" sz="2000" dirty="0" err="1">
                <a:latin typeface="Times New Roman"/>
                <a:cs typeface="Times New Roman"/>
              </a:rPr>
              <a:t>proti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Damiettě</a:t>
            </a:r>
            <a:r>
              <a:rPr lang="de-DE" sz="2000" dirty="0">
                <a:latin typeface="Times New Roman"/>
                <a:cs typeface="Times New Roman"/>
              </a:rPr>
              <a:t> (</a:t>
            </a:r>
            <a:r>
              <a:rPr lang="de-DE" sz="2000" dirty="0" err="1">
                <a:latin typeface="Times New Roman"/>
                <a:cs typeface="Times New Roman"/>
              </a:rPr>
              <a:t>delta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Nilu</a:t>
            </a:r>
            <a:r>
              <a:rPr lang="de-DE" sz="2000" dirty="0">
                <a:latin typeface="Times New Roman"/>
                <a:cs typeface="Times New Roman"/>
              </a:rPr>
              <a:t>).</a:t>
            </a:r>
          </a:p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de-DE" sz="2000" dirty="0">
                <a:latin typeface="Times New Roman"/>
                <a:cs typeface="Times New Roman"/>
              </a:rPr>
              <a:t>1220 – </a:t>
            </a:r>
            <a:r>
              <a:rPr lang="de-DE" sz="2000" dirty="0" err="1">
                <a:latin typeface="Times New Roman"/>
                <a:cs typeface="Times New Roman"/>
              </a:rPr>
              <a:t>účast</a:t>
            </a:r>
            <a:r>
              <a:rPr lang="de-DE" sz="2000" dirty="0">
                <a:latin typeface="Times New Roman"/>
                <a:cs typeface="Times New Roman"/>
              </a:rPr>
              <a:t> na </a:t>
            </a:r>
            <a:r>
              <a:rPr lang="de-DE" sz="2000" dirty="0" err="1">
                <a:latin typeface="Times New Roman"/>
                <a:cs typeface="Times New Roman"/>
              </a:rPr>
              <a:t>císařské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korunovaci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Fridricha</a:t>
            </a:r>
            <a:r>
              <a:rPr lang="de-DE" sz="2000" dirty="0">
                <a:latin typeface="Times New Roman"/>
                <a:cs typeface="Times New Roman"/>
              </a:rPr>
              <a:t> II.</a:t>
            </a:r>
          </a:p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de-DE" sz="2000" dirty="0" err="1">
                <a:latin typeface="Times New Roman"/>
                <a:cs typeface="Times New Roman"/>
              </a:rPr>
              <a:t>Prosinec</a:t>
            </a:r>
            <a:r>
              <a:rPr lang="de-DE" sz="2000" dirty="0">
                <a:latin typeface="Times New Roman"/>
                <a:cs typeface="Times New Roman"/>
              </a:rPr>
              <a:t> 1220 </a:t>
            </a:r>
            <a:r>
              <a:rPr lang="de-DE" sz="2000" dirty="0" err="1">
                <a:latin typeface="Times New Roman"/>
                <a:cs typeface="Times New Roman"/>
              </a:rPr>
              <a:t>až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březen</a:t>
            </a:r>
            <a:r>
              <a:rPr lang="de-DE" sz="2000" dirty="0">
                <a:latin typeface="Times New Roman"/>
                <a:cs typeface="Times New Roman"/>
              </a:rPr>
              <a:t> 1221 – </a:t>
            </a:r>
            <a:r>
              <a:rPr lang="de-DE" sz="2000" dirty="0" err="1">
                <a:latin typeface="Times New Roman"/>
                <a:cs typeface="Times New Roman"/>
              </a:rPr>
              <a:t>papež</a:t>
            </a:r>
            <a:r>
              <a:rPr lang="de-DE" sz="2000" dirty="0">
                <a:latin typeface="Times New Roman"/>
                <a:cs typeface="Times New Roman"/>
              </a:rPr>
              <a:t> Honorius III. </a:t>
            </a:r>
            <a:r>
              <a:rPr lang="de-DE" sz="2000" dirty="0" err="1">
                <a:latin typeface="Times New Roman"/>
                <a:cs typeface="Times New Roman"/>
              </a:rPr>
              <a:t>udělil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řádu</a:t>
            </a:r>
            <a:r>
              <a:rPr lang="de-DE" sz="2000" dirty="0">
                <a:latin typeface="Times New Roman"/>
                <a:cs typeface="Times New Roman"/>
              </a:rPr>
              <a:t> 57 </a:t>
            </a:r>
            <a:r>
              <a:rPr lang="de-DE" sz="2000" dirty="0" err="1">
                <a:latin typeface="Times New Roman"/>
                <a:cs typeface="Times New Roman"/>
              </a:rPr>
              <a:t>privilegií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písemností</a:t>
            </a:r>
            <a:r>
              <a:rPr lang="de-DE" sz="2000" dirty="0">
                <a:latin typeface="Times New Roman"/>
                <a:cs typeface="Times New Roman"/>
              </a:rPr>
              <a:t> a </a:t>
            </a:r>
            <a:r>
              <a:rPr lang="de-DE" sz="2000" dirty="0" err="1">
                <a:latin typeface="Times New Roman"/>
                <a:cs typeface="Times New Roman"/>
              </a:rPr>
              <a:t>encyklik</a:t>
            </a:r>
            <a:r>
              <a:rPr lang="de-DE" sz="2000" dirty="0">
                <a:latin typeface="Times New Roman"/>
                <a:cs typeface="Times New Roman"/>
              </a:rPr>
              <a:t> (</a:t>
            </a:r>
            <a:r>
              <a:rPr lang="de-DE" sz="2000" dirty="0" err="1">
                <a:latin typeface="Times New Roman"/>
                <a:cs typeface="Times New Roman"/>
              </a:rPr>
              <a:t>oběžníků</a:t>
            </a:r>
            <a:r>
              <a:rPr lang="de-DE" sz="2000" dirty="0">
                <a:latin typeface="Times New Roman"/>
                <a:cs typeface="Times New Roman"/>
              </a:rPr>
              <a:t>).</a:t>
            </a:r>
          </a:p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de-DE" sz="2000" dirty="0" err="1">
                <a:latin typeface="Times New Roman"/>
                <a:cs typeface="Times New Roman"/>
              </a:rPr>
              <a:t>Duben</a:t>
            </a:r>
            <a:r>
              <a:rPr lang="de-DE" sz="2000" dirty="0">
                <a:latin typeface="Times New Roman"/>
                <a:cs typeface="Times New Roman"/>
              </a:rPr>
              <a:t> 1221, Tarent – </a:t>
            </a:r>
            <a:r>
              <a:rPr lang="de-DE" sz="2000" dirty="0" err="1">
                <a:latin typeface="Times New Roman"/>
                <a:cs typeface="Times New Roman"/>
              </a:rPr>
              <a:t>jedenáct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císařských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listin</a:t>
            </a:r>
            <a:r>
              <a:rPr lang="de-DE" sz="2000" dirty="0">
                <a:latin typeface="Times New Roman"/>
                <a:cs typeface="Times New Roman"/>
              </a:rPr>
              <a:t> (</a:t>
            </a:r>
            <a:r>
              <a:rPr lang="de-DE" sz="2000" dirty="0" err="1">
                <a:latin typeface="Times New Roman"/>
                <a:cs typeface="Times New Roman"/>
              </a:rPr>
              <a:t>diplomů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konfirmací</a:t>
            </a:r>
            <a:r>
              <a:rPr lang="de-DE" sz="2000" dirty="0">
                <a:latin typeface="Times New Roman"/>
                <a:cs typeface="Times New Roman"/>
              </a:rPr>
              <a:t>). </a:t>
            </a:r>
            <a:r>
              <a:rPr lang="de-DE" sz="2000" dirty="0" err="1">
                <a:latin typeface="Times New Roman"/>
                <a:cs typeface="Times New Roman"/>
              </a:rPr>
              <a:t>Potvrzení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privilegií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Fridrichových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předchůdců</a:t>
            </a:r>
            <a:r>
              <a:rPr lang="de-DE" sz="2000" dirty="0">
                <a:latin typeface="Times New Roman"/>
                <a:cs typeface="Times New Roman"/>
              </a:rPr>
              <a:t>. </a:t>
            </a:r>
            <a:r>
              <a:rPr lang="de-DE" sz="2000" dirty="0" err="1">
                <a:latin typeface="Times New Roman"/>
                <a:cs typeface="Times New Roman"/>
              </a:rPr>
              <a:t>Kontinuace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podpory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řádu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ze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strany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štaufské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dynastie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33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DOZA-Urkunden_12741201_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949"/>
            <a:ext cx="7574879" cy="787246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932968" y="116958"/>
            <a:ext cx="3211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Times New Roman"/>
                <a:cs typeface="Times New Roman"/>
              </a:rPr>
              <a:t>15. prosince 1220, </a:t>
            </a:r>
            <a:r>
              <a:rPr lang="de-AT" i="1" dirty="0" err="1">
                <a:latin typeface="Times New Roman"/>
                <a:cs typeface="Times New Roman"/>
              </a:rPr>
              <a:t>Etsi</a:t>
            </a:r>
            <a:r>
              <a:rPr lang="de-AT" i="1" dirty="0">
                <a:latin typeface="Times New Roman"/>
                <a:cs typeface="Times New Roman"/>
              </a:rPr>
              <a:t> </a:t>
            </a:r>
            <a:r>
              <a:rPr lang="de-AT" i="1" dirty="0" err="1">
                <a:latin typeface="Times New Roman"/>
                <a:cs typeface="Times New Roman"/>
              </a:rPr>
              <a:t>neque</a:t>
            </a:r>
            <a:r>
              <a:rPr lang="de-AT" i="1" dirty="0">
                <a:latin typeface="Times New Roman"/>
                <a:cs typeface="Times New Roman"/>
              </a:rPr>
              <a:t> </a:t>
            </a:r>
            <a:r>
              <a:rPr lang="de-AT" i="1" dirty="0" err="1">
                <a:latin typeface="Times New Roman"/>
                <a:cs typeface="Times New Roman"/>
              </a:rPr>
              <a:t>qui</a:t>
            </a:r>
            <a:r>
              <a:rPr lang="de-AT" i="1" dirty="0">
                <a:latin typeface="Times New Roman"/>
                <a:cs typeface="Times New Roman"/>
              </a:rPr>
              <a:t> </a:t>
            </a:r>
            <a:r>
              <a:rPr lang="de-AT" i="1" dirty="0" err="1">
                <a:latin typeface="Times New Roman"/>
                <a:cs typeface="Times New Roman"/>
              </a:rPr>
              <a:t>plantat</a:t>
            </a:r>
            <a:r>
              <a:rPr lang="de-AT" i="1" dirty="0">
                <a:latin typeface="Times New Roman"/>
                <a:cs typeface="Times New Roman"/>
              </a:rPr>
              <a:t>, </a:t>
            </a:r>
            <a:r>
              <a:rPr lang="de-AT" i="1" dirty="0" err="1">
                <a:latin typeface="Times New Roman"/>
                <a:cs typeface="Times New Roman"/>
              </a:rPr>
              <a:t>neque</a:t>
            </a:r>
            <a:r>
              <a:rPr lang="de-AT" i="1" dirty="0">
                <a:latin typeface="Times New Roman"/>
                <a:cs typeface="Times New Roman"/>
              </a:rPr>
              <a:t> </a:t>
            </a:r>
            <a:r>
              <a:rPr lang="de-AT" i="1" dirty="0" err="1">
                <a:latin typeface="Times New Roman"/>
                <a:cs typeface="Times New Roman"/>
              </a:rPr>
              <a:t>qui</a:t>
            </a:r>
            <a:r>
              <a:rPr lang="de-AT" i="1" dirty="0">
                <a:latin typeface="Times New Roman"/>
                <a:cs typeface="Times New Roman"/>
              </a:rPr>
              <a:t> </a:t>
            </a:r>
            <a:r>
              <a:rPr lang="de-AT" i="1" dirty="0" err="1">
                <a:latin typeface="Times New Roman"/>
                <a:cs typeface="Times New Roman"/>
              </a:rPr>
              <a:t>rigat</a:t>
            </a:r>
            <a:r>
              <a:rPr lang="de-AT" dirty="0">
                <a:latin typeface="Times New Roman"/>
                <a:cs typeface="Times New Roman"/>
              </a:rPr>
              <a:t>.</a:t>
            </a:r>
          </a:p>
          <a:p>
            <a:pPr algn="ctr"/>
            <a:r>
              <a:rPr lang="cs-CZ" dirty="0">
                <a:latin typeface="Times New Roman"/>
                <a:cs typeface="Times New Roman"/>
              </a:rPr>
              <a:t>Velké privilegium </a:t>
            </a:r>
            <a:r>
              <a:rPr lang="cs-CZ" dirty="0" err="1">
                <a:latin typeface="Times New Roman"/>
                <a:cs typeface="Times New Roman"/>
              </a:rPr>
              <a:t>Honoria</a:t>
            </a:r>
            <a:r>
              <a:rPr lang="cs-CZ" dirty="0">
                <a:latin typeface="Times New Roman"/>
                <a:cs typeface="Times New Roman"/>
              </a:rPr>
              <a:t> III.</a:t>
            </a:r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440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DOZA-Urkunden_12741201_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949"/>
            <a:ext cx="7574879" cy="787246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932968" y="116958"/>
            <a:ext cx="32110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Times New Roman"/>
                <a:cs typeface="Times New Roman"/>
              </a:rPr>
              <a:t>15. prosince 1220, </a:t>
            </a:r>
            <a:r>
              <a:rPr lang="de-AT" i="1" dirty="0" err="1">
                <a:latin typeface="Times New Roman"/>
                <a:cs typeface="Times New Roman"/>
              </a:rPr>
              <a:t>Etsi</a:t>
            </a:r>
            <a:r>
              <a:rPr lang="de-AT" i="1" dirty="0">
                <a:latin typeface="Times New Roman"/>
                <a:cs typeface="Times New Roman"/>
              </a:rPr>
              <a:t> </a:t>
            </a:r>
            <a:r>
              <a:rPr lang="de-AT" i="1" dirty="0" err="1">
                <a:latin typeface="Times New Roman"/>
                <a:cs typeface="Times New Roman"/>
              </a:rPr>
              <a:t>neque</a:t>
            </a:r>
            <a:r>
              <a:rPr lang="de-AT" i="1" dirty="0">
                <a:latin typeface="Times New Roman"/>
                <a:cs typeface="Times New Roman"/>
              </a:rPr>
              <a:t> </a:t>
            </a:r>
            <a:r>
              <a:rPr lang="de-AT" i="1" dirty="0" err="1">
                <a:latin typeface="Times New Roman"/>
                <a:cs typeface="Times New Roman"/>
              </a:rPr>
              <a:t>qui</a:t>
            </a:r>
            <a:r>
              <a:rPr lang="de-AT" i="1" dirty="0">
                <a:latin typeface="Times New Roman"/>
                <a:cs typeface="Times New Roman"/>
              </a:rPr>
              <a:t> </a:t>
            </a:r>
            <a:r>
              <a:rPr lang="de-AT" i="1" dirty="0" err="1">
                <a:latin typeface="Times New Roman"/>
                <a:cs typeface="Times New Roman"/>
              </a:rPr>
              <a:t>plantat</a:t>
            </a:r>
            <a:r>
              <a:rPr lang="de-AT" i="1" dirty="0">
                <a:latin typeface="Times New Roman"/>
                <a:cs typeface="Times New Roman"/>
              </a:rPr>
              <a:t>, </a:t>
            </a:r>
            <a:r>
              <a:rPr lang="de-AT" i="1" dirty="0" err="1">
                <a:latin typeface="Times New Roman"/>
                <a:cs typeface="Times New Roman"/>
              </a:rPr>
              <a:t>neque</a:t>
            </a:r>
            <a:r>
              <a:rPr lang="de-AT" i="1" dirty="0">
                <a:latin typeface="Times New Roman"/>
                <a:cs typeface="Times New Roman"/>
              </a:rPr>
              <a:t> </a:t>
            </a:r>
            <a:r>
              <a:rPr lang="de-AT" i="1" dirty="0" err="1">
                <a:latin typeface="Times New Roman"/>
                <a:cs typeface="Times New Roman"/>
              </a:rPr>
              <a:t>qui</a:t>
            </a:r>
            <a:r>
              <a:rPr lang="de-AT" i="1" dirty="0">
                <a:latin typeface="Times New Roman"/>
                <a:cs typeface="Times New Roman"/>
              </a:rPr>
              <a:t> </a:t>
            </a:r>
            <a:r>
              <a:rPr lang="de-AT" i="1" dirty="0" err="1">
                <a:latin typeface="Times New Roman"/>
                <a:cs typeface="Times New Roman"/>
              </a:rPr>
              <a:t>rigat</a:t>
            </a:r>
            <a:r>
              <a:rPr lang="de-AT" dirty="0">
                <a:latin typeface="Times New Roman"/>
                <a:cs typeface="Times New Roman"/>
              </a:rPr>
              <a:t>.</a:t>
            </a:r>
          </a:p>
          <a:p>
            <a:pPr algn="ctr"/>
            <a:r>
              <a:rPr lang="cs-CZ" dirty="0">
                <a:latin typeface="Times New Roman"/>
                <a:cs typeface="Times New Roman"/>
              </a:rPr>
              <a:t>Velké privilegium </a:t>
            </a:r>
            <a:r>
              <a:rPr lang="cs-CZ" dirty="0" err="1">
                <a:latin typeface="Times New Roman"/>
                <a:cs typeface="Times New Roman"/>
              </a:rPr>
              <a:t>Honoria</a:t>
            </a:r>
            <a:r>
              <a:rPr lang="cs-CZ" dirty="0">
                <a:latin typeface="Times New Roman"/>
                <a:cs typeface="Times New Roman"/>
              </a:rPr>
              <a:t> III.</a:t>
            </a:r>
          </a:p>
          <a:p>
            <a:pPr algn="ctr"/>
            <a:r>
              <a:rPr lang="cs-CZ" dirty="0">
                <a:latin typeface="Times New Roman"/>
                <a:cs typeface="Times New Roman"/>
              </a:rPr>
              <a:t>Dochováno jako </a:t>
            </a:r>
            <a:r>
              <a:rPr lang="cs-CZ" dirty="0" err="1">
                <a:latin typeface="Times New Roman"/>
                <a:cs typeface="Times New Roman"/>
              </a:rPr>
              <a:t>transsumpt</a:t>
            </a:r>
            <a:r>
              <a:rPr lang="cs-CZ" dirty="0">
                <a:latin typeface="Times New Roman"/>
                <a:cs typeface="Times New Roman"/>
              </a:rPr>
              <a:t> z roku 1274.</a:t>
            </a:r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774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DOZA-Urkunden_12741201_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8834" cy="280486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710173" y="181449"/>
            <a:ext cx="6202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Times New Roman"/>
                <a:cs typeface="Times New Roman"/>
              </a:rPr>
              <a:t>15. prosince 1220, velké privilegium </a:t>
            </a:r>
            <a:r>
              <a:rPr lang="cs-CZ" dirty="0" err="1">
                <a:latin typeface="Times New Roman"/>
                <a:cs typeface="Times New Roman"/>
              </a:rPr>
              <a:t>Honoria</a:t>
            </a:r>
            <a:r>
              <a:rPr lang="cs-CZ" dirty="0">
                <a:latin typeface="Times New Roman"/>
                <a:cs typeface="Times New Roman"/>
              </a:rPr>
              <a:t> III.</a:t>
            </a:r>
            <a:endParaRPr lang="de-DE" dirty="0">
              <a:latin typeface="Times New Roman"/>
              <a:cs typeface="Times New Roman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834909" y="714380"/>
            <a:ext cx="60780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 err="1">
                <a:latin typeface="Times New Roman"/>
                <a:cs typeface="Times New Roman"/>
              </a:rPr>
              <a:t>Papež</a:t>
            </a:r>
            <a:r>
              <a:rPr lang="de-DE" dirty="0">
                <a:latin typeface="Times New Roman"/>
                <a:cs typeface="Times New Roman"/>
              </a:rPr>
              <a:t> 1) </a:t>
            </a:r>
            <a:r>
              <a:rPr lang="de-DE" dirty="0" err="1">
                <a:latin typeface="Times New Roman"/>
                <a:cs typeface="Times New Roman"/>
              </a:rPr>
              <a:t>bere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</a:t>
            </a:r>
            <a:r>
              <a:rPr lang="de-DE" dirty="0">
                <a:latin typeface="Times New Roman"/>
                <a:cs typeface="Times New Roman"/>
              </a:rPr>
              <a:t> se </a:t>
            </a:r>
            <a:r>
              <a:rPr lang="de-DE" dirty="0" err="1">
                <a:latin typeface="Times New Roman"/>
                <a:cs typeface="Times New Roman"/>
              </a:rPr>
              <a:t>všemi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jeho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majetky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cs-CZ" dirty="0">
                <a:latin typeface="Times New Roman"/>
                <a:cs typeface="Times New Roman"/>
              </a:rPr>
              <a:t>pod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cs-CZ" dirty="0">
                <a:latin typeface="Times New Roman"/>
                <a:cs typeface="Times New Roman"/>
              </a:rPr>
              <a:t>svou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zvláštní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ochran</a:t>
            </a:r>
            <a:r>
              <a:rPr lang="cs-CZ" dirty="0">
                <a:latin typeface="Times New Roman"/>
                <a:cs typeface="Times New Roman"/>
              </a:rPr>
              <a:t>u</a:t>
            </a:r>
            <a:r>
              <a:rPr lang="de-DE" dirty="0">
                <a:latin typeface="Times New Roman"/>
                <a:cs typeface="Times New Roman"/>
              </a:rPr>
              <a:t>; 2) </a:t>
            </a:r>
            <a:r>
              <a:rPr lang="de-DE" dirty="0" err="1">
                <a:latin typeface="Times New Roman"/>
                <a:cs typeface="Times New Roman"/>
              </a:rPr>
              <a:t>potvrzuje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statuta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řeholi</a:t>
            </a:r>
            <a:r>
              <a:rPr lang="de-DE" dirty="0">
                <a:latin typeface="Times New Roman"/>
                <a:cs typeface="Times New Roman"/>
              </a:rPr>
              <a:t>) </a:t>
            </a:r>
            <a:r>
              <a:rPr lang="de-DE" dirty="0" err="1">
                <a:latin typeface="Times New Roman"/>
                <a:cs typeface="Times New Roman"/>
              </a:rPr>
              <a:t>získaná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templářů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johanitů</a:t>
            </a:r>
            <a:r>
              <a:rPr lang="de-DE" dirty="0">
                <a:latin typeface="Times New Roman"/>
                <a:cs typeface="Times New Roman"/>
              </a:rPr>
              <a:t>; 3) </a:t>
            </a:r>
            <a:r>
              <a:rPr lang="de-DE" dirty="0" err="1">
                <a:latin typeface="Times New Roman"/>
                <a:cs typeface="Times New Roman"/>
              </a:rPr>
              <a:t>dává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válečnou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kořist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svobodnému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užívání</a:t>
            </a:r>
            <a:r>
              <a:rPr lang="de-DE" dirty="0">
                <a:latin typeface="Times New Roman"/>
                <a:cs typeface="Times New Roman"/>
              </a:rPr>
              <a:t>; </a:t>
            </a:r>
            <a:r>
              <a:rPr lang="de-DE" dirty="0" err="1">
                <a:latin typeface="Times New Roman"/>
                <a:cs typeface="Times New Roman"/>
              </a:rPr>
              <a:t>vybízí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bratry</a:t>
            </a:r>
            <a:r>
              <a:rPr lang="de-DE" dirty="0">
                <a:latin typeface="Times New Roman"/>
                <a:cs typeface="Times New Roman"/>
              </a:rPr>
              <a:t> k </a:t>
            </a:r>
            <a:r>
              <a:rPr lang="de-DE" dirty="0" err="1">
                <a:latin typeface="Times New Roman"/>
                <a:cs typeface="Times New Roman"/>
              </a:rPr>
              <a:t>zachovávání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čistoty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chudoby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poslušnosti</a:t>
            </a:r>
            <a:r>
              <a:rPr lang="de-DE" dirty="0">
                <a:latin typeface="Times New Roman"/>
                <a:cs typeface="Times New Roman"/>
              </a:rPr>
              <a:t>; 4) </a:t>
            </a:r>
            <a:r>
              <a:rPr lang="de-DE" dirty="0" err="1">
                <a:latin typeface="Times New Roman"/>
                <a:cs typeface="Times New Roman"/>
              </a:rPr>
              <a:t>poskytuje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svobodnou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volbu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vel</a:t>
            </a:r>
            <a:r>
              <a:rPr lang="de-DE" dirty="0">
                <a:latin typeface="Times New Roman"/>
                <a:cs typeface="Times New Roman"/>
              </a:rPr>
              <a:t>)</a:t>
            </a:r>
            <a:r>
              <a:rPr lang="de-DE" dirty="0" err="1">
                <a:latin typeface="Times New Roman"/>
                <a:cs typeface="Times New Roman"/>
              </a:rPr>
              <a:t>mistra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skrze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bratry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kteří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složili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řeholní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slib</a:t>
            </a:r>
            <a:r>
              <a:rPr lang="de-DE" dirty="0">
                <a:latin typeface="Times New Roman"/>
                <a:cs typeface="Times New Roman"/>
              </a:rPr>
              <a:t>; 5) </a:t>
            </a:r>
            <a:r>
              <a:rPr lang="de-DE" dirty="0" err="1">
                <a:latin typeface="Times New Roman"/>
                <a:cs typeface="Times New Roman"/>
              </a:rPr>
              <a:t>zakazuje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aby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někdo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jiný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kromě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vel</a:t>
            </a:r>
            <a:r>
              <a:rPr lang="de-DE" dirty="0">
                <a:latin typeface="Times New Roman"/>
                <a:cs typeface="Times New Roman"/>
              </a:rPr>
              <a:t>)</a:t>
            </a:r>
            <a:r>
              <a:rPr lang="de-DE" dirty="0" err="1">
                <a:latin typeface="Times New Roman"/>
                <a:cs typeface="Times New Roman"/>
              </a:rPr>
              <a:t>mistra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významná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část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kapituly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měnila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řeholi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zvyky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nebo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statuta</a:t>
            </a:r>
            <a:r>
              <a:rPr lang="de-DE" dirty="0">
                <a:latin typeface="Times New Roman"/>
                <a:cs typeface="Times New Roman"/>
              </a:rPr>
              <a:t>; </a:t>
            </a:r>
            <a:r>
              <a:rPr lang="de-DE" b="1" dirty="0">
                <a:latin typeface="Times New Roman"/>
                <a:cs typeface="Times New Roman"/>
              </a:rPr>
              <a:t>6)  </a:t>
            </a:r>
            <a:r>
              <a:rPr lang="de-DE" b="1" dirty="0" err="1">
                <a:latin typeface="Times New Roman"/>
                <a:cs typeface="Times New Roman"/>
              </a:rPr>
              <a:t>zakazuje</a:t>
            </a:r>
            <a:r>
              <a:rPr lang="de-DE" b="1" dirty="0">
                <a:latin typeface="Times New Roman"/>
                <a:cs typeface="Times New Roman"/>
              </a:rPr>
              <a:t>, </a:t>
            </a:r>
            <a:r>
              <a:rPr lang="de-DE" b="1" dirty="0" err="1">
                <a:latin typeface="Times New Roman"/>
                <a:cs typeface="Times New Roman"/>
              </a:rPr>
              <a:t>aby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kdokoliv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požadoval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od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bratrů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složení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přísahy</a:t>
            </a:r>
            <a:r>
              <a:rPr lang="de-DE" dirty="0">
                <a:latin typeface="Times New Roman"/>
                <a:cs typeface="Times New Roman"/>
              </a:rPr>
              <a:t>;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60814" y="3022704"/>
            <a:ext cx="853874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>
                <a:latin typeface="Times New Roman"/>
                <a:cs typeface="Times New Roman"/>
              </a:rPr>
              <a:t>7) </a:t>
            </a:r>
            <a:r>
              <a:rPr lang="de-DE" dirty="0" err="1">
                <a:latin typeface="Times New Roman"/>
                <a:cs typeface="Times New Roman"/>
              </a:rPr>
              <a:t>zakazuje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aby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kdokoliv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vystoupil</a:t>
            </a:r>
            <a:r>
              <a:rPr lang="de-DE" dirty="0">
                <a:latin typeface="Times New Roman"/>
                <a:cs typeface="Times New Roman"/>
              </a:rPr>
              <a:t> z </a:t>
            </a:r>
            <a:r>
              <a:rPr lang="de-DE" dirty="0" err="1">
                <a:latin typeface="Times New Roman"/>
                <a:cs typeface="Times New Roman"/>
              </a:rPr>
              <a:t>řádu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nebo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změnil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bez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souhlasu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vel</a:t>
            </a:r>
            <a:r>
              <a:rPr lang="de-DE" dirty="0">
                <a:latin typeface="Times New Roman"/>
                <a:cs typeface="Times New Roman"/>
              </a:rPr>
              <a:t>)</a:t>
            </a:r>
            <a:r>
              <a:rPr lang="de-DE" dirty="0" err="1">
                <a:latin typeface="Times New Roman"/>
                <a:cs typeface="Times New Roman"/>
              </a:rPr>
              <a:t>mistra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kapituly</a:t>
            </a:r>
            <a:r>
              <a:rPr lang="de-DE" dirty="0">
                <a:latin typeface="Times New Roman"/>
                <a:cs typeface="Times New Roman"/>
              </a:rPr>
              <a:t>; </a:t>
            </a:r>
            <a:r>
              <a:rPr lang="de-DE" b="1" dirty="0">
                <a:latin typeface="Times New Roman"/>
                <a:cs typeface="Times New Roman"/>
              </a:rPr>
              <a:t>8) </a:t>
            </a:r>
            <a:r>
              <a:rPr lang="de-DE" b="1" dirty="0" err="1">
                <a:latin typeface="Times New Roman"/>
                <a:cs typeface="Times New Roman"/>
              </a:rPr>
              <a:t>osvobozuje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všechny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řádové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majekty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od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placení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desátku</a:t>
            </a:r>
            <a:r>
              <a:rPr lang="de-DE" dirty="0">
                <a:latin typeface="Times New Roman"/>
                <a:cs typeface="Times New Roman"/>
              </a:rPr>
              <a:t>; 9) </a:t>
            </a:r>
            <a:r>
              <a:rPr lang="de-DE" dirty="0" err="1">
                <a:latin typeface="Times New Roman"/>
                <a:cs typeface="Times New Roman"/>
              </a:rPr>
              <a:t>dává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právo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nabývat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mejetek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vybírat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desátek</a:t>
            </a:r>
            <a:r>
              <a:rPr lang="de-DE" dirty="0">
                <a:latin typeface="Times New Roman"/>
                <a:cs typeface="Times New Roman"/>
              </a:rPr>
              <a:t>; 10) </a:t>
            </a:r>
            <a:r>
              <a:rPr lang="de-DE" dirty="0" err="1">
                <a:latin typeface="Times New Roman"/>
                <a:cs typeface="Times New Roman"/>
              </a:rPr>
              <a:t>dovoluje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přijímat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kněze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b="1" dirty="0">
                <a:latin typeface="Times New Roman"/>
                <a:cs typeface="Times New Roman"/>
              </a:rPr>
              <a:t>i </a:t>
            </a:r>
            <a:r>
              <a:rPr lang="de-DE" b="1" dirty="0" err="1">
                <a:latin typeface="Times New Roman"/>
                <a:cs typeface="Times New Roman"/>
              </a:rPr>
              <a:t>proti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vůli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místního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biskupa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pokud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dotyčný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není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členem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jiného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řádu</a:t>
            </a:r>
            <a:r>
              <a:rPr lang="de-DE" dirty="0">
                <a:latin typeface="Times New Roman"/>
                <a:cs typeface="Times New Roman"/>
              </a:rPr>
              <a:t>; 11) a </a:t>
            </a:r>
            <a:r>
              <a:rPr lang="de-DE" dirty="0" err="1">
                <a:latin typeface="Times New Roman"/>
                <a:cs typeface="Times New Roman"/>
              </a:rPr>
              <a:t>neposlušné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kněze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vyloučit</a:t>
            </a:r>
            <a:r>
              <a:rPr lang="de-DE" dirty="0">
                <a:latin typeface="Times New Roman"/>
                <a:cs typeface="Times New Roman"/>
              </a:rPr>
              <a:t>; 12) </a:t>
            </a:r>
            <a:r>
              <a:rPr lang="de-DE" dirty="0" err="1">
                <a:latin typeface="Times New Roman"/>
                <a:cs typeface="Times New Roman"/>
              </a:rPr>
              <a:t>nařizuje</a:t>
            </a:r>
            <a:r>
              <a:rPr lang="de-DE" dirty="0">
                <a:latin typeface="Times New Roman"/>
                <a:cs typeface="Times New Roman"/>
              </a:rPr>
              <a:t> jeden </a:t>
            </a:r>
            <a:r>
              <a:rPr lang="de-DE" dirty="0" err="1">
                <a:latin typeface="Times New Roman"/>
                <a:cs typeface="Times New Roman"/>
              </a:rPr>
              <a:t>zkušební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rok</a:t>
            </a:r>
            <a:r>
              <a:rPr lang="de-DE" dirty="0">
                <a:latin typeface="Times New Roman"/>
                <a:cs typeface="Times New Roman"/>
              </a:rPr>
              <a:t> pro </a:t>
            </a:r>
            <a:r>
              <a:rPr lang="de-DE" dirty="0" err="1">
                <a:latin typeface="Times New Roman"/>
                <a:cs typeface="Times New Roman"/>
              </a:rPr>
              <a:t>kleriky</a:t>
            </a:r>
            <a:r>
              <a:rPr lang="de-DE" dirty="0">
                <a:latin typeface="Times New Roman"/>
                <a:cs typeface="Times New Roman"/>
              </a:rPr>
              <a:t>; 13) </a:t>
            </a:r>
            <a:r>
              <a:rPr lang="de-DE" dirty="0" err="1">
                <a:latin typeface="Times New Roman"/>
                <a:cs typeface="Times New Roman"/>
              </a:rPr>
              <a:t>dovoluje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kněžím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aby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sdíleli</a:t>
            </a:r>
            <a:r>
              <a:rPr lang="de-DE" dirty="0">
                <a:latin typeface="Times New Roman"/>
                <a:cs typeface="Times New Roman"/>
              </a:rPr>
              <a:t> s </a:t>
            </a:r>
            <a:r>
              <a:rPr lang="de-DE" dirty="0" err="1">
                <a:latin typeface="Times New Roman"/>
                <a:cs typeface="Times New Roman"/>
              </a:rPr>
              <a:t>bratry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jídlo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oblečení</a:t>
            </a:r>
            <a:r>
              <a:rPr lang="de-DE" dirty="0">
                <a:latin typeface="Times New Roman"/>
                <a:cs typeface="Times New Roman"/>
              </a:rPr>
              <a:t>; 14) </a:t>
            </a:r>
            <a:r>
              <a:rPr lang="de-DE" b="1" dirty="0" err="1">
                <a:latin typeface="Times New Roman"/>
                <a:cs typeface="Times New Roman"/>
              </a:rPr>
              <a:t>zakazuje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kněžím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vměšovat</a:t>
            </a:r>
            <a:r>
              <a:rPr lang="de-DE" b="1" dirty="0">
                <a:latin typeface="Times New Roman"/>
                <a:cs typeface="Times New Roman"/>
              </a:rPr>
              <a:t> se do </a:t>
            </a:r>
            <a:r>
              <a:rPr lang="de-DE" b="1" dirty="0" err="1">
                <a:latin typeface="Times New Roman"/>
                <a:cs typeface="Times New Roman"/>
              </a:rPr>
              <a:t>záležitostí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řádu</a:t>
            </a:r>
            <a:r>
              <a:rPr lang="de-DE" b="1" dirty="0">
                <a:latin typeface="Times New Roman"/>
                <a:cs typeface="Times New Roman"/>
              </a:rPr>
              <a:t> a </a:t>
            </a:r>
            <a:r>
              <a:rPr lang="de-DE" b="1" dirty="0" err="1">
                <a:latin typeface="Times New Roman"/>
                <a:cs typeface="Times New Roman"/>
              </a:rPr>
              <a:t>kapituly</a:t>
            </a:r>
            <a:r>
              <a:rPr lang="de-DE" b="1" dirty="0">
                <a:latin typeface="Times New Roman"/>
                <a:cs typeface="Times New Roman"/>
              </a:rPr>
              <a:t>, </a:t>
            </a:r>
            <a:r>
              <a:rPr lang="de-DE" b="1" dirty="0" err="1">
                <a:latin typeface="Times New Roman"/>
                <a:cs typeface="Times New Roman"/>
              </a:rPr>
              <a:t>pokud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nebudou</a:t>
            </a:r>
            <a:r>
              <a:rPr lang="de-DE" b="1" dirty="0">
                <a:latin typeface="Times New Roman"/>
                <a:cs typeface="Times New Roman"/>
              </a:rPr>
              <a:t> k </a:t>
            </a:r>
            <a:r>
              <a:rPr lang="de-DE" b="1" dirty="0" err="1">
                <a:latin typeface="Times New Roman"/>
                <a:cs typeface="Times New Roman"/>
              </a:rPr>
              <a:t>tomu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cs-CZ" b="1" dirty="0">
                <a:latin typeface="Times New Roman"/>
                <a:cs typeface="Times New Roman"/>
              </a:rPr>
              <a:t>přizváni</a:t>
            </a:r>
            <a:r>
              <a:rPr lang="de-DE" dirty="0">
                <a:latin typeface="Times New Roman"/>
                <a:cs typeface="Times New Roman"/>
              </a:rPr>
              <a:t>; [...] 17) </a:t>
            </a:r>
            <a:r>
              <a:rPr lang="de-DE" dirty="0" err="1">
                <a:latin typeface="Times New Roman"/>
                <a:cs typeface="Times New Roman"/>
              </a:rPr>
              <a:t>doporučuje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diecézním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biskupům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aby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bezplatně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vysvěcovali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řádové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kostely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kněze</a:t>
            </a:r>
            <a:r>
              <a:rPr lang="de-DE" dirty="0">
                <a:latin typeface="Times New Roman"/>
                <a:cs typeface="Times New Roman"/>
              </a:rPr>
              <a:t> 18) a </a:t>
            </a:r>
            <a:r>
              <a:rPr lang="de-DE" dirty="0" err="1">
                <a:latin typeface="Times New Roman"/>
                <a:cs typeface="Times New Roman"/>
              </a:rPr>
              <a:t>nebránili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při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stavbě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kaplí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hřbitovů</a:t>
            </a:r>
            <a:r>
              <a:rPr lang="de-DE" dirty="0">
                <a:latin typeface="Times New Roman"/>
                <a:cs typeface="Times New Roman"/>
              </a:rPr>
              <a:t>, a </a:t>
            </a:r>
            <a:r>
              <a:rPr lang="de-DE" dirty="0" err="1">
                <a:latin typeface="Times New Roman"/>
                <a:cs typeface="Times New Roman"/>
              </a:rPr>
              <a:t>nepoškozovali</a:t>
            </a:r>
            <a:r>
              <a:rPr lang="de-DE" dirty="0">
                <a:latin typeface="Times New Roman"/>
                <a:cs typeface="Times New Roman"/>
              </a:rPr>
              <a:t> ho v </a:t>
            </a:r>
            <a:r>
              <a:rPr lang="de-DE" dirty="0" err="1">
                <a:latin typeface="Times New Roman"/>
                <a:cs typeface="Times New Roman"/>
              </a:rPr>
              <a:t>jeho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právech</a:t>
            </a:r>
            <a:r>
              <a:rPr lang="de-DE" dirty="0">
                <a:latin typeface="Times New Roman"/>
                <a:cs typeface="Times New Roman"/>
              </a:rPr>
              <a:t>; [...] 20) </a:t>
            </a:r>
            <a:r>
              <a:rPr lang="de-DE" dirty="0" err="1">
                <a:latin typeface="Times New Roman"/>
                <a:cs typeface="Times New Roman"/>
              </a:rPr>
              <a:t>uděluje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odpustky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těm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kteří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dávají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bratrům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almužny</a:t>
            </a:r>
            <a:r>
              <a:rPr lang="de-DE" dirty="0">
                <a:latin typeface="Times New Roman"/>
                <a:cs typeface="Times New Roman"/>
              </a:rPr>
              <a:t>; [...] </a:t>
            </a:r>
            <a:r>
              <a:rPr lang="de-DE" b="1" dirty="0">
                <a:latin typeface="Times New Roman"/>
                <a:cs typeface="Times New Roman"/>
              </a:rPr>
              <a:t>22) </a:t>
            </a:r>
            <a:r>
              <a:rPr lang="de-DE" b="1" dirty="0" err="1">
                <a:latin typeface="Times New Roman"/>
                <a:cs typeface="Times New Roman"/>
              </a:rPr>
              <a:t>osvobozuje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řád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od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interdiktu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dirty="0">
                <a:latin typeface="Times New Roman"/>
                <a:cs typeface="Times New Roman"/>
              </a:rPr>
              <a:t>[...].</a:t>
            </a:r>
          </a:p>
        </p:txBody>
      </p:sp>
    </p:spTree>
    <p:extLst>
      <p:ext uri="{BB962C8B-B14F-4D97-AF65-F5344CB8AC3E}">
        <p14:creationId xmlns:p14="http://schemas.microsoft.com/office/powerpoint/2010/main" val="131885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DOZA-Urkunden_12210109_a_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28141"/>
            <a:ext cx="7948967" cy="602985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-1" y="141619"/>
            <a:ext cx="4880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Times New Roman"/>
                <a:cs typeface="Times New Roman"/>
              </a:rPr>
              <a:t>9. ledna 1221, </a:t>
            </a:r>
            <a:r>
              <a:rPr lang="de-AT" i="1" dirty="0" err="1">
                <a:latin typeface="Times New Roman"/>
                <a:cs typeface="Times New Roman"/>
              </a:rPr>
              <a:t>Vestra</a:t>
            </a:r>
            <a:r>
              <a:rPr lang="de-AT" i="1" dirty="0">
                <a:latin typeface="Times New Roman"/>
                <a:cs typeface="Times New Roman"/>
              </a:rPr>
              <a:t> </a:t>
            </a:r>
            <a:r>
              <a:rPr lang="de-AT" i="1" dirty="0" err="1">
                <a:latin typeface="Times New Roman"/>
                <a:cs typeface="Times New Roman"/>
              </a:rPr>
              <a:t>religio</a:t>
            </a:r>
            <a:r>
              <a:rPr lang="de-AT" dirty="0">
                <a:latin typeface="Times New Roman"/>
                <a:cs typeface="Times New Roman"/>
              </a:rPr>
              <a:t>.</a:t>
            </a:r>
          </a:p>
          <a:p>
            <a:pPr algn="ctr"/>
            <a:r>
              <a:rPr lang="cs-CZ" dirty="0" err="1">
                <a:latin typeface="Times New Roman"/>
                <a:cs typeface="Times New Roman"/>
              </a:rPr>
              <a:t>Honorius</a:t>
            </a:r>
            <a:r>
              <a:rPr lang="cs-CZ" dirty="0">
                <a:latin typeface="Times New Roman"/>
                <a:cs typeface="Times New Roman"/>
              </a:rPr>
              <a:t> III. uděluje řádu stejná práva, svobody a privilegia, které mají templáři a johanité</a:t>
            </a:r>
            <a:endParaRPr lang="de-DE" dirty="0">
              <a:latin typeface="Times New Roman"/>
              <a:cs typeface="Times New Roman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880296" y="61596"/>
            <a:ext cx="40553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i="1" dirty="0">
                <a:latin typeface="Times New Roman"/>
                <a:cs typeface="Times New Roman"/>
              </a:rPr>
              <a:t>... </a:t>
            </a:r>
            <a:r>
              <a:rPr lang="de-DE" i="1" dirty="0" err="1">
                <a:latin typeface="Times New Roman"/>
                <a:cs typeface="Times New Roman"/>
              </a:rPr>
              <a:t>omnes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libertates</a:t>
            </a:r>
            <a:r>
              <a:rPr lang="de-DE" i="1" dirty="0">
                <a:latin typeface="Times New Roman"/>
                <a:cs typeface="Times New Roman"/>
              </a:rPr>
              <a:t>, </a:t>
            </a:r>
            <a:r>
              <a:rPr lang="de-DE" i="1" dirty="0" err="1">
                <a:latin typeface="Times New Roman"/>
                <a:cs typeface="Times New Roman"/>
              </a:rPr>
              <a:t>immunitates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ac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indulgencias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venerandis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domibus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predictorum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Hospitalis</a:t>
            </a:r>
            <a:r>
              <a:rPr lang="de-DE" i="1" dirty="0">
                <a:latin typeface="Times New Roman"/>
                <a:cs typeface="Times New Roman"/>
              </a:rPr>
              <a:t> et </a:t>
            </a:r>
            <a:r>
              <a:rPr lang="de-DE" i="1" dirty="0" err="1">
                <a:latin typeface="Times New Roman"/>
                <a:cs typeface="Times New Roman"/>
              </a:rPr>
              <a:t>Templi</a:t>
            </a:r>
            <a:r>
              <a:rPr lang="de-DE" i="1" dirty="0">
                <a:latin typeface="Times New Roman"/>
                <a:cs typeface="Times New Roman"/>
              </a:rPr>
              <a:t> ab </a:t>
            </a:r>
            <a:r>
              <a:rPr lang="de-DE" i="1" dirty="0" err="1">
                <a:latin typeface="Times New Roman"/>
                <a:cs typeface="Times New Roman"/>
              </a:rPr>
              <a:t>apostolica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sede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concessas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domui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vestre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concedimus</a:t>
            </a:r>
            <a:r>
              <a:rPr lang="de-DE" i="1" dirty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1158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132" y="-35885"/>
            <a:ext cx="6060558" cy="689388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470426" y="1024122"/>
            <a:ext cx="3673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Times New Roman"/>
                <a:cs typeface="Times New Roman"/>
              </a:rPr>
              <a:t>10. dubna 1221, Tarent</a:t>
            </a:r>
          </a:p>
          <a:p>
            <a:pPr algn="ctr"/>
            <a:r>
              <a:rPr lang="cs-CZ" dirty="0">
                <a:latin typeface="Times New Roman"/>
                <a:cs typeface="Times New Roman"/>
              </a:rPr>
              <a:t>Fridrich II. dovoluje, aby říšská léna  byla řádu darována jako alodiální majetek</a:t>
            </a:r>
            <a:endParaRPr lang="de-DE" dirty="0">
              <a:latin typeface="Times New Roman"/>
              <a:cs typeface="Times New Roman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470426" y="3063897"/>
            <a:ext cx="3673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i="1" dirty="0">
                <a:latin typeface="Times New Roman"/>
                <a:cs typeface="Times New Roman"/>
              </a:rPr>
              <a:t>... </a:t>
            </a:r>
            <a:r>
              <a:rPr lang="cs-CZ" i="1" dirty="0" err="1">
                <a:latin typeface="Times New Roman"/>
                <a:cs typeface="Times New Roman"/>
              </a:rPr>
              <a:t>ut</a:t>
            </a:r>
            <a:r>
              <a:rPr lang="cs-CZ" i="1" dirty="0">
                <a:latin typeface="Times New Roman"/>
                <a:cs typeface="Times New Roman"/>
              </a:rPr>
              <a:t>, </a:t>
            </a:r>
            <a:r>
              <a:rPr lang="cs-CZ" i="1" dirty="0" err="1">
                <a:latin typeface="Times New Roman"/>
                <a:cs typeface="Times New Roman"/>
              </a:rPr>
              <a:t>quicunque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aliquid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b="1" i="1" dirty="0">
                <a:latin typeface="Times New Roman"/>
                <a:cs typeface="Times New Roman"/>
              </a:rPr>
              <a:t>de </a:t>
            </a:r>
            <a:r>
              <a:rPr lang="cs-CZ" b="1" i="1" dirty="0" err="1">
                <a:latin typeface="Times New Roman"/>
                <a:cs typeface="Times New Roman"/>
              </a:rPr>
              <a:t>bonis</a:t>
            </a:r>
            <a:r>
              <a:rPr lang="cs-CZ" b="1" i="1" dirty="0">
                <a:latin typeface="Times New Roman"/>
                <a:cs typeface="Times New Roman"/>
              </a:rPr>
              <a:t> </a:t>
            </a:r>
            <a:r>
              <a:rPr lang="cs-CZ" b="1" i="1" dirty="0" err="1">
                <a:latin typeface="Times New Roman"/>
                <a:cs typeface="Times New Roman"/>
              </a:rPr>
              <a:t>imperii</a:t>
            </a:r>
            <a:r>
              <a:rPr lang="cs-CZ" b="1" i="1" dirty="0">
                <a:latin typeface="Times New Roman"/>
                <a:cs typeface="Times New Roman"/>
              </a:rPr>
              <a:t> </a:t>
            </a:r>
            <a:r>
              <a:rPr lang="cs-CZ" b="1" i="1" dirty="0" err="1">
                <a:latin typeface="Times New Roman"/>
                <a:cs typeface="Times New Roman"/>
              </a:rPr>
              <a:t>nomine</a:t>
            </a:r>
            <a:r>
              <a:rPr lang="cs-CZ" b="1" i="1" dirty="0">
                <a:latin typeface="Times New Roman"/>
                <a:cs typeface="Times New Roman"/>
              </a:rPr>
              <a:t> </a:t>
            </a:r>
            <a:r>
              <a:rPr lang="cs-CZ" b="1" i="1" dirty="0" err="1">
                <a:latin typeface="Times New Roman"/>
                <a:cs typeface="Times New Roman"/>
              </a:rPr>
              <a:t>feodi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possideat</a:t>
            </a:r>
            <a:r>
              <a:rPr lang="cs-CZ" i="1" dirty="0">
                <a:latin typeface="Times New Roman"/>
                <a:cs typeface="Times New Roman"/>
              </a:rPr>
              <a:t>, </a:t>
            </a:r>
            <a:r>
              <a:rPr lang="cs-CZ" i="1" dirty="0" err="1">
                <a:latin typeface="Times New Roman"/>
                <a:cs typeface="Times New Roman"/>
              </a:rPr>
              <a:t>licenter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ac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libere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quantum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voluerit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tanquam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b="1" i="1" dirty="0">
                <a:latin typeface="Times New Roman"/>
                <a:cs typeface="Times New Roman"/>
              </a:rPr>
              <a:t>proprium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eidem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hospitale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conferre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valeat</a:t>
            </a:r>
            <a:r>
              <a:rPr lang="cs-CZ" i="1" dirty="0">
                <a:latin typeface="Times New Roman"/>
                <a:cs typeface="Times New Roman"/>
              </a:rPr>
              <a:t>.</a:t>
            </a:r>
            <a:endParaRPr lang="de-DE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8878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0737" y="297428"/>
            <a:ext cx="8435474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Times New Roman"/>
                <a:cs typeface="Times New Roman"/>
              </a:rPr>
              <a:t>Hermann von </a:t>
            </a:r>
            <a:r>
              <a:rPr lang="de-DE" b="1" dirty="0" err="1">
                <a:latin typeface="Times New Roman"/>
                <a:cs typeface="Times New Roman"/>
              </a:rPr>
              <a:t>Salza</a:t>
            </a:r>
            <a:r>
              <a:rPr lang="de-DE" b="1" dirty="0">
                <a:latin typeface="Times New Roman"/>
                <a:cs typeface="Times New Roman"/>
              </a:rPr>
              <a:t> (1210–1239)</a:t>
            </a:r>
          </a:p>
          <a:p>
            <a:endParaRPr lang="de-DE" i="1" dirty="0">
              <a:latin typeface="Times New Roman"/>
              <a:cs typeface="Times New Roman"/>
            </a:endParaRPr>
          </a:p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de-DE" dirty="0" err="1">
                <a:latin typeface="Times New Roman"/>
                <a:cs typeface="Times New Roman"/>
              </a:rPr>
              <a:t>Slib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Fridricha</a:t>
            </a:r>
            <a:r>
              <a:rPr lang="de-DE" dirty="0">
                <a:latin typeface="Times New Roman"/>
                <a:cs typeface="Times New Roman"/>
              </a:rPr>
              <a:t> II. </a:t>
            </a:r>
            <a:r>
              <a:rPr lang="de-DE" dirty="0" err="1">
                <a:latin typeface="Times New Roman"/>
                <a:cs typeface="Times New Roman"/>
              </a:rPr>
              <a:t>papeži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při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císařské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korunovaci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že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zorganizuje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křížovou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výpravu</a:t>
            </a:r>
            <a:r>
              <a:rPr lang="de-DE" dirty="0">
                <a:latin typeface="Times New Roman"/>
                <a:cs typeface="Times New Roman"/>
              </a:rPr>
              <a:t>.</a:t>
            </a:r>
            <a:endParaRPr lang="cs-CZ" dirty="0">
              <a:latin typeface="Times New Roman"/>
              <a:cs typeface="Times New Roman"/>
            </a:endParaRPr>
          </a:p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cs-CZ" dirty="0">
                <a:latin typeface="Times New Roman"/>
                <a:cs typeface="Times New Roman"/>
              </a:rPr>
              <a:t>V srpnu 1227 účastníci kruciáty v Brindisi; vypuknutí moru; vážné onemocnění císaře.</a:t>
            </a:r>
          </a:p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cs-CZ" dirty="0">
                <a:latin typeface="Times New Roman"/>
                <a:cs typeface="Times New Roman"/>
              </a:rPr>
              <a:t>7. listopadu 1228 se císař vylodil u </a:t>
            </a:r>
            <a:r>
              <a:rPr lang="cs-CZ" dirty="0" err="1">
                <a:latin typeface="Times New Roman"/>
                <a:cs typeface="Times New Roman"/>
              </a:rPr>
              <a:t>Akkonu</a:t>
            </a:r>
            <a:r>
              <a:rPr lang="cs-CZ" dirty="0">
                <a:latin typeface="Times New Roman"/>
                <a:cs typeface="Times New Roman"/>
              </a:rPr>
              <a:t>. Císař byl zpočátku křesťany v Palestině vítán.</a:t>
            </a:r>
          </a:p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cs-CZ" dirty="0">
                <a:latin typeface="Times New Roman"/>
                <a:cs typeface="Times New Roman"/>
              </a:rPr>
              <a:t>Příjezd papežských legátů. Vyhlášení papežské klatby nad císařem. Křesťané v Palestině se rozdělili na dva tábory (jeruzalemský patriarcha, johanité a templáři byli proti císaři). Menšina podporovala císaře. Patřili do ní rovněž velmistr a řád německých rytířů.</a:t>
            </a:r>
          </a:p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cs-CZ" dirty="0">
                <a:latin typeface="Times New Roman"/>
                <a:cs typeface="Times New Roman"/>
              </a:rPr>
              <a:t>Jelikož Fridrich II. neměl širokou podporu, rezignoval na vojenské akce a začal diplomaticky vyjednávat s egyptským sultánem. Podle dohody, která měla platit deset let, připadl křesťanům Jeruzalém s Betlémem a koridorem k Jaffě (a další území). Muslimům byl garantován přístup k posvátným místům islámu (včetně svaté hory). Fridrich II. směl znovu vybudovat jeruzalémské hradby.</a:t>
            </a:r>
          </a:p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cs-CZ" dirty="0">
                <a:latin typeface="Times New Roman"/>
                <a:cs typeface="Times New Roman"/>
              </a:rPr>
              <a:t>Nesouhlas s dojednanou smlouvou. Přes všeobecný odpor vstoupil císař v čele německých a italských oddílů a řádu německých rytířů do Jeruzaléma </a:t>
            </a:r>
            <a:r>
              <a:rPr lang="cs-CZ" b="1" dirty="0">
                <a:latin typeface="Times New Roman"/>
                <a:cs typeface="Times New Roman"/>
              </a:rPr>
              <a:t>17. března 1229</a:t>
            </a:r>
            <a:r>
              <a:rPr lang="cs-CZ" dirty="0">
                <a:latin typeface="Times New Roman"/>
                <a:cs typeface="Times New Roman"/>
              </a:rPr>
              <a:t>. Fridrich II. se nechal korunovat na jeruzalemského krále. Na radu velmistra korunovační ceremonie byla omezena na nezbytné minimum, aby papežské straně nebyla dána záminka ke kritice. Po korunovaci Hermann von </a:t>
            </a:r>
            <a:r>
              <a:rPr lang="cs-CZ" dirty="0" err="1">
                <a:latin typeface="Times New Roman"/>
                <a:cs typeface="Times New Roman"/>
              </a:rPr>
              <a:t>Salza</a:t>
            </a:r>
            <a:r>
              <a:rPr lang="cs-CZ" dirty="0">
                <a:latin typeface="Times New Roman"/>
                <a:cs typeface="Times New Roman"/>
              </a:rPr>
              <a:t> veřejně přečetl text ospravedlňující jednání císaře.</a:t>
            </a:r>
            <a:r>
              <a:rPr lang="de-AT" dirty="0">
                <a:latin typeface="Times New Roman"/>
                <a:cs typeface="Times New Roman"/>
              </a:rPr>
              <a:t> </a:t>
            </a:r>
          </a:p>
          <a:p>
            <a:pPr marL="285750" indent="-285750" algn="just">
              <a:buFont typeface="Arial"/>
              <a:buChar char="•"/>
            </a:pPr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8342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palestina-map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101600"/>
            <a:ext cx="4530852" cy="663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45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0737" y="376808"/>
            <a:ext cx="8435474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Times New Roman"/>
                <a:cs typeface="Times New Roman"/>
              </a:rPr>
              <a:t>Hermann von </a:t>
            </a:r>
            <a:r>
              <a:rPr lang="de-DE" b="1" dirty="0" err="1">
                <a:latin typeface="Times New Roman"/>
                <a:cs typeface="Times New Roman"/>
              </a:rPr>
              <a:t>Salza</a:t>
            </a:r>
            <a:r>
              <a:rPr lang="de-DE" b="1" dirty="0">
                <a:latin typeface="Times New Roman"/>
                <a:cs typeface="Times New Roman"/>
              </a:rPr>
              <a:t> (1210–1239)</a:t>
            </a:r>
          </a:p>
          <a:p>
            <a:endParaRPr lang="de-DE" i="1" dirty="0">
              <a:latin typeface="Times New Roman"/>
              <a:cs typeface="Times New Roman"/>
            </a:endParaRPr>
          </a:p>
          <a:p>
            <a:pPr algn="just"/>
            <a:r>
              <a:rPr lang="cs-CZ" sz="1900" dirty="0">
                <a:latin typeface="Times New Roman"/>
                <a:cs typeface="Times New Roman"/>
              </a:rPr>
              <a:t>Císařské donace řádu (1229): </a:t>
            </a:r>
          </a:p>
          <a:p>
            <a:pPr marL="285750" indent="-285750" algn="just">
              <a:buFont typeface="Arial"/>
              <a:buChar char="•"/>
            </a:pPr>
            <a:r>
              <a:rPr lang="cs-CZ" sz="1900" dirty="0">
                <a:latin typeface="Times New Roman"/>
                <a:cs typeface="Times New Roman"/>
              </a:rPr>
              <a:t>určitá území v Palestině</a:t>
            </a:r>
          </a:p>
          <a:p>
            <a:pPr marL="285750" indent="-285750" algn="just">
              <a:buFont typeface="Arial"/>
              <a:buChar char="•"/>
            </a:pPr>
            <a:r>
              <a:rPr lang="cs-CZ" sz="1900" dirty="0">
                <a:latin typeface="Times New Roman"/>
                <a:cs typeface="Times New Roman"/>
              </a:rPr>
              <a:t>v Jeruzalémě starý špitál Panny Marie</a:t>
            </a:r>
          </a:p>
          <a:p>
            <a:pPr marL="285750" indent="-285750" algn="just">
              <a:buFont typeface="Arial"/>
              <a:buChar char="•"/>
            </a:pPr>
            <a:r>
              <a:rPr lang="cs-CZ" sz="1900" dirty="0">
                <a:latin typeface="Times New Roman"/>
                <a:cs typeface="Times New Roman"/>
              </a:rPr>
              <a:t>dům krále </a:t>
            </a:r>
            <a:r>
              <a:rPr lang="cs-CZ" sz="1900" dirty="0" err="1">
                <a:latin typeface="Times New Roman"/>
                <a:cs typeface="Times New Roman"/>
              </a:rPr>
              <a:t>Balduina</a:t>
            </a:r>
            <a:r>
              <a:rPr lang="cs-CZ" sz="1900" dirty="0">
                <a:latin typeface="Times New Roman"/>
                <a:cs typeface="Times New Roman"/>
              </a:rPr>
              <a:t> na ulici Arménů u kostela sv. Tomáše poblíž Davidovy věže.</a:t>
            </a:r>
          </a:p>
          <a:p>
            <a:pPr algn="just"/>
            <a:endParaRPr lang="cs-CZ" sz="1900" dirty="0">
              <a:latin typeface="Times New Roman"/>
              <a:cs typeface="Times New Roman"/>
            </a:endParaRPr>
          </a:p>
          <a:p>
            <a:pPr algn="just"/>
            <a:r>
              <a:rPr lang="cs-CZ" sz="1900" dirty="0">
                <a:latin typeface="Times New Roman"/>
                <a:cs typeface="Times New Roman"/>
              </a:rPr>
              <a:t>Jeruzalém se stal </a:t>
            </a:r>
            <a:r>
              <a:rPr lang="cs-CZ" sz="1900" b="1" dirty="0">
                <a:latin typeface="Times New Roman"/>
                <a:cs typeface="Times New Roman"/>
              </a:rPr>
              <a:t>symbolickým</a:t>
            </a:r>
            <a:r>
              <a:rPr lang="cs-CZ" sz="1900" dirty="0">
                <a:latin typeface="Times New Roman"/>
                <a:cs typeface="Times New Roman"/>
              </a:rPr>
              <a:t> centrem řádu. Vztah k Jeruzalému se neodrazil jen v názvu, ale i v dějepisných dílech a rukopisných vyobrazeních. Jednostranné spojenectví řádu se </a:t>
            </a:r>
            <a:r>
              <a:rPr lang="cs-CZ" sz="1900" dirty="0" err="1">
                <a:latin typeface="Times New Roman"/>
                <a:cs typeface="Times New Roman"/>
              </a:rPr>
              <a:t>štaufskou</a:t>
            </a:r>
            <a:r>
              <a:rPr lang="cs-CZ" sz="1900" dirty="0">
                <a:latin typeface="Times New Roman"/>
                <a:cs typeface="Times New Roman"/>
              </a:rPr>
              <a:t> dynastií umožnilo řádu expandovat ve Středomoří, v říši i v Pobaltí. Na druhou stranu vstupovali do něj převážně lidé z německých oblastí.</a:t>
            </a:r>
          </a:p>
          <a:p>
            <a:pPr algn="just"/>
            <a:endParaRPr lang="cs-CZ" sz="1900" dirty="0">
              <a:latin typeface="Times New Roman"/>
              <a:cs typeface="Times New Roman"/>
            </a:endParaRPr>
          </a:p>
          <a:p>
            <a:pPr algn="just"/>
            <a:r>
              <a:rPr lang="cs-CZ" sz="1900" dirty="0">
                <a:latin typeface="Times New Roman"/>
                <a:cs typeface="Times New Roman"/>
              </a:rPr>
              <a:t>Politika smíření mezi papežem a císařem se velmistrovi nezdařila. Papež podporoval lombardský svaz, který odmítal požadavky Fridricha II. Stejného dne (</a:t>
            </a:r>
            <a:r>
              <a:rPr lang="cs-CZ" sz="1900" b="1" dirty="0">
                <a:latin typeface="Times New Roman"/>
                <a:cs typeface="Times New Roman"/>
              </a:rPr>
              <a:t>20. března 1239</a:t>
            </a:r>
            <a:r>
              <a:rPr lang="cs-CZ" sz="1900" dirty="0">
                <a:latin typeface="Times New Roman"/>
                <a:cs typeface="Times New Roman"/>
              </a:rPr>
              <a:t>), kdy papež po druhé vyhlásil klatbu nad císařem, velmistr Heřman ze </a:t>
            </a:r>
            <a:r>
              <a:rPr lang="cs-CZ" sz="1900" dirty="0" err="1">
                <a:latin typeface="Times New Roman"/>
                <a:cs typeface="Times New Roman"/>
              </a:rPr>
              <a:t>Salzy</a:t>
            </a:r>
            <a:r>
              <a:rPr lang="cs-CZ" sz="1900" dirty="0">
                <a:latin typeface="Times New Roman"/>
                <a:cs typeface="Times New Roman"/>
              </a:rPr>
              <a:t> zemřel v Salernu.</a:t>
            </a:r>
          </a:p>
        </p:txBody>
      </p:sp>
    </p:spTree>
    <p:extLst>
      <p:ext uri="{BB962C8B-B14F-4D97-AF65-F5344CB8AC3E}">
        <p14:creationId xmlns:p14="http://schemas.microsoft.com/office/powerpoint/2010/main" val="3872875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8" y="-1439739"/>
            <a:ext cx="7648222" cy="1043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73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6097" y="218040"/>
            <a:ext cx="8435474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latin typeface="Times New Roman"/>
                <a:cs typeface="Times New Roman"/>
              </a:rPr>
              <a:t>Rozvoj</a:t>
            </a:r>
            <a:r>
              <a:rPr lang="de-DE" sz="2000" b="1" dirty="0">
                <a:latin typeface="Times New Roman"/>
                <a:cs typeface="Times New Roman"/>
              </a:rPr>
              <a:t> a </a:t>
            </a:r>
            <a:r>
              <a:rPr lang="de-DE" sz="2000" b="1" dirty="0" err="1">
                <a:latin typeface="Times New Roman"/>
                <a:cs typeface="Times New Roman"/>
              </a:rPr>
              <a:t>rozšíření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řádu</a:t>
            </a:r>
            <a:endParaRPr lang="de-DE" sz="2000" b="1" dirty="0">
              <a:latin typeface="Times New Roman"/>
              <a:cs typeface="Times New Roman"/>
            </a:endParaRPr>
          </a:p>
          <a:p>
            <a:endParaRPr lang="de-DE" sz="2000" dirty="0">
              <a:latin typeface="Times New Roman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de-DE" sz="2000" dirty="0" err="1">
                <a:latin typeface="Times New Roman"/>
                <a:cs typeface="Times New Roman"/>
              </a:rPr>
              <a:t>Založení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řádu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před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Akkonem</a:t>
            </a:r>
            <a:r>
              <a:rPr lang="de-DE" sz="2000" dirty="0">
                <a:latin typeface="Times New Roman"/>
                <a:cs typeface="Times New Roman"/>
              </a:rPr>
              <a:t> a </a:t>
            </a:r>
            <a:r>
              <a:rPr lang="de-DE" sz="2000" dirty="0" err="1">
                <a:latin typeface="Times New Roman"/>
                <a:cs typeface="Times New Roman"/>
              </a:rPr>
              <a:t>jeho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původ</a:t>
            </a:r>
            <a:r>
              <a:rPr lang="de-DE" sz="2000" dirty="0">
                <a:latin typeface="Times New Roman"/>
                <a:cs typeface="Times New Roman"/>
              </a:rPr>
              <a:t> v </a:t>
            </a:r>
            <a:r>
              <a:rPr lang="de-DE" sz="2000" dirty="0" err="1">
                <a:latin typeface="Times New Roman"/>
                <a:cs typeface="Times New Roman"/>
              </a:rPr>
              <a:t>Palestině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pPr marL="342900" indent="-342900" algn="just">
              <a:buFont typeface="Arial"/>
              <a:buChar char="•"/>
            </a:pPr>
            <a:r>
              <a:rPr lang="de-DE" sz="2000" dirty="0" err="1">
                <a:latin typeface="Times New Roman"/>
                <a:cs typeface="Times New Roman"/>
              </a:rPr>
              <a:t>Rychle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rozšíření</a:t>
            </a:r>
            <a:r>
              <a:rPr lang="de-DE" sz="2000" dirty="0">
                <a:latin typeface="Times New Roman"/>
                <a:cs typeface="Times New Roman"/>
              </a:rPr>
              <a:t> na </a:t>
            </a:r>
            <a:r>
              <a:rPr lang="de-DE" sz="2000" dirty="0" err="1">
                <a:latin typeface="Times New Roman"/>
                <a:cs typeface="Times New Roman"/>
              </a:rPr>
              <a:t>Západě</a:t>
            </a:r>
            <a:r>
              <a:rPr lang="de-DE" sz="2000" dirty="0">
                <a:latin typeface="Times New Roman"/>
                <a:cs typeface="Times New Roman"/>
              </a:rPr>
              <a:t>, v </a:t>
            </a:r>
            <a:r>
              <a:rPr lang="de-DE" sz="2000" dirty="0" err="1">
                <a:latin typeface="Times New Roman"/>
                <a:cs typeface="Times New Roman"/>
              </a:rPr>
              <a:t>Sedmihradsku</a:t>
            </a:r>
            <a:r>
              <a:rPr lang="de-DE" sz="2000" dirty="0">
                <a:latin typeface="Times New Roman"/>
                <a:cs typeface="Times New Roman"/>
              </a:rPr>
              <a:t> (</a:t>
            </a:r>
            <a:r>
              <a:rPr lang="de-DE" sz="2000" dirty="0" err="1">
                <a:latin typeface="Times New Roman"/>
                <a:cs typeface="Times New Roman"/>
              </a:rPr>
              <a:t>Burzenland</a:t>
            </a:r>
            <a:r>
              <a:rPr lang="de-DE" sz="2000" dirty="0">
                <a:latin typeface="Times New Roman"/>
                <a:cs typeface="Times New Roman"/>
              </a:rPr>
              <a:t>) a </a:t>
            </a:r>
            <a:r>
              <a:rPr lang="de-DE" sz="2000" dirty="0" err="1">
                <a:latin typeface="Times New Roman"/>
                <a:cs typeface="Times New Roman"/>
              </a:rPr>
              <a:t>Pobaltí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pPr marL="342900" indent="-342900" algn="just">
              <a:buFont typeface="Arial"/>
              <a:buChar char="•"/>
            </a:pPr>
            <a:r>
              <a:rPr lang="de-DE" sz="2000" dirty="0">
                <a:latin typeface="Times New Roman"/>
                <a:cs typeface="Times New Roman"/>
              </a:rPr>
              <a:t>V </a:t>
            </a:r>
            <a:r>
              <a:rPr lang="de-DE" sz="2000" dirty="0" err="1">
                <a:latin typeface="Times New Roman"/>
                <a:cs typeface="Times New Roman"/>
              </a:rPr>
              <a:t>Sedmihradsku</a:t>
            </a:r>
            <a:r>
              <a:rPr lang="de-DE" sz="2000" dirty="0">
                <a:latin typeface="Times New Roman"/>
                <a:cs typeface="Times New Roman"/>
              </a:rPr>
              <a:t> a </a:t>
            </a:r>
            <a:r>
              <a:rPr lang="de-DE" sz="2000" dirty="0" err="1">
                <a:latin typeface="Times New Roman"/>
                <a:cs typeface="Times New Roman"/>
              </a:rPr>
              <a:t>Pobaltí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bylo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smyslem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působení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řádu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boj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proti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pohanům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stejně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jako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křížové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výpravy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ve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východním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cs-CZ" sz="2000" dirty="0" err="1">
                <a:latin typeface="Times New Roman"/>
                <a:cs typeface="Times New Roman"/>
              </a:rPr>
              <a:t>S</a:t>
            </a:r>
            <a:r>
              <a:rPr lang="de-DE" sz="2000" dirty="0" err="1">
                <a:latin typeface="Times New Roman"/>
                <a:cs typeface="Times New Roman"/>
              </a:rPr>
              <a:t>tředomoří</a:t>
            </a:r>
            <a:r>
              <a:rPr lang="de-DE" sz="2000" dirty="0">
                <a:latin typeface="Times New Roman"/>
                <a:cs typeface="Times New Roman"/>
              </a:rPr>
              <a:t>. </a:t>
            </a:r>
            <a:r>
              <a:rPr lang="de-DE" sz="2000" dirty="0" err="1">
                <a:latin typeface="Times New Roman"/>
                <a:cs typeface="Times New Roman"/>
              </a:rPr>
              <a:t>Později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šlo</a:t>
            </a:r>
            <a:r>
              <a:rPr lang="de-DE" sz="2000" dirty="0">
                <a:latin typeface="Times New Roman"/>
                <a:cs typeface="Times New Roman"/>
              </a:rPr>
              <a:t> o </a:t>
            </a:r>
            <a:r>
              <a:rPr lang="de-DE" sz="2000" dirty="0" err="1">
                <a:latin typeface="Times New Roman"/>
                <a:cs typeface="Times New Roman"/>
              </a:rPr>
              <a:t>vybudování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panství</a:t>
            </a:r>
            <a:r>
              <a:rPr lang="de-DE" sz="2000" dirty="0">
                <a:latin typeface="Times New Roman"/>
                <a:cs typeface="Times New Roman"/>
              </a:rPr>
              <a:t> v </a:t>
            </a:r>
            <a:r>
              <a:rPr lang="de-DE" sz="2000" dirty="0" err="1">
                <a:latin typeface="Times New Roman"/>
                <a:cs typeface="Times New Roman"/>
              </a:rPr>
              <a:t>Prusích</a:t>
            </a:r>
            <a:r>
              <a:rPr lang="de-DE" sz="2000" dirty="0">
                <a:latin typeface="Times New Roman"/>
                <a:cs typeface="Times New Roman"/>
              </a:rPr>
              <a:t> a </a:t>
            </a:r>
            <a:r>
              <a:rPr lang="de-DE" sz="2000" dirty="0" err="1">
                <a:latin typeface="Times New Roman"/>
                <a:cs typeface="Times New Roman"/>
              </a:rPr>
              <a:t>Livonsku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pPr marL="342900" indent="-342900" algn="just">
              <a:buFont typeface="Arial"/>
              <a:buChar char="•"/>
            </a:pPr>
            <a:r>
              <a:rPr lang="de-DE" sz="2000" dirty="0">
                <a:latin typeface="Times New Roman"/>
                <a:cs typeface="Times New Roman"/>
              </a:rPr>
              <a:t>V </a:t>
            </a:r>
            <a:r>
              <a:rPr lang="de-DE" sz="2000" dirty="0" err="1">
                <a:latin typeface="Times New Roman"/>
                <a:cs typeface="Times New Roman"/>
              </a:rPr>
              <a:t>bailiích</a:t>
            </a:r>
            <a:r>
              <a:rPr lang="de-DE" sz="2000" dirty="0">
                <a:latin typeface="Times New Roman"/>
                <a:cs typeface="Times New Roman"/>
              </a:rPr>
              <a:t> v </a:t>
            </a:r>
            <a:r>
              <a:rPr lang="de-DE" sz="2000" dirty="0" err="1">
                <a:latin typeface="Times New Roman"/>
                <a:cs typeface="Times New Roman"/>
              </a:rPr>
              <a:t>Itálií</a:t>
            </a:r>
            <a:r>
              <a:rPr lang="de-DE" sz="2000" dirty="0">
                <a:latin typeface="Times New Roman"/>
                <a:cs typeface="Times New Roman"/>
              </a:rPr>
              <a:t> a </a:t>
            </a:r>
            <a:r>
              <a:rPr lang="de-DE" sz="2000" dirty="0" err="1">
                <a:latin typeface="Times New Roman"/>
                <a:cs typeface="Times New Roman"/>
              </a:rPr>
              <a:t>říši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platil</a:t>
            </a:r>
            <a:r>
              <a:rPr lang="cs-CZ" sz="2000" dirty="0">
                <a:latin typeface="Times New Roman"/>
                <a:cs typeface="Times New Roman"/>
              </a:rPr>
              <a:t>y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jiné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podmínky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než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ve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válečných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oblastech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pPr algn="ctr"/>
            <a:endParaRPr lang="de-DE" sz="2000" b="1" dirty="0">
              <a:latin typeface="Times New Roman"/>
              <a:cs typeface="Times New Roman"/>
            </a:endParaRPr>
          </a:p>
          <a:p>
            <a:r>
              <a:rPr lang="de-DE" sz="2000" b="1" dirty="0" err="1">
                <a:latin typeface="Times New Roman"/>
                <a:cs typeface="Times New Roman"/>
              </a:rPr>
              <a:t>Východní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středomoří</a:t>
            </a:r>
            <a:r>
              <a:rPr lang="de-DE" sz="2000" b="1" dirty="0">
                <a:latin typeface="Times New Roman"/>
                <a:cs typeface="Times New Roman"/>
              </a:rPr>
              <a:t>:</a:t>
            </a:r>
          </a:p>
          <a:p>
            <a:endParaRPr lang="de-DE" sz="2000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de-DE" sz="2000" dirty="0" err="1">
                <a:latin typeface="Times New Roman"/>
                <a:cs typeface="Times New Roman"/>
              </a:rPr>
              <a:t>Majetky</a:t>
            </a:r>
            <a:r>
              <a:rPr lang="de-DE" sz="2000" dirty="0">
                <a:latin typeface="Times New Roman"/>
                <a:cs typeface="Times New Roman"/>
              </a:rPr>
              <a:t> v </a:t>
            </a:r>
            <a:r>
              <a:rPr lang="de-DE" sz="2000" dirty="0" err="1">
                <a:latin typeface="Times New Roman"/>
                <a:cs typeface="Times New Roman"/>
              </a:rPr>
              <a:t>Antiochii</a:t>
            </a:r>
            <a:r>
              <a:rPr lang="de-DE" sz="2000" dirty="0">
                <a:latin typeface="Times New Roman"/>
                <a:cs typeface="Times New Roman"/>
              </a:rPr>
              <a:t> a </a:t>
            </a:r>
            <a:r>
              <a:rPr lang="de-DE" sz="2000" dirty="0" err="1">
                <a:latin typeface="Times New Roman"/>
                <a:cs typeface="Times New Roman"/>
              </a:rPr>
              <a:t>Tyru</a:t>
            </a:r>
            <a:r>
              <a:rPr lang="de-DE" sz="2000" dirty="0">
                <a:latin typeface="Times New Roman"/>
                <a:cs typeface="Times New Roman"/>
              </a:rPr>
              <a:t> (</a:t>
            </a:r>
            <a:r>
              <a:rPr lang="de-DE" sz="2000" dirty="0" err="1">
                <a:latin typeface="Times New Roman"/>
                <a:cs typeface="Times New Roman"/>
              </a:rPr>
              <a:t>po</a:t>
            </a:r>
            <a:r>
              <a:rPr lang="de-DE" sz="2000" dirty="0">
                <a:latin typeface="Times New Roman"/>
                <a:cs typeface="Times New Roman"/>
              </a:rPr>
              <a:t> r. 1200), v </a:t>
            </a:r>
            <a:r>
              <a:rPr lang="de-DE" sz="2000" dirty="0" err="1">
                <a:latin typeface="Times New Roman"/>
                <a:cs typeface="Times New Roman"/>
              </a:rPr>
              <a:t>Tripolisu</a:t>
            </a:r>
            <a:r>
              <a:rPr lang="de-DE" sz="2000" dirty="0">
                <a:latin typeface="Times New Roman"/>
                <a:cs typeface="Times New Roman"/>
              </a:rPr>
              <a:t> (1209), v </a:t>
            </a:r>
            <a:r>
              <a:rPr lang="de-DE" sz="2000" dirty="0" err="1">
                <a:latin typeface="Times New Roman"/>
                <a:cs typeface="Times New Roman"/>
              </a:rPr>
              <a:t>Sidonu</a:t>
            </a:r>
            <a:r>
              <a:rPr lang="de-DE" sz="2000" dirty="0">
                <a:latin typeface="Times New Roman"/>
                <a:cs typeface="Times New Roman"/>
              </a:rPr>
              <a:t> (1253–1261), v r. 1261 </a:t>
            </a:r>
            <a:r>
              <a:rPr lang="cs-CZ" sz="2000" dirty="0">
                <a:latin typeface="Times New Roman"/>
                <a:cs typeface="Times New Roman"/>
              </a:rPr>
              <a:t>zmíněn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komtur</a:t>
            </a:r>
            <a:r>
              <a:rPr lang="de-DE" sz="2000" dirty="0">
                <a:latin typeface="Times New Roman"/>
                <a:cs typeface="Times New Roman"/>
              </a:rPr>
              <a:t> v </a:t>
            </a:r>
            <a:r>
              <a:rPr lang="de-DE" sz="2000" dirty="0" err="1">
                <a:latin typeface="Times New Roman"/>
                <a:cs typeface="Times New Roman"/>
              </a:rPr>
              <a:t>Sidonu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de-DE" sz="2000" dirty="0" err="1">
                <a:latin typeface="Times New Roman"/>
                <a:cs typeface="Times New Roman"/>
              </a:rPr>
              <a:t>Majekty</a:t>
            </a:r>
            <a:r>
              <a:rPr lang="de-DE" sz="2000" dirty="0">
                <a:latin typeface="Times New Roman"/>
                <a:cs typeface="Times New Roman"/>
              </a:rPr>
              <a:t> na </a:t>
            </a:r>
            <a:r>
              <a:rPr lang="de-DE" sz="2000" dirty="0" err="1">
                <a:latin typeface="Times New Roman"/>
                <a:cs typeface="Times New Roman"/>
              </a:rPr>
              <a:t>jih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od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Akkonu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stále</a:t>
            </a:r>
            <a:r>
              <a:rPr lang="de-DE" sz="2000" dirty="0">
                <a:latin typeface="Times New Roman"/>
                <a:cs typeface="Times New Roman"/>
              </a:rPr>
              <a:t> v </a:t>
            </a:r>
            <a:r>
              <a:rPr lang="cs-CZ" sz="2000" dirty="0">
                <a:latin typeface="Times New Roman"/>
                <a:cs typeface="Times New Roman"/>
              </a:rPr>
              <a:t>ohrožení</a:t>
            </a:r>
            <a:r>
              <a:rPr lang="de-DE" sz="2000" dirty="0">
                <a:latin typeface="Times New Roman"/>
                <a:cs typeface="Times New Roman"/>
              </a:rPr>
              <a:t>. </a:t>
            </a:r>
          </a:p>
          <a:p>
            <a:pPr marL="342900" indent="-342900">
              <a:buFont typeface="Arial"/>
              <a:buChar char="•"/>
            </a:pPr>
            <a:r>
              <a:rPr lang="de-DE" sz="2000" dirty="0">
                <a:latin typeface="Times New Roman"/>
                <a:cs typeface="Times New Roman"/>
              </a:rPr>
              <a:t>Region </a:t>
            </a:r>
            <a:r>
              <a:rPr lang="de-DE" sz="2000" dirty="0" err="1">
                <a:latin typeface="Times New Roman"/>
                <a:cs typeface="Times New Roman"/>
              </a:rPr>
              <a:t>kolem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Montfortu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patřil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k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řádovému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centru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de-DE" sz="2000" dirty="0">
                <a:latin typeface="Times New Roman"/>
                <a:cs typeface="Times New Roman"/>
              </a:rPr>
              <a:t>V </a:t>
            </a:r>
            <a:r>
              <a:rPr lang="de-DE" sz="2000" dirty="0" err="1">
                <a:latin typeface="Times New Roman"/>
                <a:cs typeface="Times New Roman"/>
              </a:rPr>
              <a:t>Jeruzalémě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majekty</a:t>
            </a:r>
            <a:r>
              <a:rPr lang="de-DE" sz="2000" dirty="0">
                <a:latin typeface="Times New Roman"/>
                <a:cs typeface="Times New Roman"/>
              </a:rPr>
              <a:t> v l. 1229–1244. </a:t>
            </a:r>
            <a:r>
              <a:rPr lang="de-DE" sz="2000" dirty="0" err="1">
                <a:latin typeface="Times New Roman"/>
                <a:cs typeface="Times New Roman"/>
              </a:rPr>
              <a:t>Řádový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konvent</a:t>
            </a:r>
            <a:r>
              <a:rPr lang="de-DE" sz="2000" dirty="0">
                <a:latin typeface="Times New Roman"/>
                <a:cs typeface="Times New Roman"/>
              </a:rPr>
              <a:t> v </a:t>
            </a:r>
            <a:r>
              <a:rPr lang="de-DE" sz="2000" dirty="0" err="1">
                <a:latin typeface="Times New Roman"/>
                <a:cs typeface="Times New Roman"/>
              </a:rPr>
              <a:t>Jeruzalémě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není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doložen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de-DE" sz="2000" dirty="0">
                <a:latin typeface="Times New Roman"/>
                <a:cs typeface="Times New Roman"/>
              </a:rPr>
              <a:t>1271 – </a:t>
            </a:r>
            <a:r>
              <a:rPr lang="de-DE" sz="2000" dirty="0" err="1">
                <a:latin typeface="Times New Roman"/>
                <a:cs typeface="Times New Roman"/>
              </a:rPr>
              <a:t>ztráta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Montfortu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de-DE" sz="2000" dirty="0">
                <a:latin typeface="Times New Roman"/>
                <a:cs typeface="Times New Roman"/>
              </a:rPr>
              <a:t>1291 – </a:t>
            </a:r>
            <a:r>
              <a:rPr lang="de-DE" sz="2000" dirty="0" err="1">
                <a:latin typeface="Times New Roman"/>
                <a:cs typeface="Times New Roman"/>
              </a:rPr>
              <a:t>ztráta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Akkonu</a:t>
            </a:r>
            <a:r>
              <a:rPr lang="de-DE" sz="2000" dirty="0">
                <a:latin typeface="Times New Roman"/>
                <a:cs typeface="Times New Roman"/>
              </a:rPr>
              <a:t>. </a:t>
            </a:r>
            <a:r>
              <a:rPr lang="de-DE" sz="2000" dirty="0" err="1">
                <a:latin typeface="Times New Roman"/>
                <a:cs typeface="Times New Roman"/>
              </a:rPr>
              <a:t>Přenesení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řádové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centrály</a:t>
            </a:r>
            <a:r>
              <a:rPr lang="de-DE" sz="2000" dirty="0">
                <a:latin typeface="Times New Roman"/>
                <a:cs typeface="Times New Roman"/>
              </a:rPr>
              <a:t> do </a:t>
            </a:r>
            <a:r>
              <a:rPr lang="de-DE" sz="2000" dirty="0" err="1">
                <a:latin typeface="Times New Roman"/>
                <a:cs typeface="Times New Roman"/>
              </a:rPr>
              <a:t>Benátek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1586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מבצר_מונפורט_בזריחה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213"/>
            <a:ext cx="9144000" cy="6079787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Montfort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 (něm.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Starkenberg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). V Horní Galileji, cca 12 kilometrů od břehů Středozemního moře a cca 33 kilometrů severovýchodně od Haify.</a:t>
            </a: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0060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6097" y="486151"/>
            <a:ext cx="8435474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latin typeface="Times New Roman"/>
                <a:cs typeface="Times New Roman"/>
              </a:rPr>
              <a:t>Středomoří</a:t>
            </a:r>
            <a:endParaRPr lang="de-DE" sz="2000" b="1" dirty="0">
              <a:latin typeface="Times New Roman"/>
              <a:cs typeface="Times New Roman"/>
            </a:endParaRPr>
          </a:p>
          <a:p>
            <a:pPr algn="ctr"/>
            <a:endParaRPr lang="de-DE" sz="1900" b="1" dirty="0">
              <a:latin typeface="Times New Roman"/>
              <a:cs typeface="Times New Roman"/>
            </a:endParaRPr>
          </a:p>
          <a:p>
            <a:r>
              <a:rPr lang="de-DE" sz="2000" dirty="0" err="1">
                <a:latin typeface="Times New Roman"/>
                <a:cs typeface="Times New Roman"/>
              </a:rPr>
              <a:t>Apulie</a:t>
            </a:r>
            <a:r>
              <a:rPr lang="de-DE" sz="2000" dirty="0">
                <a:latin typeface="Times New Roman"/>
                <a:cs typeface="Times New Roman"/>
              </a:rPr>
              <a:t> a </a:t>
            </a:r>
            <a:r>
              <a:rPr lang="de-DE" sz="2000" dirty="0" err="1">
                <a:latin typeface="Times New Roman"/>
                <a:cs typeface="Times New Roman"/>
              </a:rPr>
              <a:t>Kampánie</a:t>
            </a:r>
            <a:r>
              <a:rPr lang="de-DE" sz="2000" dirty="0">
                <a:latin typeface="Times New Roman"/>
                <a:cs typeface="Times New Roman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de-DE" sz="2000" dirty="0">
                <a:latin typeface="Times New Roman"/>
                <a:cs typeface="Times New Roman"/>
              </a:rPr>
              <a:t>1197 </a:t>
            </a:r>
            <a:r>
              <a:rPr lang="de-DE" sz="2000" dirty="0" err="1">
                <a:latin typeface="Times New Roman"/>
                <a:cs typeface="Times New Roman"/>
              </a:rPr>
              <a:t>Jindřich</a:t>
            </a:r>
            <a:r>
              <a:rPr lang="de-DE" sz="2000" dirty="0">
                <a:latin typeface="Times New Roman"/>
                <a:cs typeface="Times New Roman"/>
              </a:rPr>
              <a:t> VI. </a:t>
            </a:r>
            <a:r>
              <a:rPr lang="de-DE" sz="2000" dirty="0" err="1">
                <a:latin typeface="Times New Roman"/>
                <a:cs typeface="Times New Roman"/>
              </a:rPr>
              <a:t>potvrzuje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držbu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špitálu</a:t>
            </a:r>
            <a:r>
              <a:rPr lang="de-DE" sz="2000" dirty="0">
                <a:latin typeface="Times New Roman"/>
                <a:cs typeface="Times New Roman"/>
              </a:rPr>
              <a:t> v </a:t>
            </a:r>
            <a:r>
              <a:rPr lang="de-DE" sz="2000" dirty="0" err="1">
                <a:latin typeface="Times New Roman"/>
                <a:cs typeface="Times New Roman"/>
              </a:rPr>
              <a:t>Barlettě</a:t>
            </a:r>
            <a:r>
              <a:rPr lang="de-DE" sz="2000" dirty="0">
                <a:latin typeface="Times New Roman"/>
                <a:cs typeface="Times New Roman"/>
              </a:rPr>
              <a:t>. </a:t>
            </a:r>
            <a:r>
              <a:rPr lang="de-DE" sz="2000" dirty="0" err="1">
                <a:latin typeface="Times New Roman"/>
                <a:cs typeface="Times New Roman"/>
              </a:rPr>
              <a:t>Téhož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roku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hrad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Mesagne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mezi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Oria</a:t>
            </a:r>
            <a:r>
              <a:rPr lang="de-DE" sz="2000" dirty="0">
                <a:latin typeface="Times New Roman"/>
                <a:cs typeface="Times New Roman"/>
              </a:rPr>
              <a:t> a </a:t>
            </a:r>
            <a:r>
              <a:rPr lang="de-DE" sz="2000" dirty="0" err="1">
                <a:latin typeface="Times New Roman"/>
                <a:cs typeface="Times New Roman"/>
              </a:rPr>
              <a:t>Brindisi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de-DE" sz="2000" dirty="0" err="1">
                <a:latin typeface="Times New Roman"/>
                <a:cs typeface="Times New Roman"/>
              </a:rPr>
              <a:t>Před</a:t>
            </a:r>
            <a:r>
              <a:rPr lang="de-DE" sz="2000" dirty="0">
                <a:latin typeface="Times New Roman"/>
                <a:cs typeface="Times New Roman"/>
              </a:rPr>
              <a:t> r. 1214 </a:t>
            </a:r>
            <a:r>
              <a:rPr lang="de-DE" sz="2000" dirty="0" err="1">
                <a:latin typeface="Times New Roman"/>
                <a:cs typeface="Times New Roman"/>
              </a:rPr>
              <a:t>špitál</a:t>
            </a:r>
            <a:r>
              <a:rPr lang="de-DE" sz="2000" dirty="0">
                <a:latin typeface="Times New Roman"/>
                <a:cs typeface="Times New Roman"/>
              </a:rPr>
              <a:t> v </a:t>
            </a:r>
            <a:r>
              <a:rPr lang="de-DE" sz="2000" dirty="0" err="1">
                <a:latin typeface="Times New Roman"/>
                <a:cs typeface="Times New Roman"/>
              </a:rPr>
              <a:t>Brindisi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de-DE" sz="2000" dirty="0" err="1">
                <a:latin typeface="Times New Roman"/>
                <a:cs typeface="Times New Roman"/>
              </a:rPr>
              <a:t>Za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vlády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Fridricha</a:t>
            </a:r>
            <a:r>
              <a:rPr lang="de-DE" sz="2000" dirty="0">
                <a:latin typeface="Times New Roman"/>
                <a:cs typeface="Times New Roman"/>
              </a:rPr>
              <a:t> II. </a:t>
            </a:r>
            <a:r>
              <a:rPr lang="cs-CZ" sz="2000" dirty="0">
                <a:latin typeface="Times New Roman"/>
                <a:cs typeface="Times New Roman"/>
              </a:rPr>
              <a:t>získal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řád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majetky</a:t>
            </a:r>
            <a:r>
              <a:rPr lang="de-DE" sz="2000" dirty="0">
                <a:latin typeface="Times New Roman"/>
                <a:cs typeface="Times New Roman"/>
              </a:rPr>
              <a:t> v Bari (</a:t>
            </a:r>
            <a:r>
              <a:rPr lang="de-DE" sz="2000" dirty="0" err="1">
                <a:latin typeface="Times New Roman"/>
                <a:cs typeface="Times New Roman"/>
              </a:rPr>
              <a:t>přístavní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město</a:t>
            </a:r>
            <a:r>
              <a:rPr lang="de-DE" sz="2000" dirty="0">
                <a:latin typeface="Times New Roman"/>
                <a:cs typeface="Times New Roman"/>
              </a:rPr>
              <a:t>).</a:t>
            </a:r>
          </a:p>
          <a:p>
            <a:pPr marL="342900" indent="-342900">
              <a:buFont typeface="Arial"/>
              <a:buChar char="•"/>
            </a:pPr>
            <a:r>
              <a:rPr lang="de-DE" sz="2000" dirty="0" err="1">
                <a:latin typeface="Times New Roman"/>
                <a:cs typeface="Times New Roman"/>
              </a:rPr>
              <a:t>Barletta</a:t>
            </a:r>
            <a:r>
              <a:rPr lang="de-DE" sz="2000" dirty="0">
                <a:latin typeface="Times New Roman"/>
                <a:cs typeface="Times New Roman"/>
              </a:rPr>
              <a:t> (1208) a </a:t>
            </a:r>
            <a:r>
              <a:rPr lang="de-DE" sz="2000" dirty="0" err="1">
                <a:latin typeface="Times New Roman"/>
                <a:cs typeface="Times New Roman"/>
              </a:rPr>
              <a:t>Brindisi</a:t>
            </a:r>
            <a:r>
              <a:rPr lang="de-DE" sz="2000" dirty="0">
                <a:latin typeface="Times New Roman"/>
                <a:cs typeface="Times New Roman"/>
              </a:rPr>
              <a:t> (1218) – </a:t>
            </a:r>
            <a:r>
              <a:rPr lang="de-DE" sz="2000" dirty="0" err="1">
                <a:latin typeface="Times New Roman"/>
                <a:cs typeface="Times New Roman"/>
              </a:rPr>
              <a:t>řádové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domy</a:t>
            </a:r>
            <a:r>
              <a:rPr lang="de-DE" sz="2000" dirty="0">
                <a:latin typeface="Times New Roman"/>
                <a:cs typeface="Times New Roman"/>
              </a:rPr>
              <a:t> (</a:t>
            </a:r>
            <a:r>
              <a:rPr lang="de-DE" sz="2000" dirty="0" err="1">
                <a:latin typeface="Times New Roman"/>
                <a:cs typeface="Times New Roman"/>
              </a:rPr>
              <a:t>komtuři</a:t>
            </a:r>
            <a:r>
              <a:rPr lang="de-DE" sz="2000" dirty="0">
                <a:latin typeface="Times New Roman"/>
                <a:cs typeface="Times New Roman"/>
              </a:rPr>
              <a:t>).</a:t>
            </a:r>
          </a:p>
          <a:p>
            <a:pPr marL="342900" indent="-342900">
              <a:buFont typeface="Arial"/>
              <a:buChar char="•"/>
            </a:pPr>
            <a:r>
              <a:rPr lang="de-DE" sz="2000" dirty="0" err="1">
                <a:latin typeface="Times New Roman"/>
                <a:cs typeface="Times New Roman"/>
              </a:rPr>
              <a:t>Barletta</a:t>
            </a:r>
            <a:r>
              <a:rPr lang="de-DE" sz="2000" dirty="0">
                <a:latin typeface="Times New Roman"/>
                <a:cs typeface="Times New Roman"/>
              </a:rPr>
              <a:t> – </a:t>
            </a:r>
            <a:r>
              <a:rPr lang="cs-CZ" sz="2000" dirty="0">
                <a:latin typeface="Times New Roman"/>
                <a:cs typeface="Times New Roman"/>
              </a:rPr>
              <a:t>hrobka </a:t>
            </a:r>
            <a:r>
              <a:rPr lang="de-DE" sz="2000" dirty="0">
                <a:latin typeface="Times New Roman"/>
                <a:cs typeface="Times New Roman"/>
              </a:rPr>
              <a:t>He</a:t>
            </a:r>
            <a:r>
              <a:rPr lang="cs-CZ" sz="2000" dirty="0">
                <a:latin typeface="Times New Roman"/>
                <a:cs typeface="Times New Roman"/>
              </a:rPr>
              <a:t>ř</a:t>
            </a:r>
            <a:r>
              <a:rPr lang="de-DE" sz="2000" dirty="0">
                <a:latin typeface="Times New Roman"/>
                <a:cs typeface="Times New Roman"/>
              </a:rPr>
              <a:t>man</a:t>
            </a:r>
            <a:r>
              <a:rPr lang="cs-CZ" sz="2000" dirty="0">
                <a:latin typeface="Times New Roman"/>
                <a:cs typeface="Times New Roman"/>
              </a:rPr>
              <a:t>a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ze</a:t>
            </a:r>
            <a:r>
              <a:rPr lang="de-DE" sz="2000" dirty="0">
                <a:latin typeface="Times New Roman"/>
                <a:cs typeface="Times New Roman"/>
              </a:rPr>
              <a:t> Salz</a:t>
            </a:r>
            <a:r>
              <a:rPr lang="cs-CZ" sz="2000" dirty="0">
                <a:latin typeface="Times New Roman"/>
                <a:cs typeface="Times New Roman"/>
              </a:rPr>
              <a:t>y</a:t>
            </a:r>
            <a:r>
              <a:rPr lang="de-DE" sz="2000" dirty="0">
                <a:latin typeface="Times New Roman"/>
                <a:cs typeface="Times New Roman"/>
              </a:rPr>
              <a:t>; </a:t>
            </a:r>
            <a:r>
              <a:rPr lang="de-DE" sz="2000" dirty="0" err="1">
                <a:latin typeface="Times New Roman"/>
                <a:cs typeface="Times New Roman"/>
              </a:rPr>
              <a:t>truhla</a:t>
            </a:r>
            <a:r>
              <a:rPr lang="de-DE" sz="2000" dirty="0">
                <a:latin typeface="Times New Roman"/>
                <a:cs typeface="Times New Roman"/>
              </a:rPr>
              <a:t> s </a:t>
            </a:r>
            <a:r>
              <a:rPr lang="de-DE" sz="2000" dirty="0" err="1">
                <a:latin typeface="Times New Roman"/>
                <a:cs typeface="Times New Roman"/>
              </a:rPr>
              <a:t>řádovými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privilegií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de-DE" sz="2000" dirty="0" err="1">
                <a:latin typeface="Times New Roman"/>
                <a:cs typeface="Times New Roman"/>
              </a:rPr>
              <a:t>Mezi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řádovými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bratry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více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německojazyčných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rytířů</a:t>
            </a:r>
            <a:r>
              <a:rPr lang="de-DE" sz="2000" dirty="0">
                <a:latin typeface="Times New Roman"/>
                <a:cs typeface="Times New Roman"/>
              </a:rPr>
              <a:t> (</a:t>
            </a:r>
            <a:r>
              <a:rPr lang="de-DE" sz="2000" dirty="0" err="1">
                <a:latin typeface="Times New Roman"/>
                <a:cs typeface="Times New Roman"/>
              </a:rPr>
              <a:t>jihoněmecké</a:t>
            </a:r>
            <a:r>
              <a:rPr lang="de-DE" sz="2000" dirty="0">
                <a:latin typeface="Times New Roman"/>
                <a:cs typeface="Times New Roman"/>
              </a:rPr>
              <a:t> a </a:t>
            </a:r>
            <a:r>
              <a:rPr lang="de-DE" sz="2000" dirty="0" err="1">
                <a:latin typeface="Times New Roman"/>
                <a:cs typeface="Times New Roman"/>
              </a:rPr>
              <a:t>švýcarské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oblasti</a:t>
            </a:r>
            <a:r>
              <a:rPr lang="de-DE" sz="2000" dirty="0">
                <a:latin typeface="Times New Roman"/>
                <a:cs typeface="Times New Roman"/>
              </a:rPr>
              <a:t>), </a:t>
            </a:r>
            <a:r>
              <a:rPr lang="de-DE" sz="2000" dirty="0" err="1">
                <a:latin typeface="Times New Roman"/>
                <a:cs typeface="Times New Roman"/>
              </a:rPr>
              <a:t>než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italských</a:t>
            </a:r>
            <a:r>
              <a:rPr lang="de-DE" sz="2000" dirty="0">
                <a:latin typeface="Times New Roman"/>
                <a:cs typeface="Times New Roman"/>
              </a:rPr>
              <a:t> (</a:t>
            </a:r>
            <a:r>
              <a:rPr lang="de-DE" sz="2000" dirty="0" err="1">
                <a:latin typeface="Times New Roman"/>
                <a:cs typeface="Times New Roman"/>
              </a:rPr>
              <a:t>ti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jako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familiáři</a:t>
            </a:r>
            <a:r>
              <a:rPr lang="de-DE" sz="2000" dirty="0">
                <a:latin typeface="Times New Roman"/>
                <a:cs typeface="Times New Roman"/>
              </a:rPr>
              <a:t>).</a:t>
            </a:r>
          </a:p>
          <a:p>
            <a:endParaRPr lang="de-DE" sz="2000" dirty="0">
              <a:latin typeface="Times New Roman"/>
              <a:cs typeface="Times New Roman"/>
            </a:endParaRPr>
          </a:p>
          <a:p>
            <a:r>
              <a:rPr lang="de-DE" sz="2000" dirty="0" err="1">
                <a:latin typeface="Times New Roman"/>
                <a:cs typeface="Times New Roman"/>
              </a:rPr>
              <a:t>Sicílie</a:t>
            </a:r>
            <a:r>
              <a:rPr lang="de-DE" sz="2000" dirty="0">
                <a:latin typeface="Times New Roman"/>
                <a:cs typeface="Times New Roman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de-DE" sz="2000" dirty="0">
                <a:latin typeface="Times New Roman"/>
                <a:cs typeface="Times New Roman"/>
              </a:rPr>
              <a:t>Palermo – </a:t>
            </a:r>
            <a:r>
              <a:rPr lang="de-DE" sz="2000" dirty="0" err="1">
                <a:latin typeface="Times New Roman"/>
                <a:cs typeface="Times New Roman"/>
              </a:rPr>
              <a:t>Jindřich</a:t>
            </a:r>
            <a:r>
              <a:rPr lang="de-DE" sz="2000" dirty="0">
                <a:latin typeface="Times New Roman"/>
                <a:cs typeface="Times New Roman"/>
              </a:rPr>
              <a:t> VI. </a:t>
            </a:r>
            <a:r>
              <a:rPr lang="de-DE" sz="2000" dirty="0" err="1">
                <a:latin typeface="Times New Roman"/>
                <a:cs typeface="Times New Roman"/>
              </a:rPr>
              <a:t>daruje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kláštěr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sv</a:t>
            </a:r>
            <a:r>
              <a:rPr lang="de-DE" sz="2000" dirty="0">
                <a:latin typeface="Times New Roman"/>
                <a:cs typeface="Times New Roman"/>
              </a:rPr>
              <a:t>. </a:t>
            </a:r>
            <a:r>
              <a:rPr lang="de-DE" sz="2000" dirty="0" err="1">
                <a:latin typeface="Times New Roman"/>
                <a:cs typeface="Times New Roman"/>
              </a:rPr>
              <a:t>Trojice</a:t>
            </a:r>
            <a:r>
              <a:rPr lang="de-DE" sz="2000" dirty="0">
                <a:latin typeface="Times New Roman"/>
                <a:cs typeface="Times New Roman"/>
              </a:rPr>
              <a:t> (1197). </a:t>
            </a:r>
            <a:r>
              <a:rPr lang="de-DE" sz="2000" dirty="0" err="1">
                <a:latin typeface="Times New Roman"/>
                <a:cs typeface="Times New Roman"/>
              </a:rPr>
              <a:t>Nejvýznamnější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řádový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dům</a:t>
            </a:r>
            <a:r>
              <a:rPr lang="de-DE" sz="2000" dirty="0">
                <a:latin typeface="Times New Roman"/>
                <a:cs typeface="Times New Roman"/>
              </a:rPr>
              <a:t> na  </a:t>
            </a:r>
            <a:r>
              <a:rPr lang="de-DE" sz="2000" dirty="0" err="1">
                <a:latin typeface="Times New Roman"/>
                <a:cs typeface="Times New Roman"/>
              </a:rPr>
              <a:t>Sicílii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de-DE" sz="2000" dirty="0">
                <a:latin typeface="Times New Roman"/>
                <a:cs typeface="Times New Roman"/>
              </a:rPr>
              <a:t>Po </a:t>
            </a:r>
            <a:r>
              <a:rPr lang="de-DE" sz="2000" dirty="0" err="1">
                <a:latin typeface="Times New Roman"/>
                <a:cs typeface="Times New Roman"/>
              </a:rPr>
              <a:t>pádu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vlády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štaufské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dynastie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donace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už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nebyly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tak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rozsáhlé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ale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řád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přetrval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bez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větších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ztrát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de-DE" dirty="0">
              <a:latin typeface="Times New Roman"/>
              <a:cs typeface="Times New Roman"/>
            </a:endParaRPr>
          </a:p>
          <a:p>
            <a:endParaRPr lang="de-DE" dirty="0">
              <a:latin typeface="Times New Roman"/>
              <a:cs typeface="Times New Roman"/>
            </a:endParaRPr>
          </a:p>
          <a:p>
            <a:endParaRPr lang="de-DE" dirty="0">
              <a:latin typeface="Times New Roman"/>
              <a:cs typeface="Times New Roman"/>
            </a:endParaRPr>
          </a:p>
          <a:p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9455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140"/>
            <a:ext cx="9144000" cy="622869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0" y="25518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Řádové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bailie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Středomoří ve 13. a 14. st.</a:t>
            </a:r>
          </a:p>
        </p:txBody>
      </p:sp>
    </p:spTree>
    <p:extLst>
      <p:ext uri="{BB962C8B-B14F-4D97-AF65-F5344CB8AC3E}">
        <p14:creationId xmlns:p14="http://schemas.microsoft.com/office/powerpoint/2010/main" val="2749480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25518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Řádové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bailie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Středomoří ve 13. a 14. st.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06" y="1142583"/>
            <a:ext cx="10042381" cy="510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25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" y="350873"/>
            <a:ext cx="9113235" cy="617710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0" y="25518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Řádové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bailie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římsko-německé říši kolem roku 1400</a:t>
            </a:r>
          </a:p>
        </p:txBody>
      </p:sp>
    </p:spTree>
    <p:extLst>
      <p:ext uri="{BB962C8B-B14F-4D97-AF65-F5344CB8AC3E}">
        <p14:creationId xmlns:p14="http://schemas.microsoft.com/office/powerpoint/2010/main" val="2203985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25518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Řádové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bailie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římsko-německé říši kolem roku 1400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" y="624513"/>
            <a:ext cx="9048610" cy="623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78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77394"/>
          </a:xfrm>
          <a:prstGeom prst="rect">
            <a:avLst/>
          </a:prstGeom>
        </p:spPr>
      </p:pic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181810" y="5277394"/>
            <a:ext cx="8962189" cy="1580606"/>
          </a:xfrm>
        </p:spPr>
        <p:txBody>
          <a:bodyPr>
            <a:normAutofit fontScale="47500" lnSpcReduction="20000"/>
          </a:bodyPr>
          <a:lstStyle/>
          <a:p>
            <a:r>
              <a:rPr lang="de-DE" sz="3400" b="1" dirty="0">
                <a:solidFill>
                  <a:srgbClr val="000000"/>
                </a:solidFill>
                <a:latin typeface="Times New Roman"/>
                <a:cs typeface="Times New Roman"/>
              </a:rPr>
              <a:t>1191 Februar 06, Lateran</a:t>
            </a:r>
            <a:endParaRPr lang="de-AT" sz="34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de-DE" sz="3400" dirty="0">
                <a:solidFill>
                  <a:srgbClr val="000000"/>
                </a:solidFill>
                <a:latin typeface="Times New Roman"/>
                <a:cs typeface="Times New Roman"/>
              </a:rPr>
              <a:t>Papst Clemens III. nimmt die deutschen Brüder der Kirche St. Mariens zu Jerusalem sowie alle ihre gegenwärtigen und zukünftigen Besitzungen in seinen und des heiligen apostolischen Stuhles besonderen Schutz: </a:t>
            </a:r>
            <a:r>
              <a:rPr lang="de-DE" sz="3400" dirty="0" err="1">
                <a:solidFill>
                  <a:srgbClr val="000000"/>
                </a:solidFill>
                <a:latin typeface="Times New Roman"/>
                <a:cs typeface="Times New Roman"/>
              </a:rPr>
              <a:t>Quociens</a:t>
            </a:r>
            <a:r>
              <a:rPr lang="de-DE" sz="3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3400" dirty="0" err="1">
                <a:solidFill>
                  <a:srgbClr val="000000"/>
                </a:solidFill>
                <a:latin typeface="Times New Roman"/>
                <a:cs typeface="Times New Roman"/>
              </a:rPr>
              <a:t>postulatur</a:t>
            </a:r>
            <a:r>
              <a:rPr lang="de-DE" sz="3400" dirty="0">
                <a:solidFill>
                  <a:srgbClr val="000000"/>
                </a:solidFill>
                <a:latin typeface="Times New Roman"/>
                <a:cs typeface="Times New Roman"/>
              </a:rPr>
              <a:t> a </a:t>
            </a:r>
            <a:r>
              <a:rPr lang="de-DE" sz="3400" dirty="0" err="1">
                <a:solidFill>
                  <a:srgbClr val="000000"/>
                </a:solidFill>
                <a:latin typeface="Times New Roman"/>
                <a:cs typeface="Times New Roman"/>
              </a:rPr>
              <a:t>nobis</a:t>
            </a:r>
            <a:r>
              <a:rPr lang="de-DE" sz="3400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de-AT" sz="3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de-DE" sz="3400" dirty="0" err="1">
                <a:solidFill>
                  <a:srgbClr val="000000"/>
                </a:solidFill>
                <a:latin typeface="Times New Roman"/>
                <a:cs typeface="Times New Roman"/>
              </a:rPr>
              <a:t>Popis</a:t>
            </a:r>
            <a:r>
              <a:rPr lang="de-DE" sz="3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3400" dirty="0" err="1">
                <a:solidFill>
                  <a:srgbClr val="000000"/>
                </a:solidFill>
                <a:latin typeface="Times New Roman"/>
                <a:cs typeface="Times New Roman"/>
              </a:rPr>
              <a:t>pramene</a:t>
            </a:r>
            <a:r>
              <a:rPr lang="de-DE" sz="3400" dirty="0">
                <a:solidFill>
                  <a:srgbClr val="000000"/>
                </a:solidFill>
                <a:latin typeface="Times New Roman"/>
                <a:cs typeface="Times New Roman"/>
              </a:rPr>
              <a:t>: Udo ARNOLD/Marian TUMLER, Die Urkunden des Deutschordenszentralarchivs in Wien. Regesten I-III (=Quellen und Studien zur Geschichte des Deutschen Ordens 60/I-III, Marburg 2006- 2009) Nr. 7</a:t>
            </a:r>
            <a:endParaRPr lang="de-AT" sz="3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563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0737" y="376808"/>
            <a:ext cx="8435474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Times New Roman"/>
                <a:cs typeface="Times New Roman"/>
              </a:rPr>
              <a:t>Počátky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cs-CZ" b="1" dirty="0">
                <a:latin typeface="Times New Roman"/>
                <a:cs typeface="Times New Roman"/>
              </a:rPr>
              <a:t>řádu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německých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rytířů</a:t>
            </a:r>
            <a:endParaRPr lang="de-DE" b="1" dirty="0">
              <a:latin typeface="Times New Roman"/>
              <a:cs typeface="Times New Roman"/>
            </a:endParaRPr>
          </a:p>
          <a:p>
            <a:endParaRPr lang="de-DE" i="1" dirty="0">
              <a:latin typeface="Times New Roman"/>
              <a:cs typeface="Times New Roman"/>
            </a:endParaRPr>
          </a:p>
          <a:p>
            <a:pPr algn="ctr"/>
            <a:r>
              <a:rPr lang="de-DE" b="1" i="1" dirty="0">
                <a:latin typeface="Times New Roman"/>
                <a:cs typeface="Times New Roman"/>
              </a:rPr>
              <a:t>Ordo </a:t>
            </a:r>
            <a:r>
              <a:rPr lang="de-DE" b="1" i="1" dirty="0" err="1">
                <a:latin typeface="Times New Roman"/>
                <a:cs typeface="Times New Roman"/>
              </a:rPr>
              <a:t>fratrum</a:t>
            </a:r>
            <a:r>
              <a:rPr lang="de-DE" b="1" i="1" dirty="0">
                <a:latin typeface="Times New Roman"/>
                <a:cs typeface="Times New Roman"/>
              </a:rPr>
              <a:t> </a:t>
            </a:r>
            <a:r>
              <a:rPr lang="de-DE" b="1" i="1" dirty="0" err="1">
                <a:latin typeface="Times New Roman"/>
                <a:cs typeface="Times New Roman"/>
              </a:rPr>
              <a:t>hospitalis</a:t>
            </a:r>
            <a:r>
              <a:rPr lang="de-DE" b="1" i="1" dirty="0">
                <a:latin typeface="Times New Roman"/>
                <a:cs typeface="Times New Roman"/>
              </a:rPr>
              <a:t> </a:t>
            </a:r>
            <a:r>
              <a:rPr lang="de-DE" b="1" i="1" dirty="0" err="1">
                <a:latin typeface="Times New Roman"/>
                <a:cs typeface="Times New Roman"/>
              </a:rPr>
              <a:t>Sancte</a:t>
            </a:r>
            <a:r>
              <a:rPr lang="de-DE" b="1" i="1" dirty="0">
                <a:latin typeface="Times New Roman"/>
                <a:cs typeface="Times New Roman"/>
              </a:rPr>
              <a:t> Marie </a:t>
            </a:r>
            <a:r>
              <a:rPr lang="de-DE" b="1" i="1" dirty="0" err="1">
                <a:latin typeface="Times New Roman"/>
                <a:cs typeface="Times New Roman"/>
              </a:rPr>
              <a:t>domus</a:t>
            </a:r>
            <a:r>
              <a:rPr lang="de-DE" b="1" i="1" dirty="0">
                <a:latin typeface="Times New Roman"/>
                <a:cs typeface="Times New Roman"/>
              </a:rPr>
              <a:t> </a:t>
            </a:r>
            <a:r>
              <a:rPr lang="de-DE" b="1" i="1" dirty="0" err="1">
                <a:latin typeface="Times New Roman"/>
                <a:cs typeface="Times New Roman"/>
              </a:rPr>
              <a:t>Theutonicorum</a:t>
            </a:r>
            <a:r>
              <a:rPr lang="de-DE" b="1" i="1" dirty="0">
                <a:latin typeface="Times New Roman"/>
                <a:cs typeface="Times New Roman"/>
              </a:rPr>
              <a:t> in Jerusalem.</a:t>
            </a:r>
          </a:p>
          <a:p>
            <a:pPr algn="ctr"/>
            <a:r>
              <a:rPr lang="de-DE" dirty="0">
                <a:latin typeface="Times New Roman"/>
                <a:cs typeface="Times New Roman"/>
              </a:rPr>
              <a:t>(</a:t>
            </a:r>
            <a:r>
              <a:rPr lang="de-AT" dirty="0" err="1">
                <a:latin typeface="Times New Roman"/>
                <a:cs typeface="Times New Roman"/>
              </a:rPr>
              <a:t>Řád</a:t>
            </a:r>
            <a:r>
              <a:rPr lang="de-AT" dirty="0">
                <a:latin typeface="Times New Roman"/>
                <a:cs typeface="Times New Roman"/>
              </a:rPr>
              <a:t> </a:t>
            </a:r>
            <a:r>
              <a:rPr lang="de-AT" dirty="0" err="1">
                <a:latin typeface="Times New Roman"/>
                <a:cs typeface="Times New Roman"/>
              </a:rPr>
              <a:t>bratří</a:t>
            </a:r>
            <a:r>
              <a:rPr lang="de-AT" dirty="0">
                <a:latin typeface="Times New Roman"/>
                <a:cs typeface="Times New Roman"/>
              </a:rPr>
              <a:t> </a:t>
            </a:r>
            <a:r>
              <a:rPr lang="de-AT" dirty="0" err="1">
                <a:latin typeface="Times New Roman"/>
                <a:cs typeface="Times New Roman"/>
              </a:rPr>
              <a:t>špitálu</a:t>
            </a:r>
            <a:r>
              <a:rPr lang="de-AT" dirty="0">
                <a:latin typeface="Times New Roman"/>
                <a:cs typeface="Times New Roman"/>
              </a:rPr>
              <a:t> </a:t>
            </a:r>
            <a:r>
              <a:rPr lang="de-AT" dirty="0" err="1">
                <a:latin typeface="Times New Roman"/>
                <a:cs typeface="Times New Roman"/>
              </a:rPr>
              <a:t>nejsvětější</a:t>
            </a:r>
            <a:r>
              <a:rPr lang="de-AT" dirty="0">
                <a:latin typeface="Times New Roman"/>
                <a:cs typeface="Times New Roman"/>
              </a:rPr>
              <a:t> </a:t>
            </a:r>
            <a:r>
              <a:rPr lang="de-AT" dirty="0" err="1">
                <a:latin typeface="Times New Roman"/>
                <a:cs typeface="Times New Roman"/>
              </a:rPr>
              <a:t>Panny</a:t>
            </a:r>
            <a:r>
              <a:rPr lang="de-AT" dirty="0">
                <a:latin typeface="Times New Roman"/>
                <a:cs typeface="Times New Roman"/>
              </a:rPr>
              <a:t> Marie </a:t>
            </a:r>
            <a:r>
              <a:rPr lang="de-AT" dirty="0" err="1">
                <a:latin typeface="Times New Roman"/>
                <a:cs typeface="Times New Roman"/>
              </a:rPr>
              <a:t>domu</a:t>
            </a:r>
            <a:r>
              <a:rPr lang="de-AT" dirty="0">
                <a:latin typeface="Times New Roman"/>
                <a:cs typeface="Times New Roman"/>
              </a:rPr>
              <a:t> </a:t>
            </a:r>
            <a:r>
              <a:rPr lang="de-AT" dirty="0" err="1">
                <a:latin typeface="Times New Roman"/>
                <a:cs typeface="Times New Roman"/>
              </a:rPr>
              <a:t>německého</a:t>
            </a:r>
            <a:r>
              <a:rPr lang="de-AT" dirty="0">
                <a:latin typeface="Times New Roman"/>
                <a:cs typeface="Times New Roman"/>
              </a:rPr>
              <a:t> v </a:t>
            </a:r>
            <a:r>
              <a:rPr lang="de-AT" dirty="0" err="1">
                <a:latin typeface="Times New Roman"/>
                <a:cs typeface="Times New Roman"/>
              </a:rPr>
              <a:t>Jeruzalémě</a:t>
            </a:r>
            <a:r>
              <a:rPr lang="de-AT" dirty="0">
                <a:latin typeface="Times New Roman"/>
                <a:cs typeface="Times New Roman"/>
              </a:rPr>
              <a:t>).</a:t>
            </a:r>
          </a:p>
          <a:p>
            <a:pPr algn="just"/>
            <a:endParaRPr lang="de-AT" dirty="0">
              <a:latin typeface="Times New Roman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>
                <a:latin typeface="Times New Roman"/>
                <a:cs typeface="Times New Roman"/>
              </a:rPr>
              <a:t>1189/1190 </a:t>
            </a:r>
            <a:r>
              <a:rPr lang="de-DE" dirty="0" err="1">
                <a:latin typeface="Times New Roman"/>
                <a:cs typeface="Times New Roman"/>
              </a:rPr>
              <a:t>během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obléhání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Akkonu</a:t>
            </a:r>
            <a:r>
              <a:rPr lang="de-DE" dirty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špitální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bratrstvo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podle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cs-CZ" dirty="0">
                <a:latin typeface="Times New Roman"/>
                <a:cs typeface="Times New Roman"/>
              </a:rPr>
              <a:t>řádové </a:t>
            </a:r>
            <a:r>
              <a:rPr lang="de-DE" dirty="0" err="1">
                <a:latin typeface="Times New Roman"/>
                <a:cs typeface="Times New Roman"/>
              </a:rPr>
              <a:t>tradice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vzal</a:t>
            </a:r>
            <a:r>
              <a:rPr lang="de-DE" dirty="0">
                <a:latin typeface="Times New Roman"/>
                <a:cs typeface="Times New Roman"/>
              </a:rPr>
              <a:t> Fridrich </a:t>
            </a:r>
            <a:r>
              <a:rPr lang="de-DE" dirty="0" err="1">
                <a:latin typeface="Times New Roman"/>
                <a:cs typeface="Times New Roman"/>
              </a:rPr>
              <a:t>Švábský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bratrstvo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svou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ochranu</a:t>
            </a:r>
            <a:r>
              <a:rPr lang="de-DE" dirty="0">
                <a:latin typeface="Times New Roman"/>
                <a:cs typeface="Times New Roman"/>
              </a:rPr>
              <a:t> v </a:t>
            </a:r>
            <a:r>
              <a:rPr lang="de-DE" dirty="0" err="1">
                <a:latin typeface="Times New Roman"/>
                <a:cs typeface="Times New Roman"/>
              </a:rPr>
              <a:t>říjnu</a:t>
            </a:r>
            <a:r>
              <a:rPr lang="de-DE" dirty="0">
                <a:latin typeface="Times New Roman"/>
                <a:cs typeface="Times New Roman"/>
              </a:rPr>
              <a:t> 1190).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>
              <a:latin typeface="Times New Roman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>
                <a:latin typeface="Times New Roman"/>
                <a:cs typeface="Times New Roman"/>
              </a:rPr>
              <a:t>21. </a:t>
            </a:r>
            <a:r>
              <a:rPr lang="de-DE" dirty="0" err="1">
                <a:latin typeface="Times New Roman"/>
                <a:cs typeface="Times New Roman"/>
              </a:rPr>
              <a:t>prosince</a:t>
            </a:r>
            <a:r>
              <a:rPr lang="de-DE" dirty="0">
                <a:latin typeface="Times New Roman"/>
                <a:cs typeface="Times New Roman"/>
              </a:rPr>
              <a:t> 1196 – </a:t>
            </a:r>
            <a:r>
              <a:rPr lang="de-DE" dirty="0" err="1">
                <a:latin typeface="Times New Roman"/>
                <a:cs typeface="Times New Roman"/>
              </a:rPr>
              <a:t>papež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Celestýn</a:t>
            </a:r>
            <a:r>
              <a:rPr lang="de-DE" dirty="0">
                <a:latin typeface="Times New Roman"/>
                <a:cs typeface="Times New Roman"/>
              </a:rPr>
              <a:t> III. </a:t>
            </a:r>
            <a:r>
              <a:rPr lang="de-DE" dirty="0" err="1">
                <a:latin typeface="Times New Roman"/>
                <a:cs typeface="Times New Roman"/>
              </a:rPr>
              <a:t>bere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svou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ochranu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hospitale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sancte</a:t>
            </a:r>
            <a:r>
              <a:rPr lang="de-DE" i="1" dirty="0">
                <a:latin typeface="Times New Roman"/>
                <a:cs typeface="Times New Roman"/>
              </a:rPr>
              <a:t> Marie </a:t>
            </a:r>
            <a:r>
              <a:rPr lang="de-DE" i="1" dirty="0" err="1">
                <a:latin typeface="Times New Roman"/>
                <a:cs typeface="Times New Roman"/>
              </a:rPr>
              <a:t>Alemanorum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Ierosolimitani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>
              <a:latin typeface="Times New Roman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>
                <a:latin typeface="Times New Roman"/>
                <a:cs typeface="Times New Roman"/>
              </a:rPr>
              <a:t>19. </a:t>
            </a:r>
            <a:r>
              <a:rPr lang="de-DE" dirty="0" err="1">
                <a:latin typeface="Times New Roman"/>
                <a:cs typeface="Times New Roman"/>
              </a:rPr>
              <a:t>února</a:t>
            </a:r>
            <a:r>
              <a:rPr lang="de-DE" dirty="0">
                <a:latin typeface="Times New Roman"/>
                <a:cs typeface="Times New Roman"/>
              </a:rPr>
              <a:t> 1199 – </a:t>
            </a:r>
            <a:r>
              <a:rPr lang="de-DE" dirty="0" err="1">
                <a:latin typeface="Times New Roman"/>
                <a:cs typeface="Times New Roman"/>
              </a:rPr>
              <a:t>papež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Innocenc</a:t>
            </a:r>
            <a:r>
              <a:rPr lang="de-DE" dirty="0">
                <a:latin typeface="Times New Roman"/>
                <a:cs typeface="Times New Roman"/>
              </a:rPr>
              <a:t> III. </a:t>
            </a:r>
            <a:r>
              <a:rPr lang="de-DE" dirty="0" err="1">
                <a:latin typeface="Times New Roman"/>
                <a:cs typeface="Times New Roman"/>
              </a:rPr>
              <a:t>potvrzuje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povýšení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špitálního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bratrstva</a:t>
            </a:r>
            <a:r>
              <a:rPr lang="de-DE" dirty="0">
                <a:latin typeface="Times New Roman"/>
                <a:cs typeface="Times New Roman"/>
              </a:rPr>
              <a:t> do </a:t>
            </a:r>
            <a:r>
              <a:rPr lang="de-DE" dirty="0" err="1">
                <a:latin typeface="Times New Roman"/>
                <a:cs typeface="Times New Roman"/>
              </a:rPr>
              <a:t>rytířského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podle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vzoru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templářů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johanitů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>
              <a:latin typeface="Times New Roman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err="1">
                <a:latin typeface="Times New Roman"/>
                <a:cs typeface="Times New Roman"/>
              </a:rPr>
              <a:t>Všeobecná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privilegia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římsko-německých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králů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císařů</a:t>
            </a:r>
            <a:r>
              <a:rPr lang="de-DE" dirty="0">
                <a:latin typeface="Times New Roman"/>
                <a:cs typeface="Times New Roman"/>
              </a:rPr>
              <a:t> – Filip </a:t>
            </a:r>
            <a:r>
              <a:rPr lang="de-DE" dirty="0" err="1">
                <a:latin typeface="Times New Roman"/>
                <a:cs typeface="Times New Roman"/>
              </a:rPr>
              <a:t>Švábský</a:t>
            </a:r>
            <a:r>
              <a:rPr lang="de-DE" dirty="0">
                <a:latin typeface="Times New Roman"/>
                <a:cs typeface="Times New Roman"/>
              </a:rPr>
              <a:t> (1206), Otto IV. (1212) a Fridrich II. (1214).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>
              <a:latin typeface="Times New Roman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i="1" dirty="0" err="1">
                <a:latin typeface="Times New Roman"/>
                <a:cs typeface="Times New Roman"/>
              </a:rPr>
              <a:t>Narratio</a:t>
            </a:r>
            <a:r>
              <a:rPr lang="de-DE" i="1" dirty="0">
                <a:latin typeface="Times New Roman"/>
                <a:cs typeface="Times New Roman"/>
              </a:rPr>
              <a:t> de </a:t>
            </a:r>
            <a:r>
              <a:rPr lang="de-DE" i="1" dirty="0" err="1">
                <a:latin typeface="Times New Roman"/>
                <a:cs typeface="Times New Roman"/>
              </a:rPr>
              <a:t>primordiis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ordinis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Theutonici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dirty="0">
                <a:latin typeface="Times New Roman"/>
                <a:cs typeface="Times New Roman"/>
              </a:rPr>
              <a:t>– </a:t>
            </a:r>
            <a:r>
              <a:rPr lang="de-DE" dirty="0" err="1">
                <a:latin typeface="Times New Roman"/>
                <a:cs typeface="Times New Roman"/>
              </a:rPr>
              <a:t>narativní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pramen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řádová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tradice</a:t>
            </a:r>
            <a:r>
              <a:rPr lang="de-DE" dirty="0">
                <a:latin typeface="Times New Roman"/>
                <a:cs typeface="Times New Roman"/>
              </a:rPr>
              <a:t> o </a:t>
            </a:r>
            <a:r>
              <a:rPr lang="de-DE" dirty="0" err="1">
                <a:latin typeface="Times New Roman"/>
                <a:cs typeface="Times New Roman"/>
              </a:rPr>
              <a:t>počátcích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řádu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algn="just"/>
            <a:endParaRPr lang="de-DE" dirty="0"/>
          </a:p>
          <a:p>
            <a:pPr algn="just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4036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ordensstruktur12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002" y="0"/>
            <a:ext cx="5663980" cy="689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20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ordensstruktur1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093" y="98691"/>
            <a:ext cx="5634353" cy="663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65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60665" y="714269"/>
            <a:ext cx="843547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Times New Roman"/>
                <a:cs typeface="Times New Roman"/>
              </a:rPr>
              <a:t>21. </a:t>
            </a:r>
            <a:r>
              <a:rPr lang="de-DE" sz="2000" dirty="0" err="1">
                <a:latin typeface="Times New Roman"/>
                <a:cs typeface="Times New Roman"/>
              </a:rPr>
              <a:t>prosince</a:t>
            </a:r>
            <a:r>
              <a:rPr lang="de-DE" sz="2000" dirty="0">
                <a:latin typeface="Times New Roman"/>
                <a:cs typeface="Times New Roman"/>
              </a:rPr>
              <a:t> 1196 – </a:t>
            </a:r>
            <a:r>
              <a:rPr lang="de-DE" sz="2000" dirty="0" err="1">
                <a:latin typeface="Times New Roman"/>
                <a:cs typeface="Times New Roman"/>
              </a:rPr>
              <a:t>papež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Celestýn</a:t>
            </a:r>
            <a:r>
              <a:rPr lang="de-DE" sz="2000" dirty="0">
                <a:latin typeface="Times New Roman"/>
                <a:cs typeface="Times New Roman"/>
              </a:rPr>
              <a:t> III. </a:t>
            </a:r>
            <a:r>
              <a:rPr lang="de-DE" sz="2000" dirty="0" err="1">
                <a:latin typeface="Times New Roman"/>
                <a:cs typeface="Times New Roman"/>
              </a:rPr>
              <a:t>bere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pod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svou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ochranu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i="1" dirty="0" err="1">
                <a:latin typeface="Times New Roman"/>
                <a:cs typeface="Times New Roman"/>
              </a:rPr>
              <a:t>hospitale</a:t>
            </a:r>
            <a:r>
              <a:rPr lang="de-DE" sz="2000" i="1" dirty="0">
                <a:latin typeface="Times New Roman"/>
                <a:cs typeface="Times New Roman"/>
              </a:rPr>
              <a:t> </a:t>
            </a:r>
            <a:r>
              <a:rPr lang="de-DE" sz="2000" i="1" dirty="0" err="1">
                <a:latin typeface="Times New Roman"/>
                <a:cs typeface="Times New Roman"/>
              </a:rPr>
              <a:t>sancte</a:t>
            </a:r>
            <a:r>
              <a:rPr lang="de-DE" sz="2000" i="1" dirty="0">
                <a:latin typeface="Times New Roman"/>
                <a:cs typeface="Times New Roman"/>
              </a:rPr>
              <a:t> Marie </a:t>
            </a:r>
            <a:r>
              <a:rPr lang="de-DE" sz="2000" i="1" dirty="0" err="1">
                <a:latin typeface="Times New Roman"/>
                <a:cs typeface="Times New Roman"/>
              </a:rPr>
              <a:t>Alemanorum</a:t>
            </a:r>
            <a:r>
              <a:rPr lang="de-DE" sz="2000" i="1" dirty="0">
                <a:latin typeface="Times New Roman"/>
                <a:cs typeface="Times New Roman"/>
              </a:rPr>
              <a:t> </a:t>
            </a:r>
            <a:r>
              <a:rPr lang="de-DE" sz="2000" i="1" dirty="0" err="1">
                <a:latin typeface="Times New Roman"/>
                <a:cs typeface="Times New Roman"/>
              </a:rPr>
              <a:t>Ierosolimitani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endParaRPr lang="de-DE" sz="2000" dirty="0">
              <a:latin typeface="Times New Roman"/>
              <a:cs typeface="Times New Roman"/>
            </a:endParaRPr>
          </a:p>
          <a:p>
            <a:pPr algn="just"/>
            <a:r>
              <a:rPr lang="de-DE" sz="2000" dirty="0" err="1">
                <a:latin typeface="Times New Roman"/>
                <a:cs typeface="Times New Roman"/>
              </a:rPr>
              <a:t>Celestinus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episcopus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servus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servorum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dei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dilectis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filiis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fratribus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hospitalis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sancte</a:t>
            </a:r>
            <a:r>
              <a:rPr lang="de-DE" sz="2000" dirty="0">
                <a:latin typeface="Times New Roman"/>
                <a:cs typeface="Times New Roman"/>
              </a:rPr>
              <a:t> Marie </a:t>
            </a:r>
            <a:r>
              <a:rPr lang="de-DE" sz="2000" dirty="0" err="1">
                <a:latin typeface="Times New Roman"/>
                <a:cs typeface="Times New Roman"/>
              </a:rPr>
              <a:t>Alemanorum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Ierosolimitani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tam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presentibus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quam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futuris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regulariter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substituendis</a:t>
            </a:r>
            <a:r>
              <a:rPr lang="de-DE" sz="2000" dirty="0">
                <a:latin typeface="Times New Roman"/>
                <a:cs typeface="Times New Roman"/>
              </a:rPr>
              <a:t> in </a:t>
            </a:r>
            <a:r>
              <a:rPr lang="de-DE" sz="2000" dirty="0" err="1">
                <a:latin typeface="Times New Roman"/>
                <a:cs typeface="Times New Roman"/>
              </a:rPr>
              <a:t>perpetuum</a:t>
            </a:r>
            <a:r>
              <a:rPr lang="de-DE" sz="2000" dirty="0">
                <a:latin typeface="Times New Roman"/>
                <a:cs typeface="Times New Roman"/>
              </a:rPr>
              <a:t>. [...] </a:t>
            </a:r>
            <a:r>
              <a:rPr lang="de-DE" sz="2000" dirty="0" err="1">
                <a:latin typeface="Times New Roman"/>
                <a:cs typeface="Times New Roman"/>
              </a:rPr>
              <a:t>dilecti</a:t>
            </a:r>
            <a:r>
              <a:rPr lang="de-DE" sz="2000" dirty="0">
                <a:latin typeface="Times New Roman"/>
                <a:cs typeface="Times New Roman"/>
              </a:rPr>
              <a:t> in </a:t>
            </a:r>
            <a:r>
              <a:rPr lang="de-DE" sz="2000" dirty="0" err="1">
                <a:latin typeface="Times New Roman"/>
                <a:cs typeface="Times New Roman"/>
              </a:rPr>
              <a:t>domino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filii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vestris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iustis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postulationibus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clementer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annuimus</a:t>
            </a:r>
            <a:r>
              <a:rPr lang="de-DE" sz="2000" dirty="0">
                <a:latin typeface="Times New Roman"/>
                <a:cs typeface="Times New Roman"/>
              </a:rPr>
              <a:t> et </a:t>
            </a:r>
            <a:r>
              <a:rPr lang="de-DE" sz="2000" dirty="0" err="1">
                <a:latin typeface="Times New Roman"/>
                <a:cs typeface="Times New Roman"/>
              </a:rPr>
              <a:t>prefatum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hospitale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sancte</a:t>
            </a:r>
            <a:r>
              <a:rPr lang="de-DE" sz="2000" b="1" dirty="0">
                <a:latin typeface="Times New Roman"/>
                <a:cs typeface="Times New Roman"/>
              </a:rPr>
              <a:t> Marie </a:t>
            </a:r>
            <a:r>
              <a:rPr lang="de-DE" sz="2000" b="1" dirty="0" err="1">
                <a:latin typeface="Times New Roman"/>
                <a:cs typeface="Times New Roman"/>
              </a:rPr>
              <a:t>Alemannorum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Ierosolimitanum</a:t>
            </a:r>
            <a:r>
              <a:rPr lang="de-DE" sz="2000" dirty="0">
                <a:latin typeface="Times New Roman"/>
                <a:cs typeface="Times New Roman"/>
              </a:rPr>
              <a:t>, in quo </a:t>
            </a:r>
            <a:r>
              <a:rPr lang="de-DE" sz="2000" dirty="0" err="1">
                <a:latin typeface="Times New Roman"/>
                <a:cs typeface="Times New Roman"/>
              </a:rPr>
              <a:t>divino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mancipati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estis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obsequio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sub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beati</a:t>
            </a:r>
            <a:r>
              <a:rPr lang="de-DE" sz="2000" dirty="0">
                <a:latin typeface="Times New Roman"/>
                <a:cs typeface="Times New Roman"/>
              </a:rPr>
              <a:t> Petri et </a:t>
            </a:r>
            <a:r>
              <a:rPr lang="de-DE" sz="2000" dirty="0" err="1">
                <a:latin typeface="Times New Roman"/>
                <a:cs typeface="Times New Roman"/>
              </a:rPr>
              <a:t>nostri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protectione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suscipimus</a:t>
            </a:r>
            <a:r>
              <a:rPr lang="de-DE" sz="2000" dirty="0">
                <a:latin typeface="Times New Roman"/>
                <a:cs typeface="Times New Roman"/>
              </a:rPr>
              <a:t> et </a:t>
            </a:r>
            <a:r>
              <a:rPr lang="de-DE" sz="2000" dirty="0" err="1">
                <a:latin typeface="Times New Roman"/>
                <a:cs typeface="Times New Roman"/>
              </a:rPr>
              <a:t>presentis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scripti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privilegio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communimus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statuentes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ut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quascunque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possessiones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quecunque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bona</a:t>
            </a:r>
            <a:r>
              <a:rPr lang="de-DE" sz="2000" dirty="0">
                <a:latin typeface="Times New Roman"/>
                <a:cs typeface="Times New Roman"/>
              </a:rPr>
              <a:t> idem </a:t>
            </a:r>
            <a:r>
              <a:rPr lang="de-DE" sz="2000" dirty="0" err="1">
                <a:latin typeface="Times New Roman"/>
                <a:cs typeface="Times New Roman"/>
              </a:rPr>
              <a:t>hospitale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inpresenciarum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iuste</a:t>
            </a:r>
            <a:r>
              <a:rPr lang="de-DE" sz="2000" dirty="0">
                <a:latin typeface="Times New Roman"/>
                <a:cs typeface="Times New Roman"/>
              </a:rPr>
              <a:t> et </a:t>
            </a:r>
            <a:r>
              <a:rPr lang="de-DE" sz="2000" dirty="0" err="1">
                <a:latin typeface="Times New Roman"/>
                <a:cs typeface="Times New Roman"/>
              </a:rPr>
              <a:t>canonice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possidet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aut</a:t>
            </a:r>
            <a:r>
              <a:rPr lang="de-DE" sz="2000" dirty="0">
                <a:latin typeface="Times New Roman"/>
                <a:cs typeface="Times New Roman"/>
              </a:rPr>
              <a:t> in </a:t>
            </a:r>
            <a:r>
              <a:rPr lang="de-DE" sz="2000" dirty="0" err="1">
                <a:latin typeface="Times New Roman"/>
                <a:cs typeface="Times New Roman"/>
              </a:rPr>
              <a:t>futurum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concessione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pontificum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largicione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regum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vel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principum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oblatione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fidelium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seu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aliis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iustis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modis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prestante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domino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poterit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adipisci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firma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vobis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vestrisque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successoribus</a:t>
            </a:r>
            <a:r>
              <a:rPr lang="de-DE" sz="2000" dirty="0">
                <a:latin typeface="Times New Roman"/>
                <a:cs typeface="Times New Roman"/>
              </a:rPr>
              <a:t> et </a:t>
            </a:r>
            <a:r>
              <a:rPr lang="de-DE" sz="2000" dirty="0" err="1">
                <a:latin typeface="Times New Roman"/>
                <a:cs typeface="Times New Roman"/>
              </a:rPr>
              <a:t>illabata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permaneant</a:t>
            </a:r>
            <a:r>
              <a:rPr lang="de-DE" sz="2000" dirty="0">
                <a:latin typeface="Times New Roman"/>
                <a:cs typeface="Times New Roman"/>
              </a:rPr>
              <a:t>. [...].</a:t>
            </a:r>
          </a:p>
          <a:p>
            <a:pPr algn="just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3433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Innocenc-III-1199-II-1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9" t="-976" r="439" b="974"/>
          <a:stretch/>
        </p:blipFill>
        <p:spPr>
          <a:xfrm>
            <a:off x="0" y="628316"/>
            <a:ext cx="9144000" cy="4107531"/>
          </a:xfrm>
        </p:spPr>
      </p:pic>
      <p:sp>
        <p:nvSpPr>
          <p:cNvPr id="6" name="Textfeld 5"/>
          <p:cNvSpPr txBox="1"/>
          <p:nvPr/>
        </p:nvSpPr>
        <p:spPr>
          <a:xfrm rot="10800000" flipH="1" flipV="1">
            <a:off x="0" y="534689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i="1" dirty="0" err="1">
                <a:latin typeface="Times New Roman"/>
                <a:cs typeface="Times New Roman"/>
              </a:rPr>
              <a:t>Tabulae</a:t>
            </a:r>
            <a:r>
              <a:rPr lang="pl-PL" sz="2000" i="1" dirty="0">
                <a:latin typeface="Times New Roman"/>
                <a:cs typeface="Times New Roman"/>
              </a:rPr>
              <a:t> </a:t>
            </a:r>
            <a:r>
              <a:rPr lang="pl-PL" sz="2000" i="1" dirty="0" err="1">
                <a:latin typeface="Times New Roman"/>
                <a:cs typeface="Times New Roman"/>
              </a:rPr>
              <a:t>ordinis</a:t>
            </a:r>
            <a:r>
              <a:rPr lang="pl-PL" sz="2000" i="1" dirty="0">
                <a:latin typeface="Times New Roman"/>
                <a:cs typeface="Times New Roman"/>
              </a:rPr>
              <a:t> </a:t>
            </a:r>
            <a:r>
              <a:rPr lang="pl-PL" sz="2000" i="1" dirty="0" err="1">
                <a:latin typeface="Times New Roman"/>
                <a:cs typeface="Times New Roman"/>
              </a:rPr>
              <a:t>Theutonici</a:t>
            </a:r>
            <a:r>
              <a:rPr lang="pl-PL" sz="2000" i="1" dirty="0">
                <a:latin typeface="Times New Roman"/>
                <a:cs typeface="Times New Roman"/>
              </a:rPr>
              <a:t> ex </a:t>
            </a:r>
            <a:r>
              <a:rPr lang="pl-PL" sz="2000" i="1" dirty="0" err="1">
                <a:latin typeface="Times New Roman"/>
                <a:cs typeface="Times New Roman"/>
              </a:rPr>
              <a:t>tabularii</a:t>
            </a:r>
            <a:r>
              <a:rPr lang="pl-PL" sz="2000" i="1" dirty="0">
                <a:latin typeface="Times New Roman"/>
                <a:cs typeface="Times New Roman"/>
              </a:rPr>
              <a:t> </a:t>
            </a:r>
            <a:r>
              <a:rPr lang="pl-PL" sz="2000" i="1" dirty="0" err="1">
                <a:latin typeface="Times New Roman"/>
                <a:cs typeface="Times New Roman"/>
              </a:rPr>
              <a:t>regii</a:t>
            </a:r>
            <a:r>
              <a:rPr lang="pl-PL" sz="2000" i="1" dirty="0">
                <a:latin typeface="Times New Roman"/>
                <a:cs typeface="Times New Roman"/>
              </a:rPr>
              <a:t> </a:t>
            </a:r>
            <a:r>
              <a:rPr lang="pl-PL" sz="2000" i="1" dirty="0" err="1">
                <a:latin typeface="Times New Roman"/>
                <a:cs typeface="Times New Roman"/>
              </a:rPr>
              <a:t>Berolinensis</a:t>
            </a:r>
            <a:r>
              <a:rPr lang="pl-PL" sz="2000" i="1" dirty="0">
                <a:latin typeface="Times New Roman"/>
                <a:cs typeface="Times New Roman"/>
              </a:rPr>
              <a:t> </a:t>
            </a:r>
            <a:r>
              <a:rPr lang="pl-PL" sz="2000" i="1" dirty="0" err="1">
                <a:latin typeface="Times New Roman"/>
                <a:cs typeface="Times New Roman"/>
              </a:rPr>
              <a:t>codice</a:t>
            </a:r>
            <a:r>
              <a:rPr lang="pl-PL" sz="2000" dirty="0">
                <a:latin typeface="Times New Roman"/>
                <a:cs typeface="Times New Roman"/>
              </a:rPr>
              <a:t>. Ed. </a:t>
            </a:r>
            <a:r>
              <a:rPr lang="pl-PL" sz="2000" dirty="0" err="1">
                <a:latin typeface="Times New Roman"/>
                <a:cs typeface="Times New Roman"/>
              </a:rPr>
              <a:t>Ernestus</a:t>
            </a:r>
            <a:r>
              <a:rPr lang="pl-PL" sz="2000" dirty="0">
                <a:latin typeface="Times New Roman"/>
                <a:cs typeface="Times New Roman"/>
              </a:rPr>
              <a:t> </a:t>
            </a:r>
            <a:r>
              <a:rPr lang="pl-PL" sz="2000" cap="small" dirty="0" err="1">
                <a:latin typeface="Times New Roman"/>
                <a:cs typeface="Times New Roman"/>
              </a:rPr>
              <a:t>Strehlke</a:t>
            </a:r>
            <a:r>
              <a:rPr lang="pl-PL" sz="2000" dirty="0">
                <a:latin typeface="Times New Roman"/>
                <a:cs typeface="Times New Roman"/>
              </a:rPr>
              <a:t>. </a:t>
            </a:r>
            <a:r>
              <a:rPr lang="pl-PL" sz="2000" dirty="0" err="1">
                <a:latin typeface="Times New Roman"/>
                <a:cs typeface="Times New Roman"/>
              </a:rPr>
              <a:t>Berolini</a:t>
            </a:r>
            <a:r>
              <a:rPr lang="pl-PL" sz="2000" dirty="0">
                <a:latin typeface="Times New Roman"/>
                <a:cs typeface="Times New Roman"/>
              </a:rPr>
              <a:t> 1869.</a:t>
            </a:r>
            <a:r>
              <a:rPr lang="de-AT" sz="2000" dirty="0">
                <a:effectLst/>
                <a:latin typeface="Times New Roman"/>
                <a:cs typeface="Times New Roman"/>
              </a:rPr>
              <a:t> </a:t>
            </a:r>
            <a:endParaRPr lang="de-DE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2075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7437" y="433508"/>
            <a:ext cx="843547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i="1" dirty="0" err="1">
                <a:latin typeface="Times New Roman"/>
                <a:cs typeface="Times New Roman"/>
              </a:rPr>
              <a:t>Narratio</a:t>
            </a:r>
            <a:r>
              <a:rPr lang="de-DE" sz="2000" i="1" dirty="0">
                <a:latin typeface="Times New Roman"/>
                <a:cs typeface="Times New Roman"/>
              </a:rPr>
              <a:t> de </a:t>
            </a:r>
            <a:r>
              <a:rPr lang="de-DE" sz="2000" i="1" dirty="0" err="1">
                <a:latin typeface="Times New Roman"/>
                <a:cs typeface="Times New Roman"/>
              </a:rPr>
              <a:t>primordiis</a:t>
            </a:r>
            <a:r>
              <a:rPr lang="de-DE" sz="2000" i="1" dirty="0">
                <a:latin typeface="Times New Roman"/>
                <a:cs typeface="Times New Roman"/>
              </a:rPr>
              <a:t> </a:t>
            </a:r>
            <a:r>
              <a:rPr lang="de-DE" sz="2000" i="1" dirty="0" err="1">
                <a:latin typeface="Times New Roman"/>
                <a:cs typeface="Times New Roman"/>
              </a:rPr>
              <a:t>ordinis</a:t>
            </a:r>
            <a:r>
              <a:rPr lang="de-DE" sz="2000" i="1" dirty="0">
                <a:latin typeface="Times New Roman"/>
                <a:cs typeface="Times New Roman"/>
              </a:rPr>
              <a:t> </a:t>
            </a:r>
            <a:r>
              <a:rPr lang="de-DE" sz="2000" i="1" dirty="0" err="1">
                <a:latin typeface="Times New Roman"/>
                <a:cs typeface="Times New Roman"/>
              </a:rPr>
              <a:t>Theutonici</a:t>
            </a:r>
            <a:r>
              <a:rPr lang="de-DE" sz="2000" i="1" dirty="0">
                <a:latin typeface="Times New Roman"/>
                <a:cs typeface="Times New Roman"/>
              </a:rPr>
              <a:t>.</a:t>
            </a:r>
          </a:p>
          <a:p>
            <a:pPr algn="ctr"/>
            <a:r>
              <a:rPr lang="de-DE" sz="2000" dirty="0">
                <a:latin typeface="Times New Roman"/>
                <a:cs typeface="Times New Roman"/>
              </a:rPr>
              <a:t>(</a:t>
            </a:r>
            <a:r>
              <a:rPr lang="de-DE" sz="2000" dirty="0" err="1">
                <a:latin typeface="Times New Roman"/>
                <a:cs typeface="Times New Roman"/>
              </a:rPr>
              <a:t>Scriptores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rerum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Prussicarum</a:t>
            </a:r>
            <a:r>
              <a:rPr lang="de-DE" sz="2000" dirty="0">
                <a:latin typeface="Times New Roman"/>
                <a:cs typeface="Times New Roman"/>
              </a:rPr>
              <a:t> I. </a:t>
            </a:r>
            <a:r>
              <a:rPr lang="de-DE" sz="2000" dirty="0" err="1">
                <a:latin typeface="Times New Roman"/>
                <a:cs typeface="Times New Roman"/>
              </a:rPr>
              <a:t>Leizpig</a:t>
            </a:r>
            <a:r>
              <a:rPr lang="de-DE" sz="2000" dirty="0">
                <a:latin typeface="Times New Roman"/>
                <a:cs typeface="Times New Roman"/>
              </a:rPr>
              <a:t> 1861, s. 220–225)</a:t>
            </a:r>
          </a:p>
          <a:p>
            <a:pPr algn="just"/>
            <a:endParaRPr lang="de-DE" sz="2000" dirty="0">
              <a:latin typeface="Times New Roman"/>
              <a:cs typeface="Times New Roman"/>
            </a:endParaRPr>
          </a:p>
          <a:p>
            <a:pPr algn="ctr"/>
            <a:r>
              <a:rPr lang="de-DE" sz="2000" dirty="0">
                <a:latin typeface="Times New Roman"/>
                <a:cs typeface="Times New Roman"/>
              </a:rPr>
              <a:t>In </a:t>
            </a:r>
            <a:r>
              <a:rPr lang="de-DE" sz="2000" dirty="0" err="1">
                <a:latin typeface="Times New Roman"/>
                <a:cs typeface="Times New Roman"/>
              </a:rPr>
              <a:t>nomine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sancte</a:t>
            </a:r>
            <a:r>
              <a:rPr lang="de-DE" sz="2000" dirty="0">
                <a:latin typeface="Times New Roman"/>
                <a:cs typeface="Times New Roman"/>
              </a:rPr>
              <a:t> et </a:t>
            </a:r>
            <a:r>
              <a:rPr lang="de-DE" sz="2000" dirty="0" err="1">
                <a:latin typeface="Times New Roman"/>
                <a:cs typeface="Times New Roman"/>
              </a:rPr>
              <a:t>individue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trinitatis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pPr algn="just"/>
            <a:endParaRPr lang="de-DE" sz="2000" dirty="0">
              <a:latin typeface="Times New Roman"/>
              <a:cs typeface="Times New Roman"/>
            </a:endParaRPr>
          </a:p>
          <a:p>
            <a:pPr algn="ctr"/>
            <a:r>
              <a:rPr lang="de-DE" sz="2000" dirty="0">
                <a:latin typeface="Times New Roman"/>
                <a:cs typeface="Times New Roman"/>
              </a:rPr>
              <a:t>Incipit, </a:t>
            </a:r>
            <a:r>
              <a:rPr lang="de-DE" sz="2000" dirty="0" err="1">
                <a:latin typeface="Times New Roman"/>
                <a:cs typeface="Times New Roman"/>
              </a:rPr>
              <a:t>qualiter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domus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hospitalis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sancte</a:t>
            </a:r>
            <a:r>
              <a:rPr lang="de-DE" sz="2000" dirty="0">
                <a:latin typeface="Times New Roman"/>
                <a:cs typeface="Times New Roman"/>
              </a:rPr>
              <a:t> Marie </a:t>
            </a:r>
            <a:r>
              <a:rPr lang="de-DE" sz="2000" dirty="0" err="1">
                <a:latin typeface="Times New Roman"/>
                <a:cs typeface="Times New Roman"/>
              </a:rPr>
              <a:t>Theutonicorum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Jerosolimitani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primo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fuerit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inchoata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qualiter</a:t>
            </a:r>
            <a:r>
              <a:rPr lang="de-DE" sz="2000" dirty="0">
                <a:latin typeface="Times New Roman"/>
                <a:cs typeface="Times New Roman"/>
              </a:rPr>
              <a:t> ei </a:t>
            </a:r>
            <a:r>
              <a:rPr lang="de-DE" sz="2000" dirty="0" err="1">
                <a:latin typeface="Times New Roman"/>
                <a:cs typeface="Times New Roman"/>
              </a:rPr>
              <a:t>ordines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tam</a:t>
            </a:r>
            <a:r>
              <a:rPr lang="de-DE" sz="2000" dirty="0">
                <a:latin typeface="Times New Roman"/>
                <a:cs typeface="Times New Roman"/>
              </a:rPr>
              <a:t> in </a:t>
            </a:r>
            <a:r>
              <a:rPr lang="de-DE" sz="2000" dirty="0" err="1">
                <a:latin typeface="Times New Roman"/>
                <a:cs typeface="Times New Roman"/>
              </a:rPr>
              <a:t>milicia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quam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infirmis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sunt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collati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pPr algn="ctr"/>
            <a:r>
              <a:rPr lang="de-DE" sz="2000" dirty="0">
                <a:latin typeface="Times New Roman"/>
                <a:cs typeface="Times New Roman"/>
              </a:rPr>
              <a:t>Anno ab </a:t>
            </a:r>
            <a:r>
              <a:rPr lang="de-DE" sz="2000" dirty="0" err="1">
                <a:latin typeface="Times New Roman"/>
                <a:cs typeface="Times New Roman"/>
              </a:rPr>
              <a:t>incarnacione</a:t>
            </a:r>
            <a:r>
              <a:rPr lang="de-DE" sz="2000" dirty="0">
                <a:latin typeface="Times New Roman"/>
                <a:cs typeface="Times New Roman"/>
              </a:rPr>
              <a:t> MC </a:t>
            </a:r>
            <a:r>
              <a:rPr lang="de-DE" sz="2000" dirty="0" err="1">
                <a:latin typeface="Times New Roman"/>
                <a:cs typeface="Times New Roman"/>
              </a:rPr>
              <a:t>nonagesimo</a:t>
            </a:r>
            <a:r>
              <a:rPr lang="de-DE" sz="2000" dirty="0">
                <a:latin typeface="Times New Roman"/>
                <a:cs typeface="Times New Roman"/>
              </a:rPr>
              <a:t> [1190].</a:t>
            </a:r>
          </a:p>
          <a:p>
            <a:pPr algn="just"/>
            <a:endParaRPr lang="de-DE" sz="2000" dirty="0">
              <a:latin typeface="Times New Roman"/>
              <a:cs typeface="Times New Roman"/>
            </a:endParaRPr>
          </a:p>
          <a:p>
            <a:pPr algn="just"/>
            <a:r>
              <a:rPr lang="de-DE" sz="2000" b="1" dirty="0">
                <a:latin typeface="Times New Roman"/>
                <a:cs typeface="Times New Roman"/>
              </a:rPr>
              <a:t>Tempore, quo </a:t>
            </a:r>
            <a:r>
              <a:rPr lang="de-DE" sz="2000" b="1" dirty="0" err="1">
                <a:latin typeface="Times New Roman"/>
                <a:cs typeface="Times New Roman"/>
              </a:rPr>
              <a:t>Accon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obsessa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est</a:t>
            </a:r>
            <a:r>
              <a:rPr lang="de-DE" sz="2000" dirty="0">
                <a:latin typeface="Times New Roman"/>
                <a:cs typeface="Times New Roman"/>
              </a:rPr>
              <a:t> ab </a:t>
            </a:r>
            <a:r>
              <a:rPr lang="de-DE" sz="2000" dirty="0" err="1">
                <a:latin typeface="Times New Roman"/>
                <a:cs typeface="Times New Roman"/>
              </a:rPr>
              <a:t>exercitu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christiano</a:t>
            </a:r>
            <a:r>
              <a:rPr lang="de-DE" sz="2000" dirty="0">
                <a:latin typeface="Times New Roman"/>
                <a:cs typeface="Times New Roman"/>
              </a:rPr>
              <a:t> et </a:t>
            </a:r>
            <a:r>
              <a:rPr lang="de-DE" sz="2000" dirty="0" err="1">
                <a:latin typeface="Times New Roman"/>
                <a:cs typeface="Times New Roman"/>
              </a:rPr>
              <a:t>auxilio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divino</a:t>
            </a:r>
            <a:r>
              <a:rPr lang="de-DE" sz="2000" dirty="0">
                <a:latin typeface="Times New Roman"/>
                <a:cs typeface="Times New Roman"/>
              </a:rPr>
              <a:t> de </a:t>
            </a:r>
            <a:r>
              <a:rPr lang="de-DE" sz="2000" dirty="0" err="1">
                <a:latin typeface="Times New Roman"/>
                <a:cs typeface="Times New Roman"/>
              </a:rPr>
              <a:t>infidelium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manibus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liberata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quidam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viri</a:t>
            </a:r>
            <a:r>
              <a:rPr lang="de-DE" sz="2000" b="1" dirty="0">
                <a:latin typeface="Times New Roman"/>
                <a:cs typeface="Times New Roman"/>
              </a:rPr>
              <a:t> de </a:t>
            </a:r>
            <a:r>
              <a:rPr lang="de-DE" sz="2000" b="1" dirty="0" err="1">
                <a:latin typeface="Times New Roman"/>
                <a:cs typeface="Times New Roman"/>
              </a:rPr>
              <a:t>civitatibus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Brema</a:t>
            </a:r>
            <a:r>
              <a:rPr lang="de-DE" sz="2000" b="1" dirty="0">
                <a:latin typeface="Times New Roman"/>
                <a:cs typeface="Times New Roman"/>
              </a:rPr>
              <a:t> et </a:t>
            </a:r>
            <a:r>
              <a:rPr lang="de-DE" sz="2000" b="1" dirty="0" err="1">
                <a:latin typeface="Times New Roman"/>
                <a:cs typeface="Times New Roman"/>
              </a:rPr>
              <a:t>Lubecke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zelum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domini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habentes</a:t>
            </a:r>
            <a:r>
              <a:rPr lang="de-DE" sz="2000" dirty="0">
                <a:latin typeface="Times New Roman"/>
                <a:cs typeface="Times New Roman"/>
              </a:rPr>
              <a:t> in </a:t>
            </a:r>
            <a:r>
              <a:rPr lang="de-DE" sz="2000" dirty="0" err="1">
                <a:latin typeface="Times New Roman"/>
                <a:cs typeface="Times New Roman"/>
              </a:rPr>
              <a:t>misericordie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operibus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exercendis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hospitale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quoddam</a:t>
            </a:r>
            <a:r>
              <a:rPr lang="de-DE" sz="2000" dirty="0">
                <a:latin typeface="Times New Roman"/>
                <a:cs typeface="Times New Roman"/>
              </a:rPr>
              <a:t> ex </a:t>
            </a:r>
            <a:r>
              <a:rPr lang="de-DE" sz="2000" dirty="0" err="1">
                <a:latin typeface="Times New Roman"/>
                <a:cs typeface="Times New Roman"/>
              </a:rPr>
              <a:t>velo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navis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que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cocca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vocatur</a:t>
            </a:r>
            <a:r>
              <a:rPr lang="de-DE" sz="2000" dirty="0">
                <a:latin typeface="Times New Roman"/>
                <a:cs typeface="Times New Roman"/>
              </a:rPr>
              <a:t>, in </a:t>
            </a:r>
            <a:r>
              <a:rPr lang="de-DE" sz="2000" dirty="0" err="1">
                <a:latin typeface="Times New Roman"/>
                <a:cs typeface="Times New Roman"/>
              </a:rPr>
              <a:t>exercitu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felici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omine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condiderunt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retro</a:t>
            </a:r>
            <a:r>
              <a:rPr lang="de-DE" sz="2000" dirty="0">
                <a:latin typeface="Times New Roman"/>
                <a:cs typeface="Times New Roman"/>
              </a:rPr>
              <a:t> in </a:t>
            </a:r>
            <a:r>
              <a:rPr lang="de-DE" sz="2000" dirty="0" err="1">
                <a:latin typeface="Times New Roman"/>
                <a:cs typeface="Times New Roman"/>
              </a:rPr>
              <a:t>cimiterio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sancti</a:t>
            </a:r>
            <a:r>
              <a:rPr lang="de-DE" sz="2000" dirty="0">
                <a:latin typeface="Times New Roman"/>
                <a:cs typeface="Times New Roman"/>
              </a:rPr>
              <a:t> Nicolai </a:t>
            </a:r>
            <a:r>
              <a:rPr lang="de-DE" sz="2000" dirty="0" err="1">
                <a:latin typeface="Times New Roman"/>
                <a:cs typeface="Times New Roman"/>
              </a:rPr>
              <a:t>intra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montem</a:t>
            </a:r>
            <a:r>
              <a:rPr lang="de-DE" sz="2000" dirty="0">
                <a:latin typeface="Times New Roman"/>
                <a:cs typeface="Times New Roman"/>
              </a:rPr>
              <a:t>, super </a:t>
            </a:r>
            <a:r>
              <a:rPr lang="de-DE" sz="2000" dirty="0" err="1">
                <a:latin typeface="Times New Roman"/>
                <a:cs typeface="Times New Roman"/>
              </a:rPr>
              <a:t>quem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sedit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exercitus</a:t>
            </a:r>
            <a:r>
              <a:rPr lang="de-DE" sz="2000" dirty="0">
                <a:latin typeface="Times New Roman"/>
                <a:cs typeface="Times New Roman"/>
              </a:rPr>
              <a:t>, et </a:t>
            </a:r>
            <a:r>
              <a:rPr lang="de-DE" sz="2000" dirty="0" err="1">
                <a:latin typeface="Times New Roman"/>
                <a:cs typeface="Times New Roman"/>
              </a:rPr>
              <a:t>fluvium</a:t>
            </a:r>
            <a:r>
              <a:rPr lang="de-DE" sz="2000" dirty="0">
                <a:latin typeface="Times New Roman"/>
                <a:cs typeface="Times New Roman"/>
              </a:rPr>
              <a:t>, in quo </a:t>
            </a:r>
            <a:r>
              <a:rPr lang="de-DE" sz="2000" dirty="0" err="1">
                <a:latin typeface="Times New Roman"/>
                <a:cs typeface="Times New Roman"/>
              </a:rPr>
              <a:t>plures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diversosque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infirmos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colligentes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singulis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humanitatis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officia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plena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impendebant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animi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puritate</a:t>
            </a:r>
            <a:r>
              <a:rPr lang="de-DE" sz="2000" dirty="0">
                <a:latin typeface="Times New Roman"/>
                <a:cs typeface="Times New Roman"/>
              </a:rPr>
              <a:t>, idem </a:t>
            </a:r>
            <a:r>
              <a:rPr lang="de-DE" sz="2000" dirty="0" err="1">
                <a:latin typeface="Times New Roman"/>
                <a:cs typeface="Times New Roman"/>
              </a:rPr>
              <a:t>hospitale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magne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devotionis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diligentia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procurantes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donec</a:t>
            </a:r>
            <a:r>
              <a:rPr lang="de-DE" sz="2000" dirty="0">
                <a:latin typeface="Times New Roman"/>
                <a:cs typeface="Times New Roman"/>
              </a:rPr>
              <a:t> ad </a:t>
            </a:r>
            <a:r>
              <a:rPr lang="de-DE" sz="2000" dirty="0" err="1">
                <a:latin typeface="Times New Roman"/>
                <a:cs typeface="Times New Roman"/>
              </a:rPr>
              <a:t>adventum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Friderici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illustris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ducis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Swevie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filii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Friderici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Romanorum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inperatoris</a:t>
            </a:r>
            <a:r>
              <a:rPr lang="de-DE" sz="2000" dirty="0">
                <a:latin typeface="Times New Roman"/>
                <a:cs typeface="Times New Roman"/>
              </a:rPr>
              <a:t>, ...</a:t>
            </a:r>
          </a:p>
        </p:txBody>
      </p:sp>
    </p:spTree>
    <p:extLst>
      <p:ext uri="{BB962C8B-B14F-4D97-AF65-F5344CB8AC3E}">
        <p14:creationId xmlns:p14="http://schemas.microsoft.com/office/powerpoint/2010/main" val="1064615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0737" y="376808"/>
            <a:ext cx="8435474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 err="1">
                <a:latin typeface="Times New Roman"/>
                <a:cs typeface="Times New Roman"/>
              </a:rPr>
              <a:t>Narratio</a:t>
            </a:r>
            <a:r>
              <a:rPr lang="de-DE" i="1" dirty="0">
                <a:latin typeface="Times New Roman"/>
                <a:cs typeface="Times New Roman"/>
              </a:rPr>
              <a:t> de </a:t>
            </a:r>
            <a:r>
              <a:rPr lang="de-DE" i="1" dirty="0" err="1">
                <a:latin typeface="Times New Roman"/>
                <a:cs typeface="Times New Roman"/>
              </a:rPr>
              <a:t>primordiis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ordinis</a:t>
            </a:r>
            <a:r>
              <a:rPr lang="de-DE" i="1" dirty="0">
                <a:latin typeface="Times New Roman"/>
                <a:cs typeface="Times New Roman"/>
              </a:rPr>
              <a:t> </a:t>
            </a:r>
            <a:r>
              <a:rPr lang="de-DE" i="1" dirty="0" err="1">
                <a:latin typeface="Times New Roman"/>
                <a:cs typeface="Times New Roman"/>
              </a:rPr>
              <a:t>Theutonici</a:t>
            </a:r>
            <a:r>
              <a:rPr lang="de-DE" i="1" dirty="0">
                <a:latin typeface="Times New Roman"/>
                <a:cs typeface="Times New Roman"/>
              </a:rPr>
              <a:t>.</a:t>
            </a:r>
          </a:p>
          <a:p>
            <a:pPr algn="ctr"/>
            <a:r>
              <a:rPr lang="de-DE" dirty="0">
                <a:latin typeface="Times New Roman"/>
                <a:cs typeface="Times New Roman"/>
              </a:rPr>
              <a:t>(</a:t>
            </a:r>
            <a:r>
              <a:rPr lang="de-DE" dirty="0" err="1">
                <a:latin typeface="Times New Roman"/>
                <a:cs typeface="Times New Roman"/>
              </a:rPr>
              <a:t>Scriptores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rerum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Prussicarum</a:t>
            </a:r>
            <a:r>
              <a:rPr lang="de-DE" dirty="0">
                <a:latin typeface="Times New Roman"/>
                <a:cs typeface="Times New Roman"/>
              </a:rPr>
              <a:t> I. </a:t>
            </a:r>
            <a:r>
              <a:rPr lang="de-DE" dirty="0" err="1">
                <a:latin typeface="Times New Roman"/>
                <a:cs typeface="Times New Roman"/>
              </a:rPr>
              <a:t>Leizpig</a:t>
            </a:r>
            <a:r>
              <a:rPr lang="de-DE" dirty="0">
                <a:latin typeface="Times New Roman"/>
                <a:cs typeface="Times New Roman"/>
              </a:rPr>
              <a:t> 1861, s. 220–225)</a:t>
            </a:r>
          </a:p>
          <a:p>
            <a:pPr algn="just"/>
            <a:endParaRPr lang="de-DE" dirty="0">
              <a:latin typeface="Times New Roman"/>
              <a:cs typeface="Times New Roman"/>
            </a:endParaRPr>
          </a:p>
          <a:p>
            <a:pPr marL="720000" algn="just"/>
            <a:r>
              <a:rPr lang="de-DE" dirty="0">
                <a:latin typeface="Times New Roman"/>
                <a:cs typeface="Times New Roman"/>
              </a:rPr>
              <a:t>.... </a:t>
            </a:r>
            <a:r>
              <a:rPr lang="de-DE" dirty="0" err="1">
                <a:latin typeface="Times New Roman"/>
                <a:cs typeface="Times New Roman"/>
              </a:rPr>
              <a:t>aspirans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celi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patriam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qui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mente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fideli</a:t>
            </a:r>
            <a:endParaRPr lang="de-DE" dirty="0">
              <a:latin typeface="Times New Roman"/>
              <a:cs typeface="Times New Roman"/>
            </a:endParaRPr>
          </a:p>
          <a:p>
            <a:pPr marL="720000" algn="just"/>
            <a:r>
              <a:rPr lang="de-DE" dirty="0" err="1">
                <a:latin typeface="Times New Roman"/>
                <a:cs typeface="Times New Roman"/>
              </a:rPr>
              <a:t>dum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omnia</a:t>
            </a:r>
            <a:r>
              <a:rPr lang="de-DE" dirty="0">
                <a:latin typeface="Times New Roman"/>
                <a:cs typeface="Times New Roman"/>
              </a:rPr>
              <a:t> pro </a:t>
            </a:r>
            <a:r>
              <a:rPr lang="de-DE" dirty="0" err="1">
                <a:latin typeface="Times New Roman"/>
                <a:cs typeface="Times New Roman"/>
              </a:rPr>
              <a:t>Cristo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relinquere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fervet</a:t>
            </a:r>
            <a:r>
              <a:rPr lang="de-DE" dirty="0">
                <a:latin typeface="Times New Roman"/>
                <a:cs typeface="Times New Roman"/>
              </a:rPr>
              <a:t>, in </a:t>
            </a:r>
            <a:r>
              <a:rPr lang="de-DE" dirty="0" err="1">
                <a:latin typeface="Times New Roman"/>
                <a:cs typeface="Times New Roman"/>
              </a:rPr>
              <a:t>isto</a:t>
            </a:r>
            <a:endParaRPr lang="de-DE" dirty="0">
              <a:latin typeface="Times New Roman"/>
              <a:cs typeface="Times New Roman"/>
            </a:endParaRPr>
          </a:p>
          <a:p>
            <a:pPr marL="720000" algn="just"/>
            <a:r>
              <a:rPr lang="de-DE" dirty="0" err="1">
                <a:latin typeface="Times New Roman"/>
                <a:cs typeface="Times New Roman"/>
              </a:rPr>
              <a:t>proposito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terre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sancte</a:t>
            </a:r>
            <a:r>
              <a:rPr lang="de-DE" dirty="0">
                <a:latin typeface="Times New Roman"/>
                <a:cs typeface="Times New Roman"/>
              </a:rPr>
              <a:t> – – – cito </a:t>
            </a:r>
            <a:r>
              <a:rPr lang="de-DE" dirty="0" err="1">
                <a:latin typeface="Times New Roman"/>
                <a:cs typeface="Times New Roman"/>
              </a:rPr>
              <a:t>ferre</a:t>
            </a:r>
            <a:endParaRPr lang="de-DE" dirty="0">
              <a:latin typeface="Times New Roman"/>
              <a:cs typeface="Times New Roman"/>
            </a:endParaRPr>
          </a:p>
          <a:p>
            <a:pPr marL="720000" algn="just"/>
            <a:r>
              <a:rPr lang="de-DE" dirty="0" err="1">
                <a:latin typeface="Times New Roman"/>
                <a:cs typeface="Times New Roman"/>
              </a:rPr>
              <a:t>fortem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succursum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celere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preperans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ita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cursum</a:t>
            </a:r>
            <a:endParaRPr lang="de-DE" dirty="0">
              <a:latin typeface="Times New Roman"/>
              <a:cs typeface="Times New Roman"/>
            </a:endParaRPr>
          </a:p>
          <a:p>
            <a:pPr marL="720000" algn="just"/>
            <a:r>
              <a:rPr lang="de-DE" dirty="0" err="1">
                <a:latin typeface="Times New Roman"/>
                <a:cs typeface="Times New Roman"/>
              </a:rPr>
              <a:t>pervenit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Armeniam</a:t>
            </a:r>
            <a:r>
              <a:rPr lang="de-DE" dirty="0">
                <a:latin typeface="Times New Roman"/>
                <a:cs typeface="Times New Roman"/>
              </a:rPr>
              <a:t> cum </a:t>
            </a:r>
            <a:r>
              <a:rPr lang="de-DE" dirty="0" err="1">
                <a:latin typeface="Times New Roman"/>
                <a:cs typeface="Times New Roman"/>
              </a:rPr>
              <a:t>turbis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Theutonicorum</a:t>
            </a:r>
            <a:r>
              <a:rPr lang="de-DE" dirty="0">
                <a:latin typeface="Times New Roman"/>
                <a:cs typeface="Times New Roman"/>
              </a:rPr>
              <a:t>,</a:t>
            </a:r>
          </a:p>
          <a:p>
            <a:pPr marL="720000" algn="just"/>
            <a:r>
              <a:rPr lang="de-DE" dirty="0" err="1">
                <a:latin typeface="Times New Roman"/>
                <a:cs typeface="Times New Roman"/>
              </a:rPr>
              <a:t>quos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deus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armorum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polit</a:t>
            </a:r>
            <a:r>
              <a:rPr lang="de-DE" dirty="0">
                <a:latin typeface="Times New Roman"/>
                <a:cs typeface="Times New Roman"/>
              </a:rPr>
              <a:t> et </a:t>
            </a:r>
            <a:r>
              <a:rPr lang="de-DE" dirty="0" err="1">
                <a:latin typeface="Times New Roman"/>
                <a:cs typeface="Times New Roman"/>
              </a:rPr>
              <a:t>virtus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animorum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720000" algn="just"/>
            <a:r>
              <a:rPr lang="de-DE" dirty="0" err="1">
                <a:latin typeface="Times New Roman"/>
                <a:cs typeface="Times New Roman"/>
              </a:rPr>
              <a:t>Proh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dolor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bic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subiit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fata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imperii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dominator</a:t>
            </a:r>
            <a:r>
              <a:rPr lang="de-DE" dirty="0">
                <a:latin typeface="Times New Roman"/>
                <a:cs typeface="Times New Roman"/>
              </a:rPr>
              <a:t>,</a:t>
            </a:r>
          </a:p>
          <a:p>
            <a:pPr marL="720000" algn="just"/>
            <a:r>
              <a:rPr lang="de-DE" dirty="0">
                <a:latin typeface="Times New Roman"/>
                <a:cs typeface="Times New Roman"/>
              </a:rPr>
              <a:t>in </a:t>
            </a:r>
            <a:r>
              <a:rPr lang="de-DE" dirty="0" err="1">
                <a:latin typeface="Times New Roman"/>
                <a:cs typeface="Times New Roman"/>
              </a:rPr>
              <a:t>celis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cujus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animam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fovet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ipse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creator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720000" algn="just"/>
            <a:r>
              <a:rPr lang="de-DE" dirty="0">
                <a:latin typeface="Times New Roman"/>
                <a:cs typeface="Times New Roman"/>
              </a:rPr>
              <a:t>Cesar </a:t>
            </a:r>
            <a:r>
              <a:rPr lang="de-DE" dirty="0" err="1">
                <a:latin typeface="Times New Roman"/>
                <a:cs typeface="Times New Roman"/>
              </a:rPr>
              <a:t>serviciis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qui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veri</a:t>
            </a:r>
            <a:r>
              <a:rPr lang="de-DE" dirty="0">
                <a:latin typeface="Times New Roman"/>
                <a:cs typeface="Times New Roman"/>
              </a:rPr>
              <a:t> se </a:t>
            </a:r>
            <a:r>
              <a:rPr lang="de-DE" dirty="0" err="1">
                <a:latin typeface="Times New Roman"/>
                <a:cs typeface="Times New Roman"/>
              </a:rPr>
              <a:t>dedit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agni</a:t>
            </a:r>
            <a:endParaRPr lang="de-DE" dirty="0">
              <a:latin typeface="Times New Roman"/>
              <a:cs typeface="Times New Roman"/>
            </a:endParaRPr>
          </a:p>
          <a:p>
            <a:pPr marL="720000" algn="just"/>
            <a:r>
              <a:rPr lang="de-DE" dirty="0" err="1">
                <a:latin typeface="Times New Roman"/>
                <a:cs typeface="Times New Roman"/>
              </a:rPr>
              <a:t>profocatus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aquis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dat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luctus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semina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magni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algn="just"/>
            <a:endParaRPr lang="de-DE" dirty="0">
              <a:latin typeface="Times New Roman"/>
              <a:cs typeface="Times New Roman"/>
            </a:endParaRPr>
          </a:p>
          <a:p>
            <a:pPr algn="just"/>
            <a:r>
              <a:rPr lang="de-DE" dirty="0">
                <a:latin typeface="Times New Roman"/>
                <a:cs typeface="Times New Roman"/>
              </a:rPr>
              <a:t>Tandem cum </a:t>
            </a:r>
            <a:r>
              <a:rPr lang="de-DE" dirty="0" err="1">
                <a:latin typeface="Times New Roman"/>
                <a:cs typeface="Times New Roman"/>
              </a:rPr>
              <a:t>predicti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cives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Bremenses</a:t>
            </a:r>
            <a:r>
              <a:rPr lang="de-DE" b="1" dirty="0">
                <a:latin typeface="Times New Roman"/>
                <a:cs typeface="Times New Roman"/>
              </a:rPr>
              <a:t> et </a:t>
            </a:r>
            <a:r>
              <a:rPr lang="de-DE" b="1" dirty="0" err="1">
                <a:latin typeface="Times New Roman"/>
                <a:cs typeface="Times New Roman"/>
              </a:rPr>
              <a:t>Lubecenses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patriam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suam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revisere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intenderent</a:t>
            </a:r>
            <a:r>
              <a:rPr lang="de-DE" dirty="0">
                <a:latin typeface="Times New Roman"/>
                <a:cs typeface="Times New Roman"/>
              </a:rPr>
              <a:t>, ad </a:t>
            </a:r>
            <a:r>
              <a:rPr lang="de-DE" dirty="0" err="1">
                <a:latin typeface="Times New Roman"/>
                <a:cs typeface="Times New Roman"/>
              </a:rPr>
              <a:t>instantiam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ducis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memorati</a:t>
            </a:r>
            <a:r>
              <a:rPr lang="de-DE" dirty="0">
                <a:latin typeface="Times New Roman"/>
                <a:cs typeface="Times New Roman"/>
              </a:rPr>
              <a:t> et </a:t>
            </a:r>
            <a:r>
              <a:rPr lang="de-DE" dirty="0" err="1">
                <a:latin typeface="Times New Roman"/>
                <a:cs typeface="Times New Roman"/>
              </a:rPr>
              <a:t>aliorum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nobilium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exercitus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Cunrado</a:t>
            </a:r>
            <a:r>
              <a:rPr lang="de-DE" dirty="0">
                <a:latin typeface="Times New Roman"/>
                <a:cs typeface="Times New Roman"/>
              </a:rPr>
              <a:t> – – – et </a:t>
            </a:r>
            <a:r>
              <a:rPr lang="de-DE" dirty="0" err="1">
                <a:latin typeface="Times New Roman"/>
                <a:cs typeface="Times New Roman"/>
              </a:rPr>
              <a:t>camerario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nomine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Burchardo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dictum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hospitale</a:t>
            </a:r>
            <a:r>
              <a:rPr lang="de-DE" dirty="0">
                <a:latin typeface="Times New Roman"/>
                <a:cs typeface="Times New Roman"/>
              </a:rPr>
              <a:t> cum </a:t>
            </a:r>
            <a:r>
              <a:rPr lang="de-DE" dirty="0" err="1">
                <a:latin typeface="Times New Roman"/>
                <a:cs typeface="Times New Roman"/>
              </a:rPr>
              <a:t>omnibus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eleemosinis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que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suffcientes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erant</a:t>
            </a:r>
            <a:r>
              <a:rPr lang="de-DE" dirty="0">
                <a:latin typeface="Times New Roman"/>
                <a:cs typeface="Times New Roman"/>
              </a:rPr>
              <a:t>, et </a:t>
            </a:r>
            <a:r>
              <a:rPr lang="de-DE" dirty="0" err="1">
                <a:latin typeface="Times New Roman"/>
                <a:cs typeface="Times New Roman"/>
              </a:rPr>
              <a:t>attinentiis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presentarunt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b="1" dirty="0" err="1">
                <a:latin typeface="Times New Roman"/>
                <a:cs typeface="Times New Roman"/>
              </a:rPr>
              <a:t>Nullum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quidem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hospitale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infirmorum</a:t>
            </a:r>
            <a:r>
              <a:rPr lang="de-DE" b="1" dirty="0">
                <a:latin typeface="Times New Roman"/>
                <a:cs typeface="Times New Roman"/>
              </a:rPr>
              <a:t> in </a:t>
            </a:r>
            <a:r>
              <a:rPr lang="de-DE" b="1" dirty="0" err="1">
                <a:latin typeface="Times New Roman"/>
                <a:cs typeface="Times New Roman"/>
              </a:rPr>
              <a:t>exercitu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tunc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temporis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exstitit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preter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illud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Nominati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vero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capellanus</a:t>
            </a:r>
            <a:r>
              <a:rPr lang="de-DE" b="1" dirty="0">
                <a:latin typeface="Times New Roman"/>
                <a:cs typeface="Times New Roman"/>
              </a:rPr>
              <a:t> et </a:t>
            </a:r>
            <a:r>
              <a:rPr lang="de-DE" b="1" dirty="0" err="1">
                <a:latin typeface="Times New Roman"/>
                <a:cs typeface="Times New Roman"/>
              </a:rPr>
              <a:t>camerarius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seculi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pompam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renunciantes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viam</a:t>
            </a:r>
            <a:r>
              <a:rPr lang="de-DE" b="1" dirty="0">
                <a:latin typeface="Times New Roman"/>
                <a:cs typeface="Times New Roman"/>
              </a:rPr>
              <a:t> vite </a:t>
            </a:r>
            <a:r>
              <a:rPr lang="de-DE" b="1" dirty="0" err="1">
                <a:latin typeface="Times New Roman"/>
                <a:cs typeface="Times New Roman"/>
              </a:rPr>
              <a:t>feliciter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sunt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ingressi</a:t>
            </a:r>
            <a:r>
              <a:rPr lang="de-DE" dirty="0">
                <a:latin typeface="Times New Roman"/>
                <a:cs typeface="Times New Roman"/>
              </a:rPr>
              <a:t>, et </a:t>
            </a:r>
            <a:r>
              <a:rPr lang="de-DE" dirty="0" err="1">
                <a:latin typeface="Times New Roman"/>
                <a:cs typeface="Times New Roman"/>
              </a:rPr>
              <a:t>suavi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jugo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domini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sua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colla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spontanee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submittentes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professionem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humiliter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susceperunt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hospitale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prescriptum</a:t>
            </a:r>
            <a:endParaRPr lang="de-DE" dirty="0">
              <a:latin typeface="Times New Roman"/>
              <a:cs typeface="Times New Roman"/>
            </a:endParaRPr>
          </a:p>
          <a:p>
            <a:pPr algn="just"/>
            <a:r>
              <a:rPr lang="de-DE" dirty="0">
                <a:latin typeface="Times New Roman"/>
                <a:cs typeface="Times New Roman"/>
              </a:rPr>
              <a:t>in </a:t>
            </a:r>
            <a:r>
              <a:rPr lang="de-DE" dirty="0" err="1">
                <a:latin typeface="Times New Roman"/>
                <a:cs typeface="Times New Roman"/>
              </a:rPr>
              <a:t>honore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sancte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dei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genitricis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virginis</a:t>
            </a:r>
            <a:r>
              <a:rPr lang="de-DE" dirty="0">
                <a:latin typeface="Times New Roman"/>
                <a:cs typeface="Times New Roman"/>
              </a:rPr>
              <a:t> Marie </a:t>
            </a:r>
            <a:r>
              <a:rPr lang="de-DE" dirty="0" err="1">
                <a:latin typeface="Times New Roman"/>
                <a:cs typeface="Times New Roman"/>
              </a:rPr>
              <a:t>inchoantes</a:t>
            </a:r>
            <a:r>
              <a:rPr lang="de-DE" dirty="0">
                <a:latin typeface="Times New Roman"/>
                <a:cs typeface="Times New Roman"/>
              </a:rPr>
              <a:t>, ... </a:t>
            </a:r>
          </a:p>
        </p:txBody>
      </p:sp>
    </p:spTree>
    <p:extLst>
      <p:ext uri="{BB962C8B-B14F-4D97-AF65-F5344CB8AC3E}">
        <p14:creationId xmlns:p14="http://schemas.microsoft.com/office/powerpoint/2010/main" val="1158932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71454" y="1068562"/>
            <a:ext cx="843547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i="1" dirty="0" err="1">
                <a:latin typeface="Times New Roman"/>
                <a:cs typeface="Times New Roman"/>
              </a:rPr>
              <a:t>Narratio</a:t>
            </a:r>
            <a:r>
              <a:rPr lang="de-DE" sz="2000" i="1" dirty="0">
                <a:latin typeface="Times New Roman"/>
                <a:cs typeface="Times New Roman"/>
              </a:rPr>
              <a:t> de </a:t>
            </a:r>
            <a:r>
              <a:rPr lang="de-DE" sz="2000" i="1" dirty="0" err="1">
                <a:latin typeface="Times New Roman"/>
                <a:cs typeface="Times New Roman"/>
              </a:rPr>
              <a:t>primordiis</a:t>
            </a:r>
            <a:r>
              <a:rPr lang="de-DE" sz="2000" i="1" dirty="0">
                <a:latin typeface="Times New Roman"/>
                <a:cs typeface="Times New Roman"/>
              </a:rPr>
              <a:t> </a:t>
            </a:r>
            <a:r>
              <a:rPr lang="de-DE" sz="2000" i="1" dirty="0" err="1">
                <a:latin typeface="Times New Roman"/>
                <a:cs typeface="Times New Roman"/>
              </a:rPr>
              <a:t>ordinis</a:t>
            </a:r>
            <a:r>
              <a:rPr lang="de-DE" sz="2000" i="1" dirty="0">
                <a:latin typeface="Times New Roman"/>
                <a:cs typeface="Times New Roman"/>
              </a:rPr>
              <a:t> </a:t>
            </a:r>
            <a:r>
              <a:rPr lang="de-DE" sz="2000" i="1" dirty="0" err="1">
                <a:latin typeface="Times New Roman"/>
                <a:cs typeface="Times New Roman"/>
              </a:rPr>
              <a:t>Theutonici</a:t>
            </a:r>
            <a:r>
              <a:rPr lang="de-DE" sz="2000" i="1" dirty="0">
                <a:latin typeface="Times New Roman"/>
                <a:cs typeface="Times New Roman"/>
              </a:rPr>
              <a:t>.</a:t>
            </a:r>
          </a:p>
          <a:p>
            <a:pPr algn="ctr"/>
            <a:r>
              <a:rPr lang="de-DE" sz="2000" dirty="0">
                <a:latin typeface="Times New Roman"/>
                <a:cs typeface="Times New Roman"/>
              </a:rPr>
              <a:t>(</a:t>
            </a:r>
            <a:r>
              <a:rPr lang="de-DE" sz="2000" dirty="0" err="1">
                <a:latin typeface="Times New Roman"/>
                <a:cs typeface="Times New Roman"/>
              </a:rPr>
              <a:t>Scriptores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rerum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Prussicarum</a:t>
            </a:r>
            <a:r>
              <a:rPr lang="de-DE" sz="2000" dirty="0">
                <a:latin typeface="Times New Roman"/>
                <a:cs typeface="Times New Roman"/>
              </a:rPr>
              <a:t> I. </a:t>
            </a:r>
            <a:r>
              <a:rPr lang="de-DE" sz="2000" dirty="0" err="1">
                <a:latin typeface="Times New Roman"/>
                <a:cs typeface="Times New Roman"/>
              </a:rPr>
              <a:t>Leizpig</a:t>
            </a:r>
            <a:r>
              <a:rPr lang="de-DE" sz="2000" dirty="0">
                <a:latin typeface="Times New Roman"/>
                <a:cs typeface="Times New Roman"/>
              </a:rPr>
              <a:t> 1861, s. 220–225)</a:t>
            </a:r>
          </a:p>
          <a:p>
            <a:pPr algn="just"/>
            <a:endParaRPr lang="de-DE" sz="2000" dirty="0">
              <a:latin typeface="Times New Roman"/>
              <a:cs typeface="Times New Roman"/>
            </a:endParaRPr>
          </a:p>
          <a:p>
            <a:pPr algn="just"/>
            <a:r>
              <a:rPr lang="de-DE" sz="2000" dirty="0">
                <a:latin typeface="Times New Roman"/>
                <a:cs typeface="Times New Roman"/>
              </a:rPr>
              <a:t>... </a:t>
            </a:r>
            <a:r>
              <a:rPr lang="de-DE" sz="2000" dirty="0" err="1">
                <a:latin typeface="Times New Roman"/>
                <a:cs typeface="Times New Roman"/>
              </a:rPr>
              <a:t>quod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principali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nomine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hospitale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sancte</a:t>
            </a:r>
            <a:r>
              <a:rPr lang="de-DE" sz="2000" dirty="0">
                <a:latin typeface="Times New Roman"/>
                <a:cs typeface="Times New Roman"/>
              </a:rPr>
              <a:t> Marie </a:t>
            </a:r>
            <a:r>
              <a:rPr lang="de-DE" sz="2000" dirty="0" err="1">
                <a:latin typeface="Times New Roman"/>
                <a:cs typeface="Times New Roman"/>
              </a:rPr>
              <a:t>Theutonicorum</a:t>
            </a:r>
            <a:r>
              <a:rPr lang="de-DE" sz="2000" dirty="0">
                <a:latin typeface="Times New Roman"/>
                <a:cs typeface="Times New Roman"/>
              </a:rPr>
              <a:t> in Jerusalem </a:t>
            </a:r>
            <a:r>
              <a:rPr lang="de-DE" sz="2000" dirty="0" err="1">
                <a:latin typeface="Times New Roman"/>
                <a:cs typeface="Times New Roman"/>
              </a:rPr>
              <a:t>nuncuparunt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ea</a:t>
            </a:r>
            <a:r>
              <a:rPr lang="de-DE" sz="2000" dirty="0">
                <a:latin typeface="Times New Roman"/>
                <a:cs typeface="Times New Roman"/>
              </a:rPr>
              <a:t> spe et </a:t>
            </a:r>
            <a:r>
              <a:rPr lang="de-DE" sz="2000" dirty="0" err="1">
                <a:latin typeface="Times New Roman"/>
                <a:cs typeface="Times New Roman"/>
              </a:rPr>
              <a:t>fiducia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b="1" dirty="0" err="1">
                <a:latin typeface="Times New Roman"/>
                <a:cs typeface="Times New Roman"/>
              </a:rPr>
              <a:t>ut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terra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sancta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christiano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cultui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restituta</a:t>
            </a:r>
            <a:r>
              <a:rPr lang="de-DE" sz="2000" b="1" dirty="0">
                <a:latin typeface="Times New Roman"/>
                <a:cs typeface="Times New Roman"/>
              </a:rPr>
              <a:t> in </a:t>
            </a:r>
            <a:r>
              <a:rPr lang="de-DE" sz="2000" b="1" dirty="0" err="1">
                <a:latin typeface="Times New Roman"/>
                <a:cs typeface="Times New Roman"/>
              </a:rPr>
              <a:t>civitate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sancta</a:t>
            </a:r>
            <a:r>
              <a:rPr lang="de-DE" sz="2000" b="1" dirty="0">
                <a:latin typeface="Times New Roman"/>
                <a:cs typeface="Times New Roman"/>
              </a:rPr>
              <a:t> Jerusalem </a:t>
            </a:r>
            <a:r>
              <a:rPr lang="de-DE" sz="2000" b="1" dirty="0" err="1">
                <a:latin typeface="Times New Roman"/>
                <a:cs typeface="Times New Roman"/>
              </a:rPr>
              <a:t>domus</a:t>
            </a:r>
            <a:r>
              <a:rPr lang="de-DE" sz="2000" b="1" dirty="0">
                <a:latin typeface="Times New Roman"/>
                <a:cs typeface="Times New Roman"/>
              </a:rPr>
              <a:t> fieret </a:t>
            </a:r>
            <a:r>
              <a:rPr lang="de-DE" sz="2000" b="1" dirty="0" err="1">
                <a:latin typeface="Times New Roman"/>
                <a:cs typeface="Times New Roman"/>
              </a:rPr>
              <a:t>ejusdem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ordinis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principalis</a:t>
            </a:r>
            <a:r>
              <a:rPr lang="de-DE" sz="2000" b="1" dirty="0">
                <a:latin typeface="Times New Roman"/>
                <a:cs typeface="Times New Roman"/>
              </a:rPr>
              <a:t>, mater </a:t>
            </a:r>
            <a:r>
              <a:rPr lang="de-DE" sz="2000" b="1" dirty="0" err="1">
                <a:latin typeface="Times New Roman"/>
                <a:cs typeface="Times New Roman"/>
              </a:rPr>
              <a:t>caput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pariter</a:t>
            </a:r>
            <a:r>
              <a:rPr lang="de-DE" sz="2000" b="1" dirty="0">
                <a:latin typeface="Times New Roman"/>
                <a:cs typeface="Times New Roman"/>
              </a:rPr>
              <a:t> et </a:t>
            </a:r>
            <a:r>
              <a:rPr lang="de-DE" sz="2000" b="1" dirty="0" err="1">
                <a:latin typeface="Times New Roman"/>
                <a:cs typeface="Times New Roman"/>
              </a:rPr>
              <a:t>magistra</a:t>
            </a:r>
            <a:r>
              <a:rPr lang="de-DE" sz="2000" dirty="0">
                <a:latin typeface="Times New Roman"/>
                <a:cs typeface="Times New Roman"/>
              </a:rPr>
              <a:t>. </a:t>
            </a:r>
            <a:r>
              <a:rPr lang="de-DE" sz="2000" dirty="0" err="1">
                <a:latin typeface="Times New Roman"/>
                <a:cs typeface="Times New Roman"/>
              </a:rPr>
              <a:t>Nullas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enim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tunc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temporis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possessiones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seu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terras</a:t>
            </a:r>
            <a:r>
              <a:rPr lang="de-DE" sz="2000" dirty="0">
                <a:latin typeface="Times New Roman"/>
                <a:cs typeface="Times New Roman"/>
              </a:rPr>
              <a:t> in </a:t>
            </a:r>
            <a:r>
              <a:rPr lang="de-DE" sz="2000" dirty="0" err="1">
                <a:latin typeface="Times New Roman"/>
                <a:cs typeface="Times New Roman"/>
              </a:rPr>
              <a:t>mundo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habebant</a:t>
            </a:r>
            <a:r>
              <a:rPr lang="de-DE" sz="2000" dirty="0">
                <a:latin typeface="Times New Roman"/>
                <a:cs typeface="Times New Roman"/>
              </a:rPr>
              <a:t>. </a:t>
            </a:r>
            <a:r>
              <a:rPr lang="de-DE" sz="2000" dirty="0" err="1">
                <a:latin typeface="Times New Roman"/>
                <a:cs typeface="Times New Roman"/>
              </a:rPr>
              <a:t>Locus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etiam</a:t>
            </a:r>
            <a:r>
              <a:rPr lang="de-DE" sz="2000" dirty="0">
                <a:latin typeface="Times New Roman"/>
                <a:cs typeface="Times New Roman"/>
              </a:rPr>
              <a:t>, in quo </a:t>
            </a:r>
            <a:r>
              <a:rPr lang="de-DE" sz="2000" dirty="0" err="1">
                <a:latin typeface="Times New Roman"/>
                <a:cs typeface="Times New Roman"/>
              </a:rPr>
              <a:t>tunc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manebant</a:t>
            </a:r>
            <a:r>
              <a:rPr lang="de-DE" sz="2000" dirty="0">
                <a:latin typeface="Times New Roman"/>
                <a:cs typeface="Times New Roman"/>
              </a:rPr>
              <a:t>, ad </a:t>
            </a:r>
            <a:r>
              <a:rPr lang="de-DE" sz="2000" dirty="0" err="1">
                <a:latin typeface="Times New Roman"/>
                <a:cs typeface="Times New Roman"/>
              </a:rPr>
              <a:t>eos</a:t>
            </a:r>
            <a:r>
              <a:rPr lang="de-DE" sz="2000" dirty="0">
                <a:latin typeface="Times New Roman"/>
                <a:cs typeface="Times New Roman"/>
              </a:rPr>
              <a:t> non </a:t>
            </a:r>
            <a:r>
              <a:rPr lang="de-DE" sz="2000" dirty="0" err="1">
                <a:latin typeface="Times New Roman"/>
                <a:cs typeface="Times New Roman"/>
              </a:rPr>
              <a:t>spectabat</a:t>
            </a:r>
            <a:r>
              <a:rPr lang="de-DE" sz="2000" dirty="0">
                <a:latin typeface="Times New Roman"/>
                <a:cs typeface="Times New Roman"/>
              </a:rPr>
              <a:t>.</a:t>
            </a:r>
          </a:p>
          <a:p>
            <a:pPr algn="just"/>
            <a:r>
              <a:rPr lang="de-DE" sz="2000" dirty="0" err="1">
                <a:latin typeface="Times New Roman"/>
                <a:cs typeface="Times New Roman"/>
              </a:rPr>
              <a:t>Sepe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dictus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itaque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dux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Fridericus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istius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exigue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inchoationis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promocioni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divino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intuitu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diligenter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intendens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nuncios</a:t>
            </a:r>
            <a:r>
              <a:rPr lang="de-DE" sz="2000" dirty="0">
                <a:latin typeface="Times New Roman"/>
                <a:cs typeface="Times New Roman"/>
              </a:rPr>
              <a:t> cum </a:t>
            </a:r>
            <a:r>
              <a:rPr lang="de-DE" sz="2000" dirty="0" err="1">
                <a:latin typeface="Times New Roman"/>
                <a:cs typeface="Times New Roman"/>
              </a:rPr>
              <a:t>literis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misit</a:t>
            </a:r>
            <a:r>
              <a:rPr lang="de-DE" sz="2000" dirty="0">
                <a:latin typeface="Times New Roman"/>
                <a:cs typeface="Times New Roman"/>
              </a:rPr>
              <a:t> ad </a:t>
            </a:r>
            <a:r>
              <a:rPr lang="de-DE" sz="2000" dirty="0" err="1">
                <a:latin typeface="Times New Roman"/>
                <a:cs typeface="Times New Roman"/>
              </a:rPr>
              <a:t>fratrem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suum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Henricum</a:t>
            </a:r>
            <a:r>
              <a:rPr lang="de-DE" sz="2000" dirty="0">
                <a:latin typeface="Times New Roman"/>
                <a:cs typeface="Times New Roman"/>
              </a:rPr>
              <a:t> illustrem regem </a:t>
            </a:r>
            <a:r>
              <a:rPr lang="de-DE" sz="2000" dirty="0" err="1">
                <a:latin typeface="Times New Roman"/>
                <a:cs typeface="Times New Roman"/>
              </a:rPr>
              <a:t>Romanorum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qui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factus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est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postea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inperator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dirty="0" err="1">
                <a:latin typeface="Times New Roman"/>
                <a:cs typeface="Times New Roman"/>
              </a:rPr>
              <a:t>supplicans</a:t>
            </a:r>
            <a:r>
              <a:rPr lang="de-DE" sz="2000" dirty="0">
                <a:latin typeface="Times New Roman"/>
                <a:cs typeface="Times New Roman"/>
              </a:rPr>
              <a:t>, </a:t>
            </a:r>
            <a:r>
              <a:rPr lang="de-DE" sz="2000" b="1" dirty="0" err="1">
                <a:latin typeface="Times New Roman"/>
                <a:cs typeface="Times New Roman"/>
              </a:rPr>
              <a:t>ut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apud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apostolicum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Celestinum</a:t>
            </a:r>
            <a:r>
              <a:rPr lang="de-DE" sz="2000" b="1" dirty="0">
                <a:latin typeface="Times New Roman"/>
                <a:cs typeface="Times New Roman"/>
              </a:rPr>
              <a:t>, </a:t>
            </a:r>
            <a:r>
              <a:rPr lang="de-DE" sz="2000" b="1" dirty="0" err="1">
                <a:latin typeface="Times New Roman"/>
                <a:cs typeface="Times New Roman"/>
              </a:rPr>
              <a:t>qui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tunc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ecclesie</a:t>
            </a:r>
            <a:r>
              <a:rPr lang="de-DE" sz="2000" b="1" dirty="0">
                <a:latin typeface="Times New Roman"/>
                <a:cs typeface="Times New Roman"/>
              </a:rPr>
              <a:t> Romane </a:t>
            </a:r>
            <a:r>
              <a:rPr lang="de-DE" sz="2000" b="1" dirty="0" err="1">
                <a:latin typeface="Times New Roman"/>
                <a:cs typeface="Times New Roman"/>
              </a:rPr>
              <a:t>tenuit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principatum</a:t>
            </a:r>
            <a:r>
              <a:rPr lang="de-DE" sz="2000" b="1" dirty="0">
                <a:latin typeface="Times New Roman"/>
                <a:cs typeface="Times New Roman"/>
              </a:rPr>
              <a:t>, </a:t>
            </a:r>
            <a:r>
              <a:rPr lang="de-DE" sz="2000" b="1" dirty="0" err="1">
                <a:latin typeface="Times New Roman"/>
                <a:cs typeface="Times New Roman"/>
              </a:rPr>
              <a:t>confirmationem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hospitalis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memorati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promoveret</a:t>
            </a:r>
            <a:r>
              <a:rPr lang="de-DE" sz="2000" b="1" dirty="0">
                <a:latin typeface="Times New Roman"/>
                <a:cs typeface="Times New Roman"/>
              </a:rPr>
              <a:t>, </a:t>
            </a:r>
            <a:r>
              <a:rPr lang="de-DE" sz="2000" b="1" dirty="0" err="1">
                <a:latin typeface="Times New Roman"/>
                <a:cs typeface="Times New Roman"/>
              </a:rPr>
              <a:t>quod</a:t>
            </a:r>
            <a:r>
              <a:rPr lang="de-DE" sz="2000" b="1" dirty="0">
                <a:latin typeface="Times New Roman"/>
                <a:cs typeface="Times New Roman"/>
              </a:rPr>
              <a:t> ab </a:t>
            </a:r>
            <a:r>
              <a:rPr lang="de-DE" sz="2000" b="1" dirty="0" err="1">
                <a:latin typeface="Times New Roman"/>
                <a:cs typeface="Times New Roman"/>
              </a:rPr>
              <a:t>ecclesia</a:t>
            </a:r>
            <a:r>
              <a:rPr lang="de-DE" sz="2000" b="1" dirty="0">
                <a:latin typeface="Times New Roman"/>
                <a:cs typeface="Times New Roman"/>
              </a:rPr>
              <a:t> Romana </a:t>
            </a:r>
            <a:r>
              <a:rPr lang="de-DE" sz="2000" b="1" dirty="0" err="1">
                <a:latin typeface="Times New Roman"/>
                <a:cs typeface="Times New Roman"/>
              </a:rPr>
              <a:t>est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privilegiis</a:t>
            </a:r>
            <a:r>
              <a:rPr lang="de-DE" sz="2000" b="1" dirty="0"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latin typeface="Times New Roman"/>
                <a:cs typeface="Times New Roman"/>
              </a:rPr>
              <a:t>confirmatum</a:t>
            </a:r>
            <a:r>
              <a:rPr lang="de-DE" sz="2000" dirty="0">
                <a:latin typeface="Times New Roman"/>
                <a:cs typeface="Times New Roman"/>
              </a:rPr>
              <a:t>. Interim </a:t>
            </a:r>
            <a:r>
              <a:rPr lang="de-DE" sz="2000" dirty="0" err="1">
                <a:latin typeface="Times New Roman"/>
                <a:cs typeface="Times New Roman"/>
              </a:rPr>
              <a:t>quidam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viri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dominum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timentes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abjecto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abitu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seculari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ejusdem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domus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religionem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professi</a:t>
            </a:r>
            <a:r>
              <a:rPr lang="de-DE" sz="2000" dirty="0">
                <a:latin typeface="Times New Roman"/>
                <a:cs typeface="Times New Roman"/>
              </a:rPr>
              <a:t> </a:t>
            </a:r>
            <a:r>
              <a:rPr lang="de-DE" sz="2000" dirty="0" err="1">
                <a:latin typeface="Times New Roman"/>
                <a:cs typeface="Times New Roman"/>
              </a:rPr>
              <a:t>susceperunt</a:t>
            </a:r>
            <a:r>
              <a:rPr lang="de-DE" sz="2000" dirty="0">
                <a:latin typeface="Times New Roman"/>
                <a:cs typeface="Times New Roman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8123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0737" y="376808"/>
            <a:ext cx="843547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i="1" dirty="0" err="1">
                <a:latin typeface="Times New Roman"/>
                <a:cs typeface="Times New Roman"/>
              </a:rPr>
              <a:t>Narratio</a:t>
            </a:r>
            <a:r>
              <a:rPr lang="de-DE" sz="2400" i="1" dirty="0">
                <a:latin typeface="Times New Roman"/>
                <a:cs typeface="Times New Roman"/>
              </a:rPr>
              <a:t> de </a:t>
            </a:r>
            <a:r>
              <a:rPr lang="de-DE" sz="2400" i="1" dirty="0" err="1">
                <a:latin typeface="Times New Roman"/>
                <a:cs typeface="Times New Roman"/>
              </a:rPr>
              <a:t>primordiis</a:t>
            </a:r>
            <a:r>
              <a:rPr lang="de-DE" sz="2400" i="1" dirty="0">
                <a:latin typeface="Times New Roman"/>
                <a:cs typeface="Times New Roman"/>
              </a:rPr>
              <a:t> </a:t>
            </a:r>
            <a:r>
              <a:rPr lang="de-DE" sz="2400" i="1" dirty="0" err="1">
                <a:latin typeface="Times New Roman"/>
                <a:cs typeface="Times New Roman"/>
              </a:rPr>
              <a:t>ordinis</a:t>
            </a:r>
            <a:r>
              <a:rPr lang="de-DE" sz="2400" i="1" dirty="0">
                <a:latin typeface="Times New Roman"/>
                <a:cs typeface="Times New Roman"/>
              </a:rPr>
              <a:t> </a:t>
            </a:r>
            <a:r>
              <a:rPr lang="de-DE" sz="2400" i="1" dirty="0" err="1">
                <a:latin typeface="Times New Roman"/>
                <a:cs typeface="Times New Roman"/>
              </a:rPr>
              <a:t>Theutonici</a:t>
            </a:r>
            <a:r>
              <a:rPr lang="de-DE" sz="2400" i="1" dirty="0">
                <a:latin typeface="Times New Roman"/>
                <a:cs typeface="Times New Roman"/>
              </a:rPr>
              <a:t>.</a:t>
            </a:r>
          </a:p>
          <a:p>
            <a:pPr algn="ctr"/>
            <a:r>
              <a:rPr lang="de-DE" sz="2400" dirty="0">
                <a:latin typeface="Times New Roman"/>
                <a:cs typeface="Times New Roman"/>
              </a:rPr>
              <a:t>(</a:t>
            </a:r>
            <a:r>
              <a:rPr lang="de-DE" sz="2400" dirty="0" err="1">
                <a:latin typeface="Times New Roman"/>
                <a:cs typeface="Times New Roman"/>
              </a:rPr>
              <a:t>Scriptores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rerum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Prussicarum</a:t>
            </a:r>
            <a:r>
              <a:rPr lang="de-DE" sz="2400" dirty="0">
                <a:latin typeface="Times New Roman"/>
                <a:cs typeface="Times New Roman"/>
              </a:rPr>
              <a:t> I. </a:t>
            </a:r>
            <a:r>
              <a:rPr lang="de-DE" sz="2400" dirty="0" err="1">
                <a:latin typeface="Times New Roman"/>
                <a:cs typeface="Times New Roman"/>
              </a:rPr>
              <a:t>Leizpig</a:t>
            </a:r>
            <a:r>
              <a:rPr lang="de-DE" sz="2400" dirty="0">
                <a:latin typeface="Times New Roman"/>
                <a:cs typeface="Times New Roman"/>
              </a:rPr>
              <a:t> 1861, s. 220–225)</a:t>
            </a:r>
          </a:p>
          <a:p>
            <a:pPr algn="just"/>
            <a:endParaRPr lang="de-DE" sz="2400" dirty="0">
              <a:latin typeface="Times New Roman"/>
              <a:cs typeface="Times New Roman"/>
            </a:endParaRPr>
          </a:p>
          <a:p>
            <a:pPr algn="just"/>
            <a:endParaRPr lang="de-DE" sz="2400" dirty="0">
              <a:latin typeface="Times New Roman"/>
              <a:cs typeface="Times New Roman"/>
            </a:endParaRPr>
          </a:p>
          <a:p>
            <a:pPr algn="just"/>
            <a:r>
              <a:rPr lang="de-DE" sz="2400" dirty="0">
                <a:latin typeface="Times New Roman"/>
                <a:cs typeface="Times New Roman"/>
              </a:rPr>
              <a:t>... </a:t>
            </a:r>
            <a:r>
              <a:rPr lang="de-DE" sz="2400" dirty="0" err="1">
                <a:latin typeface="Times New Roman"/>
                <a:cs typeface="Times New Roman"/>
              </a:rPr>
              <a:t>Capta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autem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civitate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Accon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fratres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dicte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domus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infra</a:t>
            </a:r>
            <a:r>
              <a:rPr lang="de-DE" sz="2400" dirty="0">
                <a:latin typeface="Times New Roman"/>
                <a:cs typeface="Times New Roman"/>
              </a:rPr>
              <a:t> muros </a:t>
            </a:r>
            <a:r>
              <a:rPr lang="de-DE" sz="2400" dirty="0" err="1">
                <a:latin typeface="Times New Roman"/>
                <a:cs typeface="Times New Roman"/>
              </a:rPr>
              <a:t>ejusdem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civitatis</a:t>
            </a:r>
            <a:r>
              <a:rPr lang="de-DE" sz="2400" dirty="0">
                <a:latin typeface="Times New Roman"/>
                <a:cs typeface="Times New Roman"/>
              </a:rPr>
              <a:t> ante </a:t>
            </a:r>
            <a:r>
              <a:rPr lang="de-DE" sz="2400" dirty="0" err="1">
                <a:latin typeface="Times New Roman"/>
                <a:cs typeface="Times New Roman"/>
              </a:rPr>
              <a:t>portam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sancti</a:t>
            </a:r>
            <a:r>
              <a:rPr lang="de-DE" sz="2400" dirty="0">
                <a:latin typeface="Times New Roman"/>
                <a:cs typeface="Times New Roman"/>
              </a:rPr>
              <a:t> Nicolai </a:t>
            </a:r>
            <a:r>
              <a:rPr lang="de-DE" sz="2400" dirty="0" err="1">
                <a:latin typeface="Times New Roman"/>
                <a:cs typeface="Times New Roman"/>
              </a:rPr>
              <a:t>ortum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emerunt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quadam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ejus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parte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ipsis</a:t>
            </a:r>
            <a:r>
              <a:rPr lang="de-DE" sz="2400" dirty="0">
                <a:latin typeface="Times New Roman"/>
                <a:cs typeface="Times New Roman"/>
              </a:rPr>
              <a:t> a </a:t>
            </a:r>
            <a:r>
              <a:rPr lang="de-DE" sz="2400" dirty="0" err="1">
                <a:latin typeface="Times New Roman"/>
                <a:cs typeface="Times New Roman"/>
              </a:rPr>
              <a:t>quibusdam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fidelibus</a:t>
            </a:r>
            <a:r>
              <a:rPr lang="de-DE" sz="2400" dirty="0">
                <a:latin typeface="Times New Roman"/>
                <a:cs typeface="Times New Roman"/>
              </a:rPr>
              <a:t> in </a:t>
            </a:r>
            <a:r>
              <a:rPr lang="de-DE" sz="2400" dirty="0" err="1">
                <a:latin typeface="Times New Roman"/>
                <a:cs typeface="Times New Roman"/>
              </a:rPr>
              <a:t>eleemosinam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elargita</a:t>
            </a:r>
            <a:r>
              <a:rPr lang="de-DE" sz="2400" dirty="0">
                <a:latin typeface="Times New Roman"/>
                <a:cs typeface="Times New Roman"/>
              </a:rPr>
              <a:t>, in quo </a:t>
            </a:r>
            <a:r>
              <a:rPr lang="de-DE" sz="2400" dirty="0" err="1">
                <a:latin typeface="Times New Roman"/>
                <a:cs typeface="Times New Roman"/>
              </a:rPr>
              <a:t>ecclesiam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hospitale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aliasque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mansiones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eorum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usibus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necessarias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exstruxerunt</a:t>
            </a:r>
            <a:r>
              <a:rPr lang="de-DE" sz="2400" dirty="0">
                <a:latin typeface="Times New Roman"/>
                <a:cs typeface="Times New Roman"/>
              </a:rPr>
              <a:t>, </a:t>
            </a:r>
            <a:r>
              <a:rPr lang="de-DE" sz="2400" b="1" dirty="0" err="1">
                <a:latin typeface="Times New Roman"/>
                <a:cs typeface="Times New Roman"/>
              </a:rPr>
              <a:t>ubi</a:t>
            </a:r>
            <a:r>
              <a:rPr lang="de-DE" sz="2400" b="1" dirty="0">
                <a:latin typeface="Times New Roman"/>
                <a:cs typeface="Times New Roman"/>
              </a:rPr>
              <a:t> </a:t>
            </a:r>
            <a:r>
              <a:rPr lang="de-DE" sz="2400" b="1" dirty="0" err="1">
                <a:latin typeface="Times New Roman"/>
                <a:cs typeface="Times New Roman"/>
              </a:rPr>
              <a:t>regi</a:t>
            </a:r>
            <a:r>
              <a:rPr lang="de-DE" sz="2400" b="1" dirty="0">
                <a:latin typeface="Times New Roman"/>
                <a:cs typeface="Times New Roman"/>
              </a:rPr>
              <a:t> </a:t>
            </a:r>
            <a:r>
              <a:rPr lang="de-DE" sz="2400" b="1" dirty="0" err="1">
                <a:latin typeface="Times New Roman"/>
                <a:cs typeface="Times New Roman"/>
              </a:rPr>
              <a:t>regum</a:t>
            </a:r>
            <a:r>
              <a:rPr lang="de-DE" sz="2400" b="1" dirty="0">
                <a:latin typeface="Times New Roman"/>
                <a:cs typeface="Times New Roman"/>
              </a:rPr>
              <a:t> devote </a:t>
            </a:r>
            <a:r>
              <a:rPr lang="de-DE" sz="2400" b="1" dirty="0" err="1">
                <a:latin typeface="Times New Roman"/>
                <a:cs typeface="Times New Roman"/>
              </a:rPr>
              <a:t>famulantes</a:t>
            </a:r>
            <a:r>
              <a:rPr lang="de-DE" sz="2400" b="1" dirty="0">
                <a:latin typeface="Times New Roman"/>
                <a:cs typeface="Times New Roman"/>
              </a:rPr>
              <a:t> </a:t>
            </a:r>
            <a:r>
              <a:rPr lang="de-DE" sz="2400" b="1" dirty="0" err="1">
                <a:latin typeface="Times New Roman"/>
                <a:cs typeface="Times New Roman"/>
              </a:rPr>
              <a:t>infirmis</a:t>
            </a:r>
            <a:r>
              <a:rPr lang="de-DE" sz="2400" b="1" dirty="0">
                <a:latin typeface="Times New Roman"/>
                <a:cs typeface="Times New Roman"/>
              </a:rPr>
              <a:t> et </a:t>
            </a:r>
            <a:r>
              <a:rPr lang="de-DE" sz="2400" b="1" dirty="0" err="1">
                <a:latin typeface="Times New Roman"/>
                <a:cs typeface="Times New Roman"/>
              </a:rPr>
              <a:t>pauperibus</a:t>
            </a:r>
            <a:r>
              <a:rPr lang="de-DE" sz="2400" b="1" dirty="0">
                <a:latin typeface="Times New Roman"/>
                <a:cs typeface="Times New Roman"/>
              </a:rPr>
              <a:t> </a:t>
            </a:r>
            <a:r>
              <a:rPr lang="de-DE" sz="2400" b="1" dirty="0" err="1">
                <a:latin typeface="Times New Roman"/>
                <a:cs typeface="Times New Roman"/>
              </a:rPr>
              <a:t>continua</a:t>
            </a:r>
            <a:r>
              <a:rPr lang="de-DE" sz="2400" b="1" dirty="0">
                <a:latin typeface="Times New Roman"/>
                <a:cs typeface="Times New Roman"/>
              </a:rPr>
              <a:t> </a:t>
            </a:r>
            <a:r>
              <a:rPr lang="de-DE" sz="2400" b="1" dirty="0" err="1">
                <a:latin typeface="Times New Roman"/>
                <a:cs typeface="Times New Roman"/>
              </a:rPr>
              <a:t>caritatis</a:t>
            </a:r>
            <a:r>
              <a:rPr lang="de-DE" sz="2400" b="1" dirty="0">
                <a:latin typeface="Times New Roman"/>
                <a:cs typeface="Times New Roman"/>
              </a:rPr>
              <a:t> </a:t>
            </a:r>
            <a:r>
              <a:rPr lang="de-DE" sz="2400" b="1" dirty="0" err="1">
                <a:latin typeface="Times New Roman"/>
                <a:cs typeface="Times New Roman"/>
              </a:rPr>
              <a:t>solacia</a:t>
            </a:r>
            <a:r>
              <a:rPr lang="de-DE" sz="2400" b="1" dirty="0">
                <a:latin typeface="Times New Roman"/>
                <a:cs typeface="Times New Roman"/>
              </a:rPr>
              <a:t> </a:t>
            </a:r>
            <a:r>
              <a:rPr lang="de-DE" sz="2400" b="1" dirty="0" err="1">
                <a:latin typeface="Times New Roman"/>
                <a:cs typeface="Times New Roman"/>
              </a:rPr>
              <a:t>plena</a:t>
            </a:r>
            <a:r>
              <a:rPr lang="de-DE" sz="2400" b="1" dirty="0">
                <a:latin typeface="Times New Roman"/>
                <a:cs typeface="Times New Roman"/>
              </a:rPr>
              <a:t> </a:t>
            </a:r>
            <a:r>
              <a:rPr lang="de-DE" sz="2400" b="1" dirty="0" err="1">
                <a:latin typeface="Times New Roman"/>
                <a:cs typeface="Times New Roman"/>
              </a:rPr>
              <a:t>cordis</a:t>
            </a:r>
            <a:r>
              <a:rPr lang="de-DE" sz="2400" b="1" dirty="0">
                <a:latin typeface="Times New Roman"/>
                <a:cs typeface="Times New Roman"/>
              </a:rPr>
              <a:t> </a:t>
            </a:r>
            <a:r>
              <a:rPr lang="de-DE" sz="2400" b="1" dirty="0" err="1">
                <a:latin typeface="Times New Roman"/>
                <a:cs typeface="Times New Roman"/>
              </a:rPr>
              <a:t>dulcedine</a:t>
            </a:r>
            <a:r>
              <a:rPr lang="de-DE" sz="2400" b="1" dirty="0">
                <a:latin typeface="Times New Roman"/>
                <a:cs typeface="Times New Roman"/>
              </a:rPr>
              <a:t> </a:t>
            </a:r>
            <a:r>
              <a:rPr lang="de-DE" sz="2400" b="1" dirty="0" err="1">
                <a:latin typeface="Times New Roman"/>
                <a:cs typeface="Times New Roman"/>
              </a:rPr>
              <a:t>ministrabant</a:t>
            </a:r>
            <a:r>
              <a:rPr lang="de-DE" sz="2400" dirty="0">
                <a:latin typeface="Times New Roman"/>
                <a:cs typeface="Times New Roman"/>
              </a:rPr>
              <a:t>, </a:t>
            </a:r>
            <a:r>
              <a:rPr lang="de-DE" sz="2400" dirty="0" err="1">
                <a:latin typeface="Times New Roman"/>
                <a:cs typeface="Times New Roman"/>
              </a:rPr>
              <a:t>clerico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tunc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temporis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ejusdem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domus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magisterium</a:t>
            </a:r>
            <a:r>
              <a:rPr lang="de-DE" sz="2400" dirty="0">
                <a:latin typeface="Times New Roman"/>
                <a:cs typeface="Times New Roman"/>
              </a:rPr>
              <a:t> et </a:t>
            </a:r>
            <a:r>
              <a:rPr lang="de-DE" sz="2400" dirty="0" err="1">
                <a:latin typeface="Times New Roman"/>
                <a:cs typeface="Times New Roman"/>
              </a:rPr>
              <a:t>regimen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obtinente</a:t>
            </a:r>
            <a:r>
              <a:rPr lang="de-DE" sz="2400" dirty="0">
                <a:latin typeface="Times New Roman"/>
                <a:cs typeface="Times New Roman"/>
              </a:rPr>
              <a:t>. In </a:t>
            </a:r>
            <a:r>
              <a:rPr lang="de-DE" sz="2400" dirty="0" err="1">
                <a:latin typeface="Times New Roman"/>
                <a:cs typeface="Times New Roman"/>
              </a:rPr>
              <a:t>eadem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ecclesia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etiam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dux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Fridericus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prephatus</a:t>
            </a:r>
            <a:r>
              <a:rPr lang="de-DE" sz="2400" dirty="0">
                <a:latin typeface="Times New Roman"/>
                <a:cs typeface="Times New Roman"/>
              </a:rPr>
              <a:t>, </a:t>
            </a:r>
            <a:r>
              <a:rPr lang="de-DE" sz="2400" dirty="0" err="1">
                <a:latin typeface="Times New Roman"/>
                <a:cs typeface="Times New Roman"/>
              </a:rPr>
              <a:t>ut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rogaverat</a:t>
            </a:r>
            <a:r>
              <a:rPr lang="de-DE" sz="2400" dirty="0">
                <a:latin typeface="Times New Roman"/>
                <a:cs typeface="Times New Roman"/>
              </a:rPr>
              <a:t>, </a:t>
            </a:r>
            <a:r>
              <a:rPr lang="de-DE" sz="2400" dirty="0" err="1">
                <a:latin typeface="Times New Roman"/>
                <a:cs typeface="Times New Roman"/>
              </a:rPr>
              <a:t>est</a:t>
            </a:r>
            <a:r>
              <a:rPr lang="de-DE" sz="2400" dirty="0">
                <a:latin typeface="Times New Roman"/>
                <a:cs typeface="Times New Roman"/>
              </a:rPr>
              <a:t> </a:t>
            </a:r>
            <a:r>
              <a:rPr lang="de-DE" sz="2400" dirty="0" err="1">
                <a:latin typeface="Times New Roman"/>
                <a:cs typeface="Times New Roman"/>
              </a:rPr>
              <a:t>sepultus</a:t>
            </a:r>
            <a:r>
              <a:rPr lang="de-DE" sz="2400" dirty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0558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2811</Words>
  <Application>Microsoft Office PowerPoint</Application>
  <PresentationFormat>Předvádění na obrazovce (4:3)</PresentationFormat>
  <Paragraphs>152</Paragraphs>
  <Slides>31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Office-Design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Přemysl Bar</cp:lastModifiedBy>
  <cp:revision>2</cp:revision>
  <dcterms:modified xsi:type="dcterms:W3CDTF">2019-12-15T19:46:37Z</dcterms:modified>
</cp:coreProperties>
</file>