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8" r:id="rId2"/>
    <p:sldId id="264" r:id="rId3"/>
    <p:sldId id="282" r:id="rId4"/>
    <p:sldId id="283" r:id="rId5"/>
    <p:sldId id="278" r:id="rId6"/>
    <p:sldId id="284" r:id="rId7"/>
    <p:sldId id="285" r:id="rId8"/>
    <p:sldId id="286" r:id="rId9"/>
    <p:sldId id="279" r:id="rId10"/>
    <p:sldId id="288" r:id="rId11"/>
    <p:sldId id="280" r:id="rId12"/>
    <p:sldId id="287" r:id="rId13"/>
    <p:sldId id="281" r:id="rId14"/>
    <p:sldId id="276" r:id="rId15"/>
    <p:sldId id="277" r:id="rId16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5" autoAdjust="0"/>
    <p:restoredTop sz="95455" autoAdjust="0"/>
  </p:normalViewPr>
  <p:slideViewPr>
    <p:cSldViewPr snapToGrid="0" snapToObjects="1">
      <p:cViewPr varScale="1">
        <p:scale>
          <a:sx n="86" d="100"/>
          <a:sy n="86" d="100"/>
        </p:scale>
        <p:origin x="1253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řemysl Bar" userId="e729b752-3125-4e78-a7e7-46c1a5182e56" providerId="ADAL" clId="{E11209DD-FB9A-4009-B2B1-8787C6D8D23A}"/>
    <pc:docChg chg="delSld">
      <pc:chgData name="Přemysl Bar" userId="e729b752-3125-4e78-a7e7-46c1a5182e56" providerId="ADAL" clId="{E11209DD-FB9A-4009-B2B1-8787C6D8D23A}" dt="2019-10-28T23:03:07.607" v="0" actId="2696"/>
      <pc:docMkLst>
        <pc:docMk/>
      </pc:docMkLst>
      <pc:sldChg chg="del">
        <pc:chgData name="Přemysl Bar" userId="e729b752-3125-4e78-a7e7-46c1a5182e56" providerId="ADAL" clId="{E11209DD-FB9A-4009-B2B1-8787C6D8D23A}" dt="2019-10-28T23:03:07.607" v="0" actId="2696"/>
        <pc:sldMkLst>
          <pc:docMk/>
          <pc:sldMk cId="4018501540" sldId="27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40FD9E-FB0B-E440-B98C-7EAE7D670313}" type="datetimeFigureOut">
              <a:rPr lang="de-DE" smtClean="0"/>
              <a:t>29.10.2019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Mastertextformat bearbeiten</a:t>
            </a:r>
          </a:p>
          <a:p>
            <a:pPr lvl="1"/>
            <a:r>
              <a:rPr lang="cs-CZ"/>
              <a:t>Zweite Ebene</a:t>
            </a:r>
          </a:p>
          <a:p>
            <a:pPr lvl="2"/>
            <a:r>
              <a:rPr lang="cs-CZ"/>
              <a:t>Dritte Ebene</a:t>
            </a:r>
          </a:p>
          <a:p>
            <a:pPr lvl="3"/>
            <a:r>
              <a:rPr lang="cs-CZ"/>
              <a:t>Vierte Ebene</a:t>
            </a:r>
          </a:p>
          <a:p>
            <a:pPr lvl="4"/>
            <a:r>
              <a:rPr lang="cs-CZ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DF86A-3E06-484B-83F5-703C70B87E7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3364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29.10.2019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2774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Mastertextformat bearbeiten</a:t>
            </a:r>
          </a:p>
          <a:p>
            <a:pPr lvl="1"/>
            <a:r>
              <a:rPr lang="cs-CZ"/>
              <a:t>Zweite Ebene</a:t>
            </a:r>
          </a:p>
          <a:p>
            <a:pPr lvl="2"/>
            <a:r>
              <a:rPr lang="cs-CZ"/>
              <a:t>Dritte Ebene</a:t>
            </a:r>
          </a:p>
          <a:p>
            <a:pPr lvl="3"/>
            <a:r>
              <a:rPr lang="cs-CZ"/>
              <a:t>Vierte Ebene</a:t>
            </a:r>
          </a:p>
          <a:p>
            <a:pPr lvl="4"/>
            <a:r>
              <a:rPr lang="cs-CZ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29.10.2019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8049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Mastertextformat bearbeiten</a:t>
            </a:r>
          </a:p>
          <a:p>
            <a:pPr lvl="1"/>
            <a:r>
              <a:rPr lang="cs-CZ"/>
              <a:t>Zweite Ebene</a:t>
            </a:r>
          </a:p>
          <a:p>
            <a:pPr lvl="2"/>
            <a:r>
              <a:rPr lang="cs-CZ"/>
              <a:t>Dritte Ebene</a:t>
            </a:r>
          </a:p>
          <a:p>
            <a:pPr lvl="3"/>
            <a:r>
              <a:rPr lang="cs-CZ"/>
              <a:t>Vierte Ebene</a:t>
            </a:r>
          </a:p>
          <a:p>
            <a:pPr lvl="4"/>
            <a:r>
              <a:rPr lang="cs-CZ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29.10.2019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49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Mastertextformat bearbeiten</a:t>
            </a:r>
          </a:p>
          <a:p>
            <a:pPr lvl="1"/>
            <a:r>
              <a:rPr lang="cs-CZ"/>
              <a:t>Zweite Ebene</a:t>
            </a:r>
          </a:p>
          <a:p>
            <a:pPr lvl="2"/>
            <a:r>
              <a:rPr lang="cs-CZ"/>
              <a:t>Dritte Ebene</a:t>
            </a:r>
          </a:p>
          <a:p>
            <a:pPr lvl="3"/>
            <a:r>
              <a:rPr lang="cs-CZ"/>
              <a:t>Vierte Ebene</a:t>
            </a:r>
          </a:p>
          <a:p>
            <a:pPr lvl="4"/>
            <a:r>
              <a:rPr lang="cs-CZ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29.10.2019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7146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29.10.2019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1181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Mastertextformat bearbeiten</a:t>
            </a:r>
          </a:p>
          <a:p>
            <a:pPr lvl="1"/>
            <a:r>
              <a:rPr lang="cs-CZ"/>
              <a:t>Zweite Ebene</a:t>
            </a:r>
          </a:p>
          <a:p>
            <a:pPr lvl="2"/>
            <a:r>
              <a:rPr lang="cs-CZ"/>
              <a:t>Dritte Ebene</a:t>
            </a:r>
          </a:p>
          <a:p>
            <a:pPr lvl="3"/>
            <a:r>
              <a:rPr lang="cs-CZ"/>
              <a:t>Vierte Ebene</a:t>
            </a:r>
          </a:p>
          <a:p>
            <a:pPr lvl="4"/>
            <a:r>
              <a:rPr lang="cs-CZ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Mastertextformat bearbeiten</a:t>
            </a:r>
          </a:p>
          <a:p>
            <a:pPr lvl="1"/>
            <a:r>
              <a:rPr lang="cs-CZ"/>
              <a:t>Zweite Ebene</a:t>
            </a:r>
          </a:p>
          <a:p>
            <a:pPr lvl="2"/>
            <a:r>
              <a:rPr lang="cs-CZ"/>
              <a:t>Dritte Ebene</a:t>
            </a:r>
          </a:p>
          <a:p>
            <a:pPr lvl="3"/>
            <a:r>
              <a:rPr lang="cs-CZ"/>
              <a:t>Vierte Ebene</a:t>
            </a:r>
          </a:p>
          <a:p>
            <a:pPr lvl="4"/>
            <a:r>
              <a:rPr lang="cs-CZ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29.10.2019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828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Mastertextformat bearbeiten</a:t>
            </a:r>
          </a:p>
          <a:p>
            <a:pPr lvl="1"/>
            <a:r>
              <a:rPr lang="cs-CZ"/>
              <a:t>Zweite Ebene</a:t>
            </a:r>
          </a:p>
          <a:p>
            <a:pPr lvl="2"/>
            <a:r>
              <a:rPr lang="cs-CZ"/>
              <a:t>Dritte Ebene</a:t>
            </a:r>
          </a:p>
          <a:p>
            <a:pPr lvl="3"/>
            <a:r>
              <a:rPr lang="cs-CZ"/>
              <a:t>Vierte Ebene</a:t>
            </a:r>
          </a:p>
          <a:p>
            <a:pPr lvl="4"/>
            <a:r>
              <a:rPr lang="cs-CZ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Mastertextformat bearbeiten</a:t>
            </a:r>
          </a:p>
          <a:p>
            <a:pPr lvl="1"/>
            <a:r>
              <a:rPr lang="cs-CZ"/>
              <a:t>Zweite Ebene</a:t>
            </a:r>
          </a:p>
          <a:p>
            <a:pPr lvl="2"/>
            <a:r>
              <a:rPr lang="cs-CZ"/>
              <a:t>Dritte Ebene</a:t>
            </a:r>
          </a:p>
          <a:p>
            <a:pPr lvl="3"/>
            <a:r>
              <a:rPr lang="cs-CZ"/>
              <a:t>Vierte Ebene</a:t>
            </a:r>
          </a:p>
          <a:p>
            <a:pPr lvl="4"/>
            <a:r>
              <a:rPr lang="cs-CZ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29.10.2019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71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29.10.2019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9884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29.10.2019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6100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Mastertextformat bearbeiten</a:t>
            </a:r>
          </a:p>
          <a:p>
            <a:pPr lvl="1"/>
            <a:r>
              <a:rPr lang="cs-CZ"/>
              <a:t>Zweite Ebene</a:t>
            </a:r>
          </a:p>
          <a:p>
            <a:pPr lvl="2"/>
            <a:r>
              <a:rPr lang="cs-CZ"/>
              <a:t>Dritte Ebene</a:t>
            </a:r>
          </a:p>
          <a:p>
            <a:pPr lvl="3"/>
            <a:r>
              <a:rPr lang="cs-CZ"/>
              <a:t>Vierte Ebene</a:t>
            </a:r>
          </a:p>
          <a:p>
            <a:pPr lvl="4"/>
            <a:r>
              <a:rPr lang="cs-CZ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29.10.2019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9820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29.10.2019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8565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Mastertextformat bearbeiten</a:t>
            </a:r>
          </a:p>
          <a:p>
            <a:pPr lvl="1"/>
            <a:r>
              <a:rPr lang="cs-CZ"/>
              <a:t>Zweite Ebene</a:t>
            </a:r>
          </a:p>
          <a:p>
            <a:pPr lvl="2"/>
            <a:r>
              <a:rPr lang="cs-CZ"/>
              <a:t>Dritte Ebene</a:t>
            </a:r>
          </a:p>
          <a:p>
            <a:pPr lvl="3"/>
            <a:r>
              <a:rPr lang="cs-CZ"/>
              <a:t>Vierte Ebene</a:t>
            </a:r>
          </a:p>
          <a:p>
            <a:pPr lvl="4"/>
            <a:r>
              <a:rPr lang="cs-CZ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1B1F4-0FC1-9945-B730-EBB1AB19237D}" type="datetimeFigureOut">
              <a:rPr lang="de-DE" smtClean="0"/>
              <a:t>29.10.2019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020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 descr="Polen-Litaue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899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456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 descr="Polen-Litaue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899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868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44237" y="201736"/>
            <a:ext cx="8435474" cy="6463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latin typeface="Times New Roman"/>
                <a:cs typeface="Times New Roman"/>
              </a:rPr>
              <a:t>Řád německých rytířů vůči Litvě (IV)</a:t>
            </a:r>
            <a:endParaRPr lang="de-DE" b="1" dirty="0">
              <a:latin typeface="Times New Roman"/>
              <a:cs typeface="Times New Roman"/>
            </a:endParaRPr>
          </a:p>
          <a:p>
            <a:endParaRPr lang="de-DE" dirty="0">
              <a:latin typeface="Times New Roman"/>
              <a:cs typeface="Times New Roman"/>
            </a:endParaRPr>
          </a:p>
          <a:p>
            <a:pPr marL="285750" indent="-285750" algn="just">
              <a:buFont typeface="Arial"/>
              <a:buChar char="•"/>
            </a:pPr>
            <a:r>
              <a:rPr lang="de-DE" dirty="0" err="1">
                <a:latin typeface="Times New Roman"/>
                <a:cs typeface="Times New Roman"/>
              </a:rPr>
              <a:t>Řád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interpretoval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Vitoldův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krok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jako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zradu</a:t>
            </a:r>
            <a:r>
              <a:rPr lang="de-DE" dirty="0">
                <a:latin typeface="Times New Roman"/>
                <a:cs typeface="Times New Roman"/>
              </a:rPr>
              <a:t>. </a:t>
            </a:r>
            <a:r>
              <a:rPr lang="de-DE" dirty="0" err="1">
                <a:latin typeface="Times New Roman"/>
                <a:cs typeface="Times New Roman"/>
              </a:rPr>
              <a:t>Pustošivé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nájezdy</a:t>
            </a:r>
            <a:r>
              <a:rPr lang="de-DE" dirty="0">
                <a:latin typeface="Times New Roman"/>
                <a:cs typeface="Times New Roman"/>
              </a:rPr>
              <a:t> na </a:t>
            </a:r>
            <a:r>
              <a:rPr lang="de-DE" dirty="0" err="1">
                <a:latin typeface="Times New Roman"/>
                <a:cs typeface="Times New Roman"/>
              </a:rPr>
              <a:t>Litvu</a:t>
            </a:r>
            <a:r>
              <a:rPr lang="de-DE" dirty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>
                <a:latin typeface="Times New Roman"/>
                <a:cs typeface="Times New Roman"/>
              </a:rPr>
              <a:t>1395 a </a:t>
            </a:r>
            <a:r>
              <a:rPr lang="de-DE" b="1" dirty="0">
                <a:latin typeface="Times New Roman"/>
                <a:cs typeface="Times New Roman"/>
              </a:rPr>
              <a:t>1403</a:t>
            </a:r>
            <a:r>
              <a:rPr lang="de-DE" dirty="0">
                <a:latin typeface="Times New Roman"/>
                <a:cs typeface="Times New Roman"/>
              </a:rPr>
              <a:t> – </a:t>
            </a:r>
            <a:r>
              <a:rPr lang="de-DE" dirty="0" err="1">
                <a:latin typeface="Times New Roman"/>
                <a:cs typeface="Times New Roman"/>
              </a:rPr>
              <a:t>římský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král</a:t>
            </a:r>
            <a:r>
              <a:rPr lang="de-DE" dirty="0">
                <a:latin typeface="Times New Roman"/>
                <a:cs typeface="Times New Roman"/>
              </a:rPr>
              <a:t> a </a:t>
            </a:r>
            <a:r>
              <a:rPr lang="de-DE" dirty="0" err="1">
                <a:latin typeface="Times New Roman"/>
                <a:cs typeface="Times New Roman"/>
              </a:rPr>
              <a:t>papež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zakazují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řádu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napadat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litevské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území</a:t>
            </a:r>
            <a:r>
              <a:rPr lang="de-DE" dirty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>
                <a:latin typeface="Times New Roman"/>
                <a:cs typeface="Times New Roman"/>
              </a:rPr>
              <a:t>1398, </a:t>
            </a:r>
            <a:r>
              <a:rPr lang="de-DE" dirty="0" err="1">
                <a:latin typeface="Times New Roman"/>
                <a:cs typeface="Times New Roman"/>
              </a:rPr>
              <a:t>Salinwerder</a:t>
            </a:r>
            <a:r>
              <a:rPr lang="de-DE" dirty="0">
                <a:latin typeface="Times New Roman"/>
                <a:cs typeface="Times New Roman"/>
              </a:rPr>
              <a:t> – </a:t>
            </a:r>
            <a:r>
              <a:rPr lang="de-DE" dirty="0" err="1">
                <a:latin typeface="Times New Roman"/>
                <a:cs typeface="Times New Roman"/>
              </a:rPr>
              <a:t>řád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získal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od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Vitolda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Žmuď</a:t>
            </a:r>
            <a:r>
              <a:rPr lang="de-DE" dirty="0">
                <a:latin typeface="Times New Roman"/>
                <a:cs typeface="Times New Roman"/>
              </a:rPr>
              <a:t> a </a:t>
            </a:r>
            <a:r>
              <a:rPr lang="de-DE" dirty="0" err="1">
                <a:latin typeface="Times New Roman"/>
                <a:cs typeface="Times New Roman"/>
              </a:rPr>
              <a:t>příslib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pomoci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při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pacifikaci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pohanského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území</a:t>
            </a:r>
            <a:r>
              <a:rPr lang="de-DE" dirty="0">
                <a:latin typeface="Times New Roman"/>
                <a:cs typeface="Times New Roman"/>
              </a:rPr>
              <a:t>. </a:t>
            </a:r>
            <a:r>
              <a:rPr lang="de-DE" dirty="0" err="1">
                <a:latin typeface="Times New Roman"/>
                <a:cs typeface="Times New Roman"/>
              </a:rPr>
              <a:t>Christianizace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Litvy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pod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vedením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řádu</a:t>
            </a:r>
            <a:r>
              <a:rPr lang="de-DE" dirty="0">
                <a:latin typeface="Times New Roman"/>
                <a:cs typeface="Times New Roman"/>
              </a:rPr>
              <a:t>. </a:t>
            </a:r>
            <a:r>
              <a:rPr lang="de-DE" dirty="0" err="1">
                <a:latin typeface="Times New Roman"/>
                <a:cs typeface="Times New Roman"/>
              </a:rPr>
              <a:t>Rozdělení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sfér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vlivu</a:t>
            </a:r>
            <a:r>
              <a:rPr lang="de-DE" dirty="0">
                <a:latin typeface="Times New Roman"/>
                <a:cs typeface="Times New Roman"/>
              </a:rPr>
              <a:t> na </a:t>
            </a:r>
            <a:r>
              <a:rPr lang="de-DE" dirty="0" err="1">
                <a:latin typeface="Times New Roman"/>
                <a:cs typeface="Times New Roman"/>
              </a:rPr>
              <a:t>Východě</a:t>
            </a:r>
            <a:r>
              <a:rPr lang="de-DE" dirty="0">
                <a:latin typeface="Times New Roman"/>
                <a:cs typeface="Times New Roman"/>
              </a:rPr>
              <a:t> (</a:t>
            </a:r>
            <a:r>
              <a:rPr lang="de-DE" dirty="0" err="1">
                <a:latin typeface="Times New Roman"/>
                <a:cs typeface="Times New Roman"/>
              </a:rPr>
              <a:t>Velký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Novgorod</a:t>
            </a:r>
            <a:r>
              <a:rPr lang="de-DE" dirty="0">
                <a:latin typeface="Times New Roman"/>
                <a:cs typeface="Times New Roman"/>
              </a:rPr>
              <a:t> – </a:t>
            </a:r>
            <a:r>
              <a:rPr lang="de-DE" dirty="0" err="1">
                <a:latin typeface="Times New Roman"/>
                <a:cs typeface="Times New Roman"/>
              </a:rPr>
              <a:t>Vitold</a:t>
            </a:r>
            <a:r>
              <a:rPr lang="de-DE" dirty="0">
                <a:latin typeface="Times New Roman"/>
                <a:cs typeface="Times New Roman"/>
              </a:rPr>
              <a:t>; </a:t>
            </a:r>
            <a:r>
              <a:rPr lang="de-DE" dirty="0" err="1">
                <a:latin typeface="Times New Roman"/>
                <a:cs typeface="Times New Roman"/>
              </a:rPr>
              <a:t>Pskov</a:t>
            </a:r>
            <a:r>
              <a:rPr lang="de-DE" dirty="0">
                <a:latin typeface="Times New Roman"/>
                <a:cs typeface="Times New Roman"/>
              </a:rPr>
              <a:t> – </a:t>
            </a:r>
            <a:r>
              <a:rPr lang="de-DE" dirty="0" err="1">
                <a:latin typeface="Times New Roman"/>
                <a:cs typeface="Times New Roman"/>
              </a:rPr>
              <a:t>řád</a:t>
            </a:r>
            <a:r>
              <a:rPr lang="de-DE" dirty="0">
                <a:latin typeface="Times New Roman"/>
                <a:cs typeface="Times New Roman"/>
              </a:rPr>
              <a:t>). </a:t>
            </a:r>
            <a:r>
              <a:rPr lang="de-DE" dirty="0" err="1">
                <a:latin typeface="Times New Roman"/>
                <a:cs typeface="Times New Roman"/>
              </a:rPr>
              <a:t>Ovládnutí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Žmudi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až</a:t>
            </a:r>
            <a:r>
              <a:rPr lang="de-DE" dirty="0">
                <a:latin typeface="Times New Roman"/>
                <a:cs typeface="Times New Roman"/>
              </a:rPr>
              <a:t> v </a:t>
            </a:r>
            <a:r>
              <a:rPr lang="de-DE" dirty="0" err="1">
                <a:latin typeface="Times New Roman"/>
                <a:cs typeface="Times New Roman"/>
              </a:rPr>
              <a:t>únoru</a:t>
            </a:r>
            <a:r>
              <a:rPr lang="de-DE" dirty="0">
                <a:latin typeface="Times New Roman"/>
                <a:cs typeface="Times New Roman"/>
              </a:rPr>
              <a:t> 1400.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err="1">
                <a:latin typeface="Times New Roman"/>
                <a:cs typeface="Times New Roman"/>
              </a:rPr>
              <a:t>srpen</a:t>
            </a:r>
            <a:r>
              <a:rPr lang="de-DE" dirty="0">
                <a:latin typeface="Times New Roman"/>
                <a:cs typeface="Times New Roman"/>
              </a:rPr>
              <a:t> 1399, </a:t>
            </a:r>
            <a:r>
              <a:rPr lang="de-DE" dirty="0" err="1">
                <a:latin typeface="Times New Roman"/>
                <a:cs typeface="Times New Roman"/>
              </a:rPr>
              <a:t>Vorskla</a:t>
            </a:r>
            <a:r>
              <a:rPr lang="de-DE" dirty="0">
                <a:latin typeface="Times New Roman"/>
                <a:cs typeface="Times New Roman"/>
              </a:rPr>
              <a:t> – </a:t>
            </a:r>
            <a:r>
              <a:rPr lang="de-DE" dirty="0" err="1">
                <a:latin typeface="Times New Roman"/>
                <a:cs typeface="Times New Roman"/>
              </a:rPr>
              <a:t>spojenecká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armáda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Vitolda</a:t>
            </a:r>
            <a:r>
              <a:rPr lang="de-DE" dirty="0">
                <a:latin typeface="Times New Roman"/>
                <a:cs typeface="Times New Roman"/>
              </a:rPr>
              <a:t> a </a:t>
            </a:r>
            <a:r>
              <a:rPr lang="de-DE" dirty="0" err="1">
                <a:latin typeface="Times New Roman"/>
                <a:cs typeface="Times New Roman"/>
              </a:rPr>
              <a:t>řádových</a:t>
            </a:r>
            <a:r>
              <a:rPr lang="de-DE" dirty="0">
                <a:latin typeface="Times New Roman"/>
                <a:cs typeface="Times New Roman"/>
              </a:rPr>
              <a:t> a </a:t>
            </a:r>
            <a:r>
              <a:rPr lang="de-DE" dirty="0" err="1">
                <a:latin typeface="Times New Roman"/>
                <a:cs typeface="Times New Roman"/>
              </a:rPr>
              <a:t>polských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oddílů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poražena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tatarským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vojskem</a:t>
            </a:r>
            <a:r>
              <a:rPr lang="de-DE" dirty="0">
                <a:latin typeface="Times New Roman"/>
                <a:cs typeface="Times New Roman"/>
              </a:rPr>
              <a:t> (</a:t>
            </a:r>
            <a:r>
              <a:rPr lang="de-DE" dirty="0" err="1">
                <a:latin typeface="Times New Roman"/>
                <a:cs typeface="Times New Roman"/>
              </a:rPr>
              <a:t>Zlatá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horda</a:t>
            </a:r>
            <a:r>
              <a:rPr lang="de-DE" dirty="0">
                <a:latin typeface="Times New Roman"/>
                <a:cs typeface="Times New Roman"/>
              </a:rPr>
              <a:t>). </a:t>
            </a:r>
            <a:r>
              <a:rPr lang="de-DE" dirty="0" err="1">
                <a:latin typeface="Times New Roman"/>
                <a:cs typeface="Times New Roman"/>
              </a:rPr>
              <a:t>Konec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ambiciózní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východní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politiky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knížete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Vitolda</a:t>
            </a:r>
            <a:r>
              <a:rPr lang="de-DE" dirty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>
                <a:latin typeface="Times New Roman"/>
                <a:cs typeface="Times New Roman"/>
              </a:rPr>
              <a:t>1401 – </a:t>
            </a:r>
            <a:r>
              <a:rPr lang="de-DE" dirty="0" err="1">
                <a:latin typeface="Times New Roman"/>
                <a:cs typeface="Times New Roman"/>
              </a:rPr>
              <a:t>unie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vilensko-radomská</a:t>
            </a:r>
            <a:r>
              <a:rPr lang="de-DE" dirty="0">
                <a:latin typeface="Times New Roman"/>
                <a:cs typeface="Times New Roman"/>
              </a:rPr>
              <a:t>. </a:t>
            </a:r>
            <a:r>
              <a:rPr lang="de-DE" dirty="0" err="1">
                <a:latin typeface="Times New Roman"/>
                <a:cs typeface="Times New Roman"/>
              </a:rPr>
              <a:t>Doživotní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velkoknížecí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titul</a:t>
            </a:r>
            <a:r>
              <a:rPr lang="de-DE" dirty="0">
                <a:latin typeface="Times New Roman"/>
                <a:cs typeface="Times New Roman"/>
              </a:rPr>
              <a:t> a </a:t>
            </a:r>
            <a:r>
              <a:rPr lang="de-DE" dirty="0" err="1">
                <a:latin typeface="Times New Roman"/>
                <a:cs typeface="Times New Roman"/>
              </a:rPr>
              <a:t>vláda</a:t>
            </a:r>
            <a:r>
              <a:rPr lang="de-DE" dirty="0">
                <a:latin typeface="Times New Roman"/>
                <a:cs typeface="Times New Roman"/>
              </a:rPr>
              <a:t> pro </a:t>
            </a:r>
            <a:r>
              <a:rPr lang="de-DE" dirty="0" err="1">
                <a:latin typeface="Times New Roman"/>
                <a:cs typeface="Times New Roman"/>
              </a:rPr>
              <a:t>Vitolda</a:t>
            </a:r>
            <a:r>
              <a:rPr lang="de-DE" dirty="0">
                <a:latin typeface="Times New Roman"/>
                <a:cs typeface="Times New Roman"/>
              </a:rPr>
              <a:t> na </a:t>
            </a:r>
            <a:r>
              <a:rPr lang="de-DE" dirty="0" err="1">
                <a:latin typeface="Times New Roman"/>
                <a:cs typeface="Times New Roman"/>
              </a:rPr>
              <a:t>Litvě</a:t>
            </a:r>
            <a:r>
              <a:rPr lang="de-DE" dirty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err="1">
                <a:latin typeface="Times New Roman"/>
                <a:cs typeface="Times New Roman"/>
              </a:rPr>
              <a:t>březen</a:t>
            </a:r>
            <a:r>
              <a:rPr lang="de-DE" dirty="0">
                <a:latin typeface="Times New Roman"/>
                <a:cs typeface="Times New Roman"/>
              </a:rPr>
              <a:t> 1401 – </a:t>
            </a:r>
            <a:r>
              <a:rPr lang="de-DE" dirty="0" err="1">
                <a:latin typeface="Times New Roman"/>
                <a:cs typeface="Times New Roman"/>
              </a:rPr>
              <a:t>povstání</a:t>
            </a:r>
            <a:r>
              <a:rPr lang="de-DE" dirty="0">
                <a:latin typeface="Times New Roman"/>
                <a:cs typeface="Times New Roman"/>
              </a:rPr>
              <a:t> na </a:t>
            </a:r>
            <a:r>
              <a:rPr lang="de-DE" dirty="0" err="1">
                <a:latin typeface="Times New Roman"/>
                <a:cs typeface="Times New Roman"/>
              </a:rPr>
              <a:t>Žmudi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podporované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Vitoldem</a:t>
            </a:r>
            <a:r>
              <a:rPr lang="de-DE" dirty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>
                <a:latin typeface="Times New Roman"/>
                <a:cs typeface="Times New Roman"/>
              </a:rPr>
              <a:t>1401–1403 – </a:t>
            </a:r>
            <a:r>
              <a:rPr lang="de-DE" dirty="0" err="1">
                <a:latin typeface="Times New Roman"/>
                <a:cs typeface="Times New Roman"/>
              </a:rPr>
              <a:t>válka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mezi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řádem</a:t>
            </a:r>
            <a:r>
              <a:rPr lang="de-DE" dirty="0">
                <a:latin typeface="Times New Roman"/>
                <a:cs typeface="Times New Roman"/>
              </a:rPr>
              <a:t> a </a:t>
            </a:r>
            <a:r>
              <a:rPr lang="de-DE" dirty="0" err="1">
                <a:latin typeface="Times New Roman"/>
                <a:cs typeface="Times New Roman"/>
              </a:rPr>
              <a:t>Litvou</a:t>
            </a:r>
            <a:r>
              <a:rPr lang="de-DE" dirty="0">
                <a:latin typeface="Times New Roman"/>
                <a:cs typeface="Times New Roman"/>
              </a:rPr>
              <a:t>. Z </a:t>
            </a:r>
            <a:r>
              <a:rPr lang="de-DE" dirty="0" err="1">
                <a:latin typeface="Times New Roman"/>
                <a:cs typeface="Times New Roman"/>
              </a:rPr>
              <a:t>Prus</a:t>
            </a:r>
            <a:r>
              <a:rPr lang="de-DE" dirty="0">
                <a:latin typeface="Times New Roman"/>
                <a:cs typeface="Times New Roman"/>
              </a:rPr>
              <a:t> a </a:t>
            </a:r>
            <a:r>
              <a:rPr lang="de-DE" dirty="0" err="1">
                <a:latin typeface="Times New Roman"/>
                <a:cs typeface="Times New Roman"/>
              </a:rPr>
              <a:t>Livonska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nájezdy</a:t>
            </a:r>
            <a:r>
              <a:rPr lang="de-DE" dirty="0">
                <a:latin typeface="Times New Roman"/>
                <a:cs typeface="Times New Roman"/>
              </a:rPr>
              <a:t> na </a:t>
            </a:r>
            <a:r>
              <a:rPr lang="de-DE" dirty="0" err="1">
                <a:latin typeface="Times New Roman"/>
                <a:cs typeface="Times New Roman"/>
              </a:rPr>
              <a:t>litevské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území</a:t>
            </a:r>
            <a:r>
              <a:rPr lang="de-DE" dirty="0">
                <a:latin typeface="Times New Roman"/>
                <a:cs typeface="Times New Roman"/>
              </a:rPr>
              <a:t>. </a:t>
            </a:r>
            <a:r>
              <a:rPr lang="de-DE" dirty="0" err="1">
                <a:latin typeface="Times New Roman"/>
                <a:cs typeface="Times New Roman"/>
              </a:rPr>
              <a:t>Pustošení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území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až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Hrodno</a:t>
            </a:r>
            <a:r>
              <a:rPr lang="de-DE" dirty="0">
                <a:latin typeface="Times New Roman"/>
                <a:cs typeface="Times New Roman"/>
              </a:rPr>
              <a:t>. </a:t>
            </a:r>
            <a:r>
              <a:rPr lang="de-DE" dirty="0" err="1">
                <a:latin typeface="Times New Roman"/>
                <a:cs typeface="Times New Roman"/>
              </a:rPr>
              <a:t>Odvetná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akce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litevského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vojska</a:t>
            </a:r>
            <a:r>
              <a:rPr lang="de-DE" dirty="0">
                <a:latin typeface="Times New Roman"/>
                <a:cs typeface="Times New Roman"/>
              </a:rPr>
              <a:t> – </a:t>
            </a:r>
            <a:r>
              <a:rPr lang="de-DE" dirty="0" err="1">
                <a:latin typeface="Times New Roman"/>
                <a:cs typeface="Times New Roman"/>
              </a:rPr>
              <a:t>zničení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řádových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hradů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Gotteswerder</a:t>
            </a:r>
            <a:r>
              <a:rPr lang="de-DE" dirty="0">
                <a:latin typeface="Times New Roman"/>
                <a:cs typeface="Times New Roman"/>
              </a:rPr>
              <a:t> a </a:t>
            </a:r>
            <a:r>
              <a:rPr lang="de-DE" dirty="0" err="1">
                <a:latin typeface="Times New Roman"/>
                <a:cs typeface="Times New Roman"/>
              </a:rPr>
              <a:t>Klajpeda</a:t>
            </a:r>
            <a:r>
              <a:rPr lang="de-DE" dirty="0">
                <a:latin typeface="Times New Roman"/>
                <a:cs typeface="Times New Roman"/>
              </a:rPr>
              <a:t> (</a:t>
            </a:r>
            <a:r>
              <a:rPr lang="de-DE" dirty="0" err="1">
                <a:latin typeface="Times New Roman"/>
                <a:cs typeface="Times New Roman"/>
              </a:rPr>
              <a:t>něm</a:t>
            </a:r>
            <a:r>
              <a:rPr lang="de-DE" dirty="0">
                <a:latin typeface="Times New Roman"/>
                <a:cs typeface="Times New Roman"/>
              </a:rPr>
              <a:t>. </a:t>
            </a:r>
            <a:r>
              <a:rPr lang="de-DE" dirty="0" err="1">
                <a:latin typeface="Times New Roman"/>
                <a:cs typeface="Times New Roman"/>
              </a:rPr>
              <a:t>Memel</a:t>
            </a:r>
            <a:r>
              <a:rPr lang="de-DE" dirty="0">
                <a:latin typeface="Times New Roman"/>
                <a:cs typeface="Times New Roman"/>
              </a:rPr>
              <a:t>).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err="1">
                <a:latin typeface="Times New Roman"/>
                <a:cs typeface="Times New Roman"/>
              </a:rPr>
              <a:t>Řádová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propaganda</a:t>
            </a:r>
            <a:r>
              <a:rPr lang="de-DE" dirty="0">
                <a:latin typeface="Times New Roman"/>
                <a:cs typeface="Times New Roman"/>
              </a:rPr>
              <a:t> a </a:t>
            </a:r>
            <a:r>
              <a:rPr lang="de-DE" dirty="0" err="1">
                <a:latin typeface="Times New Roman"/>
                <a:cs typeface="Times New Roman"/>
              </a:rPr>
              <a:t>snaha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dostat</a:t>
            </a:r>
            <a:r>
              <a:rPr lang="de-DE" dirty="0">
                <a:latin typeface="Times New Roman"/>
                <a:cs typeface="Times New Roman"/>
              </a:rPr>
              <a:t> na </a:t>
            </a:r>
            <a:r>
              <a:rPr lang="de-DE" dirty="0" err="1">
                <a:latin typeface="Times New Roman"/>
                <a:cs typeface="Times New Roman"/>
              </a:rPr>
              <a:t>svou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stranu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některá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litevská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knížata</a:t>
            </a:r>
            <a:r>
              <a:rPr lang="de-DE" dirty="0">
                <a:latin typeface="Times New Roman"/>
                <a:cs typeface="Times New Roman"/>
              </a:rPr>
              <a:t> (</a:t>
            </a:r>
            <a:r>
              <a:rPr lang="de-DE" dirty="0" err="1">
                <a:latin typeface="Times New Roman"/>
                <a:cs typeface="Times New Roman"/>
              </a:rPr>
              <a:t>Śvidrigello</a:t>
            </a:r>
            <a:r>
              <a:rPr lang="de-DE" dirty="0">
                <a:latin typeface="Times New Roman"/>
                <a:cs typeface="Times New Roman"/>
              </a:rPr>
              <a:t> a </a:t>
            </a:r>
            <a:r>
              <a:rPr lang="de-DE" dirty="0" err="1">
                <a:latin typeface="Times New Roman"/>
                <a:cs typeface="Times New Roman"/>
              </a:rPr>
              <a:t>knížata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ze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Smolenska</a:t>
            </a:r>
            <a:r>
              <a:rPr lang="de-DE" dirty="0">
                <a:latin typeface="Times New Roman"/>
                <a:cs typeface="Times New Roman"/>
              </a:rPr>
              <a:t>, </a:t>
            </a:r>
            <a:r>
              <a:rPr lang="de-DE" dirty="0" err="1">
                <a:latin typeface="Times New Roman"/>
                <a:cs typeface="Times New Roman"/>
              </a:rPr>
              <a:t>Rjazaně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atd</a:t>
            </a:r>
            <a:r>
              <a:rPr lang="de-DE" dirty="0">
                <a:latin typeface="Times New Roman"/>
                <a:cs typeface="Times New Roman"/>
              </a:rPr>
              <a:t>. a </a:t>
            </a:r>
            <a:r>
              <a:rPr lang="de-DE" dirty="0" err="1">
                <a:latin typeface="Times New Roman"/>
                <a:cs typeface="Times New Roman"/>
              </a:rPr>
              <a:t>část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pravoslavných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bojarů</a:t>
            </a:r>
            <a:r>
              <a:rPr lang="de-DE" dirty="0">
                <a:latin typeface="Times New Roman"/>
                <a:cs typeface="Times New Roman"/>
              </a:rPr>
              <a:t>). </a:t>
            </a:r>
            <a:r>
              <a:rPr lang="de-DE" dirty="0" err="1">
                <a:latin typeface="Times New Roman"/>
                <a:cs typeface="Times New Roman"/>
              </a:rPr>
              <a:t>Řád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nedokázal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dobýt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Vilno</a:t>
            </a:r>
            <a:r>
              <a:rPr lang="de-DE" dirty="0">
                <a:latin typeface="Times New Roman"/>
                <a:cs typeface="Times New Roman"/>
              </a:rPr>
              <a:t> a </a:t>
            </a:r>
            <a:r>
              <a:rPr lang="de-DE" dirty="0" err="1">
                <a:latin typeface="Times New Roman"/>
                <a:cs typeface="Times New Roman"/>
              </a:rPr>
              <a:t>dosadit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tam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Śvidrigella</a:t>
            </a:r>
            <a:r>
              <a:rPr lang="de-DE" dirty="0">
                <a:latin typeface="Times New Roman"/>
                <a:cs typeface="Times New Roman"/>
              </a:rPr>
              <a:t>. </a:t>
            </a:r>
            <a:r>
              <a:rPr lang="de-DE" dirty="0" err="1">
                <a:latin typeface="Times New Roman"/>
                <a:cs typeface="Times New Roman"/>
              </a:rPr>
              <a:t>Vitold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měl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vojenskou</a:t>
            </a:r>
            <a:r>
              <a:rPr lang="de-DE" dirty="0">
                <a:latin typeface="Times New Roman"/>
                <a:cs typeface="Times New Roman"/>
              </a:rPr>
              <a:t> a </a:t>
            </a:r>
            <a:r>
              <a:rPr lang="de-DE" dirty="0" err="1">
                <a:latin typeface="Times New Roman"/>
                <a:cs typeface="Times New Roman"/>
              </a:rPr>
              <a:t>diplomatickou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podporu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ze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strany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polského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krále</a:t>
            </a:r>
            <a:r>
              <a:rPr lang="de-DE" dirty="0">
                <a:latin typeface="Times New Roman"/>
                <a:cs typeface="Times New Roman"/>
              </a:rPr>
              <a:t>. </a:t>
            </a:r>
            <a:r>
              <a:rPr lang="de-DE" b="1" dirty="0" err="1">
                <a:latin typeface="Times New Roman"/>
                <a:cs typeface="Times New Roman"/>
              </a:rPr>
              <a:t>Bonifác</a:t>
            </a:r>
            <a:r>
              <a:rPr lang="de-DE" b="1" dirty="0">
                <a:latin typeface="Times New Roman"/>
                <a:cs typeface="Times New Roman"/>
              </a:rPr>
              <a:t> IX. </a:t>
            </a:r>
            <a:r>
              <a:rPr lang="de-DE" b="1" dirty="0" err="1">
                <a:latin typeface="Times New Roman"/>
                <a:cs typeface="Times New Roman"/>
              </a:rPr>
              <a:t>odsoudil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vojenská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tažení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řádových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vojsk</a:t>
            </a:r>
            <a:r>
              <a:rPr lang="de-DE" b="1" dirty="0">
                <a:latin typeface="Times New Roman"/>
                <a:cs typeface="Times New Roman"/>
              </a:rPr>
              <a:t> na </a:t>
            </a:r>
            <a:r>
              <a:rPr lang="de-DE" b="1" dirty="0" err="1">
                <a:latin typeface="Times New Roman"/>
                <a:cs typeface="Times New Roman"/>
              </a:rPr>
              <a:t>Litvu</a:t>
            </a:r>
            <a:r>
              <a:rPr lang="de-DE" dirty="0">
                <a:latin typeface="Times New Roman"/>
                <a:cs typeface="Times New Roman"/>
              </a:rPr>
              <a:t>. </a:t>
            </a:r>
            <a:r>
              <a:rPr lang="de-DE" dirty="0" err="1">
                <a:latin typeface="Times New Roman"/>
                <a:cs typeface="Times New Roman"/>
              </a:rPr>
              <a:t>Konec</a:t>
            </a:r>
            <a:r>
              <a:rPr lang="de-DE" dirty="0">
                <a:latin typeface="Times New Roman"/>
                <a:cs typeface="Times New Roman"/>
              </a:rPr>
              <a:t> r. 1403 – </a:t>
            </a:r>
            <a:r>
              <a:rPr lang="de-DE" dirty="0" err="1">
                <a:latin typeface="Times New Roman"/>
                <a:cs typeface="Times New Roman"/>
              </a:rPr>
              <a:t>příměří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mezi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Vitoldem</a:t>
            </a:r>
            <a:r>
              <a:rPr lang="de-DE" dirty="0">
                <a:latin typeface="Times New Roman"/>
                <a:cs typeface="Times New Roman"/>
              </a:rPr>
              <a:t> a </a:t>
            </a:r>
            <a:r>
              <a:rPr lang="de-DE" dirty="0" err="1">
                <a:latin typeface="Times New Roman"/>
                <a:cs typeface="Times New Roman"/>
              </a:rPr>
              <a:t>velmistrem</a:t>
            </a:r>
            <a:r>
              <a:rPr lang="de-DE" dirty="0">
                <a:latin typeface="Times New Roman"/>
                <a:cs typeface="Times New Roman"/>
              </a:rPr>
              <a:t>.</a:t>
            </a:r>
          </a:p>
          <a:p>
            <a:pPr algn="just"/>
            <a:endParaRPr lang="de-DE" dirty="0">
              <a:latin typeface="Times New Roman"/>
              <a:cs typeface="Times New Roman"/>
            </a:endParaRPr>
          </a:p>
          <a:p>
            <a:endParaRPr lang="de-DE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9856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6720" y="904240"/>
            <a:ext cx="8229600" cy="4856480"/>
          </a:xfrm>
        </p:spPr>
        <p:txBody>
          <a:bodyPr>
            <a:normAutofit fontScale="55000" lnSpcReduction="20000"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cs-CZ" dirty="0">
                <a:latin typeface="Times New Roman"/>
                <a:cs typeface="Times New Roman"/>
              </a:rPr>
              <a:t>Mandát Bonifáce IX. z 9. září 1403, jimž bylo velmistrovi Konrádovi z </a:t>
            </a:r>
            <a:r>
              <a:rPr lang="cs-CZ" dirty="0" err="1">
                <a:latin typeface="Times New Roman"/>
                <a:cs typeface="Times New Roman"/>
              </a:rPr>
              <a:t>Jungingenu</a:t>
            </a:r>
            <a:r>
              <a:rPr lang="cs-CZ" dirty="0">
                <a:latin typeface="Times New Roman"/>
                <a:cs typeface="Times New Roman"/>
              </a:rPr>
              <a:t> (1393–1407) a řádu zakázáno vojensky útočit na pokřtěné Litevce a podporovat v této činnosti tzv. „hosty“: </a:t>
            </a:r>
            <a:r>
              <a:rPr lang="cs-CZ" i="1" dirty="0">
                <a:latin typeface="Times New Roman"/>
                <a:cs typeface="Times New Roman"/>
              </a:rPr>
              <a:t>per </a:t>
            </a:r>
            <a:r>
              <a:rPr lang="cs-CZ" i="1" dirty="0" err="1">
                <a:latin typeface="Times New Roman"/>
                <a:cs typeface="Times New Roman"/>
              </a:rPr>
              <a:t>apostolica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scripta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districte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precipiendo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mandantes</a:t>
            </a:r>
            <a:r>
              <a:rPr lang="cs-CZ" dirty="0">
                <a:latin typeface="Times New Roman"/>
                <a:cs typeface="Times New Roman"/>
              </a:rPr>
              <a:t> [...] </a:t>
            </a:r>
            <a:r>
              <a:rPr lang="cs-CZ" i="1" dirty="0" err="1">
                <a:latin typeface="Times New Roman"/>
                <a:cs typeface="Times New Roman"/>
              </a:rPr>
              <a:t>contra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regem</a:t>
            </a:r>
            <a:r>
              <a:rPr lang="cs-CZ" i="1" dirty="0">
                <a:latin typeface="Times New Roman"/>
                <a:cs typeface="Times New Roman"/>
              </a:rPr>
              <a:t>, </a:t>
            </a:r>
            <a:r>
              <a:rPr lang="cs-CZ" i="1" dirty="0" err="1">
                <a:latin typeface="Times New Roman"/>
                <a:cs typeface="Times New Roman"/>
              </a:rPr>
              <a:t>civitates</a:t>
            </a:r>
            <a:r>
              <a:rPr lang="cs-CZ" i="1" dirty="0">
                <a:latin typeface="Times New Roman"/>
                <a:cs typeface="Times New Roman"/>
              </a:rPr>
              <a:t>, </a:t>
            </a:r>
            <a:r>
              <a:rPr lang="cs-CZ" i="1" dirty="0" err="1">
                <a:latin typeface="Times New Roman"/>
                <a:cs typeface="Times New Roman"/>
              </a:rPr>
              <a:t>terras</a:t>
            </a:r>
            <a:r>
              <a:rPr lang="cs-CZ" i="1" dirty="0">
                <a:latin typeface="Times New Roman"/>
                <a:cs typeface="Times New Roman"/>
              </a:rPr>
              <a:t>, </a:t>
            </a:r>
            <a:r>
              <a:rPr lang="cs-CZ" i="1" dirty="0" err="1">
                <a:latin typeface="Times New Roman"/>
                <a:cs typeface="Times New Roman"/>
              </a:rPr>
              <a:t>loca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Littwanie</a:t>
            </a:r>
            <a:r>
              <a:rPr lang="cs-CZ" i="1" dirty="0">
                <a:latin typeface="Times New Roman"/>
                <a:cs typeface="Times New Roman"/>
              </a:rPr>
              <a:t> et </a:t>
            </a:r>
            <a:r>
              <a:rPr lang="cs-CZ" i="1" dirty="0" err="1">
                <a:latin typeface="Times New Roman"/>
                <a:cs typeface="Times New Roman"/>
              </a:rPr>
              <a:t>neophitos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supradictos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nullam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decetero</a:t>
            </a:r>
            <a:r>
              <a:rPr lang="cs-CZ" i="1" dirty="0">
                <a:latin typeface="Times New Roman"/>
                <a:cs typeface="Times New Roman"/>
              </a:rPr>
              <a:t> per vos vel per </a:t>
            </a:r>
            <a:r>
              <a:rPr lang="cs-CZ" i="1" dirty="0" err="1">
                <a:latin typeface="Times New Roman"/>
                <a:cs typeface="Times New Roman"/>
              </a:rPr>
              <a:t>alios</a:t>
            </a:r>
            <a:r>
              <a:rPr lang="cs-CZ" i="1" dirty="0">
                <a:latin typeface="Times New Roman"/>
                <a:cs typeface="Times New Roman"/>
              </a:rPr>
              <a:t>, </a:t>
            </a:r>
            <a:r>
              <a:rPr lang="cs-CZ" i="1" dirty="0" err="1">
                <a:latin typeface="Times New Roman"/>
                <a:cs typeface="Times New Roman"/>
              </a:rPr>
              <a:t>quovis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quesito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colore</a:t>
            </a:r>
            <a:r>
              <a:rPr lang="cs-CZ" i="1" dirty="0">
                <a:latin typeface="Times New Roman"/>
                <a:cs typeface="Times New Roman"/>
              </a:rPr>
              <a:t>, </a:t>
            </a:r>
            <a:r>
              <a:rPr lang="cs-CZ" i="1" dirty="0" err="1">
                <a:latin typeface="Times New Roman"/>
                <a:cs typeface="Times New Roman"/>
              </a:rPr>
              <a:t>iniuriam</a:t>
            </a:r>
            <a:r>
              <a:rPr lang="cs-CZ" i="1" dirty="0">
                <a:latin typeface="Times New Roman"/>
                <a:cs typeface="Times New Roman"/>
              </a:rPr>
              <a:t>, </a:t>
            </a:r>
            <a:r>
              <a:rPr lang="cs-CZ" i="1" dirty="0" err="1">
                <a:latin typeface="Times New Roman"/>
                <a:cs typeface="Times New Roman"/>
              </a:rPr>
              <a:t>molestiam</a:t>
            </a:r>
            <a:r>
              <a:rPr lang="cs-CZ" i="1" dirty="0">
                <a:latin typeface="Times New Roman"/>
                <a:cs typeface="Times New Roman"/>
              </a:rPr>
              <a:t> vel </a:t>
            </a:r>
            <a:r>
              <a:rPr lang="cs-CZ" i="1" dirty="0" err="1">
                <a:latin typeface="Times New Roman"/>
                <a:cs typeface="Times New Roman"/>
              </a:rPr>
              <a:t>offensam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realem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seu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personalem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presumatis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inferre</a:t>
            </a:r>
            <a:r>
              <a:rPr lang="cs-CZ" i="1" dirty="0">
                <a:latin typeface="Times New Roman"/>
                <a:cs typeface="Times New Roman"/>
              </a:rPr>
              <a:t>, </a:t>
            </a:r>
            <a:r>
              <a:rPr lang="cs-CZ" i="1" dirty="0" err="1">
                <a:latin typeface="Times New Roman"/>
                <a:cs typeface="Times New Roman"/>
              </a:rPr>
              <a:t>nec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quantum</a:t>
            </a:r>
            <a:r>
              <a:rPr lang="cs-CZ" i="1" dirty="0">
                <a:latin typeface="Times New Roman"/>
                <a:cs typeface="Times New Roman"/>
              </a:rPr>
              <a:t> in </a:t>
            </a:r>
            <a:r>
              <a:rPr lang="cs-CZ" i="1" dirty="0" err="1">
                <a:latin typeface="Times New Roman"/>
                <a:cs typeface="Times New Roman"/>
              </a:rPr>
              <a:t>vobis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fuerit</a:t>
            </a:r>
            <a:r>
              <a:rPr lang="cs-CZ" i="1" dirty="0">
                <a:latin typeface="Times New Roman"/>
                <a:cs typeface="Times New Roman"/>
              </a:rPr>
              <a:t> ab </a:t>
            </a:r>
            <a:r>
              <a:rPr lang="cs-CZ" i="1" dirty="0" err="1">
                <a:latin typeface="Times New Roman"/>
                <a:cs typeface="Times New Roman"/>
              </a:rPr>
              <a:t>aliis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permittatis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inferri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dirty="0">
                <a:latin typeface="Times New Roman"/>
                <a:cs typeface="Times New Roman"/>
              </a:rPr>
              <a:t>(CDP V, s. 188, č. 137). Papežský mandát se dochoval v apelaci, kterou podal řečený velmistr 10. prosince 1403.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endParaRPr lang="cs-CZ" dirty="0">
              <a:latin typeface="Times New Roman"/>
              <a:cs typeface="Times New Roman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cs-CZ" dirty="0">
                <a:latin typeface="Times New Roman"/>
                <a:cs typeface="Times New Roman"/>
              </a:rPr>
              <a:t>Zdůvodnění apelace je založeno na široké historicko-teologické argumentaci, avšak anonymní autor pouze poukazuje na slabinu argumentu o litevských neofytech. Podle něj jde totiž fakticky o menšinu a klade rétorickou otázku, zda je spravedlivé šetřit většinu pohanů kvůli několika pokřtěným: </a:t>
            </a:r>
            <a:r>
              <a:rPr lang="cs-CZ" i="1" dirty="0">
                <a:latin typeface="Times New Roman"/>
                <a:cs typeface="Times New Roman"/>
              </a:rPr>
              <a:t>quasi ob </a:t>
            </a:r>
            <a:r>
              <a:rPr lang="cs-CZ" i="1" dirty="0" err="1">
                <a:latin typeface="Times New Roman"/>
                <a:cs typeface="Times New Roman"/>
              </a:rPr>
              <a:t>paucorum</a:t>
            </a:r>
            <a:r>
              <a:rPr lang="cs-CZ" i="1" dirty="0">
                <a:latin typeface="Times New Roman"/>
                <a:cs typeface="Times New Roman"/>
              </a:rPr>
              <a:t> de novo </a:t>
            </a:r>
            <a:r>
              <a:rPr lang="cs-CZ" i="1" dirty="0" err="1">
                <a:latin typeface="Times New Roman"/>
                <a:cs typeface="Times New Roman"/>
              </a:rPr>
              <a:t>baptizatorum</a:t>
            </a:r>
            <a:r>
              <a:rPr lang="cs-CZ" i="1" dirty="0">
                <a:latin typeface="Times New Roman"/>
                <a:cs typeface="Times New Roman"/>
              </a:rPr>
              <a:t> salutem </a:t>
            </a:r>
            <a:r>
              <a:rPr lang="cs-CZ" i="1" dirty="0" err="1">
                <a:latin typeface="Times New Roman"/>
                <a:cs typeface="Times New Roman"/>
              </a:rPr>
              <a:t>plurimos</a:t>
            </a:r>
            <a:r>
              <a:rPr lang="cs-CZ" i="1" dirty="0">
                <a:latin typeface="Times New Roman"/>
                <a:cs typeface="Times New Roman"/>
              </a:rPr>
              <a:t> in fide </a:t>
            </a:r>
            <a:r>
              <a:rPr lang="cs-CZ" i="1" dirty="0" err="1">
                <a:latin typeface="Times New Roman"/>
                <a:cs typeface="Times New Roman"/>
              </a:rPr>
              <a:t>confirmatos</a:t>
            </a:r>
            <a:r>
              <a:rPr lang="cs-CZ" i="1" dirty="0">
                <a:latin typeface="Times New Roman"/>
                <a:cs typeface="Times New Roman"/>
              </a:rPr>
              <a:t> in </a:t>
            </a:r>
            <a:r>
              <a:rPr lang="cs-CZ" i="1" dirty="0" err="1">
                <a:latin typeface="Times New Roman"/>
                <a:cs typeface="Times New Roman"/>
              </a:rPr>
              <a:t>perdicionem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trudi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liceret</a:t>
            </a:r>
            <a:r>
              <a:rPr lang="cs-CZ" i="1" dirty="0">
                <a:latin typeface="Times New Roman"/>
                <a:cs typeface="Times New Roman"/>
              </a:rPr>
              <a:t> et quasi </a:t>
            </a:r>
            <a:r>
              <a:rPr lang="cs-CZ" i="1" dirty="0" err="1">
                <a:latin typeface="Times New Roman"/>
                <a:cs typeface="Times New Roman"/>
              </a:rPr>
              <a:t>parvos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numeros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noviciorum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reductorum</a:t>
            </a:r>
            <a:r>
              <a:rPr lang="cs-CZ" i="1" dirty="0">
                <a:latin typeface="Times New Roman"/>
                <a:cs typeface="Times New Roman"/>
              </a:rPr>
              <a:t> ad </a:t>
            </a:r>
            <a:r>
              <a:rPr lang="cs-CZ" i="1" dirty="0" err="1">
                <a:latin typeface="Times New Roman"/>
                <a:cs typeface="Times New Roman"/>
              </a:rPr>
              <a:t>gremium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ecclesie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digna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iustificacionis</a:t>
            </a:r>
            <a:r>
              <a:rPr lang="cs-CZ" i="1" dirty="0">
                <a:latin typeface="Times New Roman"/>
                <a:cs typeface="Times New Roman"/>
              </a:rPr>
              <a:t> causa </a:t>
            </a:r>
            <a:r>
              <a:rPr lang="cs-CZ" i="1" dirty="0" err="1">
                <a:latin typeface="Times New Roman"/>
                <a:cs typeface="Times New Roman"/>
              </a:rPr>
              <a:t>foret</a:t>
            </a:r>
            <a:r>
              <a:rPr lang="cs-CZ" i="1" dirty="0">
                <a:latin typeface="Times New Roman"/>
                <a:cs typeface="Times New Roman"/>
              </a:rPr>
              <a:t>, </a:t>
            </a:r>
            <a:r>
              <a:rPr lang="cs-CZ" i="1" dirty="0" err="1">
                <a:latin typeface="Times New Roman"/>
                <a:cs typeface="Times New Roman"/>
              </a:rPr>
              <a:t>ut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parceretur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relique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paganorum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multitudini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quodam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modo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infinite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patetur</a:t>
            </a:r>
            <a:r>
              <a:rPr lang="cs-CZ" dirty="0">
                <a:latin typeface="Times New Roman"/>
                <a:cs typeface="Times New Roman"/>
              </a:rPr>
              <a:t>.</a:t>
            </a:r>
            <a:endParaRPr lang="de-DE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29331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44237" y="1419303"/>
            <a:ext cx="84354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latin typeface="Times New Roman"/>
                <a:cs typeface="Times New Roman"/>
              </a:rPr>
              <a:t>Řád německých rytířů vůči Litvě (V)</a:t>
            </a:r>
            <a:endParaRPr lang="de-DE" b="1" dirty="0">
              <a:latin typeface="Times New Roman"/>
              <a:cs typeface="Times New Roman"/>
            </a:endParaRPr>
          </a:p>
          <a:p>
            <a:endParaRPr lang="de-DE" dirty="0">
              <a:latin typeface="Times New Roman"/>
              <a:cs typeface="Times New Roman"/>
            </a:endParaRPr>
          </a:p>
          <a:p>
            <a:pPr marL="285750" indent="-285750" algn="just">
              <a:buFont typeface="Arial"/>
              <a:buChar char="•"/>
            </a:pPr>
            <a:r>
              <a:rPr lang="de-DE" dirty="0" err="1">
                <a:latin typeface="Times New Roman"/>
                <a:cs typeface="Times New Roman"/>
              </a:rPr>
              <a:t>květen</a:t>
            </a:r>
            <a:r>
              <a:rPr lang="de-DE" dirty="0">
                <a:latin typeface="Times New Roman"/>
                <a:cs typeface="Times New Roman"/>
              </a:rPr>
              <a:t> 1404, </a:t>
            </a:r>
            <a:r>
              <a:rPr lang="de-DE" dirty="0" err="1">
                <a:latin typeface="Times New Roman"/>
                <a:cs typeface="Times New Roman"/>
              </a:rPr>
              <a:t>Raciążek</a:t>
            </a:r>
            <a:r>
              <a:rPr lang="de-DE" dirty="0">
                <a:latin typeface="Times New Roman"/>
                <a:cs typeface="Times New Roman"/>
              </a:rPr>
              <a:t> – </a:t>
            </a:r>
            <a:r>
              <a:rPr lang="de-DE" dirty="0" err="1">
                <a:latin typeface="Times New Roman"/>
                <a:cs typeface="Times New Roman"/>
              </a:rPr>
              <a:t>setkání</a:t>
            </a:r>
            <a:r>
              <a:rPr lang="de-DE" dirty="0">
                <a:latin typeface="Times New Roman"/>
                <a:cs typeface="Times New Roman"/>
              </a:rPr>
              <a:t> Vladislava II. </a:t>
            </a:r>
            <a:r>
              <a:rPr lang="de-DE" dirty="0" err="1">
                <a:latin typeface="Times New Roman"/>
                <a:cs typeface="Times New Roman"/>
              </a:rPr>
              <a:t>Jagella</a:t>
            </a:r>
            <a:r>
              <a:rPr lang="de-DE" dirty="0">
                <a:latin typeface="Times New Roman"/>
                <a:cs typeface="Times New Roman"/>
              </a:rPr>
              <a:t> a </a:t>
            </a:r>
            <a:r>
              <a:rPr lang="de-DE" dirty="0" err="1">
                <a:latin typeface="Times New Roman"/>
                <a:cs typeface="Times New Roman"/>
              </a:rPr>
              <a:t>velmistra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Konráda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z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Jungingenu</a:t>
            </a:r>
            <a:r>
              <a:rPr lang="de-DE" dirty="0">
                <a:latin typeface="Times New Roman"/>
                <a:cs typeface="Times New Roman"/>
              </a:rPr>
              <a:t>. </a:t>
            </a:r>
            <a:r>
              <a:rPr lang="de-DE" dirty="0" err="1">
                <a:latin typeface="Times New Roman"/>
                <a:cs typeface="Times New Roman"/>
              </a:rPr>
              <a:t>Vitolda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zastupoval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vilenský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bp</a:t>
            </a:r>
            <a:r>
              <a:rPr lang="de-DE" dirty="0">
                <a:latin typeface="Times New Roman"/>
                <a:cs typeface="Times New Roman"/>
              </a:rPr>
              <a:t>. </a:t>
            </a:r>
            <a:r>
              <a:rPr lang="de-DE" dirty="0" err="1">
                <a:latin typeface="Times New Roman"/>
                <a:cs typeface="Times New Roman"/>
              </a:rPr>
              <a:t>Potvrzení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smlouvy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z</a:t>
            </a:r>
            <a:r>
              <a:rPr lang="de-DE" dirty="0">
                <a:latin typeface="Times New Roman"/>
                <a:cs typeface="Times New Roman"/>
              </a:rPr>
              <a:t> r. 1398 v </a:t>
            </a:r>
            <a:r>
              <a:rPr lang="de-DE" dirty="0" err="1">
                <a:latin typeface="Times New Roman"/>
                <a:cs typeface="Times New Roman"/>
              </a:rPr>
              <a:t>Sallinwerder</a:t>
            </a:r>
            <a:r>
              <a:rPr lang="de-DE" dirty="0">
                <a:latin typeface="Times New Roman"/>
                <a:cs typeface="Times New Roman"/>
              </a:rPr>
              <a:t>. </a:t>
            </a:r>
            <a:r>
              <a:rPr lang="de-DE" dirty="0" err="1">
                <a:latin typeface="Times New Roman"/>
                <a:cs typeface="Times New Roman"/>
              </a:rPr>
              <a:t>Žmuď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měla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zůstat</a:t>
            </a:r>
            <a:r>
              <a:rPr lang="de-DE" dirty="0">
                <a:latin typeface="Times New Roman"/>
                <a:cs typeface="Times New Roman"/>
              </a:rPr>
              <a:t> v </a:t>
            </a:r>
            <a:r>
              <a:rPr lang="de-DE" dirty="0" err="1">
                <a:latin typeface="Times New Roman"/>
                <a:cs typeface="Times New Roman"/>
              </a:rPr>
              <a:t>řádových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rukou</a:t>
            </a:r>
            <a:r>
              <a:rPr lang="de-DE" dirty="0">
                <a:latin typeface="Times New Roman"/>
                <a:cs typeface="Times New Roman"/>
              </a:rPr>
              <a:t>. </a:t>
            </a:r>
            <a:r>
              <a:rPr lang="de-DE" dirty="0" err="1">
                <a:latin typeface="Times New Roman"/>
                <a:cs typeface="Times New Roman"/>
              </a:rPr>
              <a:t>Zvláštní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dokument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potvrzoval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kališský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mír</a:t>
            </a:r>
            <a:r>
              <a:rPr lang="de-DE" dirty="0">
                <a:latin typeface="Times New Roman"/>
                <a:cs typeface="Times New Roman"/>
              </a:rPr>
              <a:t>. </a:t>
            </a:r>
            <a:r>
              <a:rPr lang="de-DE" dirty="0" err="1">
                <a:latin typeface="Times New Roman"/>
                <a:cs typeface="Times New Roman"/>
              </a:rPr>
              <a:t>Řád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souhlasil</a:t>
            </a:r>
            <a:r>
              <a:rPr lang="de-DE" dirty="0">
                <a:latin typeface="Times New Roman"/>
                <a:cs typeface="Times New Roman"/>
              </a:rPr>
              <a:t> s </a:t>
            </a:r>
            <a:r>
              <a:rPr lang="de-DE" dirty="0" err="1">
                <a:latin typeface="Times New Roman"/>
                <a:cs typeface="Times New Roman"/>
              </a:rPr>
              <a:t>odkoupením</a:t>
            </a:r>
            <a:r>
              <a:rPr lang="de-DE" dirty="0">
                <a:latin typeface="Times New Roman"/>
                <a:cs typeface="Times New Roman"/>
              </a:rPr>
              <a:t>  </a:t>
            </a:r>
            <a:r>
              <a:rPr lang="de-DE" dirty="0" err="1">
                <a:latin typeface="Times New Roman"/>
                <a:cs typeface="Times New Roman"/>
              </a:rPr>
              <a:t>dobříňského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území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za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nižší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zástavní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sumu</a:t>
            </a:r>
            <a:r>
              <a:rPr lang="de-DE" dirty="0">
                <a:latin typeface="Times New Roman"/>
                <a:cs typeface="Times New Roman"/>
              </a:rPr>
              <a:t> (</a:t>
            </a:r>
            <a:r>
              <a:rPr lang="de-DE" dirty="0" err="1">
                <a:latin typeface="Times New Roman"/>
                <a:cs typeface="Times New Roman"/>
              </a:rPr>
              <a:t>červen</a:t>
            </a:r>
            <a:r>
              <a:rPr lang="de-DE" dirty="0">
                <a:latin typeface="Times New Roman"/>
                <a:cs typeface="Times New Roman"/>
              </a:rPr>
              <a:t> r. 1405). </a:t>
            </a:r>
            <a:r>
              <a:rPr lang="de-DE" dirty="0" err="1">
                <a:latin typeface="Times New Roman"/>
                <a:cs typeface="Times New Roman"/>
              </a:rPr>
              <a:t>Nevyřešen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spor</a:t>
            </a:r>
            <a:r>
              <a:rPr lang="de-DE" dirty="0">
                <a:latin typeface="Times New Roman"/>
                <a:cs typeface="Times New Roman"/>
              </a:rPr>
              <a:t> o </a:t>
            </a:r>
            <a:r>
              <a:rPr lang="de-DE" dirty="0" err="1">
                <a:latin typeface="Times New Roman"/>
                <a:cs typeface="Times New Roman"/>
              </a:rPr>
              <a:t>Drezdenko</a:t>
            </a:r>
            <a:r>
              <a:rPr lang="de-DE" dirty="0">
                <a:latin typeface="Times New Roman"/>
                <a:cs typeface="Times New Roman"/>
              </a:rPr>
              <a:t> v </a:t>
            </a:r>
            <a:r>
              <a:rPr lang="de-DE" dirty="0" err="1">
                <a:latin typeface="Times New Roman"/>
                <a:cs typeface="Times New Roman"/>
              </a:rPr>
              <a:t>Nové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marce</a:t>
            </a:r>
            <a:r>
              <a:rPr lang="de-DE" dirty="0">
                <a:latin typeface="Times New Roman"/>
                <a:cs typeface="Times New Roman"/>
              </a:rPr>
              <a:t> (</a:t>
            </a:r>
            <a:r>
              <a:rPr lang="de-DE" dirty="0" err="1">
                <a:latin typeface="Times New Roman"/>
                <a:cs typeface="Times New Roman"/>
              </a:rPr>
              <a:t>zástava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od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krále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Zikmunda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Lucemburského</a:t>
            </a:r>
            <a:r>
              <a:rPr lang="de-DE" dirty="0">
                <a:latin typeface="Times New Roman"/>
                <a:cs typeface="Times New Roman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121347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mapa-Polsko-Lokietek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" r="975"/>
          <a:stretch/>
        </p:blipFill>
        <p:spPr>
          <a:xfrm>
            <a:off x="317499" y="274638"/>
            <a:ext cx="8635665" cy="6583362"/>
          </a:xfrm>
        </p:spPr>
      </p:pic>
    </p:spTree>
    <p:extLst>
      <p:ext uri="{BB962C8B-B14F-4D97-AF65-F5344CB8AC3E}">
        <p14:creationId xmlns:p14="http://schemas.microsoft.com/office/powerpoint/2010/main" val="2470411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mapa-Polsko-Kazimierz-Wielki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3" b="-1383"/>
          <a:stretch/>
        </p:blipFill>
        <p:spPr>
          <a:xfrm>
            <a:off x="342900" y="274637"/>
            <a:ext cx="8509000" cy="6644373"/>
          </a:xfrm>
        </p:spPr>
      </p:pic>
    </p:spTree>
    <p:extLst>
      <p:ext uri="{BB962C8B-B14F-4D97-AF65-F5344CB8AC3E}">
        <p14:creationId xmlns:p14="http://schemas.microsoft.com/office/powerpoint/2010/main" val="79333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44237" y="663560"/>
            <a:ext cx="8435474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latin typeface="Times New Roman"/>
                <a:cs typeface="Times New Roman"/>
              </a:rPr>
              <a:t>Řád německých rytířů vůči Litvě (I)</a:t>
            </a:r>
            <a:endParaRPr lang="de-DE" b="1" dirty="0">
              <a:latin typeface="Times New Roman"/>
              <a:cs typeface="Times New Roman"/>
            </a:endParaRPr>
          </a:p>
          <a:p>
            <a:endParaRPr lang="de-DE" dirty="0">
              <a:latin typeface="Times New Roman"/>
              <a:cs typeface="Times New Roman"/>
            </a:endParaRPr>
          </a:p>
          <a:p>
            <a:pPr marL="285750" indent="-285750" algn="just">
              <a:buFont typeface="Arial"/>
              <a:buChar char="•"/>
            </a:pPr>
            <a:r>
              <a:rPr lang="de-DE" dirty="0" err="1">
                <a:latin typeface="Times New Roman"/>
                <a:cs typeface="Times New Roman"/>
              </a:rPr>
              <a:t>První</a:t>
            </a:r>
            <a:r>
              <a:rPr lang="de-DE" dirty="0">
                <a:latin typeface="Times New Roman"/>
                <a:cs typeface="Times New Roman"/>
              </a:rPr>
              <a:t> pol. 14. </a:t>
            </a:r>
            <a:r>
              <a:rPr lang="de-DE" dirty="0" err="1">
                <a:latin typeface="Times New Roman"/>
                <a:cs typeface="Times New Roman"/>
              </a:rPr>
              <a:t>st.</a:t>
            </a:r>
            <a:r>
              <a:rPr lang="de-DE" dirty="0">
                <a:latin typeface="Times New Roman"/>
                <a:cs typeface="Times New Roman"/>
              </a:rPr>
              <a:t> – </a:t>
            </a:r>
            <a:r>
              <a:rPr lang="de-DE" dirty="0" err="1">
                <a:latin typeface="Times New Roman"/>
                <a:cs typeface="Times New Roman"/>
              </a:rPr>
              <a:t>expanze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litevského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knížectví</a:t>
            </a:r>
            <a:r>
              <a:rPr lang="de-DE" dirty="0">
                <a:latin typeface="Times New Roman"/>
                <a:cs typeface="Times New Roman"/>
              </a:rPr>
              <a:t> na </a:t>
            </a:r>
            <a:r>
              <a:rPr lang="de-DE" dirty="0" err="1">
                <a:latin typeface="Times New Roman"/>
                <a:cs typeface="Times New Roman"/>
              </a:rPr>
              <a:t>ruské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území</a:t>
            </a:r>
            <a:r>
              <a:rPr lang="de-DE" dirty="0">
                <a:latin typeface="Times New Roman"/>
                <a:cs typeface="Times New Roman"/>
              </a:rPr>
              <a:t>. </a:t>
            </a:r>
            <a:r>
              <a:rPr lang="de-DE" dirty="0" err="1">
                <a:latin typeface="Times New Roman"/>
                <a:cs typeface="Times New Roman"/>
              </a:rPr>
              <a:t>Gediminas</a:t>
            </a:r>
            <a:r>
              <a:rPr lang="de-DE" dirty="0">
                <a:latin typeface="Times New Roman"/>
                <a:cs typeface="Times New Roman"/>
              </a:rPr>
              <a:t> (</a:t>
            </a:r>
            <a:r>
              <a:rPr lang="de-DE" dirty="0" err="1">
                <a:latin typeface="Times New Roman"/>
                <a:cs typeface="Times New Roman"/>
              </a:rPr>
              <a:t>Gedymín</a:t>
            </a:r>
            <a:r>
              <a:rPr lang="de-DE" dirty="0">
                <a:latin typeface="Times New Roman"/>
                <a:cs typeface="Times New Roman"/>
              </a:rPr>
              <a:t>, 1316–1341). </a:t>
            </a:r>
            <a:r>
              <a:rPr lang="de-DE" dirty="0" err="1">
                <a:latin typeface="Times New Roman"/>
                <a:cs typeface="Times New Roman"/>
              </a:rPr>
              <a:t>Rozříšení</a:t>
            </a:r>
            <a:r>
              <a:rPr lang="de-DE" dirty="0">
                <a:latin typeface="Times New Roman"/>
                <a:cs typeface="Times New Roman"/>
              </a:rPr>
              <a:t> o </a:t>
            </a:r>
            <a:r>
              <a:rPr lang="de-DE" dirty="0" err="1">
                <a:latin typeface="Times New Roman"/>
                <a:cs typeface="Times New Roman"/>
              </a:rPr>
              <a:t>východní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Smolensko</a:t>
            </a:r>
            <a:r>
              <a:rPr lang="de-DE" dirty="0">
                <a:latin typeface="Times New Roman"/>
                <a:cs typeface="Times New Roman"/>
              </a:rPr>
              <a:t> a </a:t>
            </a:r>
            <a:r>
              <a:rPr lang="de-DE" dirty="0" err="1">
                <a:latin typeface="Times New Roman"/>
                <a:cs typeface="Times New Roman"/>
              </a:rPr>
              <a:t>jižní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Polesí</a:t>
            </a:r>
            <a:r>
              <a:rPr lang="de-DE" dirty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err="1">
                <a:latin typeface="Times New Roman"/>
                <a:cs typeface="Times New Roman"/>
              </a:rPr>
              <a:t>Řád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realizoval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ideu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křížových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výprav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proti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pohanům</a:t>
            </a:r>
            <a:r>
              <a:rPr lang="de-DE" dirty="0">
                <a:latin typeface="Times New Roman"/>
                <a:cs typeface="Times New Roman"/>
              </a:rPr>
              <a:t>. </a:t>
            </a:r>
            <a:r>
              <a:rPr lang="de-DE" dirty="0" err="1">
                <a:latin typeface="Times New Roman"/>
                <a:cs typeface="Times New Roman"/>
              </a:rPr>
              <a:t>Vojenské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výpravy</a:t>
            </a:r>
            <a:r>
              <a:rPr lang="de-DE" dirty="0">
                <a:latin typeface="Times New Roman"/>
                <a:cs typeface="Times New Roman"/>
              </a:rPr>
              <a:t> (</a:t>
            </a:r>
            <a:r>
              <a:rPr lang="de-DE" dirty="0" err="1">
                <a:latin typeface="Times New Roman"/>
                <a:cs typeface="Times New Roman"/>
              </a:rPr>
              <a:t>tzv</a:t>
            </a:r>
            <a:r>
              <a:rPr lang="de-DE" dirty="0">
                <a:latin typeface="Times New Roman"/>
                <a:cs typeface="Times New Roman"/>
              </a:rPr>
              <a:t>. </a:t>
            </a:r>
            <a:r>
              <a:rPr lang="de-DE" dirty="0" err="1">
                <a:latin typeface="Times New Roman"/>
                <a:cs typeface="Times New Roman"/>
              </a:rPr>
              <a:t>rejzy</a:t>
            </a:r>
            <a:r>
              <a:rPr lang="de-DE" dirty="0">
                <a:latin typeface="Times New Roman"/>
                <a:cs typeface="Times New Roman"/>
              </a:rPr>
              <a:t> – </a:t>
            </a:r>
            <a:r>
              <a:rPr lang="de-DE" dirty="0" err="1">
                <a:latin typeface="Times New Roman"/>
                <a:cs typeface="Times New Roman"/>
              </a:rPr>
              <a:t>loupežná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tažení</a:t>
            </a:r>
            <a:r>
              <a:rPr lang="de-DE" dirty="0">
                <a:latin typeface="Times New Roman"/>
                <a:cs typeface="Times New Roman"/>
              </a:rPr>
              <a:t>) na </a:t>
            </a:r>
            <a:r>
              <a:rPr lang="de-DE" dirty="0" err="1">
                <a:latin typeface="Times New Roman"/>
                <a:cs typeface="Times New Roman"/>
              </a:rPr>
              <a:t>litevské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území</a:t>
            </a:r>
            <a:r>
              <a:rPr lang="de-DE" dirty="0">
                <a:latin typeface="Times New Roman"/>
                <a:cs typeface="Times New Roman"/>
              </a:rPr>
              <a:t>. </a:t>
            </a:r>
            <a:r>
              <a:rPr lang="de-DE" dirty="0" err="1">
                <a:latin typeface="Times New Roman"/>
                <a:cs typeface="Times New Roman"/>
              </a:rPr>
              <a:t>Populární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mezi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šlechtou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západní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Evropy</a:t>
            </a:r>
            <a:r>
              <a:rPr lang="de-DE" dirty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>
                <a:latin typeface="Times New Roman"/>
                <a:cs typeface="Times New Roman"/>
              </a:rPr>
              <a:t>30. </a:t>
            </a:r>
            <a:r>
              <a:rPr lang="de-DE" dirty="0" err="1">
                <a:latin typeface="Times New Roman"/>
                <a:cs typeface="Times New Roman"/>
              </a:rPr>
              <a:t>léta</a:t>
            </a:r>
            <a:r>
              <a:rPr lang="de-DE" dirty="0">
                <a:latin typeface="Times New Roman"/>
                <a:cs typeface="Times New Roman"/>
              </a:rPr>
              <a:t> 14. </a:t>
            </a:r>
            <a:r>
              <a:rPr lang="de-DE" dirty="0" err="1">
                <a:latin typeface="Times New Roman"/>
                <a:cs typeface="Times New Roman"/>
              </a:rPr>
              <a:t>st.</a:t>
            </a:r>
            <a:r>
              <a:rPr lang="de-DE" dirty="0">
                <a:latin typeface="Times New Roman"/>
                <a:cs typeface="Times New Roman"/>
              </a:rPr>
              <a:t> – </a:t>
            </a:r>
            <a:r>
              <a:rPr lang="de-DE" dirty="0" err="1">
                <a:latin typeface="Times New Roman"/>
                <a:cs typeface="Times New Roman"/>
              </a:rPr>
              <a:t>stavba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hradů-základen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u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řeky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Němen</a:t>
            </a:r>
            <a:r>
              <a:rPr lang="de-DE" dirty="0">
                <a:latin typeface="Times New Roman"/>
                <a:cs typeface="Times New Roman"/>
              </a:rPr>
              <a:t>, </a:t>
            </a:r>
            <a:r>
              <a:rPr lang="de-DE" dirty="0" err="1">
                <a:latin typeface="Times New Roman"/>
                <a:cs typeface="Times New Roman"/>
              </a:rPr>
              <a:t>výpady</a:t>
            </a:r>
            <a:r>
              <a:rPr lang="de-DE" dirty="0">
                <a:latin typeface="Times New Roman"/>
                <a:cs typeface="Times New Roman"/>
              </a:rPr>
              <a:t> na </a:t>
            </a:r>
            <a:r>
              <a:rPr lang="de-DE" dirty="0" err="1">
                <a:latin typeface="Times New Roman"/>
                <a:cs typeface="Times New Roman"/>
              </a:rPr>
              <a:t>pohanské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území</a:t>
            </a:r>
            <a:r>
              <a:rPr lang="de-DE" dirty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b="1" dirty="0">
                <a:latin typeface="Times New Roman"/>
                <a:cs typeface="Times New Roman"/>
              </a:rPr>
              <a:t>1337</a:t>
            </a:r>
            <a:r>
              <a:rPr lang="de-DE" dirty="0">
                <a:latin typeface="Times New Roman"/>
                <a:cs typeface="Times New Roman"/>
              </a:rPr>
              <a:t> – </a:t>
            </a:r>
            <a:r>
              <a:rPr lang="de-DE" dirty="0" err="1">
                <a:latin typeface="Times New Roman"/>
                <a:cs typeface="Times New Roman"/>
              </a:rPr>
              <a:t>privilegium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Ludvíka</a:t>
            </a:r>
            <a:r>
              <a:rPr lang="de-DE" dirty="0">
                <a:latin typeface="Times New Roman"/>
                <a:cs typeface="Times New Roman"/>
              </a:rPr>
              <a:t> IV. </a:t>
            </a:r>
            <a:r>
              <a:rPr lang="de-DE" dirty="0" err="1">
                <a:latin typeface="Times New Roman"/>
                <a:cs typeface="Times New Roman"/>
              </a:rPr>
              <a:t>Bavora</a:t>
            </a:r>
            <a:r>
              <a:rPr lang="de-DE" dirty="0">
                <a:latin typeface="Times New Roman"/>
                <a:cs typeface="Times New Roman"/>
              </a:rPr>
              <a:t>, </a:t>
            </a:r>
            <a:r>
              <a:rPr lang="de-DE" dirty="0" err="1">
                <a:latin typeface="Times New Roman"/>
                <a:cs typeface="Times New Roman"/>
              </a:rPr>
              <a:t>který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řádu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udělil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Žmuď</a:t>
            </a:r>
            <a:r>
              <a:rPr lang="de-DE" dirty="0">
                <a:latin typeface="Times New Roman"/>
                <a:cs typeface="Times New Roman"/>
              </a:rPr>
              <a:t>, </a:t>
            </a:r>
            <a:r>
              <a:rPr lang="de-DE" dirty="0" err="1">
                <a:latin typeface="Times New Roman"/>
                <a:cs typeface="Times New Roman"/>
              </a:rPr>
              <a:t>Litvu</a:t>
            </a:r>
            <a:r>
              <a:rPr lang="de-DE" dirty="0">
                <a:latin typeface="Times New Roman"/>
                <a:cs typeface="Times New Roman"/>
              </a:rPr>
              <a:t> a </a:t>
            </a:r>
            <a:r>
              <a:rPr lang="de-DE" dirty="0" err="1">
                <a:latin typeface="Times New Roman"/>
                <a:cs typeface="Times New Roman"/>
              </a:rPr>
              <a:t>Rus</a:t>
            </a:r>
            <a:r>
              <a:rPr lang="de-DE" dirty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err="1">
                <a:latin typeface="Times New Roman"/>
                <a:cs typeface="Times New Roman"/>
              </a:rPr>
              <a:t>Gedymín</a:t>
            </a:r>
            <a:r>
              <a:rPr lang="de-DE" dirty="0">
                <a:latin typeface="Times New Roman"/>
                <a:cs typeface="Times New Roman"/>
              </a:rPr>
              <a:t> kontaktoval (</a:t>
            </a:r>
            <a:r>
              <a:rPr lang="de-DE" dirty="0" err="1">
                <a:latin typeface="Times New Roman"/>
                <a:cs typeface="Times New Roman"/>
              </a:rPr>
              <a:t>přes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rižského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abp</a:t>
            </a:r>
            <a:r>
              <a:rPr lang="de-DE" dirty="0">
                <a:latin typeface="Times New Roman"/>
                <a:cs typeface="Times New Roman"/>
              </a:rPr>
              <a:t>) </a:t>
            </a:r>
            <a:r>
              <a:rPr lang="de-DE" dirty="0" err="1">
                <a:latin typeface="Times New Roman"/>
                <a:cs typeface="Times New Roman"/>
              </a:rPr>
              <a:t>papeže</a:t>
            </a:r>
            <a:r>
              <a:rPr lang="de-DE" dirty="0">
                <a:latin typeface="Times New Roman"/>
                <a:cs typeface="Times New Roman"/>
              </a:rPr>
              <a:t> Jana XXIII. a </a:t>
            </a:r>
            <a:r>
              <a:rPr lang="de-DE" dirty="0" err="1">
                <a:latin typeface="Times New Roman"/>
                <a:cs typeface="Times New Roman"/>
              </a:rPr>
              <a:t>informoval</a:t>
            </a:r>
            <a:r>
              <a:rPr lang="de-DE" dirty="0">
                <a:latin typeface="Times New Roman"/>
                <a:cs typeface="Times New Roman"/>
              </a:rPr>
              <a:t> o </a:t>
            </a:r>
            <a:r>
              <a:rPr lang="de-DE" dirty="0" err="1">
                <a:latin typeface="Times New Roman"/>
                <a:cs typeface="Times New Roman"/>
              </a:rPr>
              <a:t>zločinech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řádových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vojsk</a:t>
            </a:r>
            <a:r>
              <a:rPr lang="de-DE" dirty="0">
                <a:latin typeface="Times New Roman"/>
                <a:cs typeface="Times New Roman"/>
              </a:rPr>
              <a:t>. </a:t>
            </a:r>
            <a:r>
              <a:rPr lang="de-DE" dirty="0" err="1">
                <a:latin typeface="Times New Roman"/>
                <a:cs typeface="Times New Roman"/>
              </a:rPr>
              <a:t>Zájem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papeže</a:t>
            </a:r>
            <a:r>
              <a:rPr lang="de-DE" dirty="0">
                <a:latin typeface="Times New Roman"/>
                <a:cs typeface="Times New Roman"/>
              </a:rPr>
              <a:t> o </a:t>
            </a:r>
            <a:r>
              <a:rPr lang="de-DE" dirty="0" err="1">
                <a:latin typeface="Times New Roman"/>
                <a:cs typeface="Times New Roman"/>
              </a:rPr>
              <a:t>Litvu</a:t>
            </a:r>
            <a:r>
              <a:rPr lang="de-DE" dirty="0">
                <a:latin typeface="Times New Roman"/>
                <a:cs typeface="Times New Roman"/>
              </a:rPr>
              <a:t>, </a:t>
            </a:r>
            <a:r>
              <a:rPr lang="de-DE" dirty="0" err="1">
                <a:latin typeface="Times New Roman"/>
                <a:cs typeface="Times New Roman"/>
              </a:rPr>
              <a:t>která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ale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tehdy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křesťanství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nepřijala</a:t>
            </a:r>
            <a:r>
              <a:rPr lang="de-DE" dirty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>
                <a:latin typeface="Times New Roman"/>
                <a:cs typeface="Times New Roman"/>
              </a:rPr>
              <a:t>Po </a:t>
            </a:r>
            <a:r>
              <a:rPr lang="de-DE" dirty="0" err="1">
                <a:latin typeface="Times New Roman"/>
                <a:cs typeface="Times New Roman"/>
              </a:rPr>
              <a:t>Gedymínovi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vládli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jeho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synové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Olgerd</a:t>
            </a:r>
            <a:r>
              <a:rPr lang="de-DE" dirty="0">
                <a:latin typeface="Times New Roman"/>
                <a:cs typeface="Times New Roman"/>
              </a:rPr>
              <a:t> a </a:t>
            </a:r>
            <a:r>
              <a:rPr lang="de-DE" dirty="0" err="1">
                <a:latin typeface="Times New Roman"/>
                <a:cs typeface="Times New Roman"/>
              </a:rPr>
              <a:t>Kejstut</a:t>
            </a:r>
            <a:r>
              <a:rPr lang="de-DE" dirty="0">
                <a:latin typeface="Times New Roman"/>
                <a:cs typeface="Times New Roman"/>
              </a:rPr>
              <a:t>. </a:t>
            </a:r>
            <a:r>
              <a:rPr lang="de-DE" dirty="0" err="1">
                <a:latin typeface="Times New Roman"/>
                <a:cs typeface="Times New Roman"/>
              </a:rPr>
              <a:t>První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připojoval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další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východní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území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Litvě</a:t>
            </a:r>
            <a:r>
              <a:rPr lang="de-DE" dirty="0">
                <a:latin typeface="Times New Roman"/>
                <a:cs typeface="Times New Roman"/>
              </a:rPr>
              <a:t>. </a:t>
            </a:r>
            <a:r>
              <a:rPr lang="de-DE" dirty="0" err="1">
                <a:latin typeface="Times New Roman"/>
                <a:cs typeface="Times New Roman"/>
              </a:rPr>
              <a:t>Druhý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zadržoval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expanzi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řádu</a:t>
            </a:r>
            <a:r>
              <a:rPr lang="de-DE" dirty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>
                <a:latin typeface="Times New Roman"/>
                <a:cs typeface="Times New Roman"/>
              </a:rPr>
              <a:t>1344 – Jan </a:t>
            </a:r>
            <a:r>
              <a:rPr lang="de-DE" dirty="0" err="1">
                <a:latin typeface="Times New Roman"/>
                <a:cs typeface="Times New Roman"/>
              </a:rPr>
              <a:t>Lucemburský</a:t>
            </a:r>
            <a:r>
              <a:rPr lang="de-DE" dirty="0">
                <a:latin typeface="Times New Roman"/>
                <a:cs typeface="Times New Roman"/>
              </a:rPr>
              <a:t> a </a:t>
            </a:r>
            <a:r>
              <a:rPr lang="de-DE" dirty="0" err="1">
                <a:latin typeface="Times New Roman"/>
                <a:cs typeface="Times New Roman"/>
              </a:rPr>
              <a:t>jeho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syn</a:t>
            </a:r>
            <a:r>
              <a:rPr lang="de-DE" dirty="0">
                <a:latin typeface="Times New Roman"/>
                <a:cs typeface="Times New Roman"/>
              </a:rPr>
              <a:t> Karel na </a:t>
            </a:r>
            <a:r>
              <a:rPr lang="de-DE" dirty="0" err="1">
                <a:latin typeface="Times New Roman"/>
                <a:cs typeface="Times New Roman"/>
              </a:rPr>
              <a:t>tažení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proti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Litvě</a:t>
            </a:r>
            <a:r>
              <a:rPr lang="de-DE" dirty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>
                <a:latin typeface="Times New Roman"/>
                <a:cs typeface="Times New Roman"/>
              </a:rPr>
              <a:t>Pol. 14. </a:t>
            </a:r>
            <a:r>
              <a:rPr lang="de-DE" dirty="0" err="1">
                <a:latin typeface="Times New Roman"/>
                <a:cs typeface="Times New Roman"/>
              </a:rPr>
              <a:t>st.</a:t>
            </a:r>
            <a:r>
              <a:rPr lang="de-DE" dirty="0">
                <a:latin typeface="Times New Roman"/>
                <a:cs typeface="Times New Roman"/>
              </a:rPr>
              <a:t> – </a:t>
            </a:r>
            <a:r>
              <a:rPr lang="de-DE" dirty="0" err="1">
                <a:latin typeface="Times New Roman"/>
                <a:cs typeface="Times New Roman"/>
              </a:rPr>
              <a:t>zapojení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Polska</a:t>
            </a:r>
            <a:r>
              <a:rPr lang="de-DE" dirty="0">
                <a:latin typeface="Times New Roman"/>
                <a:cs typeface="Times New Roman"/>
              </a:rPr>
              <a:t> do </a:t>
            </a:r>
            <a:r>
              <a:rPr lang="de-DE" dirty="0" err="1">
                <a:latin typeface="Times New Roman"/>
                <a:cs typeface="Times New Roman"/>
              </a:rPr>
              <a:t>voj</a:t>
            </a:r>
            <a:r>
              <a:rPr lang="de-DE" dirty="0">
                <a:latin typeface="Times New Roman"/>
                <a:cs typeface="Times New Roman"/>
              </a:rPr>
              <a:t>. </a:t>
            </a:r>
            <a:r>
              <a:rPr lang="de-DE" dirty="0" err="1">
                <a:latin typeface="Times New Roman"/>
                <a:cs typeface="Times New Roman"/>
              </a:rPr>
              <a:t>akcí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proti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Litvě</a:t>
            </a:r>
            <a:r>
              <a:rPr lang="de-DE" dirty="0">
                <a:latin typeface="Times New Roman"/>
                <a:cs typeface="Times New Roman"/>
              </a:rPr>
              <a:t>. </a:t>
            </a:r>
            <a:r>
              <a:rPr lang="de-DE" dirty="0" err="1">
                <a:latin typeface="Times New Roman"/>
                <a:cs typeface="Times New Roman"/>
              </a:rPr>
              <a:t>Rivalita</a:t>
            </a:r>
            <a:r>
              <a:rPr lang="de-DE" dirty="0">
                <a:latin typeface="Times New Roman"/>
                <a:cs typeface="Times New Roman"/>
              </a:rPr>
              <a:t> o </a:t>
            </a:r>
            <a:r>
              <a:rPr lang="de-DE" dirty="0" err="1">
                <a:latin typeface="Times New Roman"/>
                <a:cs typeface="Times New Roman"/>
              </a:rPr>
              <a:t>Haličsko-vladimírské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knížectví</a:t>
            </a:r>
            <a:r>
              <a:rPr lang="de-DE" dirty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>
                <a:latin typeface="Times New Roman"/>
                <a:cs typeface="Times New Roman"/>
              </a:rPr>
              <a:t>1354 – </a:t>
            </a:r>
            <a:r>
              <a:rPr lang="de-DE" dirty="0" err="1">
                <a:latin typeface="Times New Roman"/>
                <a:cs typeface="Times New Roman"/>
              </a:rPr>
              <a:t>papež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Innocenc</a:t>
            </a:r>
            <a:r>
              <a:rPr lang="de-DE" dirty="0">
                <a:latin typeface="Times New Roman"/>
                <a:cs typeface="Times New Roman"/>
              </a:rPr>
              <a:t> VI. </a:t>
            </a:r>
            <a:r>
              <a:rPr lang="de-DE" dirty="0" err="1">
                <a:latin typeface="Times New Roman"/>
                <a:cs typeface="Times New Roman"/>
              </a:rPr>
              <a:t>vyhlásil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kruciátu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proti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Litvě</a:t>
            </a:r>
            <a:r>
              <a:rPr lang="de-DE" dirty="0">
                <a:latin typeface="Times New Roman"/>
                <a:cs typeface="Times New Roman"/>
              </a:rPr>
              <a:t>. </a:t>
            </a:r>
            <a:r>
              <a:rPr lang="de-DE" dirty="0" err="1">
                <a:latin typeface="Times New Roman"/>
                <a:cs typeface="Times New Roman"/>
              </a:rPr>
              <a:t>Výzva</a:t>
            </a:r>
            <a:r>
              <a:rPr lang="de-DE" dirty="0">
                <a:latin typeface="Times New Roman"/>
                <a:cs typeface="Times New Roman"/>
              </a:rPr>
              <a:t> pro </a:t>
            </a:r>
            <a:r>
              <a:rPr lang="de-DE" dirty="0" err="1">
                <a:latin typeface="Times New Roman"/>
                <a:cs typeface="Times New Roman"/>
              </a:rPr>
              <a:t>panovníky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Čech</a:t>
            </a:r>
            <a:r>
              <a:rPr lang="de-DE" dirty="0">
                <a:latin typeface="Times New Roman"/>
                <a:cs typeface="Times New Roman"/>
              </a:rPr>
              <a:t> a </a:t>
            </a:r>
            <a:r>
              <a:rPr lang="de-DE" dirty="0" err="1">
                <a:latin typeface="Times New Roman"/>
                <a:cs typeface="Times New Roman"/>
              </a:rPr>
              <a:t>Uher</a:t>
            </a:r>
            <a:r>
              <a:rPr lang="de-DE" dirty="0">
                <a:latin typeface="Times New Roman"/>
                <a:cs typeface="Times New Roman"/>
              </a:rPr>
              <a:t>. List </a:t>
            </a:r>
            <a:r>
              <a:rPr lang="de-DE" dirty="0" err="1">
                <a:latin typeface="Times New Roman"/>
                <a:cs typeface="Times New Roman"/>
              </a:rPr>
              <a:t>polskému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episkopátu</a:t>
            </a:r>
            <a:r>
              <a:rPr lang="de-DE" dirty="0">
                <a:latin typeface="Times New Roman"/>
                <a:cs typeface="Times New Roman"/>
              </a:rPr>
              <a:t> o </a:t>
            </a:r>
            <a:r>
              <a:rPr lang="de-DE" dirty="0" err="1">
                <a:latin typeface="Times New Roman"/>
                <a:cs typeface="Times New Roman"/>
              </a:rPr>
              <a:t>finan</a:t>
            </a:r>
            <a:r>
              <a:rPr lang="de-DE" dirty="0">
                <a:latin typeface="Times New Roman"/>
                <a:cs typeface="Times New Roman"/>
              </a:rPr>
              <a:t>. </a:t>
            </a:r>
            <a:r>
              <a:rPr lang="de-DE" dirty="0" err="1">
                <a:latin typeface="Times New Roman"/>
                <a:cs typeface="Times New Roman"/>
              </a:rPr>
              <a:t>podporu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polskému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králi</a:t>
            </a:r>
            <a:r>
              <a:rPr lang="de-DE" dirty="0">
                <a:latin typeface="Times New Roman"/>
                <a:cs typeface="Times New Roman"/>
              </a:rPr>
              <a:t>. </a:t>
            </a:r>
            <a:r>
              <a:rPr lang="de-DE" dirty="0" err="1">
                <a:latin typeface="Times New Roman"/>
                <a:cs typeface="Times New Roman"/>
              </a:rPr>
              <a:t>Papežská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kritika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řádu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za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útok</a:t>
            </a:r>
            <a:r>
              <a:rPr lang="de-DE" dirty="0">
                <a:latin typeface="Times New Roman"/>
                <a:cs typeface="Times New Roman"/>
              </a:rPr>
              <a:t> na </a:t>
            </a:r>
            <a:r>
              <a:rPr lang="de-DE" dirty="0" err="1">
                <a:latin typeface="Times New Roman"/>
                <a:cs typeface="Times New Roman"/>
              </a:rPr>
              <a:t>Mazovsko</a:t>
            </a:r>
            <a:r>
              <a:rPr lang="de-DE" dirty="0">
                <a:latin typeface="Times New Roman"/>
                <a:cs typeface="Times New Roman"/>
              </a:rPr>
              <a:t>. Po r. 1355 (</a:t>
            </a:r>
            <a:r>
              <a:rPr lang="de-DE" dirty="0" err="1">
                <a:latin typeface="Times New Roman"/>
                <a:cs typeface="Times New Roman"/>
              </a:rPr>
              <a:t>polsko-litevské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smíření</a:t>
            </a:r>
            <a:r>
              <a:rPr lang="de-DE" dirty="0">
                <a:latin typeface="Times New Roman"/>
                <a:cs typeface="Times New Roman"/>
              </a:rPr>
              <a:t>) </a:t>
            </a:r>
            <a:r>
              <a:rPr lang="de-DE" dirty="0" err="1">
                <a:latin typeface="Times New Roman"/>
                <a:cs typeface="Times New Roman"/>
              </a:rPr>
              <a:t>zase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kritika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papeže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vůči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Kazimírovi</a:t>
            </a:r>
            <a:r>
              <a:rPr lang="de-DE" dirty="0">
                <a:latin typeface="Times New Roman"/>
                <a:cs typeface="Times New Roman"/>
              </a:rPr>
              <a:t> III. 1357 – </a:t>
            </a:r>
            <a:r>
              <a:rPr lang="de-DE" dirty="0" err="1">
                <a:latin typeface="Times New Roman"/>
                <a:cs typeface="Times New Roman"/>
              </a:rPr>
              <a:t>polsko-litevské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spojenectví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proti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řádu</a:t>
            </a:r>
            <a:r>
              <a:rPr lang="de-DE" dirty="0">
                <a:latin typeface="Times New Roman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4036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1337-11-15_080_gesamt_Belehnung-mit-Litauen_Schieblade-20-Nr-29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3" b="4767"/>
          <a:stretch/>
        </p:blipFill>
        <p:spPr>
          <a:xfrm>
            <a:off x="-47883" y="0"/>
            <a:ext cx="9191883" cy="5885004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5885004"/>
            <a:ext cx="9144000" cy="972995"/>
          </a:xfrm>
        </p:spPr>
        <p:txBody>
          <a:bodyPr>
            <a:noAutofit/>
          </a:bodyPr>
          <a:lstStyle/>
          <a:p>
            <a:r>
              <a:rPr lang="cs-CZ" sz="2000" dirty="0">
                <a:latin typeface="Times New Roman"/>
                <a:cs typeface="Times New Roman"/>
              </a:rPr>
              <a:t>1337 [listopad 15], </a:t>
            </a:r>
            <a:r>
              <a:rPr lang="cs-CZ" sz="2000" dirty="0" err="1">
                <a:latin typeface="Times New Roman"/>
                <a:cs typeface="Times New Roman"/>
              </a:rPr>
              <a:t>München</a:t>
            </a:r>
            <a:br>
              <a:rPr lang="de-AT" sz="2000" dirty="0">
                <a:latin typeface="Times New Roman"/>
                <a:cs typeface="Times New Roman"/>
              </a:rPr>
            </a:br>
            <a:r>
              <a:rPr lang="de-AT" sz="2000" dirty="0" err="1">
                <a:latin typeface="Times New Roman"/>
                <a:cs typeface="Times New Roman"/>
              </a:rPr>
              <a:t>Císař</a:t>
            </a:r>
            <a:r>
              <a:rPr lang="de-AT" sz="2000" dirty="0">
                <a:latin typeface="Times New Roman"/>
                <a:cs typeface="Times New Roman"/>
              </a:rPr>
              <a:t> </a:t>
            </a:r>
            <a:r>
              <a:rPr lang="cs-CZ" sz="2000" dirty="0">
                <a:latin typeface="Times New Roman"/>
                <a:cs typeface="Times New Roman"/>
              </a:rPr>
              <a:t>Ludvík IV. Bavor daruje řádu Litvu a </a:t>
            </a:r>
            <a:r>
              <a:rPr lang="cs-CZ" sz="2000" dirty="0" err="1">
                <a:latin typeface="Times New Roman"/>
                <a:cs typeface="Times New Roman"/>
              </a:rPr>
              <a:t>přislušející</a:t>
            </a:r>
            <a:r>
              <a:rPr lang="cs-CZ" sz="2000" dirty="0">
                <a:latin typeface="Times New Roman"/>
                <a:cs typeface="Times New Roman"/>
              </a:rPr>
              <a:t> území a velmistrovi Dietrichovi z </a:t>
            </a:r>
            <a:r>
              <a:rPr lang="cs-CZ" sz="2000" dirty="0" err="1">
                <a:latin typeface="Times New Roman"/>
                <a:cs typeface="Times New Roman"/>
              </a:rPr>
              <a:t>Altenburgu</a:t>
            </a:r>
            <a:r>
              <a:rPr lang="cs-CZ" sz="2000" dirty="0">
                <a:latin typeface="Times New Roman"/>
                <a:cs typeface="Times New Roman"/>
              </a:rPr>
              <a:t> předává vrchnostenská práva.</a:t>
            </a:r>
            <a:endParaRPr lang="de-DE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27145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1337-11-15_080_INITIALE-gesamt_Belehnung-mit-Litauen_Schieblade-20-Nr-2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" r="1395"/>
          <a:stretch>
            <a:fillRect/>
          </a:stretch>
        </p:blipFill>
        <p:spPr>
          <a:xfrm>
            <a:off x="0" y="0"/>
            <a:ext cx="9144000" cy="5028848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89367" y="258909"/>
            <a:ext cx="4754633" cy="972995"/>
          </a:xfrm>
        </p:spPr>
        <p:txBody>
          <a:bodyPr>
            <a:noAutofit/>
          </a:bodyPr>
          <a:lstStyle/>
          <a:p>
            <a:r>
              <a:rPr lang="cs-CZ" sz="2000" dirty="0">
                <a:latin typeface="Times New Roman"/>
                <a:cs typeface="Times New Roman"/>
              </a:rPr>
              <a:t>1337 [listopad 15], </a:t>
            </a:r>
            <a:r>
              <a:rPr lang="cs-CZ" sz="2000" dirty="0" err="1">
                <a:latin typeface="Times New Roman"/>
                <a:cs typeface="Times New Roman"/>
              </a:rPr>
              <a:t>München</a:t>
            </a:r>
            <a:br>
              <a:rPr lang="de-AT" sz="2000" dirty="0">
                <a:latin typeface="Times New Roman"/>
                <a:cs typeface="Times New Roman"/>
              </a:rPr>
            </a:br>
            <a:r>
              <a:rPr lang="cs-CZ" sz="2000" dirty="0">
                <a:latin typeface="Times New Roman"/>
                <a:cs typeface="Times New Roman"/>
              </a:rPr>
              <a:t>Iniciála „L“ představuje císaře a velmistra při aktu předání praporce symbolizujícího předání Litvy jako léna.</a:t>
            </a:r>
            <a:endParaRPr lang="de-DE" sz="2000" dirty="0">
              <a:latin typeface="Times New Roman"/>
              <a:cs typeface="Times New Roman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0" y="5028848"/>
            <a:ext cx="914399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Times New Roman"/>
                <a:cs typeface="Times New Roman"/>
              </a:rPr>
              <a:t>... </a:t>
            </a:r>
            <a:r>
              <a:rPr lang="de-DE" b="1" dirty="0" err="1">
                <a:latin typeface="Times New Roman"/>
                <a:cs typeface="Times New Roman"/>
              </a:rPr>
              <a:t>terram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Lythwinorum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dirty="0">
                <a:latin typeface="Times New Roman"/>
                <a:cs typeface="Times New Roman"/>
              </a:rPr>
              <a:t>cum </a:t>
            </a:r>
            <a:r>
              <a:rPr lang="de-DE" dirty="0" err="1">
                <a:latin typeface="Times New Roman"/>
                <a:cs typeface="Times New Roman"/>
              </a:rPr>
              <a:t>omnibus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pertinenciis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suis</a:t>
            </a:r>
            <a:r>
              <a:rPr lang="de-DE" dirty="0">
                <a:latin typeface="Times New Roman"/>
                <a:cs typeface="Times New Roman"/>
              </a:rPr>
              <a:t> et </a:t>
            </a:r>
            <a:r>
              <a:rPr lang="de-DE" dirty="0" err="1">
                <a:latin typeface="Times New Roman"/>
                <a:cs typeface="Times New Roman"/>
              </a:rPr>
              <a:t>partibus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cuiuscumque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ydiomatis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sive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Hamayten</a:t>
            </a:r>
            <a:r>
              <a:rPr lang="de-DE" dirty="0">
                <a:latin typeface="Times New Roman"/>
                <a:cs typeface="Times New Roman"/>
              </a:rPr>
              <a:t>, </a:t>
            </a:r>
            <a:r>
              <a:rPr lang="de-DE" dirty="0" err="1">
                <a:latin typeface="Times New Roman"/>
                <a:cs typeface="Times New Roman"/>
              </a:rPr>
              <a:t>Karsow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vel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Rusye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seu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alterius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cuiuscumque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existant</a:t>
            </a:r>
            <a:r>
              <a:rPr lang="de-DE" dirty="0">
                <a:latin typeface="Times New Roman"/>
                <a:cs typeface="Times New Roman"/>
              </a:rPr>
              <a:t> ... de </a:t>
            </a:r>
            <a:r>
              <a:rPr lang="de-DE" dirty="0" err="1">
                <a:latin typeface="Times New Roman"/>
                <a:cs typeface="Times New Roman"/>
              </a:rPr>
              <a:t>imperiali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auctoritate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donamus</a:t>
            </a:r>
            <a:r>
              <a:rPr lang="de-DE" dirty="0">
                <a:latin typeface="Times New Roman"/>
                <a:cs typeface="Times New Roman"/>
              </a:rPr>
              <a:t> pure et </a:t>
            </a:r>
            <a:r>
              <a:rPr lang="de-DE" dirty="0" err="1">
                <a:latin typeface="Times New Roman"/>
                <a:cs typeface="Times New Roman"/>
              </a:rPr>
              <a:t>irrevocabiliter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iure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proprio</a:t>
            </a:r>
            <a:r>
              <a:rPr lang="de-DE" b="1" dirty="0">
                <a:latin typeface="Times New Roman"/>
                <a:cs typeface="Times New Roman"/>
              </a:rPr>
              <a:t> in </a:t>
            </a:r>
            <a:r>
              <a:rPr lang="de-DE" b="1" dirty="0" err="1">
                <a:latin typeface="Times New Roman"/>
                <a:cs typeface="Times New Roman"/>
              </a:rPr>
              <a:t>perpetuum</a:t>
            </a:r>
            <a:r>
              <a:rPr lang="de-DE" b="1" dirty="0">
                <a:latin typeface="Times New Roman"/>
                <a:cs typeface="Times New Roman"/>
              </a:rPr>
              <a:t> pro se et </a:t>
            </a:r>
            <a:r>
              <a:rPr lang="de-DE" b="1" dirty="0" err="1">
                <a:latin typeface="Times New Roman"/>
                <a:cs typeface="Times New Roman"/>
              </a:rPr>
              <a:t>suis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successoribus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recipientes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dictam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terram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dictumque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fratrem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Theodoricum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felicem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nostrum</a:t>
            </a:r>
            <a:r>
              <a:rPr lang="de-DE" b="1" dirty="0">
                <a:latin typeface="Times New Roman"/>
                <a:cs typeface="Times New Roman"/>
              </a:rPr>
              <a:t> et </a:t>
            </a:r>
            <a:r>
              <a:rPr lang="de-DE" b="1" dirty="0" err="1">
                <a:latin typeface="Times New Roman"/>
                <a:cs typeface="Times New Roman"/>
              </a:rPr>
              <a:t>imperii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principem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nomine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dicti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sacri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ordinis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investimus</a:t>
            </a:r>
            <a:r>
              <a:rPr lang="de-DE" dirty="0">
                <a:latin typeface="Times New Roman"/>
                <a:cs typeface="Times New Roman"/>
              </a:rPr>
              <a:t> de </a:t>
            </a:r>
            <a:r>
              <a:rPr lang="de-DE" dirty="0" err="1">
                <a:latin typeface="Times New Roman"/>
                <a:cs typeface="Times New Roman"/>
              </a:rPr>
              <a:t>eisdem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b="1" dirty="0">
                <a:latin typeface="Times New Roman"/>
                <a:cs typeface="Times New Roman"/>
              </a:rPr>
              <a:t>cum </a:t>
            </a:r>
            <a:r>
              <a:rPr lang="de-DE" b="1" dirty="0" err="1">
                <a:latin typeface="Times New Roman"/>
                <a:cs typeface="Times New Roman"/>
              </a:rPr>
              <a:t>administracione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temporalium</a:t>
            </a:r>
            <a:r>
              <a:rPr lang="de-DE" b="1" dirty="0">
                <a:latin typeface="Times New Roman"/>
                <a:cs typeface="Times New Roman"/>
              </a:rPr>
              <a:t> et </a:t>
            </a:r>
            <a:r>
              <a:rPr lang="de-DE" b="1" dirty="0" err="1">
                <a:latin typeface="Times New Roman"/>
                <a:cs typeface="Times New Roman"/>
              </a:rPr>
              <a:t>iurisdictione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eiusdem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plenaria</a:t>
            </a:r>
            <a:r>
              <a:rPr lang="de-DE" b="1" dirty="0">
                <a:latin typeface="Times New Roman"/>
                <a:cs typeface="Times New Roman"/>
              </a:rPr>
              <a:t> </a:t>
            </a:r>
            <a:r>
              <a:rPr lang="de-DE" b="1" dirty="0" err="1">
                <a:latin typeface="Times New Roman"/>
                <a:cs typeface="Times New Roman"/>
              </a:rPr>
              <a:t>principatus</a:t>
            </a:r>
            <a:r>
              <a:rPr lang="de-DE" dirty="0">
                <a:latin typeface="Times New Roman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9200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44237" y="201736"/>
            <a:ext cx="8435474" cy="6463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latin typeface="Times New Roman"/>
                <a:cs typeface="Times New Roman"/>
              </a:rPr>
              <a:t>Řád německých rytířů vůči Litvě (II)</a:t>
            </a:r>
            <a:endParaRPr lang="de-DE" b="1" dirty="0">
              <a:latin typeface="Times New Roman"/>
              <a:cs typeface="Times New Roman"/>
            </a:endParaRPr>
          </a:p>
          <a:p>
            <a:endParaRPr lang="de-DE" dirty="0">
              <a:latin typeface="Times New Roman"/>
              <a:cs typeface="Times New Roman"/>
            </a:endParaRPr>
          </a:p>
          <a:p>
            <a:pPr marL="285750" indent="-285750" algn="just">
              <a:buFont typeface="Arial"/>
              <a:buChar char="•"/>
            </a:pPr>
            <a:r>
              <a:rPr lang="de-DE" dirty="0">
                <a:latin typeface="Times New Roman"/>
                <a:cs typeface="Times New Roman"/>
              </a:rPr>
              <a:t>1357–1358 – </a:t>
            </a:r>
            <a:r>
              <a:rPr lang="de-DE" dirty="0" err="1">
                <a:latin typeface="Times New Roman"/>
                <a:cs typeface="Times New Roman"/>
              </a:rPr>
              <a:t>plány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Kazimíra</a:t>
            </a:r>
            <a:r>
              <a:rPr lang="de-DE" dirty="0">
                <a:latin typeface="Times New Roman"/>
                <a:cs typeface="Times New Roman"/>
              </a:rPr>
              <a:t> III. </a:t>
            </a:r>
            <a:r>
              <a:rPr lang="de-DE" dirty="0" err="1">
                <a:latin typeface="Times New Roman"/>
                <a:cs typeface="Times New Roman"/>
              </a:rPr>
              <a:t>Velikého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ohledně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christianizace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Litvy</a:t>
            </a:r>
            <a:r>
              <a:rPr lang="de-DE" dirty="0">
                <a:latin typeface="Times New Roman"/>
                <a:cs typeface="Times New Roman"/>
              </a:rPr>
              <a:t> a </a:t>
            </a:r>
            <a:r>
              <a:rPr lang="de-DE" dirty="0" err="1">
                <a:latin typeface="Times New Roman"/>
                <a:cs typeface="Times New Roman"/>
              </a:rPr>
              <a:t>podřízení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litevského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území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hnězdenskému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abp</a:t>
            </a:r>
            <a:r>
              <a:rPr lang="de-DE" dirty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>
                <a:latin typeface="Times New Roman"/>
                <a:cs typeface="Times New Roman"/>
              </a:rPr>
              <a:t>1358 – </a:t>
            </a:r>
            <a:r>
              <a:rPr lang="de-DE" dirty="0" err="1">
                <a:latin typeface="Times New Roman"/>
                <a:cs typeface="Times New Roman"/>
              </a:rPr>
              <a:t>projekt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christianizace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Litvy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předloženy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Karlem</a:t>
            </a:r>
            <a:r>
              <a:rPr lang="de-DE" dirty="0">
                <a:latin typeface="Times New Roman"/>
                <a:cs typeface="Times New Roman"/>
              </a:rPr>
              <a:t> IV. </a:t>
            </a:r>
            <a:r>
              <a:rPr lang="de-DE" dirty="0" err="1">
                <a:latin typeface="Times New Roman"/>
                <a:cs typeface="Times New Roman"/>
              </a:rPr>
              <a:t>Nabídka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místním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lit</a:t>
            </a:r>
            <a:r>
              <a:rPr lang="de-DE" dirty="0">
                <a:latin typeface="Times New Roman"/>
                <a:cs typeface="Times New Roman"/>
              </a:rPr>
              <a:t>. </a:t>
            </a:r>
            <a:r>
              <a:rPr lang="de-DE" dirty="0" err="1">
                <a:latin typeface="Times New Roman"/>
                <a:cs typeface="Times New Roman"/>
              </a:rPr>
              <a:t>knížatům</a:t>
            </a:r>
            <a:r>
              <a:rPr lang="de-DE" dirty="0">
                <a:latin typeface="Times New Roman"/>
                <a:cs typeface="Times New Roman"/>
              </a:rPr>
              <a:t> na </a:t>
            </a:r>
            <a:r>
              <a:rPr lang="de-DE" dirty="0" err="1">
                <a:latin typeface="Times New Roman"/>
                <a:cs typeface="Times New Roman"/>
              </a:rPr>
              <a:t>přijetí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křtu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výměnou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za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ochranu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před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nepřítelem</a:t>
            </a:r>
            <a:r>
              <a:rPr lang="de-DE" dirty="0">
                <a:latin typeface="Times New Roman"/>
                <a:cs typeface="Times New Roman"/>
              </a:rPr>
              <a:t>. </a:t>
            </a:r>
            <a:r>
              <a:rPr lang="de-DE" dirty="0" err="1">
                <a:latin typeface="Times New Roman"/>
                <a:cs typeface="Times New Roman"/>
              </a:rPr>
              <a:t>Císařské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poselstvo</a:t>
            </a:r>
            <a:r>
              <a:rPr lang="de-DE" dirty="0">
                <a:latin typeface="Times New Roman"/>
                <a:cs typeface="Times New Roman"/>
              </a:rPr>
              <a:t> na </a:t>
            </a:r>
            <a:r>
              <a:rPr lang="de-DE" dirty="0" err="1">
                <a:latin typeface="Times New Roman"/>
                <a:cs typeface="Times New Roman"/>
              </a:rPr>
              <a:t>Litvu</a:t>
            </a:r>
            <a:r>
              <a:rPr lang="de-DE" dirty="0">
                <a:latin typeface="Times New Roman"/>
                <a:cs typeface="Times New Roman"/>
              </a:rPr>
              <a:t> (</a:t>
            </a:r>
            <a:r>
              <a:rPr lang="de-DE" dirty="0" err="1">
                <a:latin typeface="Times New Roman"/>
                <a:cs typeface="Times New Roman"/>
              </a:rPr>
              <a:t>včetně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řádového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zemské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mistra</a:t>
            </a:r>
            <a:r>
              <a:rPr lang="de-DE" dirty="0">
                <a:latin typeface="Times New Roman"/>
                <a:cs typeface="Times New Roman"/>
              </a:rPr>
              <a:t>). </a:t>
            </a:r>
            <a:r>
              <a:rPr lang="de-DE" dirty="0" err="1">
                <a:latin typeface="Times New Roman"/>
                <a:cs typeface="Times New Roman"/>
              </a:rPr>
              <a:t>Litva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požadovala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vrácení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všech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území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zabraných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řádem</a:t>
            </a:r>
            <a:r>
              <a:rPr lang="de-DE" dirty="0">
                <a:latin typeface="Times New Roman"/>
                <a:cs typeface="Times New Roman"/>
              </a:rPr>
              <a:t>. </a:t>
            </a:r>
            <a:r>
              <a:rPr lang="de-DE" dirty="0" err="1">
                <a:latin typeface="Times New Roman"/>
                <a:cs typeface="Times New Roman"/>
              </a:rPr>
              <a:t>Císař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to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nepřijal</a:t>
            </a:r>
            <a:r>
              <a:rPr lang="de-DE" dirty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err="1">
                <a:latin typeface="Times New Roman"/>
                <a:cs typeface="Times New Roman"/>
              </a:rPr>
              <a:t>po</a:t>
            </a:r>
            <a:r>
              <a:rPr lang="de-DE" dirty="0">
                <a:latin typeface="Times New Roman"/>
                <a:cs typeface="Times New Roman"/>
              </a:rPr>
              <a:t> r. 1360 – </a:t>
            </a:r>
            <a:r>
              <a:rPr lang="de-DE" dirty="0" err="1">
                <a:latin typeface="Times New Roman"/>
                <a:cs typeface="Times New Roman"/>
              </a:rPr>
              <a:t>zintenzivnění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útoků</a:t>
            </a:r>
            <a:r>
              <a:rPr lang="de-DE" dirty="0">
                <a:latin typeface="Times New Roman"/>
                <a:cs typeface="Times New Roman"/>
              </a:rPr>
              <a:t> na </a:t>
            </a:r>
            <a:r>
              <a:rPr lang="de-DE" dirty="0" err="1">
                <a:latin typeface="Times New Roman"/>
                <a:cs typeface="Times New Roman"/>
              </a:rPr>
              <a:t>litevské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území</a:t>
            </a:r>
            <a:r>
              <a:rPr lang="de-DE" dirty="0">
                <a:latin typeface="Times New Roman"/>
                <a:cs typeface="Times New Roman"/>
              </a:rPr>
              <a:t> (</a:t>
            </a:r>
            <a:r>
              <a:rPr lang="de-DE" dirty="0" err="1">
                <a:latin typeface="Times New Roman"/>
                <a:cs typeface="Times New Roman"/>
              </a:rPr>
              <a:t>Trakai</a:t>
            </a:r>
            <a:r>
              <a:rPr lang="de-DE" dirty="0">
                <a:latin typeface="Times New Roman"/>
                <a:cs typeface="Times New Roman"/>
              </a:rPr>
              <a:t>; Vilnius).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>
                <a:latin typeface="Times New Roman"/>
                <a:cs typeface="Times New Roman"/>
              </a:rPr>
              <a:t>1370 – </a:t>
            </a:r>
            <a:r>
              <a:rPr lang="de-DE" dirty="0" err="1">
                <a:latin typeface="Times New Roman"/>
                <a:cs typeface="Times New Roman"/>
              </a:rPr>
              <a:t>odvetná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litevská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výprava</a:t>
            </a:r>
            <a:r>
              <a:rPr lang="de-DE" dirty="0">
                <a:latin typeface="Times New Roman"/>
                <a:cs typeface="Times New Roman"/>
              </a:rPr>
              <a:t> na </a:t>
            </a:r>
            <a:r>
              <a:rPr lang="de-DE" dirty="0" err="1">
                <a:latin typeface="Times New Roman"/>
                <a:cs typeface="Times New Roman"/>
              </a:rPr>
              <a:t>Sambii</a:t>
            </a:r>
            <a:r>
              <a:rPr lang="de-DE" dirty="0">
                <a:latin typeface="Times New Roman"/>
                <a:cs typeface="Times New Roman"/>
              </a:rPr>
              <a:t> – </a:t>
            </a:r>
            <a:r>
              <a:rPr lang="de-DE" dirty="0" err="1">
                <a:latin typeface="Times New Roman"/>
                <a:cs typeface="Times New Roman"/>
              </a:rPr>
              <a:t>vítězství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řádového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vojska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u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Rudavy</a:t>
            </a:r>
            <a:r>
              <a:rPr lang="de-DE" dirty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>
                <a:latin typeface="Times New Roman"/>
                <a:cs typeface="Times New Roman"/>
              </a:rPr>
              <a:t>1377 – </a:t>
            </a:r>
            <a:r>
              <a:rPr lang="de-DE" dirty="0" err="1">
                <a:latin typeface="Times New Roman"/>
                <a:cs typeface="Times New Roman"/>
              </a:rPr>
              <a:t>smrt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knížete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Olgerda</a:t>
            </a:r>
            <a:r>
              <a:rPr lang="de-DE" dirty="0">
                <a:latin typeface="Times New Roman"/>
                <a:cs typeface="Times New Roman"/>
              </a:rPr>
              <a:t>, </a:t>
            </a:r>
            <a:r>
              <a:rPr lang="de-DE" dirty="0" err="1">
                <a:latin typeface="Times New Roman"/>
                <a:cs typeface="Times New Roman"/>
              </a:rPr>
              <a:t>jeho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syn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Jagello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nástupcem</a:t>
            </a:r>
            <a:r>
              <a:rPr lang="de-DE" dirty="0">
                <a:latin typeface="Times New Roman"/>
                <a:cs typeface="Times New Roman"/>
              </a:rPr>
              <a:t>. </a:t>
            </a:r>
            <a:r>
              <a:rPr lang="de-DE" dirty="0" err="1">
                <a:latin typeface="Times New Roman"/>
                <a:cs typeface="Times New Roman"/>
              </a:rPr>
              <a:t>Komplikované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vztahy</a:t>
            </a:r>
            <a:r>
              <a:rPr lang="de-DE" dirty="0">
                <a:latin typeface="Times New Roman"/>
                <a:cs typeface="Times New Roman"/>
              </a:rPr>
              <a:t> se </a:t>
            </a:r>
            <a:r>
              <a:rPr lang="de-DE" dirty="0" err="1">
                <a:latin typeface="Times New Roman"/>
                <a:cs typeface="Times New Roman"/>
              </a:rPr>
              <a:t>strýcem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Kestutem</a:t>
            </a:r>
            <a:r>
              <a:rPr lang="de-DE" dirty="0">
                <a:latin typeface="Times New Roman"/>
                <a:cs typeface="Times New Roman"/>
              </a:rPr>
              <a:t>. </a:t>
            </a:r>
            <a:r>
              <a:rPr lang="de-DE" dirty="0" err="1">
                <a:latin typeface="Times New Roman"/>
                <a:cs typeface="Times New Roman"/>
              </a:rPr>
              <a:t>Jagello</a:t>
            </a:r>
            <a:r>
              <a:rPr lang="de-DE" dirty="0">
                <a:latin typeface="Times New Roman"/>
                <a:cs typeface="Times New Roman"/>
              </a:rPr>
              <a:t> se </a:t>
            </a:r>
            <a:r>
              <a:rPr lang="de-DE" dirty="0" err="1">
                <a:latin typeface="Times New Roman"/>
                <a:cs typeface="Times New Roman"/>
              </a:rPr>
              <a:t>zajímal</a:t>
            </a:r>
            <a:r>
              <a:rPr lang="de-DE" dirty="0">
                <a:latin typeface="Times New Roman"/>
                <a:cs typeface="Times New Roman"/>
              </a:rPr>
              <a:t> o </a:t>
            </a:r>
            <a:r>
              <a:rPr lang="de-DE" dirty="0" err="1">
                <a:latin typeface="Times New Roman"/>
                <a:cs typeface="Times New Roman"/>
              </a:rPr>
              <a:t>expanzi</a:t>
            </a:r>
            <a:r>
              <a:rPr lang="de-DE" dirty="0">
                <a:latin typeface="Times New Roman"/>
                <a:cs typeface="Times New Roman"/>
              </a:rPr>
              <a:t> na </a:t>
            </a:r>
            <a:r>
              <a:rPr lang="de-DE" dirty="0" err="1">
                <a:latin typeface="Times New Roman"/>
                <a:cs typeface="Times New Roman"/>
              </a:rPr>
              <a:t>východ</a:t>
            </a:r>
            <a:r>
              <a:rPr lang="de-DE" dirty="0">
                <a:latin typeface="Times New Roman"/>
                <a:cs typeface="Times New Roman"/>
              </a:rPr>
              <a:t>, </a:t>
            </a:r>
            <a:r>
              <a:rPr lang="de-DE" dirty="0" err="1">
                <a:latin typeface="Times New Roman"/>
                <a:cs typeface="Times New Roman"/>
              </a:rPr>
              <a:t>byl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ochoten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ustupovat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řádu</a:t>
            </a:r>
            <a:r>
              <a:rPr lang="de-DE" dirty="0">
                <a:latin typeface="Times New Roman"/>
                <a:cs typeface="Times New Roman"/>
              </a:rPr>
              <a:t>, </a:t>
            </a:r>
            <a:r>
              <a:rPr lang="de-DE" dirty="0" err="1">
                <a:latin typeface="Times New Roman"/>
                <a:cs typeface="Times New Roman"/>
              </a:rPr>
              <a:t>naopak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Kestut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radil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pokračovat</a:t>
            </a:r>
            <a:r>
              <a:rPr lang="de-DE" dirty="0">
                <a:latin typeface="Times New Roman"/>
                <a:cs typeface="Times New Roman"/>
              </a:rPr>
              <a:t> v </a:t>
            </a:r>
            <a:r>
              <a:rPr lang="de-DE" dirty="0" err="1">
                <a:latin typeface="Times New Roman"/>
                <a:cs typeface="Times New Roman"/>
              </a:rPr>
              <a:t>boji</a:t>
            </a:r>
            <a:r>
              <a:rPr lang="de-DE" dirty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>
                <a:latin typeface="Times New Roman"/>
                <a:cs typeface="Times New Roman"/>
              </a:rPr>
              <a:t>1380 – </a:t>
            </a:r>
            <a:r>
              <a:rPr lang="de-DE" dirty="0" err="1">
                <a:latin typeface="Times New Roman"/>
                <a:cs typeface="Times New Roman"/>
              </a:rPr>
              <a:t>Jagello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podepsal</a:t>
            </a:r>
            <a:r>
              <a:rPr lang="de-DE" dirty="0">
                <a:latin typeface="Times New Roman"/>
                <a:cs typeface="Times New Roman"/>
              </a:rPr>
              <a:t> s </a:t>
            </a:r>
            <a:r>
              <a:rPr lang="de-DE" dirty="0" err="1">
                <a:latin typeface="Times New Roman"/>
                <a:cs typeface="Times New Roman"/>
              </a:rPr>
              <a:t>řádem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smlouvu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ohledně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Žmudi</a:t>
            </a:r>
            <a:r>
              <a:rPr lang="de-DE" dirty="0">
                <a:latin typeface="Times New Roman"/>
                <a:cs typeface="Times New Roman"/>
              </a:rPr>
              <a:t>, </a:t>
            </a:r>
            <a:r>
              <a:rPr lang="de-DE" dirty="0" err="1">
                <a:latin typeface="Times New Roman"/>
                <a:cs typeface="Times New Roman"/>
              </a:rPr>
              <a:t>že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řád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může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žmuďské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území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napadat</a:t>
            </a:r>
            <a:r>
              <a:rPr lang="de-DE" dirty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>
                <a:latin typeface="Times New Roman"/>
                <a:cs typeface="Times New Roman"/>
              </a:rPr>
              <a:t>1381 – </a:t>
            </a:r>
            <a:r>
              <a:rPr lang="de-DE" dirty="0" err="1">
                <a:latin typeface="Times New Roman"/>
                <a:cs typeface="Times New Roman"/>
              </a:rPr>
              <a:t>Jagello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porazil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Kestuta</a:t>
            </a:r>
            <a:r>
              <a:rPr lang="de-DE" dirty="0">
                <a:latin typeface="Times New Roman"/>
                <a:cs typeface="Times New Roman"/>
              </a:rPr>
              <a:t> a </a:t>
            </a:r>
            <a:r>
              <a:rPr lang="de-DE" dirty="0" err="1">
                <a:latin typeface="Times New Roman"/>
                <a:cs typeface="Times New Roman"/>
              </a:rPr>
              <a:t>uvěznil</a:t>
            </a:r>
            <a:r>
              <a:rPr lang="de-DE" dirty="0">
                <a:latin typeface="Times New Roman"/>
                <a:cs typeface="Times New Roman"/>
              </a:rPr>
              <a:t> (1382 </a:t>
            </a:r>
            <a:r>
              <a:rPr lang="de-DE" dirty="0" err="1">
                <a:latin typeface="Times New Roman"/>
                <a:cs typeface="Times New Roman"/>
              </a:rPr>
              <a:t>zemřel</a:t>
            </a:r>
            <a:r>
              <a:rPr lang="de-DE" dirty="0">
                <a:latin typeface="Times New Roman"/>
                <a:cs typeface="Times New Roman"/>
              </a:rPr>
              <a:t> – </a:t>
            </a:r>
            <a:r>
              <a:rPr lang="de-DE" dirty="0" err="1">
                <a:latin typeface="Times New Roman"/>
                <a:cs typeface="Times New Roman"/>
              </a:rPr>
              <a:t>vražda</a:t>
            </a:r>
            <a:r>
              <a:rPr lang="de-DE" dirty="0">
                <a:latin typeface="Times New Roman"/>
                <a:cs typeface="Times New Roman"/>
              </a:rPr>
              <a:t>?).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>
                <a:latin typeface="Times New Roman"/>
                <a:cs typeface="Times New Roman"/>
              </a:rPr>
              <a:t>1382, </a:t>
            </a:r>
            <a:r>
              <a:rPr lang="de-DE" dirty="0" err="1">
                <a:latin typeface="Times New Roman"/>
                <a:cs typeface="Times New Roman"/>
              </a:rPr>
              <a:t>Dubissa</a:t>
            </a:r>
            <a:r>
              <a:rPr lang="de-DE" dirty="0">
                <a:latin typeface="Times New Roman"/>
                <a:cs typeface="Times New Roman"/>
              </a:rPr>
              <a:t> – </a:t>
            </a:r>
            <a:r>
              <a:rPr lang="de-DE" dirty="0" err="1">
                <a:latin typeface="Times New Roman"/>
                <a:cs typeface="Times New Roman"/>
              </a:rPr>
              <a:t>smlouva</a:t>
            </a:r>
            <a:r>
              <a:rPr lang="de-DE" dirty="0">
                <a:latin typeface="Times New Roman"/>
                <a:cs typeface="Times New Roman"/>
              </a:rPr>
              <a:t> s </a:t>
            </a:r>
            <a:r>
              <a:rPr lang="de-DE" dirty="0" err="1">
                <a:latin typeface="Times New Roman"/>
                <a:cs typeface="Times New Roman"/>
              </a:rPr>
              <a:t>řádem</a:t>
            </a:r>
            <a:r>
              <a:rPr lang="de-DE" dirty="0">
                <a:latin typeface="Times New Roman"/>
                <a:cs typeface="Times New Roman"/>
              </a:rPr>
              <a:t> o </a:t>
            </a:r>
            <a:r>
              <a:rPr lang="de-DE" dirty="0" err="1">
                <a:latin typeface="Times New Roman"/>
                <a:cs typeface="Times New Roman"/>
              </a:rPr>
              <a:t>odstoupení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části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Žmudi</a:t>
            </a:r>
            <a:r>
              <a:rPr lang="de-DE" dirty="0">
                <a:latin typeface="Times New Roman"/>
                <a:cs typeface="Times New Roman"/>
              </a:rPr>
              <a:t> a </a:t>
            </a:r>
            <a:r>
              <a:rPr lang="de-DE" dirty="0" err="1">
                <a:latin typeface="Times New Roman"/>
                <a:cs typeface="Times New Roman"/>
              </a:rPr>
              <a:t>přijetí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křtu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výměnou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za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čtyřleté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příměří</a:t>
            </a:r>
            <a:r>
              <a:rPr lang="de-DE" dirty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err="1">
                <a:latin typeface="Times New Roman"/>
                <a:cs typeface="Times New Roman"/>
              </a:rPr>
              <a:t>Záhy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útěk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Vitolda</a:t>
            </a:r>
            <a:r>
              <a:rPr lang="de-DE" dirty="0">
                <a:latin typeface="Times New Roman"/>
                <a:cs typeface="Times New Roman"/>
              </a:rPr>
              <a:t>, </a:t>
            </a:r>
            <a:r>
              <a:rPr lang="de-DE" dirty="0" err="1">
                <a:latin typeface="Times New Roman"/>
                <a:cs typeface="Times New Roman"/>
              </a:rPr>
              <a:t>syna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Kestuta</a:t>
            </a:r>
            <a:r>
              <a:rPr lang="de-DE" dirty="0">
                <a:latin typeface="Times New Roman"/>
                <a:cs typeface="Times New Roman"/>
              </a:rPr>
              <a:t>, </a:t>
            </a:r>
            <a:r>
              <a:rPr lang="de-DE" dirty="0" err="1">
                <a:latin typeface="Times New Roman"/>
                <a:cs typeface="Times New Roman"/>
              </a:rPr>
              <a:t>k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řádu</a:t>
            </a:r>
            <a:r>
              <a:rPr lang="de-DE" dirty="0">
                <a:latin typeface="Times New Roman"/>
                <a:cs typeface="Times New Roman"/>
              </a:rPr>
              <a:t>, </a:t>
            </a:r>
            <a:r>
              <a:rPr lang="de-DE" dirty="0" err="1">
                <a:latin typeface="Times New Roman"/>
                <a:cs typeface="Times New Roman"/>
              </a:rPr>
              <a:t>aby</a:t>
            </a:r>
            <a:r>
              <a:rPr lang="de-DE" dirty="0">
                <a:latin typeface="Times New Roman"/>
                <a:cs typeface="Times New Roman"/>
              </a:rPr>
              <a:t> s </a:t>
            </a:r>
            <a:r>
              <a:rPr lang="de-DE" dirty="0" err="1">
                <a:latin typeface="Times New Roman"/>
                <a:cs typeface="Times New Roman"/>
              </a:rPr>
              <a:t>jeho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pomocí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získal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otcovské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dědictví</a:t>
            </a:r>
            <a:r>
              <a:rPr lang="de-DE" dirty="0">
                <a:latin typeface="Times New Roman"/>
                <a:cs typeface="Times New Roman"/>
              </a:rPr>
              <a:t> (</a:t>
            </a:r>
            <a:r>
              <a:rPr lang="de-DE" dirty="0" err="1">
                <a:latin typeface="Times New Roman"/>
                <a:cs typeface="Times New Roman"/>
              </a:rPr>
              <a:t>Trakai</a:t>
            </a:r>
            <a:r>
              <a:rPr lang="de-DE" dirty="0">
                <a:latin typeface="Times New Roman"/>
                <a:cs typeface="Times New Roman"/>
              </a:rPr>
              <a:t>).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>
                <a:latin typeface="Times New Roman"/>
                <a:cs typeface="Times New Roman"/>
              </a:rPr>
              <a:t>1383 – </a:t>
            </a:r>
            <a:r>
              <a:rPr lang="de-DE" dirty="0" err="1">
                <a:latin typeface="Times New Roman"/>
                <a:cs typeface="Times New Roman"/>
              </a:rPr>
              <a:t>výprava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proti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Vilnu</a:t>
            </a:r>
            <a:r>
              <a:rPr lang="de-DE" dirty="0">
                <a:latin typeface="Times New Roman"/>
                <a:cs typeface="Times New Roman"/>
              </a:rPr>
              <a:t>, v </a:t>
            </a:r>
            <a:r>
              <a:rPr lang="de-DE" dirty="0" err="1">
                <a:latin typeface="Times New Roman"/>
                <a:cs typeface="Times New Roman"/>
              </a:rPr>
              <a:t>čele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Vitold</a:t>
            </a:r>
            <a:r>
              <a:rPr lang="de-DE" dirty="0">
                <a:latin typeface="Times New Roman"/>
                <a:cs typeface="Times New Roman"/>
              </a:rPr>
              <a:t>, </a:t>
            </a:r>
            <a:r>
              <a:rPr lang="de-DE" dirty="0" err="1">
                <a:latin typeface="Times New Roman"/>
                <a:cs typeface="Times New Roman"/>
              </a:rPr>
              <a:t>který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opustil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řád</a:t>
            </a:r>
            <a:r>
              <a:rPr lang="de-DE" dirty="0">
                <a:latin typeface="Times New Roman"/>
                <a:cs typeface="Times New Roman"/>
              </a:rPr>
              <a:t> a </a:t>
            </a:r>
            <a:r>
              <a:rPr lang="de-DE" dirty="0" err="1">
                <a:latin typeface="Times New Roman"/>
                <a:cs typeface="Times New Roman"/>
              </a:rPr>
              <a:t>smířil</a:t>
            </a:r>
            <a:r>
              <a:rPr lang="de-DE" dirty="0">
                <a:latin typeface="Times New Roman"/>
                <a:cs typeface="Times New Roman"/>
              </a:rPr>
              <a:t> se s </a:t>
            </a:r>
            <a:r>
              <a:rPr lang="de-DE" dirty="0" err="1">
                <a:latin typeface="Times New Roman"/>
                <a:cs typeface="Times New Roman"/>
              </a:rPr>
              <a:t>Jagellem</a:t>
            </a:r>
            <a:r>
              <a:rPr lang="de-DE" dirty="0">
                <a:latin typeface="Times New Roman"/>
                <a:cs typeface="Times New Roman"/>
              </a:rPr>
              <a:t> (</a:t>
            </a:r>
            <a:r>
              <a:rPr lang="de-DE" dirty="0" err="1">
                <a:latin typeface="Times New Roman"/>
                <a:cs typeface="Times New Roman"/>
              </a:rPr>
              <a:t>dal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mu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Břest</a:t>
            </a:r>
            <a:r>
              <a:rPr lang="de-DE" dirty="0">
                <a:latin typeface="Times New Roman"/>
                <a:cs typeface="Times New Roman"/>
              </a:rPr>
              <a:t>, </a:t>
            </a:r>
            <a:r>
              <a:rPr lang="de-DE" dirty="0" err="1">
                <a:latin typeface="Times New Roman"/>
                <a:cs typeface="Times New Roman"/>
              </a:rPr>
              <a:t>Hrodno</a:t>
            </a:r>
            <a:r>
              <a:rPr lang="de-DE" dirty="0">
                <a:latin typeface="Times New Roman"/>
                <a:cs typeface="Times New Roman"/>
              </a:rPr>
              <a:t>, </a:t>
            </a:r>
            <a:r>
              <a:rPr lang="de-DE" dirty="0" err="1">
                <a:latin typeface="Times New Roman"/>
                <a:cs typeface="Times New Roman"/>
              </a:rPr>
              <a:t>Podlesí</a:t>
            </a:r>
            <a:r>
              <a:rPr lang="de-DE" dirty="0">
                <a:latin typeface="Times New Roman"/>
                <a:cs typeface="Times New Roman"/>
              </a:rPr>
              <a:t>). 1384 – </a:t>
            </a:r>
            <a:r>
              <a:rPr lang="de-DE" dirty="0" err="1">
                <a:latin typeface="Times New Roman"/>
                <a:cs typeface="Times New Roman"/>
              </a:rPr>
              <a:t>společná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odvetná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výprava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proti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řádu</a:t>
            </a:r>
            <a:r>
              <a:rPr lang="de-DE" dirty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>
                <a:latin typeface="Times New Roman"/>
                <a:cs typeface="Times New Roman"/>
              </a:rPr>
              <a:t>1385 – </a:t>
            </a:r>
            <a:r>
              <a:rPr lang="de-DE" dirty="0" err="1">
                <a:latin typeface="Times New Roman"/>
                <a:cs typeface="Times New Roman"/>
              </a:rPr>
              <a:t>dohoda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uzavřená</a:t>
            </a:r>
            <a:r>
              <a:rPr lang="de-DE" dirty="0">
                <a:latin typeface="Times New Roman"/>
                <a:cs typeface="Times New Roman"/>
              </a:rPr>
              <a:t> v </a:t>
            </a:r>
            <a:r>
              <a:rPr lang="de-DE" dirty="0" err="1">
                <a:latin typeface="Times New Roman"/>
                <a:cs typeface="Times New Roman"/>
              </a:rPr>
              <a:t>Krevu</a:t>
            </a:r>
            <a:r>
              <a:rPr lang="de-DE" dirty="0">
                <a:latin typeface="Times New Roman"/>
                <a:cs typeface="Times New Roman"/>
              </a:rPr>
              <a:t>; </a:t>
            </a:r>
            <a:r>
              <a:rPr lang="de-DE" dirty="0" err="1">
                <a:latin typeface="Times New Roman"/>
                <a:cs typeface="Times New Roman"/>
              </a:rPr>
              <a:t>únor</a:t>
            </a:r>
            <a:r>
              <a:rPr lang="de-DE" dirty="0">
                <a:latin typeface="Times New Roman"/>
                <a:cs typeface="Times New Roman"/>
              </a:rPr>
              <a:t> 1386 – </a:t>
            </a:r>
            <a:r>
              <a:rPr lang="de-DE" dirty="0" err="1">
                <a:latin typeface="Times New Roman"/>
                <a:cs typeface="Times New Roman"/>
              </a:rPr>
              <a:t>litevská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knížata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přijala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katolický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křest</a:t>
            </a:r>
            <a:r>
              <a:rPr lang="de-DE" dirty="0">
                <a:latin typeface="Times New Roman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09687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akt-krewski.jpe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" t="10009" r="3078" b="5313"/>
          <a:stretch/>
        </p:blipFill>
        <p:spPr>
          <a:xfrm>
            <a:off x="383220" y="0"/>
            <a:ext cx="8421172" cy="5732297"/>
          </a:xfrm>
        </p:spPr>
      </p:pic>
      <p:sp>
        <p:nvSpPr>
          <p:cNvPr id="5" name="Textfeld 4"/>
          <p:cNvSpPr txBox="1"/>
          <p:nvPr/>
        </p:nvSpPr>
        <p:spPr>
          <a:xfrm>
            <a:off x="1" y="5710787"/>
            <a:ext cx="914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Times New Roman"/>
                <a:cs typeface="Times New Roman"/>
              </a:rPr>
              <a:t>14. </a:t>
            </a:r>
            <a:r>
              <a:rPr lang="de-DE" dirty="0" err="1">
                <a:latin typeface="Times New Roman"/>
                <a:cs typeface="Times New Roman"/>
              </a:rPr>
              <a:t>srpna</a:t>
            </a:r>
            <a:r>
              <a:rPr lang="de-DE" dirty="0">
                <a:latin typeface="Times New Roman"/>
                <a:cs typeface="Times New Roman"/>
              </a:rPr>
              <a:t> 1385, </a:t>
            </a:r>
            <a:r>
              <a:rPr lang="de-DE" dirty="0" err="1">
                <a:latin typeface="Times New Roman"/>
                <a:cs typeface="Times New Roman"/>
              </a:rPr>
              <a:t>Krewo</a:t>
            </a:r>
            <a:endParaRPr lang="de-DE" dirty="0">
              <a:latin typeface="Times New Roman"/>
              <a:cs typeface="Times New Roman"/>
            </a:endParaRPr>
          </a:p>
          <a:p>
            <a:pPr algn="ctr"/>
            <a:r>
              <a:rPr lang="de-DE" dirty="0" err="1">
                <a:latin typeface="Times New Roman"/>
                <a:cs typeface="Times New Roman"/>
              </a:rPr>
              <a:t>Velký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kníže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litevský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Jagello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slibuje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spolu</a:t>
            </a:r>
            <a:r>
              <a:rPr lang="de-DE" dirty="0">
                <a:latin typeface="Times New Roman"/>
                <a:cs typeface="Times New Roman"/>
              </a:rPr>
              <a:t> se </a:t>
            </a:r>
            <a:r>
              <a:rPr lang="de-DE" dirty="0" err="1">
                <a:latin typeface="Times New Roman"/>
                <a:cs typeface="Times New Roman"/>
              </a:rPr>
              <a:t>svými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bratry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splnit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požadavky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polské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strany</a:t>
            </a:r>
            <a:r>
              <a:rPr lang="de-DE" dirty="0">
                <a:latin typeface="Times New Roman"/>
                <a:cs typeface="Times New Roman"/>
              </a:rPr>
              <a:t>, </a:t>
            </a:r>
            <a:r>
              <a:rPr lang="de-DE" dirty="0" err="1">
                <a:latin typeface="Times New Roman"/>
                <a:cs typeface="Times New Roman"/>
              </a:rPr>
              <a:t>pokud</a:t>
            </a:r>
            <a:r>
              <a:rPr lang="de-DE" dirty="0">
                <a:latin typeface="Times New Roman"/>
                <a:cs typeface="Times New Roman"/>
              </a:rPr>
              <a:t> se </a:t>
            </a:r>
            <a:r>
              <a:rPr lang="de-DE" dirty="0" err="1">
                <a:latin typeface="Times New Roman"/>
                <a:cs typeface="Times New Roman"/>
              </a:rPr>
              <a:t>stane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manželem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polské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královny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Hedviky</a:t>
            </a:r>
            <a:r>
              <a:rPr lang="de-DE" dirty="0">
                <a:latin typeface="Times New Roman"/>
                <a:cs typeface="Times New Roman"/>
              </a:rPr>
              <a:t>.    </a:t>
            </a:r>
          </a:p>
        </p:txBody>
      </p:sp>
    </p:spTree>
    <p:extLst>
      <p:ext uri="{BB962C8B-B14F-4D97-AF65-F5344CB8AC3E}">
        <p14:creationId xmlns:p14="http://schemas.microsoft.com/office/powerpoint/2010/main" val="1958324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scan-2017-11-02_1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37" b="9888"/>
          <a:stretch/>
        </p:blipFill>
        <p:spPr>
          <a:xfrm>
            <a:off x="822264" y="0"/>
            <a:ext cx="7591567" cy="6858000"/>
          </a:xfrm>
        </p:spPr>
      </p:pic>
    </p:spTree>
    <p:extLst>
      <p:ext uri="{BB962C8B-B14F-4D97-AF65-F5344CB8AC3E}">
        <p14:creationId xmlns:p14="http://schemas.microsoft.com/office/powerpoint/2010/main" val="1164320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scan-2017-11-02_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9" b="7623"/>
          <a:stretch/>
        </p:blipFill>
        <p:spPr>
          <a:xfrm>
            <a:off x="1" y="0"/>
            <a:ext cx="4855633" cy="6858000"/>
          </a:xfrm>
        </p:spPr>
      </p:pic>
      <p:pic>
        <p:nvPicPr>
          <p:cNvPr id="5" name="Bild 4" descr="scan-2017-11-02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634" y="0"/>
            <a:ext cx="4288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659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44237" y="201736"/>
            <a:ext cx="8435474" cy="618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latin typeface="Times New Roman"/>
                <a:cs typeface="Times New Roman"/>
              </a:rPr>
              <a:t>Řád německých rytířů vůči Litvě (III)</a:t>
            </a:r>
            <a:endParaRPr lang="de-DE" b="1" dirty="0">
              <a:latin typeface="Times New Roman"/>
              <a:cs typeface="Times New Roman"/>
            </a:endParaRPr>
          </a:p>
          <a:p>
            <a:endParaRPr lang="de-DE" dirty="0">
              <a:latin typeface="Times New Roman"/>
              <a:cs typeface="Times New Roman"/>
            </a:endParaRPr>
          </a:p>
          <a:p>
            <a:pPr marL="285750" indent="-285750" algn="just">
              <a:buFont typeface="Arial"/>
              <a:buChar char="•"/>
            </a:pPr>
            <a:r>
              <a:rPr lang="de-DE" dirty="0" err="1">
                <a:latin typeface="Times New Roman"/>
                <a:cs typeface="Times New Roman"/>
              </a:rPr>
              <a:t>Uzavření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polsko-litevské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unie</a:t>
            </a:r>
            <a:r>
              <a:rPr lang="de-DE" dirty="0">
                <a:latin typeface="Times New Roman"/>
                <a:cs typeface="Times New Roman"/>
              </a:rPr>
              <a:t> (1385–1386) </a:t>
            </a:r>
            <a:r>
              <a:rPr lang="de-DE" dirty="0" err="1">
                <a:latin typeface="Times New Roman"/>
                <a:cs typeface="Times New Roman"/>
              </a:rPr>
              <a:t>zpočátku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nemělo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vliv</a:t>
            </a:r>
            <a:r>
              <a:rPr lang="de-DE" dirty="0">
                <a:latin typeface="Times New Roman"/>
                <a:cs typeface="Times New Roman"/>
              </a:rPr>
              <a:t> na </a:t>
            </a:r>
            <a:r>
              <a:rPr lang="de-DE" dirty="0" err="1">
                <a:latin typeface="Times New Roman"/>
                <a:cs typeface="Times New Roman"/>
              </a:rPr>
              <a:t>vztah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mezi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Polským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královstvím</a:t>
            </a:r>
            <a:r>
              <a:rPr lang="de-DE" dirty="0">
                <a:latin typeface="Times New Roman"/>
                <a:cs typeface="Times New Roman"/>
              </a:rPr>
              <a:t> a </a:t>
            </a:r>
            <a:r>
              <a:rPr lang="de-DE" dirty="0" err="1">
                <a:latin typeface="Times New Roman"/>
                <a:cs typeface="Times New Roman"/>
              </a:rPr>
              <a:t>Řádem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německých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rytířů</a:t>
            </a:r>
            <a:r>
              <a:rPr lang="de-DE" dirty="0">
                <a:latin typeface="Times New Roman"/>
                <a:cs typeface="Times New Roman"/>
              </a:rPr>
              <a:t> (</a:t>
            </a:r>
            <a:r>
              <a:rPr lang="de-DE" dirty="0" err="1">
                <a:latin typeface="Times New Roman"/>
                <a:cs typeface="Times New Roman"/>
              </a:rPr>
              <a:t>viz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Kališský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mír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z</a:t>
            </a:r>
            <a:r>
              <a:rPr lang="de-DE" dirty="0">
                <a:latin typeface="Times New Roman"/>
                <a:cs typeface="Times New Roman"/>
              </a:rPr>
              <a:t> r. 1343).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>
                <a:latin typeface="Times New Roman"/>
                <a:cs typeface="Times New Roman"/>
              </a:rPr>
              <a:t>1388, </a:t>
            </a:r>
            <a:r>
              <a:rPr lang="de-DE" dirty="0" err="1">
                <a:latin typeface="Times New Roman"/>
                <a:cs typeface="Times New Roman"/>
              </a:rPr>
              <a:t>Toruň</a:t>
            </a:r>
            <a:r>
              <a:rPr lang="de-DE" dirty="0">
                <a:latin typeface="Times New Roman"/>
                <a:cs typeface="Times New Roman"/>
              </a:rPr>
              <a:t> – </a:t>
            </a:r>
            <a:r>
              <a:rPr lang="de-DE" dirty="0" err="1">
                <a:latin typeface="Times New Roman"/>
                <a:cs typeface="Times New Roman"/>
              </a:rPr>
              <a:t>setkání</a:t>
            </a:r>
            <a:r>
              <a:rPr lang="de-DE" dirty="0">
                <a:latin typeface="Times New Roman"/>
                <a:cs typeface="Times New Roman"/>
              </a:rPr>
              <a:t> Vladislava II. </a:t>
            </a:r>
            <a:r>
              <a:rPr lang="de-DE" dirty="0" err="1">
                <a:latin typeface="Times New Roman"/>
                <a:cs typeface="Times New Roman"/>
              </a:rPr>
              <a:t>Jagella</a:t>
            </a:r>
            <a:r>
              <a:rPr lang="de-DE" dirty="0">
                <a:latin typeface="Times New Roman"/>
                <a:cs typeface="Times New Roman"/>
              </a:rPr>
              <a:t> a </a:t>
            </a:r>
            <a:r>
              <a:rPr lang="de-DE" dirty="0" err="1">
                <a:latin typeface="Times New Roman"/>
                <a:cs typeface="Times New Roman"/>
              </a:rPr>
              <a:t>velmistra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Konráda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Zöllnera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z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Rottensteinu</a:t>
            </a:r>
            <a:r>
              <a:rPr lang="de-DE" dirty="0">
                <a:latin typeface="Times New Roman"/>
                <a:cs typeface="Times New Roman"/>
              </a:rPr>
              <a:t>. </a:t>
            </a:r>
            <a:r>
              <a:rPr lang="de-DE" dirty="0" err="1">
                <a:latin typeface="Times New Roman"/>
                <a:cs typeface="Times New Roman"/>
              </a:rPr>
              <a:t>Ohrožení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řádových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zájmů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vyplývající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z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polsko-litevského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spojenectví</a:t>
            </a:r>
            <a:r>
              <a:rPr lang="de-DE" dirty="0">
                <a:latin typeface="Times New Roman"/>
                <a:cs typeface="Times New Roman"/>
              </a:rPr>
              <a:t> a </a:t>
            </a:r>
            <a:r>
              <a:rPr lang="de-DE" dirty="0" err="1">
                <a:latin typeface="Times New Roman"/>
                <a:cs typeface="Times New Roman"/>
              </a:rPr>
              <a:t>christianizace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Litvy</a:t>
            </a:r>
            <a:r>
              <a:rPr lang="de-DE" dirty="0">
                <a:latin typeface="Times New Roman"/>
                <a:cs typeface="Times New Roman"/>
              </a:rPr>
              <a:t>. </a:t>
            </a:r>
            <a:r>
              <a:rPr lang="de-DE" dirty="0" err="1">
                <a:latin typeface="Times New Roman"/>
                <a:cs typeface="Times New Roman"/>
              </a:rPr>
              <a:t>Formálně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korektní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vztahy</a:t>
            </a:r>
            <a:r>
              <a:rPr lang="de-DE" dirty="0">
                <a:latin typeface="Times New Roman"/>
                <a:cs typeface="Times New Roman"/>
              </a:rPr>
              <a:t> s </a:t>
            </a:r>
            <a:r>
              <a:rPr lang="de-DE" dirty="0" err="1">
                <a:latin typeface="Times New Roman"/>
                <a:cs typeface="Times New Roman"/>
              </a:rPr>
              <a:t>Polskem</a:t>
            </a:r>
            <a:r>
              <a:rPr lang="de-DE" dirty="0">
                <a:latin typeface="Times New Roman"/>
                <a:cs typeface="Times New Roman"/>
              </a:rPr>
              <a:t>, </a:t>
            </a:r>
            <a:r>
              <a:rPr lang="de-DE" dirty="0" err="1">
                <a:latin typeface="Times New Roman"/>
                <a:cs typeface="Times New Roman"/>
              </a:rPr>
              <a:t>jinak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ale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protilitevská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propaganda</a:t>
            </a:r>
            <a:r>
              <a:rPr lang="de-DE" dirty="0">
                <a:latin typeface="Times New Roman"/>
                <a:cs typeface="Times New Roman"/>
              </a:rPr>
              <a:t> – </a:t>
            </a:r>
            <a:r>
              <a:rPr lang="de-DE" dirty="0" err="1">
                <a:latin typeface="Times New Roman"/>
                <a:cs typeface="Times New Roman"/>
              </a:rPr>
              <a:t>snaha</a:t>
            </a:r>
            <a:r>
              <a:rPr lang="de-DE" dirty="0">
                <a:latin typeface="Times New Roman"/>
                <a:cs typeface="Times New Roman"/>
              </a:rPr>
              <a:t> o </a:t>
            </a:r>
            <a:r>
              <a:rPr lang="de-DE" dirty="0" err="1">
                <a:latin typeface="Times New Roman"/>
                <a:cs typeface="Times New Roman"/>
              </a:rPr>
              <a:t>diskreditaci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Jagellova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křtu</a:t>
            </a:r>
            <a:r>
              <a:rPr lang="de-DE" dirty="0">
                <a:latin typeface="Times New Roman"/>
                <a:cs typeface="Times New Roman"/>
              </a:rPr>
              <a:t> a </a:t>
            </a:r>
            <a:r>
              <a:rPr lang="de-DE" dirty="0" err="1">
                <a:latin typeface="Times New Roman"/>
                <a:cs typeface="Times New Roman"/>
              </a:rPr>
              <a:t>jeho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manželství</a:t>
            </a:r>
            <a:r>
              <a:rPr lang="de-DE" dirty="0">
                <a:latin typeface="Times New Roman"/>
                <a:cs typeface="Times New Roman"/>
              </a:rPr>
              <a:t> s </a:t>
            </a:r>
            <a:r>
              <a:rPr lang="de-DE" dirty="0" err="1">
                <a:latin typeface="Times New Roman"/>
                <a:cs typeface="Times New Roman"/>
              </a:rPr>
              <a:t>Hedvikou</a:t>
            </a:r>
            <a:r>
              <a:rPr lang="de-DE" dirty="0">
                <a:latin typeface="Times New Roman"/>
                <a:cs typeface="Times New Roman"/>
              </a:rPr>
              <a:t>. </a:t>
            </a:r>
            <a:r>
              <a:rPr lang="de-DE" dirty="0" err="1">
                <a:latin typeface="Times New Roman"/>
                <a:cs typeface="Times New Roman"/>
              </a:rPr>
              <a:t>Hledání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spojenců</a:t>
            </a:r>
            <a:r>
              <a:rPr lang="de-DE" dirty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err="1">
                <a:latin typeface="Times New Roman"/>
                <a:cs typeface="Times New Roman"/>
              </a:rPr>
              <a:t>Žmuď</a:t>
            </a:r>
            <a:r>
              <a:rPr lang="de-DE" dirty="0">
                <a:latin typeface="Times New Roman"/>
                <a:cs typeface="Times New Roman"/>
              </a:rPr>
              <a:t> – </a:t>
            </a:r>
            <a:r>
              <a:rPr lang="de-DE" dirty="0" err="1">
                <a:latin typeface="Times New Roman"/>
                <a:cs typeface="Times New Roman"/>
              </a:rPr>
              <a:t>jablko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sváru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mezi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Polskem</a:t>
            </a:r>
            <a:r>
              <a:rPr lang="de-DE" dirty="0">
                <a:latin typeface="Times New Roman"/>
                <a:cs typeface="Times New Roman"/>
              </a:rPr>
              <a:t> a </a:t>
            </a:r>
            <a:r>
              <a:rPr lang="de-DE" dirty="0" err="1">
                <a:latin typeface="Times New Roman"/>
                <a:cs typeface="Times New Roman"/>
              </a:rPr>
              <a:t>Litvou</a:t>
            </a:r>
            <a:r>
              <a:rPr lang="de-DE" dirty="0">
                <a:latin typeface="Times New Roman"/>
                <a:cs typeface="Times New Roman"/>
              </a:rPr>
              <a:t> na </a:t>
            </a:r>
            <a:r>
              <a:rPr lang="de-DE" dirty="0" err="1">
                <a:latin typeface="Times New Roman"/>
                <a:cs typeface="Times New Roman"/>
              </a:rPr>
              <a:t>jedné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straně</a:t>
            </a:r>
            <a:r>
              <a:rPr lang="de-DE" dirty="0">
                <a:latin typeface="Times New Roman"/>
                <a:cs typeface="Times New Roman"/>
              </a:rPr>
              <a:t> a </a:t>
            </a:r>
            <a:r>
              <a:rPr lang="de-DE" dirty="0" err="1">
                <a:latin typeface="Times New Roman"/>
                <a:cs typeface="Times New Roman"/>
              </a:rPr>
              <a:t>řádem</a:t>
            </a:r>
            <a:r>
              <a:rPr lang="de-DE" dirty="0">
                <a:latin typeface="Times New Roman"/>
                <a:cs typeface="Times New Roman"/>
              </a:rPr>
              <a:t> na </a:t>
            </a:r>
            <a:r>
              <a:rPr lang="de-DE" dirty="0" err="1">
                <a:latin typeface="Times New Roman"/>
                <a:cs typeface="Times New Roman"/>
              </a:rPr>
              <a:t>straně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druhé</a:t>
            </a:r>
            <a:r>
              <a:rPr lang="de-DE" dirty="0">
                <a:latin typeface="Times New Roman"/>
                <a:cs typeface="Times New Roman"/>
              </a:rPr>
              <a:t>. </a:t>
            </a:r>
            <a:r>
              <a:rPr lang="de-DE" dirty="0" err="1">
                <a:latin typeface="Times New Roman"/>
                <a:cs typeface="Times New Roman"/>
              </a:rPr>
              <a:t>Ovládnutí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území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politickými</a:t>
            </a:r>
            <a:r>
              <a:rPr lang="de-DE" dirty="0">
                <a:latin typeface="Times New Roman"/>
                <a:cs typeface="Times New Roman"/>
              </a:rPr>
              <a:t> a </a:t>
            </a:r>
            <a:r>
              <a:rPr lang="de-DE" dirty="0" err="1">
                <a:latin typeface="Times New Roman"/>
                <a:cs typeface="Times New Roman"/>
              </a:rPr>
              <a:t>vojenskými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prostředky</a:t>
            </a:r>
            <a:r>
              <a:rPr lang="de-DE" dirty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>
                <a:latin typeface="Times New Roman"/>
                <a:cs typeface="Times New Roman"/>
              </a:rPr>
              <a:t>1389/1390 – </a:t>
            </a:r>
            <a:r>
              <a:rPr lang="de-DE" dirty="0" err="1">
                <a:latin typeface="Times New Roman"/>
                <a:cs typeface="Times New Roman"/>
              </a:rPr>
              <a:t>konflikt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mezi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Jagellem</a:t>
            </a:r>
            <a:r>
              <a:rPr lang="de-DE" dirty="0">
                <a:latin typeface="Times New Roman"/>
                <a:cs typeface="Times New Roman"/>
              </a:rPr>
              <a:t> a </a:t>
            </a:r>
            <a:r>
              <a:rPr lang="de-DE" dirty="0" err="1">
                <a:latin typeface="Times New Roman"/>
                <a:cs typeface="Times New Roman"/>
              </a:rPr>
              <a:t>Vitoldem</a:t>
            </a:r>
            <a:r>
              <a:rPr lang="de-DE" dirty="0">
                <a:latin typeface="Times New Roman"/>
                <a:cs typeface="Times New Roman"/>
              </a:rPr>
              <a:t> (</a:t>
            </a:r>
            <a:r>
              <a:rPr lang="de-DE" dirty="0" err="1">
                <a:latin typeface="Times New Roman"/>
                <a:cs typeface="Times New Roman"/>
              </a:rPr>
              <a:t>Alexandrem</a:t>
            </a:r>
            <a:r>
              <a:rPr lang="de-DE" dirty="0">
                <a:latin typeface="Times New Roman"/>
                <a:cs typeface="Times New Roman"/>
              </a:rPr>
              <a:t>), </a:t>
            </a:r>
            <a:r>
              <a:rPr lang="de-DE" dirty="0" err="1">
                <a:latin typeface="Times New Roman"/>
                <a:cs typeface="Times New Roman"/>
              </a:rPr>
              <a:t>který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přestoupil</a:t>
            </a:r>
            <a:r>
              <a:rPr lang="de-DE" dirty="0">
                <a:latin typeface="Times New Roman"/>
                <a:cs typeface="Times New Roman"/>
              </a:rPr>
              <a:t> (</a:t>
            </a:r>
            <a:r>
              <a:rPr lang="de-DE" dirty="0" err="1">
                <a:latin typeface="Times New Roman"/>
                <a:cs typeface="Times New Roman"/>
              </a:rPr>
              <a:t>opět</a:t>
            </a:r>
            <a:r>
              <a:rPr lang="de-DE" dirty="0">
                <a:latin typeface="Times New Roman"/>
                <a:cs typeface="Times New Roman"/>
              </a:rPr>
              <a:t>) na </a:t>
            </a:r>
            <a:r>
              <a:rPr lang="de-DE" dirty="0" err="1">
                <a:latin typeface="Times New Roman"/>
                <a:cs typeface="Times New Roman"/>
              </a:rPr>
              <a:t>stranu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řádu</a:t>
            </a:r>
            <a:r>
              <a:rPr lang="de-DE" dirty="0">
                <a:latin typeface="Times New Roman"/>
                <a:cs typeface="Times New Roman"/>
              </a:rPr>
              <a:t>. </a:t>
            </a:r>
            <a:r>
              <a:rPr lang="de-DE" dirty="0" err="1">
                <a:latin typeface="Times New Roman"/>
                <a:cs typeface="Times New Roman"/>
              </a:rPr>
              <a:t>Dohoda</a:t>
            </a:r>
            <a:r>
              <a:rPr lang="de-DE" dirty="0">
                <a:latin typeface="Times New Roman"/>
                <a:cs typeface="Times New Roman"/>
              </a:rPr>
              <a:t> s </a:t>
            </a:r>
            <a:r>
              <a:rPr lang="de-DE" dirty="0" err="1">
                <a:latin typeface="Times New Roman"/>
                <a:cs typeface="Times New Roman"/>
              </a:rPr>
              <a:t>velmistrem</a:t>
            </a:r>
            <a:r>
              <a:rPr lang="de-DE" dirty="0">
                <a:latin typeface="Times New Roman"/>
                <a:cs typeface="Times New Roman"/>
              </a:rPr>
              <a:t>: </a:t>
            </a:r>
            <a:r>
              <a:rPr lang="de-DE" dirty="0" err="1">
                <a:latin typeface="Times New Roman"/>
                <a:cs typeface="Times New Roman"/>
              </a:rPr>
              <a:t>za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pomoc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při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dobytí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hradu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Trakai</a:t>
            </a:r>
            <a:r>
              <a:rPr lang="de-DE" dirty="0">
                <a:latin typeface="Times New Roman"/>
                <a:cs typeface="Times New Roman"/>
              </a:rPr>
              <a:t>, </a:t>
            </a:r>
            <a:r>
              <a:rPr lang="de-DE" dirty="0" err="1">
                <a:latin typeface="Times New Roman"/>
                <a:cs typeface="Times New Roman"/>
              </a:rPr>
              <a:t>slíbil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Vitold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odevzdat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Žmuď</a:t>
            </a:r>
            <a:r>
              <a:rPr lang="de-DE" dirty="0">
                <a:latin typeface="Times New Roman"/>
                <a:cs typeface="Times New Roman"/>
              </a:rPr>
              <a:t> a </a:t>
            </a:r>
            <a:r>
              <a:rPr lang="de-DE" dirty="0" err="1">
                <a:latin typeface="Times New Roman"/>
                <a:cs typeface="Times New Roman"/>
              </a:rPr>
              <a:t>Hrodno</a:t>
            </a:r>
            <a:r>
              <a:rPr lang="de-DE" dirty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err="1">
                <a:latin typeface="Times New Roman"/>
                <a:cs typeface="Times New Roman"/>
              </a:rPr>
              <a:t>Léto</a:t>
            </a:r>
            <a:r>
              <a:rPr lang="de-DE" dirty="0">
                <a:latin typeface="Times New Roman"/>
                <a:cs typeface="Times New Roman"/>
              </a:rPr>
              <a:t> 1390 – </a:t>
            </a:r>
            <a:r>
              <a:rPr lang="de-DE" dirty="0" err="1">
                <a:latin typeface="Times New Roman"/>
                <a:cs typeface="Times New Roman"/>
              </a:rPr>
              <a:t>řádové</a:t>
            </a:r>
            <a:r>
              <a:rPr lang="de-DE" dirty="0">
                <a:latin typeface="Times New Roman"/>
                <a:cs typeface="Times New Roman"/>
              </a:rPr>
              <a:t> a </a:t>
            </a:r>
            <a:r>
              <a:rPr lang="de-DE" dirty="0" err="1">
                <a:latin typeface="Times New Roman"/>
                <a:cs typeface="Times New Roman"/>
              </a:rPr>
              <a:t>Vitoldovo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tažení</a:t>
            </a:r>
            <a:r>
              <a:rPr lang="de-DE" dirty="0">
                <a:latin typeface="Times New Roman"/>
                <a:cs typeface="Times New Roman"/>
              </a:rPr>
              <a:t> na </a:t>
            </a:r>
            <a:r>
              <a:rPr lang="de-DE" dirty="0" err="1">
                <a:latin typeface="Times New Roman"/>
                <a:cs typeface="Times New Roman"/>
              </a:rPr>
              <a:t>Vilno</a:t>
            </a:r>
            <a:r>
              <a:rPr lang="de-DE" dirty="0">
                <a:latin typeface="Times New Roman"/>
                <a:cs typeface="Times New Roman"/>
              </a:rPr>
              <a:t>. 1391 – </a:t>
            </a:r>
            <a:r>
              <a:rPr lang="de-DE" dirty="0" err="1">
                <a:latin typeface="Times New Roman"/>
                <a:cs typeface="Times New Roman"/>
              </a:rPr>
              <a:t>další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výprava</a:t>
            </a:r>
            <a:r>
              <a:rPr lang="de-DE" dirty="0">
                <a:latin typeface="Times New Roman"/>
                <a:cs typeface="Times New Roman"/>
              </a:rPr>
              <a:t> na </a:t>
            </a:r>
            <a:r>
              <a:rPr lang="de-DE" dirty="0" err="1">
                <a:latin typeface="Times New Roman"/>
                <a:cs typeface="Times New Roman"/>
              </a:rPr>
              <a:t>Vilno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za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vlády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velmistra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Konráda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z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Wallenrode</a:t>
            </a:r>
            <a:r>
              <a:rPr lang="de-DE" dirty="0">
                <a:latin typeface="Times New Roman"/>
                <a:cs typeface="Times New Roman"/>
              </a:rPr>
              <a:t> (1391–1393). </a:t>
            </a:r>
            <a:r>
              <a:rPr lang="de-DE" dirty="0" err="1">
                <a:latin typeface="Times New Roman"/>
                <a:cs typeface="Times New Roman"/>
              </a:rPr>
              <a:t>Vitold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získal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Hrodno</a:t>
            </a:r>
            <a:r>
              <a:rPr lang="de-DE" dirty="0">
                <a:latin typeface="Times New Roman"/>
                <a:cs typeface="Times New Roman"/>
              </a:rPr>
              <a:t>, </a:t>
            </a:r>
            <a:r>
              <a:rPr lang="de-DE" dirty="0" err="1">
                <a:latin typeface="Times New Roman"/>
                <a:cs typeface="Times New Roman"/>
              </a:rPr>
              <a:t>část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území</a:t>
            </a:r>
            <a:r>
              <a:rPr lang="de-DE" dirty="0">
                <a:latin typeface="Times New Roman"/>
                <a:cs typeface="Times New Roman"/>
              </a:rPr>
              <a:t> s </a:t>
            </a:r>
            <a:r>
              <a:rPr lang="de-DE" dirty="0" err="1">
                <a:latin typeface="Times New Roman"/>
                <a:cs typeface="Times New Roman"/>
              </a:rPr>
              <a:t>hradem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Trakai</a:t>
            </a:r>
            <a:r>
              <a:rPr lang="de-DE" dirty="0">
                <a:latin typeface="Times New Roman"/>
                <a:cs typeface="Times New Roman"/>
              </a:rPr>
              <a:t> a </a:t>
            </a:r>
            <a:r>
              <a:rPr lang="de-DE" dirty="0" err="1">
                <a:latin typeface="Times New Roman"/>
                <a:cs typeface="Times New Roman"/>
              </a:rPr>
              <a:t>některé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hrady</a:t>
            </a:r>
            <a:r>
              <a:rPr lang="de-DE" dirty="0">
                <a:latin typeface="Times New Roman"/>
                <a:cs typeface="Times New Roman"/>
              </a:rPr>
              <a:t>, </a:t>
            </a:r>
            <a:r>
              <a:rPr lang="de-DE" dirty="0" err="1">
                <a:latin typeface="Times New Roman"/>
                <a:cs typeface="Times New Roman"/>
              </a:rPr>
              <a:t>které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mu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předal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řád</a:t>
            </a:r>
            <a:r>
              <a:rPr lang="de-DE" dirty="0">
                <a:latin typeface="Times New Roman"/>
                <a:cs typeface="Times New Roman"/>
              </a:rPr>
              <a:t>. </a:t>
            </a:r>
            <a:r>
              <a:rPr lang="de-DE" dirty="0" err="1">
                <a:latin typeface="Times New Roman"/>
                <a:cs typeface="Times New Roman"/>
              </a:rPr>
              <a:t>Protiakce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polských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vojsk</a:t>
            </a:r>
            <a:r>
              <a:rPr lang="de-DE" dirty="0">
                <a:latin typeface="Times New Roman"/>
                <a:cs typeface="Times New Roman"/>
              </a:rPr>
              <a:t> na </a:t>
            </a:r>
            <a:r>
              <a:rPr lang="de-DE" dirty="0" err="1">
                <a:latin typeface="Times New Roman"/>
                <a:cs typeface="Times New Roman"/>
              </a:rPr>
              <a:t>Dobříňsku</a:t>
            </a:r>
            <a:r>
              <a:rPr lang="de-DE" dirty="0">
                <a:latin typeface="Times New Roman"/>
                <a:cs typeface="Times New Roman"/>
              </a:rPr>
              <a:t>. </a:t>
            </a:r>
            <a:r>
              <a:rPr lang="de-DE" dirty="0" err="1">
                <a:latin typeface="Times New Roman"/>
                <a:cs typeface="Times New Roman"/>
              </a:rPr>
              <a:t>Řád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ustoupil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z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Litvy</a:t>
            </a:r>
            <a:r>
              <a:rPr lang="de-DE" dirty="0">
                <a:latin typeface="Times New Roman"/>
                <a:cs typeface="Times New Roman"/>
              </a:rPr>
              <a:t> a </a:t>
            </a:r>
            <a:r>
              <a:rPr lang="de-DE" dirty="0" err="1">
                <a:latin typeface="Times New Roman"/>
                <a:cs typeface="Times New Roman"/>
              </a:rPr>
              <a:t>ponechal</a:t>
            </a:r>
            <a:r>
              <a:rPr lang="de-DE" dirty="0">
                <a:latin typeface="Times New Roman"/>
                <a:cs typeface="Times New Roman"/>
              </a:rPr>
              <a:t> si </a:t>
            </a:r>
            <a:r>
              <a:rPr lang="de-DE" dirty="0" err="1">
                <a:latin typeface="Times New Roman"/>
                <a:cs typeface="Times New Roman"/>
              </a:rPr>
              <a:t>pouze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Žmuď</a:t>
            </a:r>
            <a:r>
              <a:rPr lang="de-DE" dirty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err="1">
                <a:latin typeface="Times New Roman"/>
                <a:cs typeface="Times New Roman"/>
              </a:rPr>
              <a:t>srpen</a:t>
            </a:r>
            <a:r>
              <a:rPr lang="de-DE" dirty="0">
                <a:latin typeface="Times New Roman"/>
                <a:cs typeface="Times New Roman"/>
              </a:rPr>
              <a:t> 1392, </a:t>
            </a:r>
            <a:r>
              <a:rPr lang="de-DE" dirty="0" err="1">
                <a:latin typeface="Times New Roman"/>
                <a:cs typeface="Times New Roman"/>
              </a:rPr>
              <a:t>Ostrov</a:t>
            </a:r>
            <a:r>
              <a:rPr lang="de-DE" dirty="0">
                <a:latin typeface="Times New Roman"/>
                <a:cs typeface="Times New Roman"/>
              </a:rPr>
              <a:t> – </a:t>
            </a:r>
            <a:r>
              <a:rPr lang="de-DE" dirty="0" err="1">
                <a:latin typeface="Times New Roman"/>
                <a:cs typeface="Times New Roman"/>
              </a:rPr>
              <a:t>uzavření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kompromisu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mezi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Jagellem</a:t>
            </a:r>
            <a:r>
              <a:rPr lang="de-DE" dirty="0">
                <a:latin typeface="Times New Roman"/>
                <a:cs typeface="Times New Roman"/>
              </a:rPr>
              <a:t> a </a:t>
            </a:r>
            <a:r>
              <a:rPr lang="de-DE" dirty="0" err="1">
                <a:latin typeface="Times New Roman"/>
                <a:cs typeface="Times New Roman"/>
              </a:rPr>
              <a:t>Vitoldem</a:t>
            </a:r>
            <a:r>
              <a:rPr lang="de-DE" dirty="0">
                <a:latin typeface="Times New Roman"/>
                <a:cs typeface="Times New Roman"/>
              </a:rPr>
              <a:t> (</a:t>
            </a:r>
            <a:r>
              <a:rPr lang="de-DE" dirty="0" err="1">
                <a:latin typeface="Times New Roman"/>
                <a:cs typeface="Times New Roman"/>
              </a:rPr>
              <a:t>zradil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řád</a:t>
            </a:r>
            <a:r>
              <a:rPr lang="de-DE" dirty="0">
                <a:latin typeface="Times New Roman"/>
                <a:cs typeface="Times New Roman"/>
              </a:rPr>
              <a:t>). </a:t>
            </a:r>
            <a:r>
              <a:rPr lang="de-DE" dirty="0" err="1">
                <a:latin typeface="Times New Roman"/>
                <a:cs typeface="Times New Roman"/>
              </a:rPr>
              <a:t>Polský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král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slíbil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splnit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požadavky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svého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bratrance</a:t>
            </a:r>
            <a:r>
              <a:rPr lang="de-DE" dirty="0">
                <a:latin typeface="Times New Roman"/>
                <a:cs typeface="Times New Roman"/>
              </a:rPr>
              <a:t>. </a:t>
            </a:r>
            <a:r>
              <a:rPr lang="de-DE" dirty="0" err="1">
                <a:latin typeface="Times New Roman"/>
                <a:cs typeface="Times New Roman"/>
              </a:rPr>
              <a:t>Předal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mu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trocké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knížectví</a:t>
            </a:r>
            <a:r>
              <a:rPr lang="de-DE" dirty="0">
                <a:latin typeface="Times New Roman"/>
                <a:cs typeface="Times New Roman"/>
              </a:rPr>
              <a:t> (</a:t>
            </a:r>
            <a:r>
              <a:rPr lang="de-DE" dirty="0" err="1">
                <a:latin typeface="Times New Roman"/>
                <a:cs typeface="Times New Roman"/>
              </a:rPr>
              <a:t>hrad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Trakai</a:t>
            </a:r>
            <a:r>
              <a:rPr lang="de-DE" dirty="0">
                <a:latin typeface="Times New Roman"/>
                <a:cs typeface="Times New Roman"/>
              </a:rPr>
              <a:t>) a </a:t>
            </a:r>
            <a:r>
              <a:rPr lang="de-DE" dirty="0" err="1">
                <a:latin typeface="Times New Roman"/>
                <a:cs typeface="Times New Roman"/>
              </a:rPr>
              <a:t>místodržitelskou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vládu</a:t>
            </a:r>
            <a:r>
              <a:rPr lang="de-DE" dirty="0">
                <a:latin typeface="Times New Roman"/>
                <a:cs typeface="Times New Roman"/>
              </a:rPr>
              <a:t> na </a:t>
            </a:r>
            <a:r>
              <a:rPr lang="de-DE" dirty="0" err="1">
                <a:latin typeface="Times New Roman"/>
                <a:cs typeface="Times New Roman"/>
              </a:rPr>
              <a:t>Litvě</a:t>
            </a:r>
            <a:r>
              <a:rPr lang="de-DE" dirty="0">
                <a:latin typeface="Times New Roman"/>
                <a:cs typeface="Times New Roman"/>
              </a:rPr>
              <a:t>. </a:t>
            </a:r>
            <a:r>
              <a:rPr lang="de-DE" dirty="0" err="1">
                <a:latin typeface="Times New Roman"/>
                <a:cs typeface="Times New Roman"/>
              </a:rPr>
              <a:t>Jagello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odvolal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z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Vilna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polského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starostu</a:t>
            </a:r>
            <a:r>
              <a:rPr lang="de-DE" dirty="0">
                <a:latin typeface="Times New Roman"/>
                <a:cs typeface="Times New Roman"/>
              </a:rPr>
              <a:t> a </a:t>
            </a:r>
            <a:r>
              <a:rPr lang="de-DE" dirty="0" err="1">
                <a:latin typeface="Times New Roman"/>
                <a:cs typeface="Times New Roman"/>
              </a:rPr>
              <a:t>smířil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Vitolda</a:t>
            </a:r>
            <a:r>
              <a:rPr lang="de-DE" dirty="0">
                <a:latin typeface="Times New Roman"/>
                <a:cs typeface="Times New Roman"/>
              </a:rPr>
              <a:t> se </a:t>
            </a:r>
            <a:r>
              <a:rPr lang="de-DE" dirty="0" err="1">
                <a:latin typeface="Times New Roman"/>
                <a:cs typeface="Times New Roman"/>
              </a:rPr>
              <a:t>svým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bratrem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Skirgellem</a:t>
            </a:r>
            <a:r>
              <a:rPr lang="de-DE" dirty="0">
                <a:latin typeface="Times New Roman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05023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1379</Words>
  <Application>Microsoft Office PowerPoint</Application>
  <PresentationFormat>Předvádění na obrazovce (4:3)</PresentationFormat>
  <Paragraphs>53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Office-Design</vt:lpstr>
      <vt:lpstr>Prezentace aplikace PowerPoint</vt:lpstr>
      <vt:lpstr>Prezentace aplikace PowerPoint</vt:lpstr>
      <vt:lpstr>1337 [listopad 15], München Císař Ludvík IV. Bavor daruje řádu Litvu a přislušející území a velmistrovi Dietrichovi z Altenburgu předává vrchnostenská práva.</vt:lpstr>
      <vt:lpstr>1337 [listopad 15], München Iniciála „L“ představuje císaře a velmistra při aktu předání praporce symbolizujícího předání Litvy jako léna.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Premysl Bar</dc:creator>
  <cp:lastModifiedBy>Přemysl Bar</cp:lastModifiedBy>
  <cp:revision>346</cp:revision>
  <dcterms:created xsi:type="dcterms:W3CDTF">2017-09-20T06:37:47Z</dcterms:created>
  <dcterms:modified xsi:type="dcterms:W3CDTF">2019-10-28T23:03:12Z</dcterms:modified>
</cp:coreProperties>
</file>