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83" r:id="rId4"/>
    <p:sldId id="292" r:id="rId5"/>
    <p:sldId id="293" r:id="rId6"/>
    <p:sldId id="294" r:id="rId7"/>
    <p:sldId id="295" r:id="rId8"/>
    <p:sldId id="296" r:id="rId9"/>
    <p:sldId id="297" r:id="rId1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FF"/>
    <a:srgbClr val="3333CC"/>
    <a:srgbClr val="FFFFCC"/>
    <a:srgbClr val="FFFF99"/>
    <a:srgbClr val="CC3300"/>
    <a:srgbClr val="CAC9C5"/>
    <a:srgbClr val="CDCEC9"/>
    <a:srgbClr val="ADADAD"/>
    <a:srgbClr val="CAC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8" autoAdjust="0"/>
  </p:normalViewPr>
  <p:slideViewPr>
    <p:cSldViewPr snapToGrid="0">
      <p:cViewPr varScale="1">
        <p:scale>
          <a:sx n="109" d="100"/>
          <a:sy n="109" d="100"/>
        </p:scale>
        <p:origin x="180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17016-DFD7-455A-953D-D47CB12B48FD}" type="datetime1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1EFB-6B40-469A-B226-E6ECF30EA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altLang="cs-CZ" dirty="0" smtClean="0"/>
              <a:t>Dr. Klára Hübner, Ustav pomocných věd historických a archivnictví, Metodika V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0372" y="2509786"/>
            <a:ext cx="7518400" cy="3808104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C00000"/>
                </a:solidFill>
              </a:rPr>
              <a:t>Metodika </a:t>
            </a:r>
            <a:r>
              <a:rPr lang="cs-CZ" altLang="cs-CZ" sz="3600" dirty="0">
                <a:solidFill>
                  <a:srgbClr val="C00000"/>
                </a:solidFill>
              </a:rPr>
              <a:t>V</a:t>
            </a:r>
            <a:r>
              <a:rPr lang="cs-CZ" altLang="cs-CZ" sz="3600" dirty="0" smtClean="0">
                <a:solidFill>
                  <a:srgbClr val="C00000"/>
                </a:solidFill>
              </a:rPr>
              <a:t>.</a:t>
            </a: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2400" dirty="0" smtClean="0">
                <a:solidFill>
                  <a:schemeClr val="tx1"/>
                </a:solidFill>
              </a:rPr>
              <a:t>Hledá se badatel…</a:t>
            </a: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I. Profesionalizace a institucionalizace dějin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II. Jak si vybrat „svého“ badatele?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III. Příprava prezentace: jak na to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339" y="310896"/>
            <a:ext cx="5432109" cy="41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altLang="cs-CZ" dirty="0" smtClean="0"/>
              <a:t>Dr. Klára Hübner, Ustav pomocných věd historických a archivnictví, Metodika V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1803" y="1141393"/>
            <a:ext cx="7518400" cy="559391"/>
          </a:xfrm>
        </p:spPr>
        <p:txBody>
          <a:bodyPr/>
          <a:lstStyle/>
          <a:p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I. Profesionalizace a institucionalizace dějin</a:t>
            </a: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07" y="1783080"/>
            <a:ext cx="1917001" cy="24292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846" y="2084832"/>
            <a:ext cx="2646115" cy="39719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1464" y="93259"/>
            <a:ext cx="1821230" cy="265565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 bwMode="auto">
          <a:xfrm>
            <a:off x="2655941" y="1892429"/>
            <a:ext cx="2847172" cy="29992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Dr. Peter Lambert</a:t>
            </a:r>
          </a:p>
          <a:p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r>
              <a:rPr lang="cs-CZ" sz="1600" b="1" dirty="0" smtClean="0">
                <a:latin typeface="+mn-lt"/>
              </a:rPr>
              <a:t>- Učí moderní evropské</a:t>
            </a:r>
          </a:p>
          <a:p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dějiny na </a:t>
            </a:r>
            <a:r>
              <a:rPr kumimoji="0" lang="cs-CZ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Aberystwyth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University (Anglie, Wales)</a:t>
            </a:r>
            <a:endParaRPr kumimoji="0" lang="cs-CZ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 Specializace na moderní</a:t>
            </a:r>
          </a:p>
          <a:p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  dějiny Německa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(20. stol.)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</a:t>
            </a:r>
            <a:r>
              <a:rPr lang="cs-CZ" sz="1600" b="1" dirty="0" err="1" smtClean="0">
                <a:latin typeface="+mn-lt"/>
              </a:rPr>
              <a:t>anglo</a:t>
            </a:r>
            <a:r>
              <a:rPr lang="cs-CZ" sz="1600" b="1" dirty="0" smtClean="0">
                <a:latin typeface="+mn-lt"/>
              </a:rPr>
              <a:t>-německé 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historiografické vztahy</a:t>
            </a:r>
          </a:p>
          <a:p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04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91803" y="1141393"/>
            <a:ext cx="7518400" cy="55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  <a:t>I. Profesionalizace a institucionalizace dějin: práce historika</a:t>
            </a:r>
            <a:endParaRPr lang="en-GB" altLang="cs-CZ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44" y="1837839"/>
            <a:ext cx="6000559" cy="4167291"/>
          </a:xfrm>
          <a:prstGeom prst="rect">
            <a:avLst/>
          </a:prstGeom>
        </p:spPr>
      </p:pic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569468" y="3230340"/>
            <a:ext cx="2792984" cy="79707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  <a:ea typeface="+mn-ea"/>
              </a:rPr>
              <a:t>‚</a:t>
            </a:r>
            <a:r>
              <a:rPr lang="cs-CZ" sz="1800" b="1" dirty="0" err="1" smtClean="0">
                <a:solidFill>
                  <a:srgbClr val="FFFF00"/>
                </a:solidFill>
                <a:latin typeface="+mn-lt"/>
                <a:ea typeface="+mn-ea"/>
              </a:rPr>
              <a:t>Mimooborové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  <a:ea typeface="+mn-ea"/>
              </a:rPr>
              <a:t>‘ vlivy</a:t>
            </a:r>
            <a:endParaRPr lang="cs-CZ" sz="1800" b="1" dirty="0">
              <a:solidFill>
                <a:srgbClr val="FFFF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663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-1588" y="1420813"/>
            <a:ext cx="9145588" cy="746125"/>
          </a:xfrm>
          <a:prstGeom prst="rect">
            <a:avLst/>
          </a:prstGeom>
          <a:solidFill>
            <a:srgbClr val="558ED5">
              <a:alpha val="41960"/>
            </a:srgbClr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Správný poměr mezi </a:t>
            </a:r>
            <a:r>
              <a:rPr lang="cs-CZ" sz="2000" b="1" u="sng" dirty="0" smtClean="0">
                <a:solidFill>
                  <a:srgbClr val="000000"/>
                </a:solidFill>
              </a:rPr>
              <a:t>dějinami </a:t>
            </a:r>
            <a:r>
              <a:rPr lang="cs-CZ" sz="2000" b="1" u="sng" dirty="0" smtClean="0"/>
              <a:t>faktů</a:t>
            </a:r>
            <a:r>
              <a:rPr lang="cs-CZ" sz="2000" u="sng" dirty="0" smtClean="0"/>
              <a:t>, </a:t>
            </a:r>
            <a:r>
              <a:rPr lang="cs-CZ" sz="2000" b="1" u="sng" dirty="0" smtClean="0">
                <a:solidFill>
                  <a:srgbClr val="000000"/>
                </a:solidFill>
              </a:rPr>
              <a:t>dějinami struktur, metodologií </a:t>
            </a:r>
            <a:r>
              <a:rPr lang="cs-CZ" sz="2000" b="1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50" y="2393950"/>
            <a:ext cx="9144000" cy="400110"/>
          </a:xfrm>
          <a:prstGeom prst="rect">
            <a:avLst/>
          </a:prstGeom>
          <a:solidFill>
            <a:srgbClr val="558ED5">
              <a:alpha val="41960"/>
            </a:srgbClr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Pluralita dějin: padesát odstínů minulosti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-14288" y="3062859"/>
            <a:ext cx="9145588" cy="3170238"/>
          </a:xfrm>
          <a:prstGeom prst="rect">
            <a:avLst/>
          </a:prstGeom>
          <a:solidFill>
            <a:srgbClr val="558ED5">
              <a:alpha val="41960"/>
            </a:srgbClr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300"/>
              </a:spcBef>
              <a:buFont typeface="Arial"/>
              <a:buChar char="•"/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Interpretace a kritika faktu: </a:t>
            </a:r>
          </a:p>
          <a:p>
            <a:pPr marL="0" indent="0" eaLnBrk="1" hangingPunct="1">
              <a:spcBef>
                <a:spcPts val="300"/>
              </a:spcBef>
              <a:defRPr/>
            </a:pPr>
            <a:r>
              <a:rPr lang="cs-CZ" sz="2000" b="1" dirty="0" smtClean="0">
                <a:solidFill>
                  <a:srgbClr val="000000"/>
                </a:solidFill>
              </a:rPr>
              <a:t>  </a:t>
            </a:r>
          </a:p>
          <a:p>
            <a:pPr marL="0" indent="0" eaLnBrk="1" hangingPunct="1">
              <a:spcBef>
                <a:spcPts val="300"/>
              </a:spcBef>
              <a:defRPr/>
            </a:pPr>
            <a:endParaRPr lang="cs-CZ" sz="2000" b="1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300"/>
              </a:spcBef>
              <a:defRPr/>
            </a:pPr>
            <a:endParaRPr lang="cs-CZ" sz="2000" b="1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300"/>
              </a:spcBef>
              <a:defRPr/>
            </a:pPr>
            <a:endParaRPr lang="cs-CZ" sz="2000" b="1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300"/>
              </a:spcBef>
              <a:defRPr/>
            </a:pPr>
            <a:endParaRPr lang="cs-CZ" sz="2000" b="1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300"/>
              </a:spcBef>
              <a:defRPr/>
            </a:pPr>
            <a:endParaRPr lang="cs-CZ" sz="2000" b="1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300"/>
              </a:spcBef>
              <a:defRPr/>
            </a:pPr>
            <a:endParaRPr lang="cs-CZ" sz="2000" b="1" dirty="0" smtClean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ts val="300"/>
              </a:spcBef>
              <a:defRPr/>
            </a:pPr>
            <a:endParaRPr lang="cs-CZ" sz="2000" b="1" dirty="0" smtClean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1547813" y="3585147"/>
            <a:ext cx="2182812" cy="912812"/>
          </a:xfrm>
          <a:prstGeom prst="rect">
            <a:avLst/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s-CZ" sz="1800" dirty="0" smtClean="0">
                <a:solidFill>
                  <a:srgbClr val="FFFF00"/>
                </a:solidFill>
              </a:rPr>
              <a:t>Jev / Událost 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879600" y="4988497"/>
            <a:ext cx="1549400" cy="914400"/>
          </a:xfrm>
          <a:prstGeom prst="ellipse">
            <a:avLst/>
          </a:prstGeom>
          <a:solidFill>
            <a:srgbClr val="D9969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cs-CZ" sz="1800" b="1" dirty="0">
                <a:solidFill>
                  <a:srgbClr val="FF0000"/>
                </a:solidFill>
                <a:latin typeface="+mn-lt"/>
                <a:ea typeface="+mn-ea"/>
              </a:rPr>
              <a:t>Pramen</a:t>
            </a:r>
          </a:p>
        </p:txBody>
      </p:sp>
      <p:sp>
        <p:nvSpPr>
          <p:cNvPr id="12" name="Pfeil nach unten 11"/>
          <p:cNvSpPr>
            <a:spLocks noChangeArrowheads="1"/>
          </p:cNvSpPr>
          <p:nvPr/>
        </p:nvSpPr>
        <p:spPr bwMode="auto">
          <a:xfrm>
            <a:off x="2408238" y="4497959"/>
            <a:ext cx="484187" cy="609600"/>
          </a:xfrm>
          <a:prstGeom prst="down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100638" y="4955159"/>
            <a:ext cx="1549400" cy="914400"/>
          </a:xfrm>
          <a:prstGeom prst="ellipse">
            <a:avLst/>
          </a:prstGeom>
          <a:solidFill>
            <a:srgbClr val="D9969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cs-CZ" sz="1800" b="1" dirty="0">
                <a:solidFill>
                  <a:srgbClr val="FF0000"/>
                </a:solidFill>
                <a:latin typeface="+mn-lt"/>
                <a:ea typeface="+mn-ea"/>
              </a:rPr>
              <a:t>historik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764088" y="3572447"/>
            <a:ext cx="2273300" cy="914400"/>
          </a:xfrm>
          <a:prstGeom prst="ellipse">
            <a:avLst/>
          </a:prstGeom>
          <a:solidFill>
            <a:srgbClr val="D9969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s-CZ" sz="1800" b="1" smtClean="0">
                <a:solidFill>
                  <a:srgbClr val="FF0000"/>
                </a:solidFill>
              </a:rPr>
              <a:t>Zobrazeni události</a:t>
            </a:r>
          </a:p>
        </p:txBody>
      </p:sp>
      <p:sp>
        <p:nvSpPr>
          <p:cNvPr id="13" name="Pfeil nach rechts 12"/>
          <p:cNvSpPr>
            <a:spLocks noChangeArrowheads="1"/>
          </p:cNvSpPr>
          <p:nvPr/>
        </p:nvSpPr>
        <p:spPr bwMode="auto">
          <a:xfrm>
            <a:off x="3333750" y="5182172"/>
            <a:ext cx="1890713" cy="484187"/>
          </a:xfrm>
          <a:prstGeom prst="rightArrow">
            <a:avLst>
              <a:gd name="adj1" fmla="val 50000"/>
              <a:gd name="adj2" fmla="val 5000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Pfeil nach oben 13"/>
          <p:cNvSpPr>
            <a:spLocks noChangeArrowheads="1"/>
          </p:cNvSpPr>
          <p:nvPr/>
        </p:nvSpPr>
        <p:spPr bwMode="auto">
          <a:xfrm>
            <a:off x="5643563" y="4390009"/>
            <a:ext cx="485775" cy="565150"/>
          </a:xfrm>
          <a:prstGeom prst="up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Pfeil nach links 14"/>
          <p:cNvSpPr>
            <a:spLocks noChangeArrowheads="1"/>
          </p:cNvSpPr>
          <p:nvPr/>
        </p:nvSpPr>
        <p:spPr bwMode="auto">
          <a:xfrm>
            <a:off x="3544888" y="3805809"/>
            <a:ext cx="1349375" cy="485775"/>
          </a:xfrm>
          <a:prstGeom prst="lef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Gleich 15"/>
          <p:cNvSpPr>
            <a:spLocks/>
          </p:cNvSpPr>
          <p:nvPr/>
        </p:nvSpPr>
        <p:spPr bwMode="auto">
          <a:xfrm>
            <a:off x="4021138" y="3307334"/>
            <a:ext cx="584200" cy="628650"/>
          </a:xfrm>
          <a:custGeom>
            <a:avLst/>
            <a:gdLst>
              <a:gd name="T0" fmla="*/ 77436 w 584200"/>
              <a:gd name="T1" fmla="*/ 129502 h 628650"/>
              <a:gd name="T2" fmla="*/ 506764 w 584200"/>
              <a:gd name="T3" fmla="*/ 129502 h 628650"/>
              <a:gd name="T4" fmla="*/ 506764 w 584200"/>
              <a:gd name="T5" fmla="*/ 277360 h 628650"/>
              <a:gd name="T6" fmla="*/ 77436 w 584200"/>
              <a:gd name="T7" fmla="*/ 277360 h 628650"/>
              <a:gd name="T8" fmla="*/ 77436 w 584200"/>
              <a:gd name="T9" fmla="*/ 129502 h 628650"/>
              <a:gd name="T10" fmla="*/ 77436 w 584200"/>
              <a:gd name="T11" fmla="*/ 351290 h 628650"/>
              <a:gd name="T12" fmla="*/ 506764 w 584200"/>
              <a:gd name="T13" fmla="*/ 351290 h 628650"/>
              <a:gd name="T14" fmla="*/ 506764 w 584200"/>
              <a:gd name="T15" fmla="*/ 499148 h 628650"/>
              <a:gd name="T16" fmla="*/ 77436 w 584200"/>
              <a:gd name="T17" fmla="*/ 499148 h 628650"/>
              <a:gd name="T18" fmla="*/ 77436 w 584200"/>
              <a:gd name="T19" fmla="*/ 351290 h 6286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4200"/>
              <a:gd name="T31" fmla="*/ 0 h 628650"/>
              <a:gd name="T32" fmla="*/ 584200 w 584200"/>
              <a:gd name="T33" fmla="*/ 628650 h 6286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4200" h="628650">
                <a:moveTo>
                  <a:pt x="77436" y="129502"/>
                </a:moveTo>
                <a:lnTo>
                  <a:pt x="506764" y="129502"/>
                </a:lnTo>
                <a:lnTo>
                  <a:pt x="506764" y="277360"/>
                </a:lnTo>
                <a:lnTo>
                  <a:pt x="77436" y="277360"/>
                </a:lnTo>
                <a:lnTo>
                  <a:pt x="77436" y="129502"/>
                </a:lnTo>
                <a:close/>
                <a:moveTo>
                  <a:pt x="77436" y="351290"/>
                </a:moveTo>
                <a:lnTo>
                  <a:pt x="506764" y="351290"/>
                </a:lnTo>
                <a:lnTo>
                  <a:pt x="506764" y="499148"/>
                </a:lnTo>
                <a:lnTo>
                  <a:pt x="77436" y="499148"/>
                </a:lnTo>
                <a:lnTo>
                  <a:pt x="77436" y="35129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de-DE" sz="4000" b="1" dirty="0">
                <a:solidFill>
                  <a:srgbClr val="FF0000"/>
                </a:solidFill>
                <a:latin typeface="+mn-lt"/>
                <a:ea typeface="+mn-ea"/>
              </a:rPr>
              <a:t>?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19906" y="810917"/>
            <a:ext cx="7518400" cy="55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  <a:t>I. Profesionalizace a institucionalizace dějin: záhady historické práce</a:t>
            </a:r>
            <a:endParaRPr lang="en-GB" altLang="cs-CZ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Rechteck 2"/>
          <p:cNvSpPr>
            <a:spLocks noChangeArrowheads="1"/>
          </p:cNvSpPr>
          <p:nvPr/>
        </p:nvSpPr>
        <p:spPr bwMode="auto">
          <a:xfrm>
            <a:off x="6802989" y="2537136"/>
            <a:ext cx="2182812" cy="912812"/>
          </a:xfrm>
          <a:prstGeom prst="rect">
            <a:avLst/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s-CZ" sz="1800" dirty="0" smtClean="0">
                <a:solidFill>
                  <a:srgbClr val="FFFF00"/>
                </a:solidFill>
              </a:rPr>
              <a:t>Metodologie</a:t>
            </a:r>
          </a:p>
        </p:txBody>
      </p:sp>
      <p:sp>
        <p:nvSpPr>
          <p:cNvPr id="21" name="Ovál 20"/>
          <p:cNvSpPr/>
          <p:nvPr/>
        </p:nvSpPr>
        <p:spPr bwMode="auto">
          <a:xfrm>
            <a:off x="7206945" y="4339930"/>
            <a:ext cx="1673531" cy="1014712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analýza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diskurzu</a:t>
            </a:r>
          </a:p>
        </p:txBody>
      </p:sp>
      <p:sp>
        <p:nvSpPr>
          <p:cNvPr id="22" name="Obdélník 21"/>
          <p:cNvSpPr/>
          <p:nvPr/>
        </p:nvSpPr>
        <p:spPr bwMode="auto">
          <a:xfrm>
            <a:off x="7270697" y="3269225"/>
            <a:ext cx="1786044" cy="9534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Genealogie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Archeologie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myšlení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A50021"/>
                </a:solidFill>
                <a:latin typeface="+mn-lt"/>
              </a:rPr>
              <a:t>M. </a:t>
            </a:r>
            <a:r>
              <a:rPr lang="cs-CZ" sz="1400" b="1" dirty="0" err="1" smtClean="0">
                <a:solidFill>
                  <a:srgbClr val="A50021"/>
                </a:solidFill>
                <a:latin typeface="+mn-lt"/>
              </a:rPr>
              <a:t>Foucault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6896101" y="5315795"/>
            <a:ext cx="2029680" cy="110752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Dobová mentalita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Dobové možnosti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(přístup k pramenům)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Dobová</a:t>
            </a: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recepce</a:t>
            </a:r>
          </a:p>
        </p:txBody>
      </p:sp>
      <p:sp>
        <p:nvSpPr>
          <p:cNvPr id="24" name="Pfeil nach oben 13"/>
          <p:cNvSpPr>
            <a:spLocks noChangeArrowheads="1"/>
          </p:cNvSpPr>
          <p:nvPr/>
        </p:nvSpPr>
        <p:spPr bwMode="auto">
          <a:xfrm rot="2767087">
            <a:off x="6536874" y="3151813"/>
            <a:ext cx="485775" cy="688189"/>
          </a:xfrm>
          <a:prstGeom prst="up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816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1"/>
          <p:cNvSpPr txBox="1">
            <a:spLocks noChangeArrowheads="1"/>
          </p:cNvSpPr>
          <p:nvPr/>
        </p:nvSpPr>
        <p:spPr bwMode="auto">
          <a:xfrm>
            <a:off x="2703513" y="1476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cs-CZ" sz="1800"/>
          </a:p>
        </p:txBody>
      </p:sp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2233613" y="46561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cs-CZ" sz="1800"/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0"/>
            <a:ext cx="5449887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ular Callout 10"/>
          <p:cNvSpPr>
            <a:spLocks noChangeArrowheads="1"/>
          </p:cNvSpPr>
          <p:nvPr/>
        </p:nvSpPr>
        <p:spPr bwMode="auto">
          <a:xfrm>
            <a:off x="4460875" y="292100"/>
            <a:ext cx="4397375" cy="1704975"/>
          </a:xfrm>
          <a:prstGeom prst="wedgeRectCallout">
            <a:avLst>
              <a:gd name="adj1" fmla="val -76509"/>
              <a:gd name="adj2" fmla="val 3625"/>
            </a:avLst>
          </a:prstGeom>
          <a:solidFill>
            <a:srgbClr val="E6B9B8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minulost se manifestuje v jednotlivých událostech, a zároveň v dlouhodobém vývoji</a:t>
            </a:r>
          </a:p>
          <a:p>
            <a:pPr algn="ctr" eaLnBrk="1" hangingPunct="1"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-&gt; </a:t>
            </a:r>
            <a:r>
              <a:rPr lang="cs-CZ" sz="1800" dirty="0" err="1" smtClean="0">
                <a:solidFill>
                  <a:srgbClr val="000000"/>
                </a:solidFill>
              </a:rPr>
              <a:t>longue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durée</a:t>
            </a:r>
            <a:r>
              <a:rPr lang="cs-CZ" sz="1800" dirty="0" smtClean="0">
                <a:solidFill>
                  <a:srgbClr val="000000"/>
                </a:solidFill>
              </a:rPr>
              <a:t> (</a:t>
            </a:r>
            <a:r>
              <a:rPr lang="cs-CZ" sz="1800" dirty="0" err="1" smtClean="0">
                <a:solidFill>
                  <a:srgbClr val="000000"/>
                </a:solidFill>
              </a:rPr>
              <a:t>Marc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Bloch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6" name="Rectangular Callout 12"/>
          <p:cNvSpPr>
            <a:spLocks noChangeArrowheads="1"/>
          </p:cNvSpPr>
          <p:nvPr/>
        </p:nvSpPr>
        <p:spPr bwMode="auto">
          <a:xfrm>
            <a:off x="4487863" y="2227263"/>
            <a:ext cx="4397375" cy="2041525"/>
          </a:xfrm>
          <a:prstGeom prst="wedgeRectCallout">
            <a:avLst>
              <a:gd name="adj1" fmla="val -71403"/>
              <a:gd name="adj2" fmla="val -3051"/>
            </a:avLst>
          </a:prstGeom>
          <a:solidFill>
            <a:srgbClr val="E6B9B8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Char char="•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Přemet historického badání jsou pozůstalosti (prameny) jednotlivců a dlouhodobé struktury, které mají vliv na soudobou kulturu, společnost, ekonomii a politiku.  </a:t>
            </a:r>
          </a:p>
        </p:txBody>
      </p:sp>
      <p:sp>
        <p:nvSpPr>
          <p:cNvPr id="17" name="Rectangular Callout 14"/>
          <p:cNvSpPr>
            <a:spLocks noChangeArrowheads="1"/>
          </p:cNvSpPr>
          <p:nvPr/>
        </p:nvSpPr>
        <p:spPr bwMode="auto">
          <a:xfrm>
            <a:off x="4495800" y="4606925"/>
            <a:ext cx="4397375" cy="1935163"/>
          </a:xfrm>
          <a:prstGeom prst="wedgeRectCallout">
            <a:avLst>
              <a:gd name="adj1" fmla="val -80611"/>
              <a:gd name="adj2" fmla="val -10296"/>
            </a:avLst>
          </a:prstGeom>
          <a:solidFill>
            <a:srgbClr val="E6B9B8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Při největší snaze o objektivitu nesmí historik nikdy zapomenout, ze jeho výzkum je podmaněn dobovým módám, jeho biografii a osobním vědeckým zázemím.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39900" y="1997075"/>
            <a:ext cx="5202238" cy="3343275"/>
          </a:xfrm>
          <a:prstGeom prst="rect">
            <a:avLst/>
          </a:prstGeom>
          <a:solidFill>
            <a:srgbClr val="D99694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s-CZ" sz="1800" b="1" i="1" dirty="0" smtClean="0"/>
              <a:t>„Kdo píše světové dějiny, zapisuje zároveň vlastni historii neviditelným inkoustem mezi jejími řádky</a:t>
            </a:r>
            <a:r>
              <a:rPr lang="de-DE" altLang="de-DE" sz="1800" b="1" i="1" dirty="0" smtClean="0"/>
              <a:t>“</a:t>
            </a:r>
            <a:endParaRPr lang="en-US" altLang="ja-JP" sz="1800" b="1" i="1" dirty="0" smtClean="0"/>
          </a:p>
          <a:p>
            <a:pPr algn="ctr" eaLnBrk="1" hangingPunct="1">
              <a:defRPr/>
            </a:pPr>
            <a:endParaRPr lang="en-US" sz="1800" b="1" i="1" dirty="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en-US" sz="1800" b="1" i="1" dirty="0" smtClean="0">
                <a:solidFill>
                  <a:srgbClr val="000000"/>
                </a:solidFill>
              </a:rPr>
              <a:t>Jean Paul</a:t>
            </a:r>
          </a:p>
        </p:txBody>
      </p:sp>
    </p:spTree>
    <p:extLst>
      <p:ext uri="{BB962C8B-B14F-4D97-AF65-F5344CB8AC3E}">
        <p14:creationId xmlns:p14="http://schemas.microsoft.com/office/powerpoint/2010/main" val="6281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5" grpId="1" animBg="1" autoUpdateAnimBg="0"/>
      <p:bldP spid="16" grpId="0" animBg="1" autoUpdateAnimBg="0"/>
      <p:bldP spid="16" grpId="1" animBg="1" autoUpdateAnimBg="0"/>
      <p:bldP spid="17" grpId="0" animBg="1" autoUpdateAnimBg="0"/>
      <p:bldP spid="17" grpId="1" animBg="1" autoUpdateAnimBg="0"/>
      <p:bldP spid="1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938208" y="294006"/>
            <a:ext cx="4574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FF0000"/>
                </a:solidFill>
              </a:rPr>
              <a:t>Dynamika a vlivy na metodické myšlení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a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 hlavní ideologické proudy</a:t>
            </a:r>
          </a:p>
        </p:txBody>
      </p:sp>
      <p:cxnSp>
        <p:nvCxnSpPr>
          <p:cNvPr id="5" name="Přímá spojnice 4"/>
          <p:cNvCxnSpPr/>
          <p:nvPr/>
        </p:nvCxnSpPr>
        <p:spPr bwMode="auto">
          <a:xfrm flipV="1">
            <a:off x="362309" y="3565229"/>
            <a:ext cx="8505646" cy="345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7"/>
          <p:cNvCxnSpPr/>
          <p:nvPr/>
        </p:nvCxnSpPr>
        <p:spPr bwMode="auto">
          <a:xfrm>
            <a:off x="345410" y="2531833"/>
            <a:ext cx="16899" cy="153229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ovéPole 9"/>
          <p:cNvSpPr txBox="1"/>
          <p:nvPr/>
        </p:nvSpPr>
        <p:spPr>
          <a:xfrm>
            <a:off x="8323895" y="2097999"/>
            <a:ext cx="69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2019</a:t>
            </a:r>
            <a:endParaRPr lang="cs-CZ" sz="1400" b="1" dirty="0"/>
          </a:p>
        </p:txBody>
      </p:sp>
      <p:cxnSp>
        <p:nvCxnSpPr>
          <p:cNvPr id="15" name="Přímá spojnice 14"/>
          <p:cNvCxnSpPr/>
          <p:nvPr/>
        </p:nvCxnSpPr>
        <p:spPr bwMode="auto">
          <a:xfrm>
            <a:off x="8717155" y="2428315"/>
            <a:ext cx="18602" cy="162607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/>
          <p:cNvCxnSpPr/>
          <p:nvPr/>
        </p:nvCxnSpPr>
        <p:spPr bwMode="auto">
          <a:xfrm>
            <a:off x="2022806" y="3109502"/>
            <a:ext cx="17664" cy="8116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34"/>
          <p:cNvCxnSpPr/>
          <p:nvPr/>
        </p:nvCxnSpPr>
        <p:spPr bwMode="auto">
          <a:xfrm>
            <a:off x="3866812" y="2463820"/>
            <a:ext cx="18602" cy="162607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ovéPole 35"/>
          <p:cNvSpPr txBox="1"/>
          <p:nvPr/>
        </p:nvSpPr>
        <p:spPr>
          <a:xfrm>
            <a:off x="3508277" y="2151268"/>
            <a:ext cx="717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1900</a:t>
            </a:r>
            <a:endParaRPr lang="cs-CZ" sz="1400" b="1" dirty="0"/>
          </a:p>
        </p:txBody>
      </p:sp>
      <p:cxnSp>
        <p:nvCxnSpPr>
          <p:cNvPr id="38" name="Přímá spojnice 37"/>
          <p:cNvCxnSpPr/>
          <p:nvPr/>
        </p:nvCxnSpPr>
        <p:spPr bwMode="auto">
          <a:xfrm>
            <a:off x="4750581" y="3048255"/>
            <a:ext cx="18602" cy="8484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ovéPole 48"/>
          <p:cNvSpPr txBox="1"/>
          <p:nvPr/>
        </p:nvSpPr>
        <p:spPr>
          <a:xfrm>
            <a:off x="9177" y="2210460"/>
            <a:ext cx="1164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1800</a:t>
            </a:r>
            <a:endParaRPr lang="cs-CZ" sz="1400" b="1" dirty="0"/>
          </a:p>
        </p:txBody>
      </p:sp>
      <p:cxnSp>
        <p:nvCxnSpPr>
          <p:cNvPr id="54" name="Přímá spojnice 53"/>
          <p:cNvCxnSpPr/>
          <p:nvPr/>
        </p:nvCxnSpPr>
        <p:spPr bwMode="auto">
          <a:xfrm>
            <a:off x="6210097" y="3106087"/>
            <a:ext cx="18602" cy="8484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ovéPole 54"/>
          <p:cNvSpPr txBox="1"/>
          <p:nvPr/>
        </p:nvSpPr>
        <p:spPr>
          <a:xfrm>
            <a:off x="5880385" y="2764912"/>
            <a:ext cx="64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1948</a:t>
            </a:r>
            <a:endParaRPr lang="cs-CZ" sz="1400" b="1" dirty="0"/>
          </a:p>
        </p:txBody>
      </p:sp>
      <p:cxnSp>
        <p:nvCxnSpPr>
          <p:cNvPr id="60" name="Přímá spojnice 59"/>
          <p:cNvCxnSpPr/>
          <p:nvPr/>
        </p:nvCxnSpPr>
        <p:spPr bwMode="auto">
          <a:xfrm>
            <a:off x="7096048" y="3072689"/>
            <a:ext cx="18602" cy="8484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ovéPole 60"/>
          <p:cNvSpPr txBox="1"/>
          <p:nvPr/>
        </p:nvSpPr>
        <p:spPr>
          <a:xfrm>
            <a:off x="6733227" y="2761354"/>
            <a:ext cx="64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1968</a:t>
            </a:r>
            <a:endParaRPr lang="cs-CZ" sz="1400" b="1" dirty="0"/>
          </a:p>
        </p:txBody>
      </p:sp>
      <p:sp>
        <p:nvSpPr>
          <p:cNvPr id="58" name="Obdélník 57"/>
          <p:cNvSpPr/>
          <p:nvPr/>
        </p:nvSpPr>
        <p:spPr bwMode="auto">
          <a:xfrm>
            <a:off x="0" y="5417650"/>
            <a:ext cx="6733227" cy="34006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+mn-lt"/>
              </a:rPr>
              <a:t>Sekularizace společnosti</a:t>
            </a:r>
          </a:p>
        </p:txBody>
      </p:sp>
      <p:cxnSp>
        <p:nvCxnSpPr>
          <p:cNvPr id="78" name="Přímá spojnice 77"/>
          <p:cNvCxnSpPr/>
          <p:nvPr/>
        </p:nvCxnSpPr>
        <p:spPr bwMode="auto">
          <a:xfrm>
            <a:off x="7897589" y="3049084"/>
            <a:ext cx="18602" cy="8484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TextovéPole 78"/>
          <p:cNvSpPr txBox="1"/>
          <p:nvPr/>
        </p:nvSpPr>
        <p:spPr>
          <a:xfrm>
            <a:off x="7584746" y="2740478"/>
            <a:ext cx="64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1989</a:t>
            </a:r>
            <a:endParaRPr lang="cs-CZ" sz="1400" b="1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1718326" y="2740754"/>
            <a:ext cx="64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1848</a:t>
            </a:r>
            <a:endParaRPr lang="cs-CZ" sz="1400" b="1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4411561" y="2723781"/>
            <a:ext cx="64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1918</a:t>
            </a:r>
            <a:endParaRPr lang="cs-CZ" sz="1400" b="1" dirty="0"/>
          </a:p>
        </p:txBody>
      </p:sp>
      <p:sp>
        <p:nvSpPr>
          <p:cNvPr id="82" name="Obdélník 81"/>
          <p:cNvSpPr/>
          <p:nvPr/>
        </p:nvSpPr>
        <p:spPr bwMode="auto">
          <a:xfrm>
            <a:off x="815331" y="3967316"/>
            <a:ext cx="4038785" cy="362241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Národní obrození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+mn-lt"/>
            </a:endParaRPr>
          </a:p>
        </p:txBody>
      </p:sp>
      <p:sp>
        <p:nvSpPr>
          <p:cNvPr id="83" name="Obdélník 82"/>
          <p:cNvSpPr/>
          <p:nvPr/>
        </p:nvSpPr>
        <p:spPr bwMode="auto">
          <a:xfrm>
            <a:off x="147082" y="4617847"/>
            <a:ext cx="5372543" cy="362241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industrializace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+mn-lt"/>
            </a:endParaRPr>
          </a:p>
        </p:txBody>
      </p:sp>
      <p:sp>
        <p:nvSpPr>
          <p:cNvPr id="39" name="Obdélník 38"/>
          <p:cNvSpPr/>
          <p:nvPr/>
        </p:nvSpPr>
        <p:spPr bwMode="auto">
          <a:xfrm>
            <a:off x="2046220" y="4268461"/>
            <a:ext cx="5068430" cy="3622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Vznik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národních států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+mn-lt"/>
            </a:endParaRPr>
          </a:p>
        </p:txBody>
      </p:sp>
      <p:sp>
        <p:nvSpPr>
          <p:cNvPr id="84" name="Obdélník 83"/>
          <p:cNvSpPr/>
          <p:nvPr/>
        </p:nvSpPr>
        <p:spPr bwMode="auto">
          <a:xfrm>
            <a:off x="1969570" y="4829066"/>
            <a:ext cx="5865951" cy="36224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proletářské hnutí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85" name="Obdélník 84"/>
          <p:cNvSpPr/>
          <p:nvPr/>
        </p:nvSpPr>
        <p:spPr bwMode="auto">
          <a:xfrm>
            <a:off x="1637666" y="5123294"/>
            <a:ext cx="7506334" cy="310427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+mn-lt"/>
              </a:rPr>
              <a:t>kapitalizmus</a:t>
            </a:r>
          </a:p>
        </p:txBody>
      </p:sp>
      <p:cxnSp>
        <p:nvCxnSpPr>
          <p:cNvPr id="86" name="Přímá spojnice 85"/>
          <p:cNvCxnSpPr/>
          <p:nvPr/>
        </p:nvCxnSpPr>
        <p:spPr bwMode="auto">
          <a:xfrm>
            <a:off x="5940759" y="3154055"/>
            <a:ext cx="18602" cy="8484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ovéPole 86"/>
          <p:cNvSpPr txBox="1"/>
          <p:nvPr/>
        </p:nvSpPr>
        <p:spPr>
          <a:xfrm>
            <a:off x="5349142" y="3089967"/>
            <a:ext cx="64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1945</a:t>
            </a:r>
            <a:endParaRPr lang="cs-CZ" sz="1400" b="1" dirty="0"/>
          </a:p>
        </p:txBody>
      </p:sp>
      <p:sp>
        <p:nvSpPr>
          <p:cNvPr id="88" name="Obdélník 87"/>
          <p:cNvSpPr/>
          <p:nvPr/>
        </p:nvSpPr>
        <p:spPr bwMode="auto">
          <a:xfrm>
            <a:off x="0" y="5804040"/>
            <a:ext cx="9144000" cy="36224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g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lobalizace</a:t>
            </a:r>
            <a:endParaRPr kumimoji="0" lang="cs-CZ" sz="105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89" name="Ovál 88"/>
          <p:cNvSpPr/>
          <p:nvPr/>
        </p:nvSpPr>
        <p:spPr bwMode="auto">
          <a:xfrm>
            <a:off x="712848" y="2388703"/>
            <a:ext cx="2539377" cy="3810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Ekonomický liberalismus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90" name="Obdélník 89"/>
          <p:cNvSpPr/>
          <p:nvPr/>
        </p:nvSpPr>
        <p:spPr bwMode="auto">
          <a:xfrm>
            <a:off x="7096048" y="6122514"/>
            <a:ext cx="2047952" cy="340067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Technizace/digitalizace</a:t>
            </a:r>
          </a:p>
        </p:txBody>
      </p:sp>
      <p:sp>
        <p:nvSpPr>
          <p:cNvPr id="91" name="Ovál 90"/>
          <p:cNvSpPr/>
          <p:nvPr/>
        </p:nvSpPr>
        <p:spPr bwMode="auto">
          <a:xfrm>
            <a:off x="1257927" y="1990346"/>
            <a:ext cx="1449218" cy="3810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>
                <a:solidFill>
                  <a:srgbClr val="FFFF00"/>
                </a:solidFill>
                <a:latin typeface="+mn-lt"/>
              </a:rPr>
              <a:t>M</a:t>
            </a: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arxismus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92" name="Ovál 91"/>
          <p:cNvSpPr/>
          <p:nvPr/>
        </p:nvSpPr>
        <p:spPr bwMode="auto">
          <a:xfrm>
            <a:off x="1484054" y="3141392"/>
            <a:ext cx="1449218" cy="3810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Nacionalismus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93" name="Ovál 92"/>
          <p:cNvSpPr/>
          <p:nvPr/>
        </p:nvSpPr>
        <p:spPr bwMode="auto">
          <a:xfrm>
            <a:off x="3294290" y="2951585"/>
            <a:ext cx="1449218" cy="3810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Komunismus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95" name="Ovál 94"/>
          <p:cNvSpPr/>
          <p:nvPr/>
        </p:nvSpPr>
        <p:spPr bwMode="auto">
          <a:xfrm>
            <a:off x="3503360" y="3360871"/>
            <a:ext cx="1449218" cy="3810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Fašismus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96" name="Ovál 95"/>
          <p:cNvSpPr/>
          <p:nvPr/>
        </p:nvSpPr>
        <p:spPr bwMode="auto">
          <a:xfrm>
            <a:off x="4417998" y="3502726"/>
            <a:ext cx="1652416" cy="69987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Národní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socialismus</a:t>
            </a:r>
          </a:p>
        </p:txBody>
      </p:sp>
      <p:sp>
        <p:nvSpPr>
          <p:cNvPr id="97" name="Ovál 96"/>
          <p:cNvSpPr/>
          <p:nvPr/>
        </p:nvSpPr>
        <p:spPr bwMode="auto">
          <a:xfrm>
            <a:off x="4106210" y="2078056"/>
            <a:ext cx="1652416" cy="69987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Komunistická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internacionála</a:t>
            </a:r>
          </a:p>
        </p:txBody>
      </p:sp>
      <p:sp>
        <p:nvSpPr>
          <p:cNvPr id="98" name="Ovál 97"/>
          <p:cNvSpPr/>
          <p:nvPr/>
        </p:nvSpPr>
        <p:spPr bwMode="auto">
          <a:xfrm>
            <a:off x="5443632" y="2119158"/>
            <a:ext cx="1652416" cy="699878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Studená válka: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antikomunismus</a:t>
            </a:r>
          </a:p>
        </p:txBody>
      </p:sp>
      <p:sp>
        <p:nvSpPr>
          <p:cNvPr id="99" name="Ovál 98"/>
          <p:cNvSpPr/>
          <p:nvPr/>
        </p:nvSpPr>
        <p:spPr bwMode="auto">
          <a:xfrm>
            <a:off x="5530351" y="1678838"/>
            <a:ext cx="1652416" cy="40692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Existencialismus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00" name="Ovál 99"/>
          <p:cNvSpPr/>
          <p:nvPr/>
        </p:nvSpPr>
        <p:spPr bwMode="auto">
          <a:xfrm>
            <a:off x="6790616" y="1892815"/>
            <a:ext cx="1409718" cy="38101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Neoliberalismus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01" name="Ovál 100"/>
          <p:cNvSpPr/>
          <p:nvPr/>
        </p:nvSpPr>
        <p:spPr bwMode="auto">
          <a:xfrm>
            <a:off x="3236030" y="2542299"/>
            <a:ext cx="1449218" cy="3810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Feminismus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02" name="Ovál 101"/>
          <p:cNvSpPr/>
          <p:nvPr/>
        </p:nvSpPr>
        <p:spPr bwMode="auto">
          <a:xfrm>
            <a:off x="7209912" y="2347258"/>
            <a:ext cx="1820223" cy="4034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Neokonzervativizmus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03" name="Ovál 102"/>
          <p:cNvSpPr/>
          <p:nvPr/>
        </p:nvSpPr>
        <p:spPr bwMode="auto">
          <a:xfrm>
            <a:off x="6907875" y="3633560"/>
            <a:ext cx="1820223" cy="4034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Environmentalismus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04" name="Ovál 103"/>
          <p:cNvSpPr/>
          <p:nvPr/>
        </p:nvSpPr>
        <p:spPr bwMode="auto">
          <a:xfrm>
            <a:off x="6412445" y="3012693"/>
            <a:ext cx="1277682" cy="6194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Společenské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FFFF00"/>
                </a:solidFill>
                <a:latin typeface="+mn-lt"/>
              </a:rPr>
              <a:t>osvobození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89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938208" y="294006"/>
            <a:ext cx="4574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solidFill>
                  <a:srgbClr val="FF0000"/>
                </a:solidFill>
              </a:rPr>
              <a:t>Dynamika a vlivy na metodické myšlení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FF0000"/>
                </a:solidFill>
              </a:rPr>
              <a:t>a</a:t>
            </a:r>
            <a:r>
              <a:rPr lang="cs-CZ" altLang="cs-CZ" sz="1800" b="1" dirty="0" smtClean="0">
                <a:solidFill>
                  <a:srgbClr val="FF0000"/>
                </a:solidFill>
              </a:rPr>
              <a:t> hlavní ideologické proudy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245"/>
            <a:ext cx="9144000" cy="5660975"/>
          </a:xfrm>
          <a:prstGeom prst="rect">
            <a:avLst/>
          </a:prstGeom>
        </p:spPr>
      </p:pic>
      <p:sp>
        <p:nvSpPr>
          <p:cNvPr id="45" name="Obdélník 44"/>
          <p:cNvSpPr/>
          <p:nvPr/>
        </p:nvSpPr>
        <p:spPr bwMode="auto">
          <a:xfrm>
            <a:off x="216971" y="1137599"/>
            <a:ext cx="2263762" cy="640401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Nová vědeckost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6" name="Obdélník 45"/>
          <p:cNvSpPr/>
          <p:nvPr/>
        </p:nvSpPr>
        <p:spPr bwMode="auto">
          <a:xfrm>
            <a:off x="1004371" y="1548153"/>
            <a:ext cx="2771762" cy="64040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Národní dějepisectví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„Historik“</a:t>
            </a:r>
          </a:p>
        </p:txBody>
      </p:sp>
      <p:sp>
        <p:nvSpPr>
          <p:cNvPr id="47" name="Obdélník 46"/>
          <p:cNvSpPr/>
          <p:nvPr/>
        </p:nvSpPr>
        <p:spPr bwMode="auto">
          <a:xfrm>
            <a:off x="1834104" y="2144215"/>
            <a:ext cx="3398296" cy="376229"/>
          </a:xfrm>
          <a:prstGeom prst="rect">
            <a:avLst/>
          </a:prstGeom>
          <a:solidFill>
            <a:srgbClr val="3333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Marxistická 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</a:rPr>
              <a:t>historiografie</a:t>
            </a:r>
          </a:p>
        </p:txBody>
      </p:sp>
      <p:sp>
        <p:nvSpPr>
          <p:cNvPr id="48" name="Obdélník 47"/>
          <p:cNvSpPr/>
          <p:nvPr/>
        </p:nvSpPr>
        <p:spPr bwMode="auto">
          <a:xfrm>
            <a:off x="2906719" y="2513272"/>
            <a:ext cx="3330562" cy="413098"/>
          </a:xfrm>
          <a:prstGeom prst="rect">
            <a:avLst/>
          </a:prstGeom>
          <a:solidFill>
            <a:srgbClr val="0066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Historie a sociální vědy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0" name="Obdélník 49"/>
          <p:cNvSpPr/>
          <p:nvPr/>
        </p:nvSpPr>
        <p:spPr bwMode="auto">
          <a:xfrm>
            <a:off x="5980116" y="673156"/>
            <a:ext cx="2808278" cy="413098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Sociální historie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1" name="Obdélník 50"/>
          <p:cNvSpPr/>
          <p:nvPr/>
        </p:nvSpPr>
        <p:spPr bwMode="auto">
          <a:xfrm>
            <a:off x="5980109" y="2946626"/>
            <a:ext cx="2808281" cy="413098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Psychoanalýza v historií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2" name="Obdélník 51"/>
          <p:cNvSpPr/>
          <p:nvPr/>
        </p:nvSpPr>
        <p:spPr bwMode="auto">
          <a:xfrm>
            <a:off x="5980108" y="4337372"/>
            <a:ext cx="2808281" cy="413098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Kulturní Antropologie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3" name="Obdélník 52"/>
          <p:cNvSpPr/>
          <p:nvPr/>
        </p:nvSpPr>
        <p:spPr bwMode="auto">
          <a:xfrm>
            <a:off x="5980110" y="3420397"/>
            <a:ext cx="2808281" cy="413098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Historie </a:t>
            </a:r>
            <a:r>
              <a:rPr lang="cs-CZ" sz="1800" b="1" dirty="0" err="1">
                <a:solidFill>
                  <a:srgbClr val="FFFF00"/>
                </a:solidFill>
                <a:latin typeface="+mn-lt"/>
              </a:rPr>
              <a:t>g</a:t>
            </a:r>
            <a:r>
              <a:rPr lang="cs-CZ" sz="1800" b="1" dirty="0" err="1" smtClean="0">
                <a:solidFill>
                  <a:srgbClr val="FFFF00"/>
                </a:solidFill>
                <a:latin typeface="+mn-lt"/>
              </a:rPr>
              <a:t>endru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6" name="Obdélník 55"/>
          <p:cNvSpPr/>
          <p:nvPr/>
        </p:nvSpPr>
        <p:spPr bwMode="auto">
          <a:xfrm>
            <a:off x="5980112" y="2030637"/>
            <a:ext cx="2808281" cy="413098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Kulturní dějiny politiky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7" name="Obdélník 56"/>
          <p:cNvSpPr/>
          <p:nvPr/>
        </p:nvSpPr>
        <p:spPr bwMode="auto">
          <a:xfrm>
            <a:off x="5980111" y="2479863"/>
            <a:ext cx="2808281" cy="413098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err="1" smtClean="0">
                <a:solidFill>
                  <a:srgbClr val="FFFF00"/>
                </a:solidFill>
                <a:latin typeface="+mn-lt"/>
              </a:rPr>
              <a:t>Poststrukturalismus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9" name="Obdélník 58"/>
          <p:cNvSpPr/>
          <p:nvPr/>
        </p:nvSpPr>
        <p:spPr bwMode="auto">
          <a:xfrm>
            <a:off x="5980113" y="1574814"/>
            <a:ext cx="2808281" cy="413098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Politické dějiny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2" name="Obdélník 61"/>
          <p:cNvSpPr/>
          <p:nvPr/>
        </p:nvSpPr>
        <p:spPr bwMode="auto">
          <a:xfrm>
            <a:off x="5980108" y="3882398"/>
            <a:ext cx="2808281" cy="413098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Komparativní historie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3" name="Obdélník 62"/>
          <p:cNvSpPr/>
          <p:nvPr/>
        </p:nvSpPr>
        <p:spPr bwMode="auto">
          <a:xfrm>
            <a:off x="5980116" y="1123134"/>
            <a:ext cx="2808278" cy="413098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Ekonomické dějiny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4" name="Obdélník 63"/>
          <p:cNvSpPr/>
          <p:nvPr/>
        </p:nvSpPr>
        <p:spPr bwMode="auto">
          <a:xfrm>
            <a:off x="5980108" y="4801236"/>
            <a:ext cx="2808281" cy="413098"/>
          </a:xfrm>
          <a:prstGeom prst="rect">
            <a:avLst/>
          </a:prstGeom>
          <a:solidFill>
            <a:srgbClr val="3399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Globální historie</a:t>
            </a:r>
            <a:endParaRPr kumimoji="0" lang="cs-CZ" sz="1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9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52" y="3087390"/>
            <a:ext cx="2400500" cy="2609653"/>
          </a:xfrm>
          <a:prstGeom prst="rect">
            <a:avLst/>
          </a:prstGeom>
        </p:spPr>
      </p:pic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193" y="3614737"/>
            <a:ext cx="1228725" cy="1762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80" y="4357768"/>
            <a:ext cx="2412716" cy="167210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927" y="4877822"/>
            <a:ext cx="2015534" cy="15991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681" y="190354"/>
            <a:ext cx="2177432" cy="170663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322" y="4187062"/>
            <a:ext cx="1332188" cy="2013515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8457" y="159628"/>
            <a:ext cx="1825224" cy="151794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2500" y="1554721"/>
            <a:ext cx="1292835" cy="1995762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4554" y="432353"/>
            <a:ext cx="970929" cy="1251624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58552" y="1993356"/>
            <a:ext cx="7518400" cy="55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II. Jak si vybrat „svého“ badatele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r>
              <a:rPr lang="cs-CZ" sz="1600" dirty="0" smtClean="0">
                <a:solidFill>
                  <a:srgbClr val="C00000"/>
                </a:solidFill>
              </a:rPr>
              <a:t>Aneb: Kdo má strach z </a:t>
            </a:r>
          </a:p>
          <a:p>
            <a:r>
              <a:rPr lang="cs-CZ" sz="1600" dirty="0" smtClean="0">
                <a:solidFill>
                  <a:srgbClr val="C00000"/>
                </a:solidFill>
              </a:rPr>
              <a:t>Filozofie dějin</a:t>
            </a:r>
            <a:endParaRPr lang="cs-CZ" sz="1600" dirty="0">
              <a:solidFill>
                <a:srgbClr val="C00000"/>
              </a:solidFill>
            </a:endParaRPr>
          </a:p>
          <a:p>
            <a:endParaRPr lang="en-GB" altLang="cs-CZ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95" y="1239494"/>
            <a:ext cx="5593957" cy="39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1803" y="1141393"/>
            <a:ext cx="7518400" cy="559391"/>
          </a:xfrm>
        </p:spPr>
        <p:txBody>
          <a:bodyPr/>
          <a:lstStyle/>
          <a:p>
            <a:r>
              <a:rPr lang="cs-CZ" altLang="cs-CZ" sz="2000" dirty="0">
                <a:solidFill>
                  <a:schemeClr val="tx2">
                    <a:lumMod val="50000"/>
                  </a:schemeClr>
                </a:solidFill>
              </a:rPr>
              <a:t>III. Příprava prezentace: jak na to</a:t>
            </a:r>
            <a:endParaRPr lang="en-GB" altLang="cs-CZ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691803" y="1623340"/>
            <a:ext cx="7518400" cy="321447"/>
          </a:xfrm>
          <a:prstGeom prst="rect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+mn-lt"/>
              </a:rPr>
              <a:t>1.10.: Výběr „myslitele“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691803" y="2013255"/>
            <a:ext cx="7518400" cy="1076310"/>
          </a:xfrm>
          <a:prstGeom prst="rect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+mn-lt"/>
              </a:rPr>
              <a:t>1.10. – 29.10, samostatné studium: 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     - přehled přes </a:t>
            </a:r>
            <a:r>
              <a:rPr lang="cs-CZ" sz="1600" b="1" dirty="0" smtClean="0">
                <a:latin typeface="+mn-lt"/>
              </a:rPr>
              <a:t>myslitelově/myslitelčině </a:t>
            </a:r>
            <a:r>
              <a:rPr lang="cs-CZ" sz="1600" b="1" dirty="0" smtClean="0">
                <a:latin typeface="+mn-lt"/>
              </a:rPr>
              <a:t>působení: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        - biografie: Kdy/kde žil/a? Kde se narodil/a? Kdy/kde zemřel/a?</a:t>
            </a:r>
          </a:p>
          <a:p>
            <a:r>
              <a:rPr lang="cs-CZ" sz="1600" b="1" dirty="0" smtClean="0">
                <a:latin typeface="+mn-lt"/>
              </a:rPr>
              <a:t>              co jeho/jí nejvíce </a:t>
            </a:r>
            <a:r>
              <a:rPr lang="cs-CZ" sz="1600" b="1" dirty="0" smtClean="0">
                <a:latin typeface="+mn-lt"/>
              </a:rPr>
              <a:t>ovlivnilo (náboženství, rodina, školitelé, války)?</a:t>
            </a:r>
            <a:endParaRPr lang="cs-CZ" sz="1600" b="1" dirty="0" smtClean="0">
              <a:latin typeface="+mn-lt"/>
            </a:endParaRPr>
          </a:p>
          <a:p>
            <a:endParaRPr lang="cs-CZ" sz="1600" b="1" dirty="0" smtClean="0">
              <a:latin typeface="+mn-lt"/>
            </a:endParaRP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         - hlavní myšlenky, vybrat text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691803" y="3153989"/>
            <a:ext cx="7518400" cy="1338880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latin typeface="+mn-lt"/>
              </a:rPr>
              <a:t>        - Bibliografie I. (co </a:t>
            </a:r>
            <a:r>
              <a:rPr lang="cs-CZ" sz="1600" b="1" dirty="0">
                <a:latin typeface="+mn-lt"/>
              </a:rPr>
              <a:t>o něm bylo napsáno</a:t>
            </a:r>
            <a:r>
              <a:rPr lang="cs-CZ" sz="1600" b="1" dirty="0" smtClean="0">
                <a:latin typeface="+mn-lt"/>
              </a:rPr>
              <a:t>) najděte něco zajímavého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     </a:t>
            </a:r>
            <a:r>
              <a:rPr lang="cs-CZ" sz="1600" b="1" dirty="0" smtClean="0">
                <a:latin typeface="+mn-lt"/>
              </a:rPr>
              <a:t> v jeho/v jejím životě</a:t>
            </a:r>
            <a:endParaRPr lang="cs-CZ" sz="1600" b="1" dirty="0" smtClean="0">
              <a:latin typeface="+mn-lt"/>
            </a:endParaRP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    - Bibliografie II. Hlavní díla a jejích význam</a:t>
            </a:r>
            <a:endParaRPr lang="cs-CZ" sz="1600" b="1" dirty="0">
              <a:solidFill>
                <a:srgbClr val="002060"/>
              </a:solidFill>
              <a:latin typeface="+mn-lt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rgbClr val="002060"/>
                </a:solidFill>
                <a:latin typeface="+mn-lt"/>
              </a:rPr>
              <a:t>       </a:t>
            </a:r>
            <a:r>
              <a:rPr lang="cs-CZ" sz="1600" b="1" dirty="0" smtClean="0">
                <a:latin typeface="+mn-lt"/>
              </a:rPr>
              <a:t>- </a:t>
            </a:r>
            <a:r>
              <a:rPr lang="cs-CZ" sz="1600" b="1" dirty="0" smtClean="0">
                <a:latin typeface="+mn-lt"/>
              </a:rPr>
              <a:t>Sledujte tok jeho/jejích myšlenek; jak se to vyvíjelo? </a:t>
            </a:r>
            <a:r>
              <a:rPr lang="cs-CZ" sz="1600" b="1" dirty="0" smtClean="0">
                <a:latin typeface="+mn-lt"/>
              </a:rPr>
              <a:t>Které okolnosti</a:t>
            </a:r>
          </a:p>
          <a:p>
            <a:r>
              <a:rPr lang="cs-CZ" sz="1600" b="1" dirty="0" smtClean="0">
                <a:latin typeface="+mn-lt"/>
              </a:rPr>
              <a:t>          se stali křížovými pro rozvoj jeho/jejího myšlení </a:t>
            </a:r>
            <a:endParaRPr lang="cs-CZ" sz="1600" b="1" dirty="0" smtClean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691803" y="4567617"/>
            <a:ext cx="7518400" cy="1145175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latin typeface="+mn-lt"/>
              </a:rPr>
              <a:t>      - </a:t>
            </a:r>
            <a:r>
              <a:rPr lang="cs-CZ" sz="1600" b="1" dirty="0">
                <a:latin typeface="+mn-lt"/>
              </a:rPr>
              <a:t>D</a:t>
            </a:r>
            <a:r>
              <a:rPr lang="cs-CZ" sz="1600" b="1" dirty="0" smtClean="0">
                <a:latin typeface="+mn-lt"/>
              </a:rPr>
              <a:t>alší kroky: </a:t>
            </a:r>
            <a:r>
              <a:rPr lang="cs-CZ" sz="1600" b="1" dirty="0" smtClean="0">
                <a:latin typeface="+mn-lt"/>
              </a:rPr>
              <a:t>v</a:t>
            </a:r>
            <a:r>
              <a:rPr lang="cs-CZ" sz="1600" b="1" dirty="0" smtClean="0">
                <a:latin typeface="+mn-lt"/>
              </a:rPr>
              <a:t>ybrat myslitelův/myslitelčin text </a:t>
            </a:r>
            <a:endParaRPr lang="cs-CZ" sz="1600" b="1" dirty="0" smtClean="0">
              <a:latin typeface="+mn-lt"/>
            </a:endParaRP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  - </a:t>
            </a:r>
            <a:r>
              <a:rPr lang="cs-CZ" sz="1600" b="1" dirty="0">
                <a:latin typeface="+mn-lt"/>
              </a:rPr>
              <a:t>Z</a:t>
            </a:r>
            <a:r>
              <a:rPr lang="cs-CZ" sz="1600" b="1" dirty="0" smtClean="0">
                <a:latin typeface="+mn-lt"/>
              </a:rPr>
              <a:t>amyslet se na ním a provést rozbor</a:t>
            </a:r>
            <a:endParaRPr lang="cs-CZ" sz="1600" b="1" dirty="0" smtClean="0">
              <a:latin typeface="+mn-lt"/>
            </a:endParaRPr>
          </a:p>
          <a:p>
            <a:r>
              <a:rPr lang="cs-CZ" sz="1600" b="1" dirty="0" smtClean="0">
                <a:latin typeface="+mn-lt"/>
              </a:rPr>
              <a:t>        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68" y="202222"/>
            <a:ext cx="2247294" cy="23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491</Words>
  <Application>Microsoft Office PowerPoint</Application>
  <PresentationFormat>Předvádění na obrazovce (4:3)</PresentationFormat>
  <Paragraphs>127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ＭＳ Ｐゴシック</vt:lpstr>
      <vt:lpstr>ＭＳ Ｐゴシック</vt:lpstr>
      <vt:lpstr>Arial</vt:lpstr>
      <vt:lpstr>Tahoma</vt:lpstr>
      <vt:lpstr>Wingdings</vt:lpstr>
      <vt:lpstr>Prezentace_MU_CZ</vt:lpstr>
      <vt:lpstr>Metodika V. Hledá se badatel…  I. Profesionalizace a institucionalizace dějin II. Jak si vybrat „svého“ badatele? III. Příprava prezentace: jak na to </vt:lpstr>
      <vt:lpstr>I. Profesionalizace a institucionalizace dějin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III. Příprava prezentace: jak na 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Klára Hübnerová</cp:lastModifiedBy>
  <cp:revision>120</cp:revision>
  <cp:lastPrinted>2019-09-24T07:27:02Z</cp:lastPrinted>
  <dcterms:created xsi:type="dcterms:W3CDTF">2015-11-23T07:04:47Z</dcterms:created>
  <dcterms:modified xsi:type="dcterms:W3CDTF">2019-10-01T07:18:24Z</dcterms:modified>
</cp:coreProperties>
</file>