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81" r:id="rId2"/>
    <p:sldId id="297" r:id="rId3"/>
    <p:sldId id="303" r:id="rId4"/>
    <p:sldId id="298" r:id="rId5"/>
    <p:sldId id="300" r:id="rId6"/>
    <p:sldId id="301" r:id="rId7"/>
    <p:sldId id="302" r:id="rId8"/>
    <p:sldId id="304" r:id="rId9"/>
    <p:sldId id="30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C8D"/>
    <a:srgbClr val="028BCF"/>
    <a:srgbClr val="FFFF66"/>
    <a:srgbClr val="FF9933"/>
    <a:srgbClr val="CC3399"/>
    <a:srgbClr val="00287D"/>
    <a:srgbClr val="FF0000"/>
    <a:srgbClr val="990033"/>
    <a:srgbClr val="FF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38" autoAdjust="0"/>
  </p:normalViewPr>
  <p:slideViewPr>
    <p:cSldViewPr snapToGrid="0">
      <p:cViewPr varScale="1">
        <p:scale>
          <a:sx n="115" d="100"/>
          <a:sy n="115" d="100"/>
        </p:scale>
        <p:origin x="1410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59B1-FD10-4F9F-94E0-D90BA03C0EDB}" type="datetime1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7466-F8F1-43DF-AD72-C16D11A48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2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2703513" y="1476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cs-CZ" sz="18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495" y="2544871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</a:t>
            </a:r>
            <a:r>
              <a:rPr lang="cs-CZ" altLang="cs-CZ" sz="3600" dirty="0">
                <a:solidFill>
                  <a:srgbClr val="C00000"/>
                </a:solidFill>
              </a:rPr>
              <a:t>V</a:t>
            </a:r>
            <a:r>
              <a:rPr lang="cs-CZ" altLang="cs-CZ" sz="3600" dirty="0" smtClean="0">
                <a:solidFill>
                  <a:srgbClr val="C00000"/>
                </a:solidFill>
              </a:rPr>
              <a:t>.</a:t>
            </a: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dirty="0" smtClean="0">
                <a:solidFill>
                  <a:schemeClr val="tx1"/>
                </a:solidFill>
              </a:rPr>
              <a:t>Jak se prokousat teoretickým textem?</a:t>
            </a: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75000"/>
                  </a:schemeClr>
                </a:solidFill>
              </a:rPr>
              <a:t>I. S pomocí emocí: Samuel </a:t>
            </a:r>
            <a:r>
              <a:rPr lang="cs-CZ" altLang="cs-CZ" sz="1800" dirty="0">
                <a:solidFill>
                  <a:schemeClr val="tx2">
                    <a:lumMod val="75000"/>
                  </a:schemeClr>
                </a:solidFill>
              </a:rPr>
              <a:t>P. </a:t>
            </a:r>
            <a:r>
              <a:rPr lang="cs-CZ" altLang="cs-CZ" sz="1800" dirty="0" err="1">
                <a:solidFill>
                  <a:schemeClr val="tx2">
                    <a:lumMod val="75000"/>
                  </a:schemeClr>
                </a:solidFill>
              </a:rPr>
              <a:t>Huntington</a:t>
            </a:r>
            <a:r>
              <a:rPr lang="cs-CZ" altLang="cs-CZ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altLang="cs-CZ" sz="1800" dirty="0" err="1">
                <a:solidFill>
                  <a:schemeClr val="tx2">
                    <a:lumMod val="75000"/>
                  </a:schemeClr>
                </a:solidFill>
              </a:rPr>
              <a:t>Clash</a:t>
            </a:r>
            <a:r>
              <a:rPr lang="cs-CZ" altLang="cs-CZ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cs-CZ" sz="18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cs-CZ" altLang="cs-CZ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cs-CZ" sz="1800" dirty="0" err="1" smtClean="0">
                <a:solidFill>
                  <a:schemeClr val="tx2">
                    <a:lumMod val="75000"/>
                  </a:schemeClr>
                </a:solidFill>
              </a:rPr>
              <a:t>Civilisations</a:t>
            </a:r>
            <a:r>
              <a:rPr lang="cs-CZ" altLang="cs-CZ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75000"/>
                  </a:schemeClr>
                </a:solidFill>
              </a:rPr>
              <a:t>II. S pomocí analýzy: Texty naších badatelů – problémy a výzvy </a:t>
            </a:r>
            <a:br>
              <a:rPr lang="cs-CZ" altLang="cs-CZ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10" y="331038"/>
            <a:ext cx="5769639" cy="37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8" y="909448"/>
            <a:ext cx="4873925" cy="3433468"/>
          </a:xfrm>
          <a:prstGeom prst="rect">
            <a:avLst/>
          </a:prstGeom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5557811" y="972095"/>
            <a:ext cx="281577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C00000"/>
                </a:solidFill>
                <a:latin typeface="+mn-lt"/>
              </a:rPr>
              <a:t>Samuel P. </a:t>
            </a:r>
            <a:r>
              <a:rPr lang="cs-CZ" altLang="cs-CZ" sz="2000" b="1" dirty="0" err="1" smtClean="0">
                <a:solidFill>
                  <a:srgbClr val="C00000"/>
                </a:solidFill>
                <a:latin typeface="+mn-lt"/>
              </a:rPr>
              <a:t>Huntington</a:t>
            </a:r>
            <a:endParaRPr lang="cs-CZ" altLang="cs-CZ" sz="2000" b="1" dirty="0" smtClean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 smtClean="0">
                <a:solidFill>
                  <a:srgbClr val="C00000"/>
                </a:solidFill>
                <a:latin typeface="+mn-lt"/>
              </a:rPr>
              <a:t>*1927 – +2008</a:t>
            </a:r>
            <a:endParaRPr lang="de-DE" alt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auto">
          <a:xfrm>
            <a:off x="5654194" y="1587648"/>
            <a:ext cx="2719388" cy="286232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>
              <a:spcBef>
                <a:spcPct val="0"/>
              </a:spcBef>
              <a:defRPr/>
            </a:pPr>
            <a:r>
              <a:rPr lang="cs-CZ" sz="1400" b="1" dirty="0" smtClean="0"/>
              <a:t>americký </a:t>
            </a:r>
            <a:r>
              <a:rPr lang="cs-CZ" sz="1400" b="1" dirty="0"/>
              <a:t>politický teoretik, bývalý poradce amerického prezidenta </a:t>
            </a:r>
            <a:r>
              <a:rPr lang="cs-CZ" sz="1400" b="1" dirty="0" err="1" smtClean="0"/>
              <a:t>Jimiho</a:t>
            </a:r>
            <a:r>
              <a:rPr lang="cs-CZ" sz="1400" b="1" dirty="0" smtClean="0"/>
              <a:t> </a:t>
            </a:r>
            <a:r>
              <a:rPr lang="cs-CZ" sz="1400" b="1" dirty="0" err="1"/>
              <a:t>Cartera</a:t>
            </a:r>
            <a:endParaRPr lang="cs-CZ" sz="1400" b="1" dirty="0"/>
          </a:p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Promoce a profesura na Univerzitě v Harvardu (po roce 1950)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cs-CZ" altLang="cs-CZ" sz="1400" b="1" dirty="0" smtClean="0"/>
              <a:t>Skoumal vztahy mezi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armádou a civilními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institucemi, politické vývoje,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různé státní pořádky</a:t>
            </a:r>
          </a:p>
          <a:p>
            <a:pPr marL="285750" indent="-285750">
              <a:spcBef>
                <a:spcPct val="0"/>
              </a:spcBef>
              <a:defRPr/>
            </a:pPr>
            <a:endParaRPr lang="cs-CZ" altLang="cs-CZ" sz="1400" b="1" dirty="0"/>
          </a:p>
          <a:p>
            <a:pPr>
              <a:spcBef>
                <a:spcPct val="0"/>
              </a:spcBef>
              <a:buNone/>
              <a:defRPr/>
            </a:pPr>
            <a:endParaRPr lang="cs-CZ" altLang="cs-CZ" sz="1400" b="1" dirty="0" smtClean="0"/>
          </a:p>
          <a:p>
            <a:pPr marL="171450" indent="-171450">
              <a:spcBef>
                <a:spcPct val="0"/>
              </a:spcBef>
              <a:defRPr/>
            </a:pPr>
            <a:endParaRPr lang="cs-CZ" altLang="cs-CZ" sz="1200" b="1" dirty="0" smtClean="0"/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auto">
          <a:xfrm>
            <a:off x="425929" y="4443533"/>
            <a:ext cx="3861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 smtClean="0">
                <a:solidFill>
                  <a:srgbClr val="FF0000"/>
                </a:solidFill>
              </a:rPr>
              <a:t>Významná díla: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200" b="1" dirty="0" smtClean="0"/>
          </a:p>
          <a:p>
            <a:pPr>
              <a:spcBef>
                <a:spcPct val="0"/>
              </a:spcBef>
              <a:buNone/>
              <a:defRPr/>
            </a:pPr>
            <a:r>
              <a:rPr lang="cs-CZ" sz="1400" b="1" i="1" dirty="0" smtClean="0"/>
              <a:t>- </a:t>
            </a:r>
            <a:r>
              <a:rPr lang="en-US" sz="1400" b="1" i="1" dirty="0" smtClean="0"/>
              <a:t>Political </a:t>
            </a:r>
            <a:r>
              <a:rPr lang="en-US" sz="1400" b="1" i="1" dirty="0"/>
              <a:t>Order in Changing </a:t>
            </a:r>
            <a:r>
              <a:rPr lang="en-US" sz="1400" b="1" i="1" dirty="0" smtClean="0"/>
              <a:t>Societies</a:t>
            </a:r>
            <a:r>
              <a:rPr lang="cs-CZ" sz="1400" b="1" i="1" dirty="0" smtClean="0"/>
              <a:t> (1968) </a:t>
            </a:r>
            <a:r>
              <a:rPr lang="cs-CZ" sz="1200" i="1" dirty="0" smtClean="0"/>
              <a:t>(důležitost fungujícího státního řádu ve vývojových, zemích, nezávislý na politickém systému, na pozadí vietnamské války)</a:t>
            </a:r>
          </a:p>
          <a:p>
            <a:pPr>
              <a:spcBef>
                <a:spcPct val="0"/>
              </a:spcBef>
              <a:buNone/>
              <a:defRPr/>
            </a:pPr>
            <a:endParaRPr lang="cs-CZ" sz="800" i="1" dirty="0" smtClean="0"/>
          </a:p>
          <a:p>
            <a:pPr>
              <a:spcBef>
                <a:spcPct val="0"/>
              </a:spcBef>
              <a:buNone/>
              <a:defRPr/>
            </a:pPr>
            <a:r>
              <a:rPr lang="cs-CZ" sz="1400" b="1" dirty="0" smtClean="0"/>
              <a:t>- </a:t>
            </a:r>
            <a:r>
              <a:rPr lang="cs-CZ" sz="1400" b="1" dirty="0" err="1" smtClean="0">
                <a:solidFill>
                  <a:srgbClr val="990033"/>
                </a:solidFill>
              </a:rPr>
              <a:t>Clash</a:t>
            </a:r>
            <a:r>
              <a:rPr lang="cs-CZ" sz="1400" b="1" dirty="0" smtClean="0">
                <a:solidFill>
                  <a:srgbClr val="990033"/>
                </a:solidFill>
              </a:rPr>
              <a:t> </a:t>
            </a:r>
            <a:r>
              <a:rPr lang="cs-CZ" sz="1400" b="1" dirty="0" err="1">
                <a:solidFill>
                  <a:srgbClr val="990033"/>
                </a:solidFill>
              </a:rPr>
              <a:t>of</a:t>
            </a:r>
            <a:r>
              <a:rPr lang="cs-CZ" sz="1400" b="1" dirty="0">
                <a:solidFill>
                  <a:srgbClr val="990033"/>
                </a:solidFill>
              </a:rPr>
              <a:t> </a:t>
            </a:r>
            <a:r>
              <a:rPr lang="cs-CZ" sz="1400" b="1" dirty="0" err="1" smtClean="0">
                <a:solidFill>
                  <a:srgbClr val="990033"/>
                </a:solidFill>
              </a:rPr>
              <a:t>Civilizations</a:t>
            </a:r>
            <a:r>
              <a:rPr lang="cs-CZ" sz="1400" b="1" dirty="0" smtClean="0">
                <a:solidFill>
                  <a:srgbClr val="990033"/>
                </a:solidFill>
              </a:rPr>
              <a:t> </a:t>
            </a:r>
            <a:r>
              <a:rPr lang="cs-CZ" sz="1400" b="1" dirty="0" smtClean="0"/>
              <a:t>(1996)</a:t>
            </a:r>
            <a:endParaRPr lang="cs-CZ" sz="1400" b="1" dirty="0"/>
          </a:p>
          <a:p>
            <a:pPr>
              <a:spcBef>
                <a:spcPct val="0"/>
              </a:spcBef>
              <a:buNone/>
              <a:defRPr/>
            </a:pPr>
            <a:endParaRPr lang="en-US" sz="800" dirty="0"/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 smtClean="0"/>
              <a:t>- </a:t>
            </a:r>
            <a:r>
              <a:rPr lang="cs-CZ" altLang="cs-CZ" sz="1400" b="1" dirty="0" err="1" smtClean="0"/>
              <a:t>The</a:t>
            </a:r>
            <a:r>
              <a:rPr lang="cs-CZ" altLang="cs-CZ" sz="1400" b="1" dirty="0" smtClean="0"/>
              <a:t> </a:t>
            </a:r>
            <a:r>
              <a:rPr lang="cs-CZ" altLang="cs-CZ" sz="1400" b="1" dirty="0" err="1" smtClean="0"/>
              <a:t>Hispanic</a:t>
            </a:r>
            <a:r>
              <a:rPr lang="cs-CZ" altLang="cs-CZ" sz="1400" b="1" dirty="0" smtClean="0"/>
              <a:t> </a:t>
            </a:r>
            <a:r>
              <a:rPr lang="cs-CZ" altLang="cs-CZ" sz="1400" b="1" dirty="0" err="1" smtClean="0"/>
              <a:t>Challenge</a:t>
            </a:r>
            <a:r>
              <a:rPr lang="cs-CZ" altLang="cs-CZ" sz="1400" b="1" dirty="0" smtClean="0"/>
              <a:t> (2004)</a:t>
            </a:r>
            <a:endParaRPr lang="cs-CZ" altLang="cs-CZ" sz="1400" b="1" dirty="0"/>
          </a:p>
          <a:p>
            <a:pPr>
              <a:spcBef>
                <a:spcPct val="0"/>
              </a:spcBef>
              <a:buNone/>
              <a:defRPr/>
            </a:pPr>
            <a:endParaRPr lang="cs-CZ" altLang="cs-CZ" sz="1400" b="1" dirty="0" smtClean="0"/>
          </a:p>
          <a:p>
            <a:pPr marL="171450" indent="-171450">
              <a:spcBef>
                <a:spcPct val="0"/>
              </a:spcBef>
              <a:defRPr/>
            </a:pPr>
            <a:endParaRPr lang="cs-CZ" altLang="cs-CZ" sz="1200" b="1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29" y="4011282"/>
            <a:ext cx="1716772" cy="265997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684550" y="212808"/>
            <a:ext cx="745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I. Samuel P. </a:t>
            </a:r>
            <a:r>
              <a:rPr lang="cs-CZ" altLang="cs-CZ" sz="1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Huntington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cs-CZ" altLang="cs-CZ" sz="1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Clash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cs-CZ" altLang="cs-CZ" sz="1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cs-CZ" altLang="cs-CZ" sz="1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Civilisations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? – kontroverze o textu</a:t>
            </a:r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69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938208" y="294006"/>
            <a:ext cx="4574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FF0000"/>
                </a:solidFill>
              </a:rPr>
              <a:t>Dynamika a vlivy na metodické myšlení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a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 hlavní ideologické proudy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245"/>
            <a:ext cx="9144000" cy="5660975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606248" y="1047245"/>
            <a:ext cx="7459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Samuel 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P. </a:t>
            </a:r>
            <a:r>
              <a:rPr lang="cs-CZ" altLang="cs-CZ" sz="1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Huntington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cs-CZ" altLang="cs-CZ" sz="1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Clash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cs-CZ" altLang="cs-CZ" sz="1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of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cs-CZ" altLang="cs-CZ" sz="1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Civilisations</a:t>
            </a:r>
            <a:endParaRPr lang="cs-CZ" sz="1800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7444598" y="1587261"/>
            <a:ext cx="1492369" cy="303649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21102" y="1029533"/>
            <a:ext cx="4572000" cy="70788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Dělení světa na „civilizace“ podle Samuela S. </a:t>
            </a:r>
            <a:r>
              <a:rPr lang="cs-CZ" sz="1400" b="1" dirty="0" err="1" smtClean="0">
                <a:solidFill>
                  <a:srgbClr val="C00000"/>
                </a:solidFill>
                <a:latin typeface="+mn-lt"/>
              </a:rPr>
              <a:t>Huntingtona</a:t>
            </a:r>
            <a:endParaRPr lang="cs-CZ" sz="14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cs-CZ" sz="1200" dirty="0">
                <a:solidFill>
                  <a:schemeClr val="bg2"/>
                </a:solidFill>
                <a:latin typeface="+mn-lt"/>
              </a:rPr>
              <a:t>z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knížky „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clash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of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civilisations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“ (střet civilizací)</a:t>
            </a:r>
            <a:endParaRPr lang="cs-CZ" sz="12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929"/>
            <a:ext cx="9144000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75" y="623259"/>
            <a:ext cx="5715000" cy="5715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543464" y="1081292"/>
            <a:ext cx="1871932" cy="12926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Pravděpodobnost střetu 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mezi civilizacemi</a:t>
            </a:r>
          </a:p>
          <a:p>
            <a:r>
              <a:rPr lang="cs-CZ" sz="1200" dirty="0">
                <a:solidFill>
                  <a:schemeClr val="bg2"/>
                </a:solidFill>
                <a:latin typeface="+mn-lt"/>
              </a:rPr>
              <a:t>z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knížky „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clash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of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civilisations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“ (střet civilizací)</a:t>
            </a:r>
            <a:endParaRPr lang="cs-CZ" sz="12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7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21102" y="1630879"/>
            <a:ext cx="45633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err="1" smtClean="0">
                <a:solidFill>
                  <a:srgbClr val="C00000"/>
                </a:solidFill>
                <a:latin typeface="+mn-lt"/>
              </a:rPr>
              <a:t>Huntingtonovy</a:t>
            </a:r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 hlavní teze</a:t>
            </a:r>
          </a:p>
          <a:p>
            <a:r>
              <a:rPr lang="cs-CZ" sz="1200" dirty="0">
                <a:solidFill>
                  <a:schemeClr val="bg2"/>
                </a:solidFill>
                <a:latin typeface="+mn-lt"/>
              </a:rPr>
              <a:t>z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knížky „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clash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of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civilisations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“ (střet civilizací)</a:t>
            </a:r>
            <a:endParaRPr lang="cs-CZ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Obdélník 15"/>
          <p:cNvSpPr>
            <a:spLocks noChangeArrowheads="1"/>
          </p:cNvSpPr>
          <p:nvPr/>
        </p:nvSpPr>
        <p:spPr bwMode="auto">
          <a:xfrm>
            <a:off x="491705" y="2369404"/>
            <a:ext cx="8160292" cy="4370427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400" b="1" dirty="0" smtClean="0"/>
              <a:t>Západ má kulturní primát ve světě (liberálně-demokratické státy), opírá se o křesťanskou civilizaci (katolicko-protestantskou), nebo též o rusky-ortodoxní (bývalé státy sovětského svazu). Způsobil vznik mezinárodních institucí (spojené národy atd.).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400" b="1" dirty="0" smtClean="0"/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400" b="1" dirty="0" smtClean="0"/>
              <a:t>Lpění západu na „demokratizaci“ celého světa je naivní: vede pouze k dalšímu vyhrocení mezi západem (křesťanským) a východem (</a:t>
            </a:r>
            <a:r>
              <a:rPr lang="cs-CZ" altLang="cs-CZ" sz="1400" b="1" dirty="0" err="1" smtClean="0"/>
              <a:t>čína</a:t>
            </a:r>
            <a:r>
              <a:rPr lang="cs-CZ" altLang="cs-CZ" sz="1400" b="1" dirty="0" smtClean="0"/>
              <a:t>/</a:t>
            </a:r>
            <a:r>
              <a:rPr lang="cs-CZ" altLang="cs-CZ" sz="1400" b="1" dirty="0" err="1" smtClean="0"/>
              <a:t>islam</a:t>
            </a:r>
            <a:r>
              <a:rPr lang="cs-CZ" altLang="cs-CZ" sz="1400" b="1" dirty="0" smtClean="0"/>
              <a:t>), který nabývá na ekonomické síle.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400" b="1" dirty="0"/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400" b="1" dirty="0" smtClean="0"/>
              <a:t>Islámské státy mají velký demografický růst (</a:t>
            </a:r>
            <a:r>
              <a:rPr lang="cs-CZ" altLang="cs-CZ" sz="1400" b="1" dirty="0" err="1" smtClean="0"/>
              <a:t>Iran</a:t>
            </a:r>
            <a:r>
              <a:rPr lang="cs-CZ" altLang="cs-CZ" sz="1400" b="1" dirty="0" smtClean="0"/>
              <a:t> atd.), který povede k expanzi, která bude rušit vývoj ostatních civilizací (křesťanskou, čínskou, ortodoxní, Africkou). Hranice islámské civilizace mají „krvavé hranice“.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400" b="1" dirty="0"/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400" b="1" dirty="0" smtClean="0"/>
              <a:t>Civilizační konflikty jsou mimořádně časté mezi muslimskými a nemuslimskými civilizacemi („krvavé hranice“). Tento konflikt je historický a sahá zpět do dob španělské </a:t>
            </a:r>
            <a:r>
              <a:rPr lang="cs-CZ" altLang="cs-CZ" sz="1400" b="1" dirty="0" err="1" smtClean="0"/>
              <a:t>rekonkvisty</a:t>
            </a:r>
            <a:r>
              <a:rPr lang="cs-CZ" altLang="cs-CZ" sz="1400" b="1" dirty="0" smtClean="0"/>
              <a:t>. 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1400" b="1" dirty="0"/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400" b="1" dirty="0" smtClean="0"/>
              <a:t>Proč dochází mezi křesťany a islámem ke konfliktům: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     - Obe náboženství jsou založené na misií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     - Jsou přesvědčeni, </a:t>
            </a:r>
            <a:r>
              <a:rPr lang="cs-CZ" altLang="cs-CZ" sz="1400" b="1" smtClean="0"/>
              <a:t>že </a:t>
            </a:r>
            <a:r>
              <a:rPr lang="cs-CZ" altLang="cs-CZ" sz="1400" b="1" smtClean="0"/>
              <a:t>jenom </a:t>
            </a:r>
            <a:r>
              <a:rPr lang="cs-CZ" altLang="cs-CZ" sz="1400" b="1" dirty="0" smtClean="0"/>
              <a:t>jejích náboženství je správné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     - Obě zastupují univerzální hodnoty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2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97" y="153065"/>
            <a:ext cx="3810000" cy="21240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577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21101" y="1029533"/>
            <a:ext cx="45633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err="1" smtClean="0">
                <a:solidFill>
                  <a:srgbClr val="C00000"/>
                </a:solidFill>
                <a:latin typeface="+mn-lt"/>
              </a:rPr>
              <a:t>Huntingtonovy</a:t>
            </a:r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 hlavní teze</a:t>
            </a:r>
          </a:p>
          <a:p>
            <a:r>
              <a:rPr lang="cs-CZ" sz="1200" dirty="0">
                <a:solidFill>
                  <a:schemeClr val="bg2"/>
                </a:solidFill>
                <a:latin typeface="+mn-lt"/>
              </a:rPr>
              <a:t>z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knížky „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clash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of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  <a:latin typeface="+mn-lt"/>
              </a:rPr>
              <a:t>civilisations</a:t>
            </a:r>
            <a:r>
              <a:rPr lang="cs-CZ" sz="1200" dirty="0" smtClean="0">
                <a:solidFill>
                  <a:schemeClr val="bg2"/>
                </a:solidFill>
                <a:latin typeface="+mn-lt"/>
              </a:rPr>
              <a:t>“ (střet civilizací)</a:t>
            </a:r>
            <a:endParaRPr lang="cs-CZ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Obdélník 15"/>
          <p:cNvSpPr>
            <a:spLocks noChangeArrowheads="1"/>
          </p:cNvSpPr>
          <p:nvPr/>
        </p:nvSpPr>
        <p:spPr bwMode="auto">
          <a:xfrm>
            <a:off x="621101" y="1786597"/>
            <a:ext cx="81602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1800" b="1" dirty="0" smtClean="0">
                <a:solidFill>
                  <a:srgbClr val="FF0000"/>
                </a:solidFill>
              </a:rPr>
              <a:t>Proč musí dojít  k střetu civilizací?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200" b="1" dirty="0" smtClean="0"/>
          </a:p>
          <a:p>
            <a:pPr>
              <a:spcBef>
                <a:spcPct val="0"/>
              </a:spcBef>
              <a:buNone/>
              <a:defRPr/>
            </a:pPr>
            <a:endParaRPr lang="cs-CZ" altLang="cs-CZ" sz="1200" b="1" dirty="0"/>
          </a:p>
          <a:p>
            <a:pPr>
              <a:spcBef>
                <a:spcPct val="0"/>
              </a:spcBef>
              <a:buNone/>
              <a:defRPr/>
            </a:pPr>
            <a:endParaRPr lang="cs-CZ" altLang="cs-CZ" sz="1200" b="1" dirty="0" smtClean="0"/>
          </a:p>
          <a:p>
            <a:pPr>
              <a:spcBef>
                <a:spcPct val="0"/>
              </a:spcBef>
              <a:buNone/>
              <a:defRPr/>
            </a:pPr>
            <a:endParaRPr lang="cs-CZ" altLang="cs-CZ" sz="1200" b="1" dirty="0" smtClean="0"/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auto">
          <a:xfrm>
            <a:off x="500331" y="2560099"/>
            <a:ext cx="8160292" cy="3970318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 smtClean="0"/>
              <a:t>1. Kulturní – náboženské – rozdíly mezi jednotlivými kulturami jsou moc velké a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 smtClean="0"/>
              <a:t>    vznikly přes spoustu staletí.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600" b="1" dirty="0"/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 smtClean="0"/>
              <a:t>2. Svět se zmenšuje, tím pádem se stávají důležitější rozdíly mezi kulturami,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/>
              <a:t> </a:t>
            </a:r>
            <a:r>
              <a:rPr lang="cs-CZ" altLang="cs-CZ" sz="1600" b="1" dirty="0" smtClean="0"/>
              <a:t>   narůstá povědomí pro vlastní kulturu.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600" b="1" dirty="0"/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 smtClean="0"/>
              <a:t>3. Ekonomický růst odcizuje lidi vlastní identitě. Dochází k návratu náboženství,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/>
              <a:t> </a:t>
            </a:r>
            <a:r>
              <a:rPr lang="cs-CZ" altLang="cs-CZ" sz="1600" b="1" dirty="0" smtClean="0"/>
              <a:t>   které se stávají novou, nadstátní bázi pro tuto identitu.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600" b="1" dirty="0"/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 smtClean="0"/>
              <a:t>4. Protikladný vývoj mezi </a:t>
            </a:r>
            <a:r>
              <a:rPr lang="cs-CZ" altLang="cs-CZ" sz="1600" b="1" dirty="0"/>
              <a:t>z</a:t>
            </a:r>
            <a:r>
              <a:rPr lang="cs-CZ" altLang="cs-CZ" sz="1600" b="1" dirty="0" smtClean="0"/>
              <a:t>ápadní civilizaci a východními civilizacemi.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600" b="1" dirty="0"/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 smtClean="0"/>
              <a:t>5. Kulturní rozdíly se nemění tak rychle jako politické či ekonomické vývoje.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1600" b="1" dirty="0"/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 smtClean="0"/>
              <a:t>6.  Zesílení regionální ekonomiky. Ta ale funguje pouze, když je zakotvena v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b="1" dirty="0" smtClean="0"/>
              <a:t>     kulturní identitě (náboženství… ).</a:t>
            </a:r>
            <a:endParaRPr lang="cs-CZ" altLang="cs-CZ" sz="1200" b="1" dirty="0" smtClean="0"/>
          </a:p>
          <a:p>
            <a:pPr>
              <a:spcBef>
                <a:spcPct val="0"/>
              </a:spcBef>
              <a:buNone/>
              <a:defRPr/>
            </a:pPr>
            <a:endParaRPr lang="cs-CZ" altLang="cs-CZ" sz="12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96" y="327804"/>
            <a:ext cx="3119707" cy="21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073195" y="2056887"/>
            <a:ext cx="3726180" cy="648277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990000"/>
                </a:solidFill>
              </a:rPr>
              <a:t>Aneb: kdo už čte dobrovolně</a:t>
            </a:r>
          </a:p>
          <a:p>
            <a:r>
              <a:rPr lang="cs-CZ" sz="1400" b="1" dirty="0">
                <a:solidFill>
                  <a:srgbClr val="990000"/>
                </a:solidFill>
              </a:rPr>
              <a:t>t</a:t>
            </a:r>
            <a:r>
              <a:rPr lang="cs-CZ" sz="1400" b="1" dirty="0" smtClean="0">
                <a:solidFill>
                  <a:srgbClr val="990000"/>
                </a:solidFill>
              </a:rPr>
              <a:t>eoretiky?</a:t>
            </a:r>
            <a:endParaRPr lang="cs-CZ" sz="1400" b="1" dirty="0">
              <a:solidFill>
                <a:srgbClr val="990000"/>
              </a:solidFill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3476137" y="2794462"/>
            <a:ext cx="1317503" cy="37433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6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cs-CZ" altLang="cs-CZ" sz="1600" b="1" dirty="0" smtClean="0">
                <a:solidFill>
                  <a:schemeClr val="tx2">
                    <a:lumMod val="75000"/>
                  </a:schemeClr>
                </a:solidFill>
              </a:rPr>
              <a:t>roblémy…</a:t>
            </a:r>
            <a:endParaRPr lang="cs-CZ" sz="1600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1073195" y="3923337"/>
            <a:ext cx="7569174" cy="1615841"/>
          </a:xfrm>
          <a:prstGeom prst="rect">
            <a:avLst/>
          </a:prstGeom>
          <a:solidFill>
            <a:srgbClr val="CC33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FFFF00"/>
                </a:solidFill>
              </a:rPr>
              <a:t>„Science slam“</a:t>
            </a:r>
          </a:p>
          <a:p>
            <a:r>
              <a:rPr lang="cs-CZ" sz="1400" b="1" dirty="0" smtClean="0"/>
              <a:t>5. min reflexe</a:t>
            </a:r>
            <a:endParaRPr lang="cs-CZ" sz="1400" b="1" dirty="0"/>
          </a:p>
          <a:p>
            <a:endParaRPr lang="cs-CZ" sz="1200" b="1" dirty="0" smtClean="0">
              <a:solidFill>
                <a:srgbClr val="FFFF00"/>
              </a:solidFill>
            </a:endParaRPr>
          </a:p>
          <a:p>
            <a:r>
              <a:rPr lang="cs-CZ" sz="1200" b="1" dirty="0" smtClean="0">
                <a:solidFill>
                  <a:srgbClr val="FFFF00"/>
                </a:solidFill>
              </a:rPr>
              <a:t>- Pokuste se vašemu publiku přiblížit hlavní tezi z textu vašeho myslitele </a:t>
            </a:r>
          </a:p>
          <a:p>
            <a:r>
              <a:rPr lang="cs-CZ" sz="1200" b="1" dirty="0">
                <a:solidFill>
                  <a:srgbClr val="FFFF00"/>
                </a:solidFill>
              </a:rPr>
              <a:t> </a:t>
            </a:r>
            <a:r>
              <a:rPr lang="cs-CZ" sz="1200" b="1" dirty="0" smtClean="0">
                <a:solidFill>
                  <a:srgbClr val="FFFF00"/>
                </a:solidFill>
              </a:rPr>
              <a:t>  co nejvtipnějším způsobem</a:t>
            </a:r>
          </a:p>
          <a:p>
            <a:r>
              <a:rPr lang="cs-CZ" sz="1200" b="1" dirty="0" smtClean="0">
                <a:solidFill>
                  <a:srgbClr val="FFFF00"/>
                </a:solidFill>
              </a:rPr>
              <a:t>- Máte na to minutu a rekvizity….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44802" y="165256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II. Texty </a:t>
            </a:r>
            <a:r>
              <a:rPr lang="cs-CZ" alt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naších </a:t>
            </a:r>
            <a:r>
              <a:rPr lang="cs-CZ" altLang="cs-CZ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badatelů </a:t>
            </a:r>
            <a:endParaRPr lang="cs-CZ" sz="1600" b="1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31" y="313356"/>
            <a:ext cx="3568738" cy="282607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073195" y="3468016"/>
            <a:ext cx="1300356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287D"/>
            </a:solidFill>
          </a:ln>
        </p:spPr>
        <p:txBody>
          <a:bodyPr wrap="none">
            <a:spAutoFit/>
          </a:bodyPr>
          <a:lstStyle/>
          <a:p>
            <a:r>
              <a:rPr lang="cs-CZ" altLang="cs-CZ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…a </a:t>
            </a: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výzvy 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14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044802" y="3330328"/>
            <a:ext cx="7597567" cy="2296618"/>
          </a:xfrm>
          <a:prstGeom prst="rect">
            <a:avLst/>
          </a:prstGeom>
          <a:solidFill>
            <a:srgbClr val="138C8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FFC000"/>
                </a:solidFill>
              </a:rPr>
              <a:t>Handout (papír do ruky), 2 str.</a:t>
            </a:r>
          </a:p>
          <a:p>
            <a:endParaRPr lang="cs-CZ" sz="1400" b="1" dirty="0">
              <a:solidFill>
                <a:srgbClr val="99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obsahuje:</a:t>
            </a:r>
          </a:p>
          <a:p>
            <a:r>
              <a:rPr lang="cs-CZ" sz="1400" b="1" dirty="0" smtClean="0"/>
              <a:t>   - krátkou biografií badatele/badatelky</a:t>
            </a:r>
          </a:p>
          <a:p>
            <a:r>
              <a:rPr lang="cs-CZ" sz="1400" b="1" dirty="0" smtClean="0"/>
              <a:t>   - fotky/grafy</a:t>
            </a:r>
          </a:p>
          <a:p>
            <a:r>
              <a:rPr lang="cs-CZ" sz="1400" b="1" dirty="0"/>
              <a:t> </a:t>
            </a:r>
            <a:r>
              <a:rPr lang="cs-CZ" sz="1400" b="1" dirty="0" smtClean="0"/>
              <a:t>  - nejdůležitější díla</a:t>
            </a:r>
          </a:p>
          <a:p>
            <a:r>
              <a:rPr lang="cs-CZ" sz="1400" b="1" dirty="0"/>
              <a:t> </a:t>
            </a:r>
            <a:r>
              <a:rPr lang="cs-CZ" sz="1400" b="1" dirty="0" smtClean="0"/>
              <a:t>  - vámi vybraný text, o čem je (krátké shrnutí v tezích)</a:t>
            </a:r>
          </a:p>
          <a:p>
            <a:r>
              <a:rPr lang="cs-CZ" sz="1400" b="1" dirty="0" smtClean="0"/>
              <a:t>   - úryvek, který Vás zaujal a který chcete představit kolegům</a:t>
            </a:r>
          </a:p>
          <a:p>
            <a:endParaRPr lang="cs-CZ" sz="1400" b="1" dirty="0"/>
          </a:p>
          <a:p>
            <a:r>
              <a:rPr lang="cs-CZ" sz="1400" b="1" dirty="0"/>
              <a:t> </a:t>
            </a:r>
            <a:r>
              <a:rPr lang="cs-CZ" sz="1400" b="1" dirty="0" smtClean="0"/>
              <a:t>  - Vaše jméno</a:t>
            </a:r>
          </a:p>
          <a:p>
            <a:endParaRPr lang="cs-CZ" sz="1400" b="1" dirty="0" smtClean="0">
              <a:solidFill>
                <a:srgbClr val="990000"/>
              </a:solidFill>
            </a:endParaRPr>
          </a:p>
          <a:p>
            <a:endParaRPr lang="cs-CZ" sz="1400" b="1" dirty="0">
              <a:solidFill>
                <a:srgbClr val="990000"/>
              </a:solidFill>
            </a:endParaRPr>
          </a:p>
          <a:p>
            <a:r>
              <a:rPr lang="cs-CZ" sz="1400" b="1" dirty="0" smtClean="0">
                <a:solidFill>
                  <a:srgbClr val="990000"/>
                </a:solidFill>
              </a:rPr>
              <a:t> </a:t>
            </a:r>
            <a:endParaRPr lang="cs-CZ" sz="1400" b="1" dirty="0">
              <a:solidFill>
                <a:srgbClr val="99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44802" y="289632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III. Další postup (26.11.)</a:t>
            </a:r>
            <a:endParaRPr lang="cs-CZ" sz="1600" b="1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31" y="313356"/>
            <a:ext cx="3568738" cy="28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598</Words>
  <Application>Microsoft Office PowerPoint</Application>
  <PresentationFormat>Předvádění na obrazovce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MS PGothic</vt:lpstr>
      <vt:lpstr>Arial</vt:lpstr>
      <vt:lpstr>Tahoma</vt:lpstr>
      <vt:lpstr>Wingdings</vt:lpstr>
      <vt:lpstr>Prezentace_MU_CZ</vt:lpstr>
      <vt:lpstr>Metodika V. Jak se prokousat teoretickým textem?  I. S pomocí emocí: Samuel P. Huntington, Clash of Civilisations II. S pomocí analýzy: Texty naších badatelů – problémy a výzvy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133</cp:revision>
  <cp:lastPrinted>1601-01-01T00:00:00Z</cp:lastPrinted>
  <dcterms:created xsi:type="dcterms:W3CDTF">2015-11-23T07:04:47Z</dcterms:created>
  <dcterms:modified xsi:type="dcterms:W3CDTF">2019-11-19T08:58:29Z</dcterms:modified>
</cp:coreProperties>
</file>