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2" r:id="rId4"/>
    <p:sldId id="265" r:id="rId5"/>
    <p:sldId id="273" r:id="rId6"/>
    <p:sldId id="274" r:id="rId7"/>
    <p:sldId id="266" r:id="rId8"/>
    <p:sldId id="271" r:id="rId9"/>
    <p:sldId id="267" r:id="rId10"/>
    <p:sldId id="268" r:id="rId11"/>
    <p:sldId id="269" r:id="rId12"/>
    <p:sldId id="275" r:id="rId13"/>
    <p:sldId id="270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1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FA51E-6667-4AF5-8F0C-C8850E45F0CC}" type="datetimeFigureOut">
              <a:rPr lang="cs-CZ" smtClean="0"/>
              <a:t>5.12.2019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93A42-3C70-48A2-91F0-C9BB41918A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4900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FA51E-6667-4AF5-8F0C-C8850E45F0CC}" type="datetimeFigureOut">
              <a:rPr lang="cs-CZ" smtClean="0"/>
              <a:t>5.12.2019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93A42-3C70-48A2-91F0-C9BB41918A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3713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FA51E-6667-4AF5-8F0C-C8850E45F0CC}" type="datetimeFigureOut">
              <a:rPr lang="cs-CZ" smtClean="0"/>
              <a:t>5.12.2019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93A42-3C70-48A2-91F0-C9BB41918A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7931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FA51E-6667-4AF5-8F0C-C8850E45F0CC}" type="datetimeFigureOut">
              <a:rPr lang="cs-CZ" smtClean="0"/>
              <a:t>5.12.2019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93A42-3C70-48A2-91F0-C9BB41918A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8314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FA51E-6667-4AF5-8F0C-C8850E45F0CC}" type="datetimeFigureOut">
              <a:rPr lang="cs-CZ" smtClean="0"/>
              <a:t>5.12.2019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93A42-3C70-48A2-91F0-C9BB41918A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2389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FA51E-6667-4AF5-8F0C-C8850E45F0CC}" type="datetimeFigureOut">
              <a:rPr lang="cs-CZ" smtClean="0"/>
              <a:t>5.12.2019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93A42-3C70-48A2-91F0-C9BB41918A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7846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FA51E-6667-4AF5-8F0C-C8850E45F0CC}" type="datetimeFigureOut">
              <a:rPr lang="cs-CZ" smtClean="0"/>
              <a:t>5.12.2019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93A42-3C70-48A2-91F0-C9BB41918A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4180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FA51E-6667-4AF5-8F0C-C8850E45F0CC}" type="datetimeFigureOut">
              <a:rPr lang="cs-CZ" smtClean="0"/>
              <a:t>5.12.2019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93A42-3C70-48A2-91F0-C9BB41918A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5183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FA51E-6667-4AF5-8F0C-C8850E45F0CC}" type="datetimeFigureOut">
              <a:rPr lang="cs-CZ" smtClean="0"/>
              <a:t>5.12.2019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93A42-3C70-48A2-91F0-C9BB41918A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085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FA51E-6667-4AF5-8F0C-C8850E45F0CC}" type="datetimeFigureOut">
              <a:rPr lang="cs-CZ" smtClean="0"/>
              <a:t>5.12.2019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93A42-3C70-48A2-91F0-C9BB41918A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1350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FA51E-6667-4AF5-8F0C-C8850E45F0CC}" type="datetimeFigureOut">
              <a:rPr lang="cs-CZ" smtClean="0"/>
              <a:t>5.12.2019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93A42-3C70-48A2-91F0-C9BB41918A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8077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FA51E-6667-4AF5-8F0C-C8850E45F0CC}" type="datetimeFigureOut">
              <a:rPr lang="cs-CZ" smtClean="0"/>
              <a:t>5.12.2019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93A42-3C70-48A2-91F0-C9BB41918A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5146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mari-el.name/mtr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hyperlink" Target="http://komanda-k.ru/%D0%9C%D0%B0%D1%80%D0%B8%D0%B9-%D0%AD%D0%BB/%D1%81%D0%B5%D0%BB%D0%BE-%D0%B8%D1%81%D0%BC%D0%B5%D0%BD%D1%86%D1%8B-%D1%81%D0%B2%D1%8F%D1%89%D0%B5%D0%BD%D0%BD%D0%B0%D1%8F-%D1%80%D0%BE%D1%89%D0%B0-%D0%BF%D0%B8%D1%81%D1%82%D0%B5%D1%80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merjamaa.ru/blog/svjashhennye_roshhi_mari/2010-04-26-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hyperlink" Target="https://mariuver.com/2008/10/29/pocitateli-svjaschennyh-rosch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NLPGMFpoV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newskif.su/2015/%D0%BC%D0%B0%D1%80%D0%B8%D0%B9%D1%86%D1%8B-%D0%BF%D0%BE%D1%81%D0%BB%D0%B5%D0%B4%D0%BD%D0%B8%D0%B5-%D1%8F%D0%B7%D1%8B%D1%87%D0%BD%D0%B8%D0%BA%D0%B8-%D0%B5%D0%B2%D1%80%D0%BE%D0%BF%D1%8B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galihanow2010.narod.r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apricity.com/forum/archive/index.php/t-128042.html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https://mongolempirewhap.weebly.com/the-golden-horde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komanda-k.ru/%D0%9C%D0%B0%D1%80%D0%B8%D0%B9-%D0%AD%D0%BB/%D1%81%D0%B2%D1%8F%D1%89%D0%B5%D0%BD%D0%BD%D1%8B%D0%B5-%D0%BC%D0%B0%D1%80%D0%B8%D0%B9%D1%81%D0%BA%D0%B8%D0%B5-%D1%80%D0%BE%D1%89%D0%B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s://varandej.livejournal.com/96674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3335" y="188914"/>
            <a:ext cx="11908665" cy="3024187"/>
          </a:xfrm>
        </p:spPr>
        <p:txBody>
          <a:bodyPr anchor="ctr"/>
          <a:lstStyle/>
          <a:p>
            <a:pPr eaLnBrk="1" hangingPunct="1"/>
            <a:r>
              <a:rPr lang="cs-CZ" altLang="en-US" sz="4800" b="1" dirty="0"/>
              <a:t>Náboženství </a:t>
            </a:r>
            <a:r>
              <a:rPr lang="cs-CZ" altLang="en-US" sz="4800" b="1" dirty="0" err="1" smtClean="0"/>
              <a:t>Marijců</a:t>
            </a:r>
            <a:r>
              <a:rPr lang="cs-CZ" altLang="en-US" sz="4800" b="1" dirty="0" smtClean="0"/>
              <a:t> a </a:t>
            </a:r>
            <a:r>
              <a:rPr lang="cs-CZ" altLang="en-US" sz="4800" b="1" dirty="0" err="1" smtClean="0"/>
              <a:t>Permijců</a:t>
            </a:r>
            <a:endParaRPr lang="cs-CZ" altLang="en-US" sz="3000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4149726"/>
            <a:ext cx="5937250" cy="1489075"/>
          </a:xfrm>
        </p:spPr>
        <p:txBody>
          <a:bodyPr/>
          <a:lstStyle/>
          <a:p>
            <a:pPr eaLnBrk="1" hangingPunct="1"/>
            <a:r>
              <a:rPr lang="cs-CZ" altLang="en-US" sz="1800" b="1" dirty="0" smtClean="0"/>
              <a:t>RLB34 </a:t>
            </a:r>
            <a:r>
              <a:rPr lang="cs-CZ" altLang="en-US" sz="1800" b="1" dirty="0"/>
              <a:t>Pravěká náboženství Evropy</a:t>
            </a:r>
            <a:endParaRPr lang="en-US" altLang="en-US" sz="1800" b="1" dirty="0"/>
          </a:p>
          <a:p>
            <a:pPr eaLnBrk="1" hangingPunct="1"/>
            <a:endParaRPr lang="en-US" altLang="en-US" sz="1800" dirty="0"/>
          </a:p>
          <a:p>
            <a:pPr eaLnBrk="1" hangingPunct="1"/>
            <a:endParaRPr lang="en-US" altLang="en-US" sz="1800" dirty="0"/>
          </a:p>
          <a:p>
            <a:pPr eaLnBrk="1" hangingPunct="1"/>
            <a:r>
              <a:rPr lang="en-US" altLang="en-US" sz="1800" dirty="0"/>
              <a:t>Jan </a:t>
            </a:r>
            <a:r>
              <a:rPr lang="en-US" altLang="en-US" sz="1800" dirty="0" err="1"/>
              <a:t>Reichst</a:t>
            </a:r>
            <a:r>
              <a:rPr lang="cs-CZ" altLang="en-US" sz="1800" dirty="0"/>
              <a:t>ä</a:t>
            </a:r>
            <a:r>
              <a:rPr lang="en-US" altLang="en-US" sz="1800" dirty="0" err="1"/>
              <a:t>ter</a:t>
            </a:r>
            <a:endParaRPr lang="cs-CZ" altLang="en-US" sz="1800" dirty="0"/>
          </a:p>
        </p:txBody>
      </p:sp>
    </p:spTree>
    <p:extLst>
      <p:ext uri="{BB962C8B-B14F-4D97-AF65-F5344CB8AC3E}">
        <p14:creationId xmlns:p14="http://schemas.microsoft.com/office/powerpoint/2010/main" val="907337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256" y="0"/>
            <a:ext cx="9817608" cy="646811"/>
          </a:xfrm>
        </p:spPr>
        <p:txBody>
          <a:bodyPr>
            <a:normAutofit/>
          </a:bodyPr>
          <a:lstStyle/>
          <a:p>
            <a:r>
              <a:rPr lang="cs-CZ" sz="2800" dirty="0" smtClean="0"/>
              <a:t>Vliv křesťanství</a:t>
            </a:r>
            <a:r>
              <a:rPr lang="cs-CZ" sz="2800" dirty="0"/>
              <a:t> </a:t>
            </a:r>
            <a:r>
              <a:rPr lang="cs-CZ" sz="2800" dirty="0" smtClean="0"/>
              <a:t>na pohanství </a:t>
            </a:r>
            <a:r>
              <a:rPr lang="cs-CZ" sz="2800" dirty="0" err="1" smtClean="0"/>
              <a:t>Marijců</a:t>
            </a:r>
            <a:r>
              <a:rPr lang="cs-CZ" sz="2800" dirty="0" smtClean="0"/>
              <a:t> a </a:t>
            </a:r>
            <a:r>
              <a:rPr lang="cs-CZ" sz="2800" dirty="0" err="1" smtClean="0"/>
              <a:t>Udmurtů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29005"/>
            <a:ext cx="7461504" cy="5071872"/>
          </a:xfrm>
        </p:spPr>
        <p:txBody>
          <a:bodyPr>
            <a:normAutofit/>
          </a:bodyPr>
          <a:lstStyle/>
          <a:p>
            <a:r>
              <a:rPr lang="cs-CZ" sz="1600" dirty="0" smtClean="0"/>
              <a:t>adopce světců („ruských bohů“) do panteonu včetně obětí;</a:t>
            </a:r>
          </a:p>
          <a:p>
            <a:endParaRPr lang="cs-CZ" sz="1600" dirty="0" smtClean="0"/>
          </a:p>
          <a:p>
            <a:r>
              <a:rPr lang="cs-CZ" sz="1600" dirty="0" smtClean="0"/>
              <a:t>ikony světců </a:t>
            </a:r>
            <a:r>
              <a:rPr lang="cs-CZ" sz="1600" dirty="0"/>
              <a:t>přinášeny do posvátných hájů;</a:t>
            </a:r>
            <a:endParaRPr lang="cs-CZ" sz="1600" dirty="0" smtClean="0"/>
          </a:p>
          <a:p>
            <a:endParaRPr lang="cs-CZ" sz="1600" dirty="0" smtClean="0"/>
          </a:p>
          <a:p>
            <a:r>
              <a:rPr lang="cs-CZ" sz="1600" dirty="0" smtClean="0"/>
              <a:t>počátky </a:t>
            </a:r>
            <a:r>
              <a:rPr lang="cs-CZ" sz="1600" dirty="0"/>
              <a:t>pohanských </a:t>
            </a:r>
            <a:r>
              <a:rPr lang="cs-CZ" sz="1600" dirty="0" smtClean="0"/>
              <a:t>obřadů </a:t>
            </a:r>
            <a:r>
              <a:rPr lang="cs-CZ" sz="1600" dirty="0"/>
              <a:t>v </a:t>
            </a:r>
            <a:r>
              <a:rPr lang="cs-CZ" sz="1600" dirty="0" smtClean="0"/>
              <a:t>kostele </a:t>
            </a:r>
            <a:r>
              <a:rPr lang="cs-CZ" sz="1600" dirty="0"/>
              <a:t>+ pokračování v posvátném </a:t>
            </a:r>
            <a:r>
              <a:rPr lang="cs-CZ" sz="1600" dirty="0" smtClean="0"/>
              <a:t>háji (= </a:t>
            </a:r>
            <a:r>
              <a:rPr lang="cs-CZ" sz="1600" dirty="0" err="1" smtClean="0"/>
              <a:t>biritualita</a:t>
            </a:r>
            <a:r>
              <a:rPr lang="cs-CZ" sz="1600" dirty="0" smtClean="0"/>
              <a:t>); </a:t>
            </a:r>
            <a:endParaRPr lang="cs-CZ" sz="1600" dirty="0" smtClean="0"/>
          </a:p>
          <a:p>
            <a:endParaRPr lang="cs-CZ" sz="1600" dirty="0" smtClean="0"/>
          </a:p>
          <a:p>
            <a:r>
              <a:rPr lang="cs-CZ" sz="1600" dirty="0" smtClean="0"/>
              <a:t>asimilace křesťanských formulí v </a:t>
            </a:r>
            <a:r>
              <a:rPr lang="cs-CZ" sz="1600" dirty="0"/>
              <a:t>pohanských </a:t>
            </a:r>
            <a:r>
              <a:rPr lang="cs-CZ" sz="1600" dirty="0" smtClean="0"/>
              <a:t>modlitbách;</a:t>
            </a:r>
          </a:p>
          <a:p>
            <a:endParaRPr lang="cs-CZ" sz="1600" dirty="0" smtClean="0"/>
          </a:p>
          <a:p>
            <a:r>
              <a:rPr lang="cs-CZ" sz="1600" dirty="0" smtClean="0"/>
              <a:t>pohanské svátky stanoveny na období křesťanských svátků</a:t>
            </a:r>
          </a:p>
          <a:p>
            <a:pPr marL="0" indent="0">
              <a:buNone/>
            </a:pPr>
            <a:r>
              <a:rPr lang="cs-CZ" sz="1600" dirty="0" smtClean="0"/>
              <a:t>(Velikonoce = svátek jara; Vánoce </a:t>
            </a:r>
            <a:r>
              <a:rPr lang="cs-CZ" sz="1600" dirty="0"/>
              <a:t>= </a:t>
            </a:r>
            <a:r>
              <a:rPr lang="cs-CZ" sz="1600" dirty="0" smtClean="0"/>
              <a:t>svátek </a:t>
            </a:r>
            <a:r>
              <a:rPr lang="cs-CZ" sz="1600" dirty="0"/>
              <a:t>„nového Slunce</a:t>
            </a:r>
            <a:r>
              <a:rPr lang="cs-CZ" sz="1600" dirty="0" smtClean="0"/>
              <a:t>“)</a:t>
            </a:r>
          </a:p>
          <a:p>
            <a:endParaRPr lang="cs-CZ" sz="1600" dirty="0" smtClean="0"/>
          </a:p>
          <a:p>
            <a:r>
              <a:rPr lang="cs-CZ" sz="1600" dirty="0" smtClean="0"/>
              <a:t>syntézy pohanských bohů </a:t>
            </a:r>
            <a:r>
              <a:rPr lang="cs-CZ" sz="1600" dirty="0"/>
              <a:t>+ duchů a </a:t>
            </a:r>
            <a:r>
              <a:rPr lang="cs-CZ" sz="1600" dirty="0" smtClean="0"/>
              <a:t>křesťanských světců </a:t>
            </a:r>
            <a:endParaRPr lang="cs-CZ" sz="1600" dirty="0"/>
          </a:p>
          <a:p>
            <a:pPr marL="0" indent="0">
              <a:buNone/>
            </a:pPr>
            <a:r>
              <a:rPr lang="cs-CZ" sz="1600" dirty="0"/>
              <a:t>(</a:t>
            </a:r>
            <a:r>
              <a:rPr lang="cs-CZ" sz="1600" dirty="0" err="1"/>
              <a:t>udmurtský</a:t>
            </a:r>
            <a:r>
              <a:rPr lang="cs-CZ" sz="1600" dirty="0"/>
              <a:t> </a:t>
            </a:r>
            <a:r>
              <a:rPr lang="cs-CZ" sz="1600" dirty="0" err="1"/>
              <a:t>Inmar</a:t>
            </a:r>
            <a:r>
              <a:rPr lang="cs-CZ" sz="1600" dirty="0"/>
              <a:t> = Bůh; triáda </a:t>
            </a:r>
            <a:r>
              <a:rPr lang="cs-CZ" sz="1600" dirty="0" err="1"/>
              <a:t>Inmar-Kyldysin-Kuaž</a:t>
            </a:r>
            <a:r>
              <a:rPr lang="cs-CZ" sz="1600" dirty="0"/>
              <a:t> = sv. Trojice; </a:t>
            </a:r>
            <a:r>
              <a:rPr lang="cs-CZ" sz="1600" dirty="0" err="1"/>
              <a:t>N</a:t>
            </a:r>
            <a:r>
              <a:rPr lang="cs-CZ" sz="1600" dirty="0" err="1" smtClean="0"/>
              <a:t>julesmurt</a:t>
            </a:r>
            <a:r>
              <a:rPr lang="cs-CZ" sz="1600" dirty="0" smtClean="0"/>
              <a:t> </a:t>
            </a:r>
            <a:r>
              <a:rPr lang="cs-CZ" sz="1600" dirty="0"/>
              <a:t>„Lesní člověk“ = sv. Mikuláš Divotvorce; </a:t>
            </a:r>
            <a:r>
              <a:rPr lang="cs-CZ" sz="1600" dirty="0" err="1"/>
              <a:t>Gudyri</a:t>
            </a:r>
            <a:r>
              <a:rPr lang="cs-CZ" sz="1600" dirty="0"/>
              <a:t> </a:t>
            </a:r>
            <a:r>
              <a:rPr lang="cs-CZ" sz="1600" dirty="0" err="1"/>
              <a:t>Mumi</a:t>
            </a:r>
            <a:r>
              <a:rPr lang="cs-CZ" sz="1600" dirty="0"/>
              <a:t> „Matka hromu“ = sv. Ilja Prorok; </a:t>
            </a:r>
            <a:r>
              <a:rPr lang="cs-CZ" sz="1600" dirty="0" err="1"/>
              <a:t>předkové-voršudové</a:t>
            </a:r>
            <a:r>
              <a:rPr lang="cs-CZ" sz="1600" dirty="0"/>
              <a:t> = Anděl strážný, aj.);</a:t>
            </a:r>
          </a:p>
          <a:p>
            <a:endParaRPr lang="en-US" sz="1600" dirty="0"/>
          </a:p>
          <a:p>
            <a:endParaRPr lang="en-US" sz="1600" dirty="0"/>
          </a:p>
        </p:txBody>
      </p:sp>
      <p:pic>
        <p:nvPicPr>
          <p:cNvPr id="4100" name="Picture 4" descr="Výsledek obrázku pro марийская священная роща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25" y="83313"/>
            <a:ext cx="4303776" cy="322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Výsledek obrázku pro Миколо Юмо в священной роще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868" y="3394457"/>
            <a:ext cx="5066132" cy="337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728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256" y="0"/>
            <a:ext cx="9878568" cy="732155"/>
          </a:xfrm>
        </p:spPr>
        <p:txBody>
          <a:bodyPr>
            <a:normAutofit/>
          </a:bodyPr>
          <a:lstStyle/>
          <a:p>
            <a:r>
              <a:rPr lang="cs-CZ" sz="3000" dirty="0" smtClean="0"/>
              <a:t>Vlivy islámu na pohanství </a:t>
            </a:r>
            <a:r>
              <a:rPr lang="cs-CZ" sz="3000" dirty="0" err="1" smtClean="0"/>
              <a:t>Marijců</a:t>
            </a:r>
            <a:r>
              <a:rPr lang="cs-CZ" sz="3000" dirty="0" smtClean="0"/>
              <a:t> a </a:t>
            </a:r>
            <a:r>
              <a:rPr lang="cs-CZ" sz="3000" dirty="0" err="1" smtClean="0"/>
              <a:t>Udmurtů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2989"/>
            <a:ext cx="7595616" cy="455763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600" dirty="0" smtClean="0"/>
          </a:p>
          <a:p>
            <a:r>
              <a:rPr lang="cs-CZ" sz="1600" dirty="0"/>
              <a:t>zesílení </a:t>
            </a:r>
            <a:r>
              <a:rPr lang="cs-CZ" sz="1600" dirty="0" err="1"/>
              <a:t>henoteismu</a:t>
            </a:r>
            <a:r>
              <a:rPr lang="cs-CZ" sz="1600" dirty="0"/>
              <a:t>, resp. inklinace k (inkluzivnímu) monoteismu;</a:t>
            </a:r>
            <a:endParaRPr lang="en-US" sz="1600" dirty="0"/>
          </a:p>
          <a:p>
            <a:pPr marL="0" indent="0">
              <a:buNone/>
            </a:pPr>
            <a:endParaRPr lang="cs-CZ" sz="1600" dirty="0" smtClean="0"/>
          </a:p>
          <a:p>
            <a:r>
              <a:rPr lang="cs-CZ" sz="1600" dirty="0" smtClean="0"/>
              <a:t>kult </a:t>
            </a:r>
            <a:r>
              <a:rPr lang="cs-CZ" sz="1600" dirty="0" err="1"/>
              <a:t>keremetů</a:t>
            </a:r>
            <a:r>
              <a:rPr lang="cs-CZ" sz="1600" dirty="0"/>
              <a:t> (původně arabský termín pro „zázrak, svatý čin“, převzat do íránských a </a:t>
            </a:r>
            <a:r>
              <a:rPr lang="cs-CZ" sz="1600" dirty="0" smtClean="0"/>
              <a:t>turkických </a:t>
            </a:r>
            <a:r>
              <a:rPr lang="cs-CZ" sz="1600" dirty="0"/>
              <a:t>jazyků; </a:t>
            </a:r>
            <a:r>
              <a:rPr lang="cs-CZ" sz="1600" dirty="0" smtClean="0"/>
              <a:t>UF v</a:t>
            </a:r>
            <a:r>
              <a:rPr lang="cs-CZ" sz="1600" dirty="0"/>
              <a:t> Povolží </a:t>
            </a:r>
            <a:r>
              <a:rPr lang="cs-CZ" sz="1600" i="1" dirty="0" err="1"/>
              <a:t>keremetja</a:t>
            </a:r>
            <a:r>
              <a:rPr lang="cs-CZ" sz="1600" dirty="0"/>
              <a:t> </a:t>
            </a:r>
            <a:r>
              <a:rPr lang="cs-CZ" sz="1600" dirty="0" smtClean="0"/>
              <a:t>„modlitba“);</a:t>
            </a:r>
          </a:p>
          <a:p>
            <a:endParaRPr lang="cs-CZ" sz="1600" dirty="0" smtClean="0"/>
          </a:p>
          <a:p>
            <a:r>
              <a:rPr lang="cs-CZ" sz="1600" dirty="0" smtClean="0"/>
              <a:t>oběti </a:t>
            </a:r>
            <a:r>
              <a:rPr lang="cs-CZ" sz="1600" dirty="0"/>
              <a:t>ovcí a koz; </a:t>
            </a:r>
          </a:p>
          <a:p>
            <a:endParaRPr lang="cs-CZ" sz="1600" dirty="0" smtClean="0"/>
          </a:p>
          <a:p>
            <a:r>
              <a:rPr lang="cs-CZ" sz="1600" dirty="0" smtClean="0"/>
              <a:t>modlitební </a:t>
            </a:r>
            <a:r>
              <a:rPr lang="cs-CZ" sz="1600" dirty="0"/>
              <a:t>úklony </a:t>
            </a:r>
            <a:r>
              <a:rPr lang="cs-CZ" sz="1600" dirty="0" smtClean="0"/>
              <a:t>vkleče; </a:t>
            </a:r>
          </a:p>
          <a:p>
            <a:endParaRPr lang="cs-CZ" sz="1600" dirty="0" smtClean="0"/>
          </a:p>
          <a:p>
            <a:r>
              <a:rPr lang="cs-CZ" sz="1600" dirty="0" smtClean="0"/>
              <a:t>zákaz </a:t>
            </a:r>
            <a:r>
              <a:rPr lang="cs-CZ" sz="1600" dirty="0"/>
              <a:t>žen účastnit se modliteb v posvátných </a:t>
            </a:r>
            <a:r>
              <a:rPr lang="cs-CZ" sz="1600" dirty="0" smtClean="0"/>
              <a:t>hájích; </a:t>
            </a:r>
          </a:p>
          <a:p>
            <a:endParaRPr lang="cs-CZ" sz="1600" dirty="0" smtClean="0"/>
          </a:p>
          <a:p>
            <a:r>
              <a:rPr lang="cs-CZ" sz="1600" dirty="0" smtClean="0"/>
              <a:t>zákaz </a:t>
            </a:r>
            <a:r>
              <a:rPr lang="cs-CZ" sz="1600" dirty="0"/>
              <a:t>alkoholu při </a:t>
            </a:r>
            <a:r>
              <a:rPr lang="cs-CZ" sz="1600" dirty="0" smtClean="0"/>
              <a:t>modlitbách (=obětech); </a:t>
            </a:r>
          </a:p>
          <a:p>
            <a:endParaRPr lang="cs-CZ" sz="1600" dirty="0" smtClean="0"/>
          </a:p>
        </p:txBody>
      </p:sp>
      <p:pic>
        <p:nvPicPr>
          <p:cNvPr id="6148" name="Picture 4" descr="Související obráze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729" y="146924"/>
            <a:ext cx="3998150" cy="299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Výsledek obrázku pro марийская священная роща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725" y="3328417"/>
            <a:ext cx="5045693" cy="337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976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561467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Pohanské </a:t>
            </a:r>
            <a:r>
              <a:rPr lang="cs-CZ" dirty="0" smtClean="0"/>
              <a:t>sektářství (19.-20. století)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" y="1168111"/>
            <a:ext cx="7586174" cy="5347907"/>
          </a:xfrm>
        </p:spPr>
        <p:txBody>
          <a:bodyPr>
            <a:normAutofit fontScale="55000" lnSpcReduction="20000"/>
          </a:bodyPr>
          <a:lstStyle/>
          <a:p>
            <a:r>
              <a:rPr lang="cs-CZ" dirty="0" smtClean="0"/>
              <a:t>předpoklady: </a:t>
            </a:r>
          </a:p>
          <a:p>
            <a:pPr marL="0" indent="0">
              <a:buNone/>
            </a:pPr>
            <a:r>
              <a:rPr lang="cs-CZ" dirty="0" smtClean="0"/>
              <a:t>1</a:t>
            </a:r>
            <a:r>
              <a:rPr lang="cs-CZ" dirty="0"/>
              <a:t>) nucená christianizace </a:t>
            </a:r>
            <a:r>
              <a:rPr lang="cs-CZ" dirty="0" smtClean="0"/>
              <a:t>= snaha </a:t>
            </a:r>
            <a:r>
              <a:rPr lang="cs-CZ" dirty="0"/>
              <a:t>o synkretismus </a:t>
            </a:r>
            <a:r>
              <a:rPr lang="cs-CZ" dirty="0" smtClean="0"/>
              <a:t>(coby forma </a:t>
            </a:r>
            <a:r>
              <a:rPr lang="cs-CZ" dirty="0"/>
              <a:t>pasivního odporu);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2</a:t>
            </a:r>
            <a:r>
              <a:rPr lang="cs-CZ" dirty="0"/>
              <a:t>) </a:t>
            </a:r>
            <a:r>
              <a:rPr lang="cs-CZ" dirty="0" smtClean="0"/>
              <a:t>utlačování ruskou aristokracií = snaha o izolacionismus vůči Rusům i Tatarům; </a:t>
            </a:r>
          </a:p>
          <a:p>
            <a:pPr marL="0" indent="0">
              <a:buNone/>
            </a:pPr>
            <a:r>
              <a:rPr lang="cs-CZ" dirty="0" smtClean="0"/>
              <a:t>3</a:t>
            </a:r>
            <a:r>
              <a:rPr lang="cs-CZ" dirty="0"/>
              <a:t>) industriální </a:t>
            </a:r>
            <a:r>
              <a:rPr lang="cs-CZ" dirty="0" smtClean="0"/>
              <a:t>expanze = lpění na </a:t>
            </a:r>
            <a:r>
              <a:rPr lang="cs-CZ" dirty="0" smtClean="0"/>
              <a:t>kulturním </a:t>
            </a:r>
            <a:r>
              <a:rPr lang="cs-CZ" dirty="0" smtClean="0"/>
              <a:t>konzervatismu;</a:t>
            </a:r>
            <a:endParaRPr lang="en-US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Udmurti</a:t>
            </a:r>
            <a:r>
              <a:rPr lang="cs-CZ" dirty="0" smtClean="0"/>
              <a:t>: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vylepirisi</a:t>
            </a:r>
            <a:r>
              <a:rPr lang="cs-CZ" dirty="0" smtClean="0"/>
              <a:t> (důraz na izolacionismus vůči Rusům a ruské kultuře)</a:t>
            </a:r>
          </a:p>
          <a:p>
            <a:r>
              <a:rPr lang="cs-CZ" dirty="0" err="1" smtClean="0"/>
              <a:t>lipopoklonnici</a:t>
            </a:r>
            <a:r>
              <a:rPr lang="cs-CZ" dirty="0" smtClean="0"/>
              <a:t> (nekrvavé oběti piva a </a:t>
            </a:r>
            <a:r>
              <a:rPr lang="cs-CZ" dirty="0" err="1" smtClean="0"/>
              <a:t>kumyšky</a:t>
            </a:r>
            <a:r>
              <a:rPr lang="cs-CZ" dirty="0" smtClean="0"/>
              <a:t> v posvátných hájích)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Marijci</a:t>
            </a:r>
            <a:r>
              <a:rPr lang="cs-CZ" dirty="0" smtClean="0"/>
              <a:t>: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Kugu</a:t>
            </a:r>
            <a:r>
              <a:rPr lang="cs-CZ" dirty="0" smtClean="0"/>
              <a:t> </a:t>
            </a:r>
            <a:r>
              <a:rPr lang="cs-CZ" dirty="0"/>
              <a:t>sorta („Velká svíce</a:t>
            </a:r>
            <a:r>
              <a:rPr lang="cs-CZ" dirty="0" smtClean="0"/>
              <a:t>“) = </a:t>
            </a:r>
          </a:p>
          <a:p>
            <a:r>
              <a:rPr lang="cs-CZ" dirty="0" smtClean="0"/>
              <a:t>členové se nazývají „Boží </a:t>
            </a:r>
            <a:r>
              <a:rPr lang="cs-CZ" dirty="0"/>
              <a:t>vojáci“ nebo „rodilí </a:t>
            </a:r>
            <a:r>
              <a:rPr lang="cs-CZ" dirty="0" err="1"/>
              <a:t>Marijci</a:t>
            </a:r>
            <a:r>
              <a:rPr lang="cs-CZ" dirty="0"/>
              <a:t>“ (</a:t>
            </a:r>
            <a:r>
              <a:rPr lang="cs-CZ" dirty="0" err="1"/>
              <a:t>Čimari</a:t>
            </a:r>
            <a:r>
              <a:rPr lang="cs-CZ" dirty="0"/>
              <a:t>); </a:t>
            </a:r>
            <a:endParaRPr lang="cs-CZ" dirty="0" smtClean="0"/>
          </a:p>
          <a:p>
            <a:r>
              <a:rPr lang="cs-CZ" dirty="0" smtClean="0"/>
              <a:t>odmítání </a:t>
            </a:r>
            <a:r>
              <a:rPr lang="cs-CZ" dirty="0" smtClean="0"/>
              <a:t>1</a:t>
            </a:r>
            <a:r>
              <a:rPr lang="cs-CZ" dirty="0"/>
              <a:t>) </a:t>
            </a:r>
            <a:r>
              <a:rPr lang="cs-CZ" dirty="0" smtClean="0"/>
              <a:t>industrializace; 2</a:t>
            </a:r>
            <a:r>
              <a:rPr lang="cs-CZ" dirty="0"/>
              <a:t>) </a:t>
            </a:r>
            <a:r>
              <a:rPr lang="cs-CZ" dirty="0" smtClean="0"/>
              <a:t>odvodů </a:t>
            </a:r>
            <a:r>
              <a:rPr lang="cs-CZ" dirty="0"/>
              <a:t>do </a:t>
            </a:r>
            <a:r>
              <a:rPr lang="cs-CZ" dirty="0"/>
              <a:t>válek; 3) křesťanství a </a:t>
            </a:r>
            <a:r>
              <a:rPr lang="cs-CZ" dirty="0" smtClean="0"/>
              <a:t>islám;</a:t>
            </a:r>
            <a:endParaRPr lang="cs-CZ" dirty="0" smtClean="0"/>
          </a:p>
          <a:p>
            <a:r>
              <a:rPr lang="cs-CZ" dirty="0" smtClean="0"/>
              <a:t>důraz na 1) asketickou střídmost </a:t>
            </a:r>
            <a:r>
              <a:rPr lang="cs-CZ" dirty="0"/>
              <a:t>a morálku „dobra</a:t>
            </a:r>
            <a:r>
              <a:rPr lang="cs-CZ" dirty="0" smtClean="0"/>
              <a:t>“; 2) teologii </a:t>
            </a:r>
            <a:r>
              <a:rPr lang="cs-CZ" dirty="0"/>
              <a:t>inkluzivního monoteismu (</a:t>
            </a:r>
            <a:r>
              <a:rPr lang="cs-CZ" dirty="0" err="1"/>
              <a:t>Oš</a:t>
            </a:r>
            <a:r>
              <a:rPr lang="cs-CZ" dirty="0"/>
              <a:t> </a:t>
            </a:r>
            <a:r>
              <a:rPr lang="cs-CZ" dirty="0" err="1"/>
              <a:t>Kugu</a:t>
            </a:r>
            <a:r>
              <a:rPr lang="cs-CZ" dirty="0"/>
              <a:t> </a:t>
            </a:r>
            <a:r>
              <a:rPr lang="cs-CZ" dirty="0" err="1"/>
              <a:t>Jumo</a:t>
            </a:r>
            <a:r>
              <a:rPr lang="cs-CZ" dirty="0"/>
              <a:t> „Velký bílý bůh</a:t>
            </a:r>
            <a:r>
              <a:rPr lang="cs-CZ" dirty="0" smtClean="0"/>
              <a:t>“) + 17 božských „zdrojů“ (</a:t>
            </a:r>
            <a:r>
              <a:rPr lang="cs-CZ" dirty="0" err="1" smtClean="0"/>
              <a:t>tūn</a:t>
            </a:r>
            <a:r>
              <a:rPr lang="cs-CZ" dirty="0" smtClean="0"/>
              <a:t>); </a:t>
            </a:r>
            <a:r>
              <a:rPr lang="cs-CZ" dirty="0" smtClean="0"/>
              <a:t>3) pacifistickou ekologii (vzorem rostliny </a:t>
            </a:r>
            <a:r>
              <a:rPr lang="cs-CZ" dirty="0"/>
              <a:t>+ </a:t>
            </a:r>
            <a:r>
              <a:rPr lang="cs-CZ" dirty="0" smtClean="0"/>
              <a:t>včely), 4) </a:t>
            </a:r>
            <a:r>
              <a:rPr lang="cs-CZ" dirty="0"/>
              <a:t>genderová rovnost </a:t>
            </a:r>
            <a:r>
              <a:rPr lang="cs-CZ" dirty="0" smtClean="0"/>
              <a:t>(hermafroditní Bůh a společné</a:t>
            </a:r>
            <a:r>
              <a:rPr lang="cs-CZ" dirty="0" smtClean="0"/>
              <a:t> </a:t>
            </a:r>
            <a:r>
              <a:rPr lang="cs-CZ" dirty="0" smtClean="0"/>
              <a:t>modlitby mužů a žen)</a:t>
            </a:r>
          </a:p>
          <a:p>
            <a:r>
              <a:rPr lang="cs-CZ" dirty="0" smtClean="0"/>
              <a:t>rozkol mezi konzervativci (lpění na krvavých obětech) vs. reformisté (odmítání obětí)</a:t>
            </a:r>
            <a:r>
              <a:rPr lang="cs-CZ" dirty="0" smtClean="0"/>
              <a:t>  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 descr="http://web-kapiche.ru/uploads/posts/2014-07/1404710259_44950_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8513" y="78485"/>
            <a:ext cx="3277070" cy="2179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797125" y="2220533"/>
            <a:ext cx="314845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/>
              <a:t>Skupina </a:t>
            </a:r>
            <a:r>
              <a:rPr lang="cs-CZ" sz="1000" dirty="0" err="1" smtClean="0"/>
              <a:t>udmurtských</a:t>
            </a:r>
            <a:r>
              <a:rPr lang="cs-CZ" sz="1000" dirty="0" smtClean="0"/>
              <a:t> kněží (</a:t>
            </a:r>
            <a:r>
              <a:rPr lang="cs-CZ" sz="1000" dirty="0" err="1" smtClean="0"/>
              <a:t>udm</a:t>
            </a:r>
            <a:r>
              <a:rPr lang="cs-CZ" sz="1000" dirty="0" smtClean="0"/>
              <a:t>. </a:t>
            </a:r>
            <a:r>
              <a:rPr lang="cs-CZ" sz="1000" dirty="0" err="1" smtClean="0"/>
              <a:t>vösjas</a:t>
            </a:r>
            <a:r>
              <a:rPr lang="cs-CZ" sz="1000" dirty="0" smtClean="0"/>
              <a:t>) v rituálních oděvech;</a:t>
            </a:r>
          </a:p>
          <a:p>
            <a:r>
              <a:rPr lang="cs-CZ" sz="1000" dirty="0"/>
              <a:t>zdroj: http://web-kapiche.ru </a:t>
            </a:r>
            <a:endParaRPr lang="en-US" sz="1000" dirty="0"/>
          </a:p>
        </p:txBody>
      </p:sp>
      <p:pic>
        <p:nvPicPr>
          <p:cNvPr id="1028" name="Picture 4" descr="http://www.merjamaa.ru/sosedi/003gh6s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784" y="2763292"/>
            <a:ext cx="3149117" cy="356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802880" y="6327420"/>
            <a:ext cx="438912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/>
              <a:t>Rodinná modlitba členů </a:t>
            </a:r>
            <a:r>
              <a:rPr lang="cs-CZ" sz="1000" dirty="0" err="1" smtClean="0"/>
              <a:t>marijské</a:t>
            </a:r>
            <a:r>
              <a:rPr lang="cs-CZ" sz="1000" dirty="0" smtClean="0"/>
              <a:t> sekty </a:t>
            </a:r>
            <a:r>
              <a:rPr lang="cs-CZ" sz="1000" dirty="0" err="1" smtClean="0"/>
              <a:t>Kugu</a:t>
            </a:r>
            <a:r>
              <a:rPr lang="cs-CZ" sz="1000" dirty="0" smtClean="0"/>
              <a:t> sorta v rituálních oděvech </a:t>
            </a:r>
          </a:p>
          <a:p>
            <a:r>
              <a:rPr lang="cs-CZ" sz="1000" dirty="0" smtClean="0"/>
              <a:t>(muzejní rekonstrukce);</a:t>
            </a:r>
          </a:p>
          <a:p>
            <a:r>
              <a:rPr lang="cs-CZ" sz="1000" dirty="0" smtClean="0"/>
              <a:t>zdroj: http</a:t>
            </a:r>
            <a:r>
              <a:rPr lang="cs-CZ" sz="1000" dirty="0"/>
              <a:t>://www.merjamaa.ru/blog/svjashhennye_roshhi_mari/2010-04-26-2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671899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2245"/>
            <a:ext cx="10515600" cy="79311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784" y="181343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u="sng" dirty="0">
                <a:hlinkClick r:id="rId2"/>
              </a:rPr>
              <a:t>https://www.youtube.com/watch?v=qNLPGMFpoVg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(</a:t>
            </a:r>
            <a:r>
              <a:rPr lang="cs-CZ" dirty="0" err="1" smtClean="0"/>
              <a:t>Marijci</a:t>
            </a:r>
            <a:r>
              <a:rPr lang="cs-CZ" dirty="0" smtClean="0"/>
              <a:t> z </a:t>
            </a:r>
            <a:r>
              <a:rPr lang="cs-CZ" dirty="0" err="1" smtClean="0"/>
              <a:t>Krasnoufimského</a:t>
            </a:r>
            <a:r>
              <a:rPr lang="cs-CZ" dirty="0" smtClean="0"/>
              <a:t> rajonu </a:t>
            </a:r>
            <a:r>
              <a:rPr lang="cs-CZ" dirty="0" smtClean="0"/>
              <a:t>– panteon a oběti: slavnost </a:t>
            </a:r>
            <a:r>
              <a:rPr lang="cs-CZ" dirty="0" err="1" smtClean="0"/>
              <a:t>Kuso</a:t>
            </a:r>
            <a:r>
              <a:rPr lang="cs-CZ" dirty="0" smtClean="0"/>
              <a:t> a kult </a:t>
            </a:r>
            <a:r>
              <a:rPr lang="cs-CZ" dirty="0" err="1" smtClean="0"/>
              <a:t>Oš</a:t>
            </a:r>
            <a:r>
              <a:rPr lang="cs-CZ" dirty="0" smtClean="0"/>
              <a:t> </a:t>
            </a:r>
            <a:r>
              <a:rPr lang="cs-CZ" dirty="0" err="1" smtClean="0"/>
              <a:t>Kugu</a:t>
            </a:r>
            <a:r>
              <a:rPr lang="cs-CZ" dirty="0" smtClean="0"/>
              <a:t> </a:t>
            </a:r>
            <a:r>
              <a:rPr lang="cs-CZ" dirty="0" err="1" smtClean="0"/>
              <a:t>Jumo</a:t>
            </a:r>
            <a:r>
              <a:rPr lang="cs-CZ" dirty="0" smtClean="0"/>
              <a:t> „Bílého velkého boha“)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en-US" dirty="0"/>
              <a:t>https://</a:t>
            </a:r>
            <a:r>
              <a:rPr lang="en-US" dirty="0" smtClean="0"/>
              <a:t>www.youtube.com/watch?v=UC7vfgMfz3M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(</a:t>
            </a:r>
            <a:r>
              <a:rPr lang="cs-CZ" dirty="0" err="1" smtClean="0"/>
              <a:t>Marijci</a:t>
            </a:r>
            <a:r>
              <a:rPr lang="cs-CZ" dirty="0" smtClean="0"/>
              <a:t> z Republiky Marij </a:t>
            </a:r>
            <a:r>
              <a:rPr lang="cs-CZ" dirty="0" smtClean="0"/>
              <a:t>El – oběti, posvátné háje, panteon, mytologie)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673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824" y="274791"/>
            <a:ext cx="8406384" cy="695579"/>
          </a:xfrm>
        </p:spPr>
        <p:txBody>
          <a:bodyPr>
            <a:normAutofit/>
          </a:bodyPr>
          <a:lstStyle/>
          <a:p>
            <a:r>
              <a:rPr lang="cs-CZ" sz="3800" dirty="0" smtClean="0"/>
              <a:t>Uralské národy – Ugrofinové a Samojedi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" y="1426464"/>
            <a:ext cx="3864864" cy="50065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400" dirty="0" smtClean="0"/>
          </a:p>
          <a:p>
            <a:r>
              <a:rPr lang="cs-CZ" sz="1400" dirty="0" smtClean="0"/>
              <a:t>ugrofinský prajazyk </a:t>
            </a:r>
            <a:r>
              <a:rPr lang="cs-CZ" sz="1400" dirty="0"/>
              <a:t>4000-3000 př.n.l.</a:t>
            </a:r>
            <a:r>
              <a:rPr lang="cs-CZ" sz="1400" dirty="0" smtClean="0"/>
              <a:t> </a:t>
            </a:r>
          </a:p>
          <a:p>
            <a:pPr marL="0" indent="0">
              <a:buNone/>
            </a:pPr>
            <a:r>
              <a:rPr lang="cs-CZ" sz="1400" dirty="0"/>
              <a:t> </a:t>
            </a:r>
            <a:r>
              <a:rPr lang="cs-CZ" sz="1400" dirty="0" smtClean="0"/>
              <a:t>   (soutok </a:t>
            </a:r>
            <a:r>
              <a:rPr lang="cs-CZ" sz="1400" dirty="0"/>
              <a:t>Volhy a </a:t>
            </a:r>
            <a:r>
              <a:rPr lang="cs-CZ" sz="1400" dirty="0" err="1" smtClean="0"/>
              <a:t>Kamy</a:t>
            </a:r>
            <a:r>
              <a:rPr lang="cs-CZ" sz="1400" dirty="0" smtClean="0"/>
              <a:t>)</a:t>
            </a:r>
          </a:p>
          <a:p>
            <a:r>
              <a:rPr lang="cs-CZ" sz="1400" dirty="0" err="1"/>
              <a:t>permskofinská</a:t>
            </a:r>
            <a:r>
              <a:rPr lang="cs-CZ" sz="1400" dirty="0"/>
              <a:t> jednota 3000-2000 př.n.l</a:t>
            </a:r>
            <a:r>
              <a:rPr lang="cs-CZ" sz="1400" dirty="0" smtClean="0"/>
              <a:t>. (kultura hřebenové keramiky)</a:t>
            </a:r>
          </a:p>
          <a:p>
            <a:pPr marL="0" indent="0">
              <a:buNone/>
            </a:pPr>
            <a:endParaRPr lang="cs-CZ" sz="1400" dirty="0" smtClean="0"/>
          </a:p>
          <a:p>
            <a:pPr marL="0" indent="0">
              <a:buNone/>
            </a:pPr>
            <a:endParaRPr lang="cs-CZ" sz="1400" dirty="0"/>
          </a:p>
          <a:p>
            <a:r>
              <a:rPr lang="cs-CZ" sz="1400" dirty="0" smtClean="0"/>
              <a:t>kulturní dichotomie (viz červená linie): </a:t>
            </a:r>
          </a:p>
          <a:p>
            <a:pPr marL="0" indent="0">
              <a:buNone/>
            </a:pPr>
            <a:r>
              <a:rPr lang="cs-CZ" sz="1400" dirty="0" smtClean="0"/>
              <a:t>JZ - </a:t>
            </a:r>
            <a:r>
              <a:rPr lang="cs-CZ" sz="1400" dirty="0" err="1" smtClean="0"/>
              <a:t>Permofinové</a:t>
            </a:r>
            <a:r>
              <a:rPr lang="cs-CZ" sz="1400" dirty="0" smtClean="0"/>
              <a:t> </a:t>
            </a:r>
          </a:p>
          <a:p>
            <a:pPr marL="0" indent="0">
              <a:buNone/>
            </a:pPr>
            <a:r>
              <a:rPr lang="cs-CZ" sz="1400" dirty="0" smtClean="0"/>
              <a:t>(stálá sídla + zemědělství; kněžská kolegia, posvátné háje + stavby, oběti koní a dobytka)</a:t>
            </a:r>
          </a:p>
          <a:p>
            <a:pPr marL="0" indent="0">
              <a:buNone/>
            </a:pPr>
            <a:r>
              <a:rPr lang="cs-CZ" sz="1400" dirty="0" smtClean="0"/>
              <a:t>                        vs.</a:t>
            </a:r>
            <a:endParaRPr lang="en-US" sz="1400" dirty="0"/>
          </a:p>
          <a:p>
            <a:pPr marL="0" indent="0">
              <a:buNone/>
            </a:pPr>
            <a:r>
              <a:rPr lang="cs-CZ" sz="1400" dirty="0" smtClean="0"/>
              <a:t>SV - Sámové, </a:t>
            </a:r>
            <a:r>
              <a:rPr lang="cs-CZ" sz="1400" dirty="0" err="1" smtClean="0"/>
              <a:t>Ugrové</a:t>
            </a:r>
            <a:r>
              <a:rPr lang="cs-CZ" sz="1400" dirty="0" smtClean="0"/>
              <a:t>, Samojedi </a:t>
            </a:r>
          </a:p>
          <a:p>
            <a:pPr marL="0" indent="0">
              <a:buNone/>
            </a:pPr>
            <a:r>
              <a:rPr lang="cs-CZ" sz="1400" dirty="0" smtClean="0"/>
              <a:t>(kočovnictví + pastevectví; šamanismus, kosmický strom, kult medvěda)</a:t>
            </a:r>
            <a:endParaRPr lang="en-US" sz="1400" dirty="0"/>
          </a:p>
        </p:txBody>
      </p:sp>
      <p:pic>
        <p:nvPicPr>
          <p:cNvPr id="1030" name="Picture 6" descr="Výsledek obrázku pro finno-ugric langu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976" y="1426464"/>
            <a:ext cx="7963387" cy="481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 7"/>
          <p:cNvSpPr/>
          <p:nvPr/>
        </p:nvSpPr>
        <p:spPr>
          <a:xfrm>
            <a:off x="4181856" y="2755335"/>
            <a:ext cx="6547104" cy="902265"/>
          </a:xfrm>
          <a:custGeom>
            <a:avLst/>
            <a:gdLst>
              <a:gd name="connsiteX0" fmla="*/ 0 w 6547104"/>
              <a:gd name="connsiteY0" fmla="*/ 158553 h 902265"/>
              <a:gd name="connsiteX1" fmla="*/ 292608 w 6547104"/>
              <a:gd name="connsiteY1" fmla="*/ 390201 h 902265"/>
              <a:gd name="connsiteX2" fmla="*/ 707136 w 6547104"/>
              <a:gd name="connsiteY2" fmla="*/ 390201 h 902265"/>
              <a:gd name="connsiteX3" fmla="*/ 707136 w 6547104"/>
              <a:gd name="connsiteY3" fmla="*/ 390201 h 902265"/>
              <a:gd name="connsiteX4" fmla="*/ 1048512 w 6547104"/>
              <a:gd name="connsiteY4" fmla="*/ 73209 h 902265"/>
              <a:gd name="connsiteX5" fmla="*/ 1048512 w 6547104"/>
              <a:gd name="connsiteY5" fmla="*/ 73209 h 902265"/>
              <a:gd name="connsiteX6" fmla="*/ 1353312 w 6547104"/>
              <a:gd name="connsiteY6" fmla="*/ 57 h 902265"/>
              <a:gd name="connsiteX7" fmla="*/ 1682496 w 6547104"/>
              <a:gd name="connsiteY7" fmla="*/ 61017 h 902265"/>
              <a:gd name="connsiteX8" fmla="*/ 1889760 w 6547104"/>
              <a:gd name="connsiteY8" fmla="*/ 61017 h 902265"/>
              <a:gd name="connsiteX9" fmla="*/ 2048256 w 6547104"/>
              <a:gd name="connsiteY9" fmla="*/ 207321 h 902265"/>
              <a:gd name="connsiteX10" fmla="*/ 2243328 w 6547104"/>
              <a:gd name="connsiteY10" fmla="*/ 378009 h 902265"/>
              <a:gd name="connsiteX11" fmla="*/ 2474976 w 6547104"/>
              <a:gd name="connsiteY11" fmla="*/ 390201 h 902265"/>
              <a:gd name="connsiteX12" fmla="*/ 2852928 w 6547104"/>
              <a:gd name="connsiteY12" fmla="*/ 292665 h 902265"/>
              <a:gd name="connsiteX13" fmla="*/ 3084576 w 6547104"/>
              <a:gd name="connsiteY13" fmla="*/ 195129 h 902265"/>
              <a:gd name="connsiteX14" fmla="*/ 3304032 w 6547104"/>
              <a:gd name="connsiteY14" fmla="*/ 170745 h 902265"/>
              <a:gd name="connsiteX15" fmla="*/ 3523488 w 6547104"/>
              <a:gd name="connsiteY15" fmla="*/ 121977 h 902265"/>
              <a:gd name="connsiteX16" fmla="*/ 3633216 w 6547104"/>
              <a:gd name="connsiteY16" fmla="*/ 48825 h 902265"/>
              <a:gd name="connsiteX17" fmla="*/ 3791712 w 6547104"/>
              <a:gd name="connsiteY17" fmla="*/ 24441 h 902265"/>
              <a:gd name="connsiteX18" fmla="*/ 4206240 w 6547104"/>
              <a:gd name="connsiteY18" fmla="*/ 219513 h 902265"/>
              <a:gd name="connsiteX19" fmla="*/ 4328160 w 6547104"/>
              <a:gd name="connsiteY19" fmla="*/ 524313 h 902265"/>
              <a:gd name="connsiteX20" fmla="*/ 4450080 w 6547104"/>
              <a:gd name="connsiteY20" fmla="*/ 658425 h 902265"/>
              <a:gd name="connsiteX21" fmla="*/ 4572000 w 6547104"/>
              <a:gd name="connsiteY21" fmla="*/ 707193 h 902265"/>
              <a:gd name="connsiteX22" fmla="*/ 4767072 w 6547104"/>
              <a:gd name="connsiteY22" fmla="*/ 646233 h 902265"/>
              <a:gd name="connsiteX23" fmla="*/ 5035296 w 6547104"/>
              <a:gd name="connsiteY23" fmla="*/ 658425 h 902265"/>
              <a:gd name="connsiteX24" fmla="*/ 5230368 w 6547104"/>
              <a:gd name="connsiteY24" fmla="*/ 536505 h 902265"/>
              <a:gd name="connsiteX25" fmla="*/ 5498592 w 6547104"/>
              <a:gd name="connsiteY25" fmla="*/ 536505 h 902265"/>
              <a:gd name="connsiteX26" fmla="*/ 5876544 w 6547104"/>
              <a:gd name="connsiteY26" fmla="*/ 609657 h 902265"/>
              <a:gd name="connsiteX27" fmla="*/ 6217920 w 6547104"/>
              <a:gd name="connsiteY27" fmla="*/ 816921 h 902265"/>
              <a:gd name="connsiteX28" fmla="*/ 6547104 w 6547104"/>
              <a:gd name="connsiteY28" fmla="*/ 902265 h 902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547104" h="902265">
                <a:moveTo>
                  <a:pt x="0" y="158553"/>
                </a:moveTo>
                <a:cubicBezTo>
                  <a:pt x="87376" y="255073"/>
                  <a:pt x="174752" y="351593"/>
                  <a:pt x="292608" y="390201"/>
                </a:cubicBezTo>
                <a:cubicBezTo>
                  <a:pt x="410464" y="428809"/>
                  <a:pt x="707136" y="390201"/>
                  <a:pt x="707136" y="390201"/>
                </a:cubicBezTo>
                <a:lnTo>
                  <a:pt x="707136" y="390201"/>
                </a:lnTo>
                <a:lnTo>
                  <a:pt x="1048512" y="73209"/>
                </a:lnTo>
                <a:lnTo>
                  <a:pt x="1048512" y="73209"/>
                </a:lnTo>
                <a:cubicBezTo>
                  <a:pt x="1099312" y="61017"/>
                  <a:pt x="1247648" y="2089"/>
                  <a:pt x="1353312" y="57"/>
                </a:cubicBezTo>
                <a:cubicBezTo>
                  <a:pt x="1458976" y="-1975"/>
                  <a:pt x="1593088" y="50857"/>
                  <a:pt x="1682496" y="61017"/>
                </a:cubicBezTo>
                <a:cubicBezTo>
                  <a:pt x="1771904" y="71177"/>
                  <a:pt x="1828800" y="36633"/>
                  <a:pt x="1889760" y="61017"/>
                </a:cubicBezTo>
                <a:cubicBezTo>
                  <a:pt x="1950720" y="85401"/>
                  <a:pt x="1989328" y="154489"/>
                  <a:pt x="2048256" y="207321"/>
                </a:cubicBezTo>
                <a:cubicBezTo>
                  <a:pt x="2107184" y="260153"/>
                  <a:pt x="2172208" y="347529"/>
                  <a:pt x="2243328" y="378009"/>
                </a:cubicBezTo>
                <a:cubicBezTo>
                  <a:pt x="2314448" y="408489"/>
                  <a:pt x="2373376" y="404425"/>
                  <a:pt x="2474976" y="390201"/>
                </a:cubicBezTo>
                <a:cubicBezTo>
                  <a:pt x="2576576" y="375977"/>
                  <a:pt x="2751328" y="325177"/>
                  <a:pt x="2852928" y="292665"/>
                </a:cubicBezTo>
                <a:cubicBezTo>
                  <a:pt x="2954528" y="260153"/>
                  <a:pt x="3009392" y="215449"/>
                  <a:pt x="3084576" y="195129"/>
                </a:cubicBezTo>
                <a:cubicBezTo>
                  <a:pt x="3159760" y="174809"/>
                  <a:pt x="3230880" y="182937"/>
                  <a:pt x="3304032" y="170745"/>
                </a:cubicBezTo>
                <a:cubicBezTo>
                  <a:pt x="3377184" y="158553"/>
                  <a:pt x="3468624" y="142297"/>
                  <a:pt x="3523488" y="121977"/>
                </a:cubicBezTo>
                <a:cubicBezTo>
                  <a:pt x="3578352" y="101657"/>
                  <a:pt x="3588512" y="65081"/>
                  <a:pt x="3633216" y="48825"/>
                </a:cubicBezTo>
                <a:cubicBezTo>
                  <a:pt x="3677920" y="32569"/>
                  <a:pt x="3696208" y="-4007"/>
                  <a:pt x="3791712" y="24441"/>
                </a:cubicBezTo>
                <a:cubicBezTo>
                  <a:pt x="3887216" y="52889"/>
                  <a:pt x="4116832" y="136201"/>
                  <a:pt x="4206240" y="219513"/>
                </a:cubicBezTo>
                <a:cubicBezTo>
                  <a:pt x="4295648" y="302825"/>
                  <a:pt x="4287520" y="451161"/>
                  <a:pt x="4328160" y="524313"/>
                </a:cubicBezTo>
                <a:cubicBezTo>
                  <a:pt x="4368800" y="597465"/>
                  <a:pt x="4409440" y="627945"/>
                  <a:pt x="4450080" y="658425"/>
                </a:cubicBezTo>
                <a:cubicBezTo>
                  <a:pt x="4490720" y="688905"/>
                  <a:pt x="4519168" y="709225"/>
                  <a:pt x="4572000" y="707193"/>
                </a:cubicBezTo>
                <a:cubicBezTo>
                  <a:pt x="4624832" y="705161"/>
                  <a:pt x="4689856" y="654361"/>
                  <a:pt x="4767072" y="646233"/>
                </a:cubicBezTo>
                <a:cubicBezTo>
                  <a:pt x="4844288" y="638105"/>
                  <a:pt x="4958080" y="676713"/>
                  <a:pt x="5035296" y="658425"/>
                </a:cubicBezTo>
                <a:cubicBezTo>
                  <a:pt x="5112512" y="640137"/>
                  <a:pt x="5153152" y="556825"/>
                  <a:pt x="5230368" y="536505"/>
                </a:cubicBezTo>
                <a:cubicBezTo>
                  <a:pt x="5307584" y="516185"/>
                  <a:pt x="5390896" y="524313"/>
                  <a:pt x="5498592" y="536505"/>
                </a:cubicBezTo>
                <a:cubicBezTo>
                  <a:pt x="5606288" y="548697"/>
                  <a:pt x="5756656" y="562921"/>
                  <a:pt x="5876544" y="609657"/>
                </a:cubicBezTo>
                <a:cubicBezTo>
                  <a:pt x="5996432" y="656393"/>
                  <a:pt x="6106160" y="768153"/>
                  <a:pt x="6217920" y="816921"/>
                </a:cubicBezTo>
                <a:cubicBezTo>
                  <a:pt x="6329680" y="865689"/>
                  <a:pt x="6438392" y="883977"/>
                  <a:pt x="6547104" y="902265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199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" y="146304"/>
            <a:ext cx="10515600" cy="476123"/>
          </a:xfrm>
        </p:spPr>
        <p:txBody>
          <a:bodyPr>
            <a:noAutofit/>
          </a:bodyPr>
          <a:lstStyle/>
          <a:p>
            <a:r>
              <a:rPr lang="cs-CZ" sz="3600" dirty="0" smtClean="0"/>
              <a:t>Pohanství u Ugrofinů v Povolží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2208"/>
            <a:ext cx="11253216" cy="57906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err="1" smtClean="0"/>
              <a:t>Marijci</a:t>
            </a:r>
            <a:r>
              <a:rPr lang="cs-CZ" sz="2000" dirty="0" smtClean="0"/>
              <a:t> </a:t>
            </a:r>
            <a:r>
              <a:rPr lang="cs-CZ" sz="2000" dirty="0"/>
              <a:t>(</a:t>
            </a:r>
            <a:r>
              <a:rPr lang="cs-CZ" sz="2000" dirty="0" err="1" smtClean="0"/>
              <a:t>Čeremisové</a:t>
            </a:r>
            <a:r>
              <a:rPr lang="cs-CZ" sz="2000" dirty="0" smtClean="0"/>
              <a:t>) </a:t>
            </a:r>
          </a:p>
          <a:p>
            <a:r>
              <a:rPr lang="cs-CZ" sz="2000" dirty="0" smtClean="0"/>
              <a:t>ca</a:t>
            </a:r>
            <a:r>
              <a:rPr lang="cs-CZ" sz="2000" dirty="0"/>
              <a:t>. 600 000 lidí; </a:t>
            </a:r>
            <a:endParaRPr lang="cs-CZ" sz="2000" dirty="0" smtClean="0"/>
          </a:p>
          <a:p>
            <a:r>
              <a:rPr lang="cs-CZ" sz="2000" dirty="0" smtClean="0"/>
              <a:t>pohanství </a:t>
            </a:r>
            <a:r>
              <a:rPr lang="cs-CZ" sz="2000" dirty="0"/>
              <a:t>12%, křesťanství 67%; </a:t>
            </a:r>
            <a:r>
              <a:rPr lang="cs-CZ" sz="2000" dirty="0" err="1" smtClean="0"/>
              <a:t>biritualita</a:t>
            </a:r>
            <a:r>
              <a:rPr lang="cs-CZ" sz="2000" dirty="0" smtClean="0"/>
              <a:t>/afiliace k pohanství ca. </a:t>
            </a:r>
            <a:r>
              <a:rPr lang="cs-CZ" sz="2000" dirty="0"/>
              <a:t>11</a:t>
            </a:r>
            <a:r>
              <a:rPr lang="cs-CZ" sz="2000" dirty="0" smtClean="0"/>
              <a:t>%</a:t>
            </a:r>
          </a:p>
          <a:p>
            <a:endParaRPr lang="cs-CZ" sz="2000" dirty="0" smtClean="0"/>
          </a:p>
          <a:p>
            <a:endParaRPr lang="cs-CZ" sz="2000" dirty="0"/>
          </a:p>
          <a:p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 err="1" smtClean="0"/>
              <a:t>Udmurti</a:t>
            </a:r>
            <a:r>
              <a:rPr lang="cs-CZ" sz="2000" dirty="0" smtClean="0"/>
              <a:t> </a:t>
            </a:r>
            <a:r>
              <a:rPr lang="cs-CZ" sz="2000" dirty="0"/>
              <a:t>(</a:t>
            </a:r>
            <a:r>
              <a:rPr lang="cs-CZ" sz="2000" dirty="0" err="1" smtClean="0"/>
              <a:t>Votjaci</a:t>
            </a:r>
            <a:r>
              <a:rPr lang="cs-CZ" sz="2000" dirty="0" smtClean="0"/>
              <a:t>) </a:t>
            </a:r>
          </a:p>
          <a:p>
            <a:r>
              <a:rPr lang="cs-CZ" sz="2000" dirty="0" smtClean="0"/>
              <a:t>ca</a:t>
            </a:r>
            <a:r>
              <a:rPr lang="cs-CZ" sz="2000" dirty="0"/>
              <a:t>. 637 </a:t>
            </a:r>
            <a:r>
              <a:rPr lang="cs-CZ" sz="2000" dirty="0" smtClean="0"/>
              <a:t>000 lidí</a:t>
            </a:r>
          </a:p>
          <a:p>
            <a:r>
              <a:rPr lang="cs-CZ" sz="2000" dirty="0" smtClean="0"/>
              <a:t>pohanství </a:t>
            </a:r>
            <a:r>
              <a:rPr lang="cs-CZ" sz="2000" dirty="0"/>
              <a:t>5%, křesťanství 40</a:t>
            </a:r>
            <a:r>
              <a:rPr lang="cs-CZ" sz="2000" dirty="0" smtClean="0"/>
              <a:t>%; </a:t>
            </a:r>
            <a:r>
              <a:rPr lang="cs-CZ" sz="2000" dirty="0" err="1" smtClean="0"/>
              <a:t>biritualita</a:t>
            </a:r>
            <a:r>
              <a:rPr lang="cs-CZ" sz="2000" dirty="0" smtClean="0"/>
              <a:t>/afiliace k pohanství ca. 40%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5122" name="Picture 2" descr="Související obráze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184" y="261777"/>
            <a:ext cx="4242816" cy="318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Výsledek obrázku pro удмуртов Рели́гия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545" y="3645408"/>
            <a:ext cx="4173727" cy="313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538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374"/>
            <a:ext cx="11777472" cy="622427"/>
          </a:xfrm>
        </p:spPr>
        <p:txBody>
          <a:bodyPr>
            <a:normAutofit/>
          </a:bodyPr>
          <a:lstStyle/>
          <a:p>
            <a:r>
              <a:rPr lang="cs-CZ" sz="2400" dirty="0" err="1" smtClean="0"/>
              <a:t>Marijci</a:t>
            </a:r>
            <a:r>
              <a:rPr lang="cs-CZ" sz="2400" dirty="0" smtClean="0"/>
              <a:t> a </a:t>
            </a:r>
            <a:r>
              <a:rPr lang="cs-CZ" sz="2400" dirty="0" err="1" smtClean="0"/>
              <a:t>Udmurti</a:t>
            </a:r>
            <a:r>
              <a:rPr lang="cs-CZ" sz="2400" dirty="0" smtClean="0"/>
              <a:t> – interetnické kontakty ve středním Povolží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20700"/>
            <a:ext cx="7857613" cy="62214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sz="2000" dirty="0" smtClean="0"/>
              <a:t>1) vlivy Indoíránců </a:t>
            </a:r>
            <a:r>
              <a:rPr lang="cs-CZ" sz="2000" dirty="0"/>
              <a:t>- sousedství </a:t>
            </a:r>
            <a:r>
              <a:rPr lang="cs-CZ" sz="2000" dirty="0" smtClean="0"/>
              <a:t>3000 </a:t>
            </a:r>
            <a:r>
              <a:rPr lang="cs-CZ" sz="2000" dirty="0"/>
              <a:t>př.n.l.-400 n.l</a:t>
            </a:r>
            <a:r>
              <a:rPr lang="cs-CZ" sz="2000" dirty="0" smtClean="0"/>
              <a:t>.: </a:t>
            </a:r>
          </a:p>
          <a:p>
            <a:pPr marL="0" indent="0">
              <a:buNone/>
            </a:pPr>
            <a:endParaRPr lang="en-US" sz="1700" dirty="0"/>
          </a:p>
          <a:p>
            <a:r>
              <a:rPr lang="cs-CZ" sz="1700" dirty="0" err="1" smtClean="0"/>
              <a:t>ananinská</a:t>
            </a:r>
            <a:r>
              <a:rPr lang="cs-CZ" sz="1700" dirty="0" smtClean="0"/>
              <a:t> kultura – 900-200 </a:t>
            </a:r>
            <a:r>
              <a:rPr lang="cs-CZ" sz="1700" dirty="0"/>
              <a:t>př.n.l. v oblasti mezi </a:t>
            </a:r>
            <a:r>
              <a:rPr lang="cs-CZ" sz="1700" dirty="0" err="1"/>
              <a:t>Vjatkou</a:t>
            </a:r>
            <a:r>
              <a:rPr lang="cs-CZ" sz="1700" dirty="0"/>
              <a:t> a </a:t>
            </a:r>
            <a:r>
              <a:rPr lang="cs-CZ" sz="1700" dirty="0" err="1" smtClean="0"/>
              <a:t>Kamou</a:t>
            </a:r>
            <a:r>
              <a:rPr lang="cs-CZ" sz="1700" dirty="0" smtClean="0"/>
              <a:t> (metalurgie </a:t>
            </a:r>
            <a:r>
              <a:rPr lang="cs-CZ" sz="1700" dirty="0" err="1" smtClean="0"/>
              <a:t>skýtského</a:t>
            </a:r>
            <a:r>
              <a:rPr lang="cs-CZ" sz="1700" dirty="0" smtClean="0"/>
              <a:t> typu); </a:t>
            </a:r>
            <a:endParaRPr lang="en-US" sz="1700" dirty="0"/>
          </a:p>
          <a:p>
            <a:endParaRPr lang="cs-CZ" sz="1700" dirty="0" smtClean="0"/>
          </a:p>
          <a:p>
            <a:r>
              <a:rPr lang="cs-CZ" sz="1700" dirty="0" smtClean="0"/>
              <a:t>Hérodotos (5. století př.n.l.) – na </a:t>
            </a:r>
            <a:r>
              <a:rPr lang="cs-CZ" sz="1700" dirty="0"/>
              <a:t>S od </a:t>
            </a:r>
            <a:r>
              <a:rPr lang="cs-CZ" sz="1700" dirty="0" err="1"/>
              <a:t>Skýtů</a:t>
            </a:r>
            <a:r>
              <a:rPr lang="cs-CZ" sz="1700" dirty="0"/>
              <a:t> „</a:t>
            </a:r>
            <a:r>
              <a:rPr lang="cs-CZ" sz="1700" dirty="0" err="1" smtClean="0"/>
              <a:t>Androfágové</a:t>
            </a:r>
            <a:r>
              <a:rPr lang="cs-CZ" sz="1700" dirty="0" smtClean="0"/>
              <a:t>“ </a:t>
            </a:r>
            <a:r>
              <a:rPr lang="cs-CZ" sz="1700" dirty="0"/>
              <a:t>(= </a:t>
            </a:r>
            <a:r>
              <a:rPr lang="cs-CZ" sz="1700" dirty="0" err="1"/>
              <a:t>Mordvinové</a:t>
            </a:r>
            <a:r>
              <a:rPr lang="cs-CZ" sz="1700" dirty="0"/>
              <a:t>) a „</a:t>
            </a:r>
            <a:r>
              <a:rPr lang="cs-CZ" sz="1700" dirty="0" smtClean="0"/>
              <a:t>Budinové“ </a:t>
            </a:r>
            <a:r>
              <a:rPr lang="cs-CZ" sz="1700" dirty="0"/>
              <a:t>(= </a:t>
            </a:r>
            <a:r>
              <a:rPr lang="cs-CZ" sz="1700" dirty="0" err="1" smtClean="0"/>
              <a:t>Udmurtové</a:t>
            </a:r>
            <a:r>
              <a:rPr lang="cs-CZ" sz="1700" dirty="0" smtClean="0"/>
              <a:t>);</a:t>
            </a:r>
            <a:endParaRPr lang="en-US" sz="1700" dirty="0"/>
          </a:p>
          <a:p>
            <a:endParaRPr lang="cs-CZ" sz="1700" dirty="0" smtClean="0"/>
          </a:p>
          <a:p>
            <a:r>
              <a:rPr lang="cs-CZ" sz="1700" dirty="0" smtClean="0"/>
              <a:t>tatarské etnonymum Ar („</a:t>
            </a:r>
            <a:r>
              <a:rPr lang="cs-CZ" sz="1700" dirty="0" err="1" smtClean="0"/>
              <a:t>Udmurt</a:t>
            </a:r>
            <a:r>
              <a:rPr lang="cs-CZ" sz="1700" dirty="0" smtClean="0"/>
              <a:t>“) </a:t>
            </a:r>
            <a:r>
              <a:rPr lang="cs-CZ" sz="1700" dirty="0"/>
              <a:t>možná ze st. </a:t>
            </a:r>
            <a:r>
              <a:rPr lang="cs-CZ" sz="1700" dirty="0" err="1"/>
              <a:t>írán</a:t>
            </a:r>
            <a:r>
              <a:rPr lang="cs-CZ" sz="1700" dirty="0"/>
              <a:t>. </a:t>
            </a:r>
            <a:r>
              <a:rPr lang="cs-CZ" sz="1700" dirty="0" err="1"/>
              <a:t>Árya</a:t>
            </a:r>
            <a:r>
              <a:rPr lang="cs-CZ" sz="1700" dirty="0"/>
              <a:t> </a:t>
            </a:r>
            <a:r>
              <a:rPr lang="cs-CZ" sz="1700" dirty="0" smtClean="0"/>
              <a:t>(</a:t>
            </a:r>
            <a:r>
              <a:rPr lang="cs-CZ" sz="1700" dirty="0"/>
              <a:t>=</a:t>
            </a:r>
            <a:r>
              <a:rPr lang="cs-CZ" sz="1700" dirty="0" smtClean="0"/>
              <a:t> název města </a:t>
            </a:r>
            <a:r>
              <a:rPr lang="cs-CZ" sz="1700" dirty="0" err="1" smtClean="0"/>
              <a:t>Arsk</a:t>
            </a:r>
            <a:r>
              <a:rPr lang="cs-CZ" sz="1700" dirty="0" smtClean="0"/>
              <a:t> </a:t>
            </a:r>
            <a:r>
              <a:rPr lang="cs-CZ" sz="1700" dirty="0"/>
              <a:t>v </a:t>
            </a:r>
            <a:r>
              <a:rPr lang="cs-CZ" sz="1700" dirty="0" err="1"/>
              <a:t>Tatarstánu</a:t>
            </a:r>
            <a:r>
              <a:rPr lang="cs-CZ" sz="1700" dirty="0"/>
              <a:t> na V od Kazaně); </a:t>
            </a:r>
            <a:endParaRPr lang="en-US" sz="1700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194" name="Picture 2" descr="Ananyino culture ax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300" y="276271"/>
            <a:ext cx="330200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494385" y="2746458"/>
            <a:ext cx="36976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smtClean="0"/>
              <a:t>Bronzová sekera (</a:t>
            </a:r>
            <a:r>
              <a:rPr lang="cs-CZ" sz="1200" dirty="0" err="1" smtClean="0"/>
              <a:t>ananinská</a:t>
            </a:r>
            <a:r>
              <a:rPr lang="cs-CZ" sz="1200" dirty="0" smtClean="0"/>
              <a:t> kultura) – 5.-4. století př.n.l. 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7857613" y="6257836"/>
            <a:ext cx="391985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Etni</a:t>
            </a:r>
            <a:r>
              <a:rPr lang="cs-CZ" sz="1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cká</a:t>
            </a:r>
            <a:r>
              <a:rPr lang="cs-CZ" sz="1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situace kolem přelomu letopočtu </a:t>
            </a:r>
            <a:r>
              <a:rPr lang="cs-CZ" sz="1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na </a:t>
            </a:r>
            <a:r>
              <a:rPr lang="cs-CZ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ú</a:t>
            </a:r>
            <a:r>
              <a:rPr lang="cs-CZ" sz="1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zemí současného evropského </a:t>
            </a:r>
            <a:r>
              <a:rPr lang="cs-CZ" sz="1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Ruska (</a:t>
            </a:r>
            <a:r>
              <a:rPr lang="cs-CZ" sz="1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červené linie) </a:t>
            </a:r>
            <a:r>
              <a:rPr lang="cs-CZ" sz="1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 </a:t>
            </a:r>
            <a:r>
              <a:rPr lang="cs-CZ" sz="1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autonomních </a:t>
            </a:r>
            <a:r>
              <a:rPr lang="cs-CZ" sz="1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republik (</a:t>
            </a:r>
            <a:r>
              <a:rPr lang="cs-CZ" sz="1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modré linie</a:t>
            </a:r>
            <a:r>
              <a:rPr lang="cs-CZ" sz="1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); přibližný rozsah areálu </a:t>
            </a:r>
            <a:r>
              <a:rPr lang="cs-CZ" sz="1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ananinské</a:t>
            </a:r>
            <a:r>
              <a:rPr lang="cs-CZ" sz="1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kultury doby železné (žlutě) </a:t>
            </a:r>
            <a:endParaRPr lang="cs-CZ" sz="1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Picture 5" descr="Výsledek obrázku pro the slavic homeland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300" y="3038492"/>
            <a:ext cx="3789172" cy="325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eeform 4"/>
          <p:cNvSpPr/>
          <p:nvPr/>
        </p:nvSpPr>
        <p:spPr>
          <a:xfrm>
            <a:off x="10776633" y="3126097"/>
            <a:ext cx="981059" cy="833091"/>
          </a:xfrm>
          <a:custGeom>
            <a:avLst/>
            <a:gdLst>
              <a:gd name="connsiteX0" fmla="*/ 37671 w 981059"/>
              <a:gd name="connsiteY0" fmla="*/ 726575 h 833091"/>
              <a:gd name="connsiteX1" fmla="*/ 293703 w 981059"/>
              <a:gd name="connsiteY1" fmla="*/ 824111 h 833091"/>
              <a:gd name="connsiteX2" fmla="*/ 659463 w 981059"/>
              <a:gd name="connsiteY2" fmla="*/ 799727 h 833091"/>
              <a:gd name="connsiteX3" fmla="*/ 903303 w 981059"/>
              <a:gd name="connsiteY3" fmla="*/ 568079 h 833091"/>
              <a:gd name="connsiteX4" fmla="*/ 976455 w 981059"/>
              <a:gd name="connsiteY4" fmla="*/ 348623 h 833091"/>
              <a:gd name="connsiteX5" fmla="*/ 793575 w 981059"/>
              <a:gd name="connsiteY5" fmla="*/ 141359 h 833091"/>
              <a:gd name="connsiteX6" fmla="*/ 549735 w 981059"/>
              <a:gd name="connsiteY6" fmla="*/ 31631 h 833091"/>
              <a:gd name="connsiteX7" fmla="*/ 135207 w 981059"/>
              <a:gd name="connsiteY7" fmla="*/ 31631 h 833091"/>
              <a:gd name="connsiteX8" fmla="*/ 37671 w 981059"/>
              <a:gd name="connsiteY8" fmla="*/ 397391 h 833091"/>
              <a:gd name="connsiteX9" fmla="*/ 1095 w 981059"/>
              <a:gd name="connsiteY9" fmla="*/ 604655 h 833091"/>
              <a:gd name="connsiteX10" fmla="*/ 37671 w 981059"/>
              <a:gd name="connsiteY10" fmla="*/ 726575 h 833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059" h="833091">
                <a:moveTo>
                  <a:pt x="37671" y="726575"/>
                </a:moveTo>
                <a:cubicBezTo>
                  <a:pt x="86439" y="763151"/>
                  <a:pt x="190071" y="811919"/>
                  <a:pt x="293703" y="824111"/>
                </a:cubicBezTo>
                <a:cubicBezTo>
                  <a:pt x="397335" y="836303"/>
                  <a:pt x="557863" y="842399"/>
                  <a:pt x="659463" y="799727"/>
                </a:cubicBezTo>
                <a:cubicBezTo>
                  <a:pt x="761063" y="757055"/>
                  <a:pt x="850471" y="643263"/>
                  <a:pt x="903303" y="568079"/>
                </a:cubicBezTo>
                <a:cubicBezTo>
                  <a:pt x="956135" y="492895"/>
                  <a:pt x="994743" y="419743"/>
                  <a:pt x="976455" y="348623"/>
                </a:cubicBezTo>
                <a:cubicBezTo>
                  <a:pt x="958167" y="277503"/>
                  <a:pt x="864695" y="194191"/>
                  <a:pt x="793575" y="141359"/>
                </a:cubicBezTo>
                <a:cubicBezTo>
                  <a:pt x="722455" y="88527"/>
                  <a:pt x="659463" y="49919"/>
                  <a:pt x="549735" y="31631"/>
                </a:cubicBezTo>
                <a:cubicBezTo>
                  <a:pt x="440007" y="13343"/>
                  <a:pt x="220551" y="-29329"/>
                  <a:pt x="135207" y="31631"/>
                </a:cubicBezTo>
                <a:cubicBezTo>
                  <a:pt x="49863" y="92591"/>
                  <a:pt x="60023" y="301887"/>
                  <a:pt x="37671" y="397391"/>
                </a:cubicBezTo>
                <a:cubicBezTo>
                  <a:pt x="15319" y="492895"/>
                  <a:pt x="-5001" y="553855"/>
                  <a:pt x="1095" y="604655"/>
                </a:cubicBezTo>
                <a:cubicBezTo>
                  <a:pt x="7191" y="655455"/>
                  <a:pt x="-11097" y="689999"/>
                  <a:pt x="37671" y="726575"/>
                </a:cubicBezTo>
                <a:close/>
              </a:path>
            </a:pathLst>
          </a:custGeom>
          <a:noFill/>
          <a:ln w="3810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495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" y="1"/>
            <a:ext cx="11777472" cy="520700"/>
          </a:xfrm>
        </p:spPr>
        <p:txBody>
          <a:bodyPr>
            <a:normAutofit fontScale="90000"/>
          </a:bodyPr>
          <a:lstStyle/>
          <a:p>
            <a:r>
              <a:rPr lang="cs-CZ" sz="3200" dirty="0" err="1" smtClean="0"/>
              <a:t>Marijci</a:t>
            </a:r>
            <a:r>
              <a:rPr lang="cs-CZ" sz="3200" dirty="0" smtClean="0"/>
              <a:t> a </a:t>
            </a:r>
            <a:r>
              <a:rPr lang="cs-CZ" sz="3200" dirty="0" err="1" smtClean="0"/>
              <a:t>Udmurti</a:t>
            </a:r>
            <a:r>
              <a:rPr lang="cs-CZ" sz="3200" dirty="0" smtClean="0"/>
              <a:t> – pohanství ve středním Povolží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20700"/>
            <a:ext cx="8156448" cy="62214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cs-CZ" sz="2000" dirty="0" smtClean="0"/>
              <a:t>2) vlivy Baltoslovanů </a:t>
            </a:r>
            <a:r>
              <a:rPr lang="cs-CZ" sz="2000" dirty="0"/>
              <a:t>– sousedství </a:t>
            </a:r>
            <a:r>
              <a:rPr lang="cs-CZ" sz="2000" dirty="0" smtClean="0"/>
              <a:t>2000 </a:t>
            </a:r>
            <a:r>
              <a:rPr lang="cs-CZ" sz="2000" dirty="0"/>
              <a:t>př.n.l</a:t>
            </a:r>
            <a:r>
              <a:rPr lang="cs-CZ" sz="2000" dirty="0" smtClean="0"/>
              <a:t>.-700 n.l. </a:t>
            </a:r>
          </a:p>
          <a:p>
            <a:pPr marL="0" indent="0">
              <a:buNone/>
            </a:pPr>
            <a:r>
              <a:rPr lang="cs-CZ" sz="1500" dirty="0"/>
              <a:t>(</a:t>
            </a:r>
            <a:r>
              <a:rPr lang="cs-CZ" sz="1500" dirty="0" err="1" smtClean="0"/>
              <a:t>fin</a:t>
            </a:r>
            <a:r>
              <a:rPr lang="cs-CZ" sz="1500" dirty="0"/>
              <a:t>. </a:t>
            </a:r>
            <a:r>
              <a:rPr lang="cs-CZ" sz="1500" dirty="0" err="1"/>
              <a:t>Perkele</a:t>
            </a:r>
            <a:r>
              <a:rPr lang="cs-CZ" sz="1500" dirty="0"/>
              <a:t> „ďábel“, </a:t>
            </a:r>
            <a:r>
              <a:rPr lang="cs-CZ" sz="1500" dirty="0" err="1"/>
              <a:t>est</a:t>
            </a:r>
            <a:r>
              <a:rPr lang="cs-CZ" sz="1500" dirty="0"/>
              <a:t>. </a:t>
            </a:r>
            <a:r>
              <a:rPr lang="cs-CZ" sz="1500" dirty="0" err="1"/>
              <a:t>Porgu</a:t>
            </a:r>
            <a:r>
              <a:rPr lang="cs-CZ" sz="1500" dirty="0"/>
              <a:t> „peklo“, </a:t>
            </a:r>
            <a:r>
              <a:rPr lang="cs-CZ" sz="1500" dirty="0" err="1"/>
              <a:t>marij</a:t>
            </a:r>
            <a:r>
              <a:rPr lang="cs-CZ" sz="1500" dirty="0"/>
              <a:t>. Peri „ďábel“ </a:t>
            </a:r>
            <a:r>
              <a:rPr lang="cs-CZ" sz="1500" dirty="0" smtClean="0"/>
              <a:t>– </a:t>
            </a:r>
            <a:r>
              <a:rPr lang="cs-CZ" sz="1500" dirty="0"/>
              <a:t>lit. </a:t>
            </a:r>
            <a:r>
              <a:rPr lang="cs-CZ" sz="1500" dirty="0" err="1"/>
              <a:t>Perkūnas</a:t>
            </a:r>
            <a:r>
              <a:rPr lang="cs-CZ" sz="1500" dirty="0"/>
              <a:t>, lot. </a:t>
            </a:r>
            <a:r>
              <a:rPr lang="cs-CZ" sz="1500" dirty="0" err="1" smtClean="0"/>
              <a:t>Pērkons</a:t>
            </a:r>
            <a:r>
              <a:rPr lang="cs-CZ" sz="1500" dirty="0" smtClean="0"/>
              <a:t>, slov. Perun)</a:t>
            </a:r>
            <a:endParaRPr lang="en-US" sz="1500" dirty="0"/>
          </a:p>
          <a:p>
            <a:endParaRPr lang="cs-CZ" sz="2000" dirty="0" smtClean="0"/>
          </a:p>
          <a:p>
            <a:r>
              <a:rPr lang="cs-CZ" sz="1600" dirty="0" smtClean="0"/>
              <a:t>expanze Rusů od </a:t>
            </a:r>
            <a:r>
              <a:rPr lang="cs-CZ" sz="1600" dirty="0"/>
              <a:t>12.-13. </a:t>
            </a:r>
            <a:r>
              <a:rPr lang="cs-CZ" sz="1600" dirty="0" smtClean="0"/>
              <a:t>století: </a:t>
            </a:r>
          </a:p>
          <a:p>
            <a:pPr marL="0" indent="0">
              <a:buNone/>
            </a:pPr>
            <a:r>
              <a:rPr lang="cs-CZ" sz="1600" dirty="0" smtClean="0"/>
              <a:t>-Novgorodská Rus od </a:t>
            </a:r>
            <a:r>
              <a:rPr lang="cs-CZ" sz="1600" dirty="0"/>
              <a:t>S </a:t>
            </a:r>
            <a:r>
              <a:rPr lang="cs-CZ" sz="1600" dirty="0" smtClean="0"/>
              <a:t>(osídlování povodí </a:t>
            </a:r>
            <a:r>
              <a:rPr lang="cs-CZ" sz="1600" dirty="0" err="1" smtClean="0"/>
              <a:t>Vjatky</a:t>
            </a:r>
            <a:r>
              <a:rPr lang="cs-CZ" sz="1600" dirty="0" smtClean="0"/>
              <a:t>)</a:t>
            </a:r>
          </a:p>
          <a:p>
            <a:pPr marL="0" indent="0">
              <a:buNone/>
            </a:pPr>
            <a:r>
              <a:rPr lang="cs-CZ" sz="1600" dirty="0" smtClean="0"/>
              <a:t>-Moskevská Rus od Z (pevnost </a:t>
            </a:r>
            <a:r>
              <a:rPr lang="cs-CZ" sz="1600" dirty="0" err="1" smtClean="0"/>
              <a:t>Nižnij</a:t>
            </a:r>
            <a:r>
              <a:rPr lang="cs-CZ" sz="1600" dirty="0" smtClean="0"/>
              <a:t> Novgorod založena 1221);</a:t>
            </a:r>
            <a:endParaRPr lang="en-US" sz="1600" dirty="0"/>
          </a:p>
          <a:p>
            <a:endParaRPr lang="cs-CZ" sz="1600" dirty="0" smtClean="0"/>
          </a:p>
          <a:p>
            <a:r>
              <a:rPr lang="cs-CZ" sz="1600" dirty="0" err="1" smtClean="0"/>
              <a:t>Sigismund</a:t>
            </a:r>
            <a:r>
              <a:rPr lang="cs-CZ" sz="1600" dirty="0" smtClean="0"/>
              <a:t> </a:t>
            </a:r>
            <a:r>
              <a:rPr lang="cs-CZ" sz="1600" dirty="0"/>
              <a:t>von </a:t>
            </a:r>
            <a:r>
              <a:rPr lang="cs-CZ" sz="1600" dirty="0" err="1"/>
              <a:t>Herberstein</a:t>
            </a:r>
            <a:r>
              <a:rPr lang="cs-CZ" sz="1600" dirty="0"/>
              <a:t> (</a:t>
            </a:r>
            <a:r>
              <a:rPr lang="cs-CZ" sz="1600" i="1" dirty="0" err="1"/>
              <a:t>Rerum</a:t>
            </a:r>
            <a:r>
              <a:rPr lang="cs-CZ" sz="1600" i="1" dirty="0"/>
              <a:t> </a:t>
            </a:r>
            <a:r>
              <a:rPr lang="cs-CZ" sz="1600" i="1" dirty="0" err="1"/>
              <a:t>Moscoviticarum</a:t>
            </a:r>
            <a:r>
              <a:rPr lang="cs-CZ" sz="1600" i="1" dirty="0"/>
              <a:t> </a:t>
            </a:r>
            <a:r>
              <a:rPr lang="cs-CZ" sz="1600" i="1" dirty="0" err="1" smtClean="0"/>
              <a:t>Commentarii</a:t>
            </a:r>
            <a:r>
              <a:rPr lang="cs-CZ" sz="1600" dirty="0" smtClean="0"/>
              <a:t>, 16. století):</a:t>
            </a:r>
            <a:endParaRPr lang="en-US" sz="1600" dirty="0"/>
          </a:p>
          <a:p>
            <a:pPr marL="0" indent="0">
              <a:buNone/>
            </a:pPr>
            <a:r>
              <a:rPr lang="cs-CZ" sz="1600" dirty="0"/>
              <a:t>„</a:t>
            </a:r>
            <a:r>
              <a:rPr lang="cs-CZ" sz="1600" dirty="0" err="1" smtClean="0"/>
              <a:t>Čeremiský</a:t>
            </a:r>
            <a:r>
              <a:rPr lang="cs-CZ" sz="1600" dirty="0" smtClean="0"/>
              <a:t> </a:t>
            </a:r>
            <a:r>
              <a:rPr lang="en-US" sz="1600" dirty="0" smtClean="0"/>
              <a:t>[</a:t>
            </a:r>
            <a:r>
              <a:rPr lang="cs-CZ" sz="1600" dirty="0" smtClean="0"/>
              <a:t>= </a:t>
            </a:r>
            <a:r>
              <a:rPr lang="cs-CZ" sz="1600" dirty="0" err="1" smtClean="0"/>
              <a:t>Marijský</a:t>
            </a:r>
            <a:r>
              <a:rPr lang="en-US" sz="1600" dirty="0"/>
              <a:t>]</a:t>
            </a:r>
            <a:r>
              <a:rPr lang="cs-CZ" sz="1600" dirty="0" smtClean="0"/>
              <a:t> </a:t>
            </a:r>
            <a:r>
              <a:rPr lang="cs-CZ" sz="1600" dirty="0"/>
              <a:t>lid obývá lesy pod Nižným Novgorodem. </a:t>
            </a:r>
            <a:r>
              <a:rPr lang="en-GB" sz="1600" dirty="0" err="1"/>
              <a:t>Mají</a:t>
            </a:r>
            <a:r>
              <a:rPr lang="en-GB" sz="1600" dirty="0"/>
              <a:t> </a:t>
            </a:r>
            <a:r>
              <a:rPr lang="en-GB" sz="1600" dirty="0" err="1"/>
              <a:t>vlastní</a:t>
            </a:r>
            <a:r>
              <a:rPr lang="en-GB" sz="1600" dirty="0"/>
              <a:t> </a:t>
            </a:r>
            <a:r>
              <a:rPr lang="en-GB" sz="1600" dirty="0" err="1"/>
              <a:t>dialekt</a:t>
            </a:r>
            <a:r>
              <a:rPr lang="en-GB" sz="1600" dirty="0"/>
              <a:t> a </a:t>
            </a:r>
            <a:r>
              <a:rPr lang="en-GB" sz="1600" dirty="0" err="1"/>
              <a:t>následují</a:t>
            </a:r>
            <a:r>
              <a:rPr lang="en-GB" sz="1600" dirty="0"/>
              <a:t> </a:t>
            </a:r>
            <a:r>
              <a:rPr lang="en-GB" sz="1600" dirty="0" err="1"/>
              <a:t>učení</a:t>
            </a:r>
            <a:r>
              <a:rPr lang="en-GB" sz="1600" dirty="0"/>
              <a:t> </a:t>
            </a:r>
            <a:r>
              <a:rPr lang="en-GB" sz="1600" dirty="0" err="1"/>
              <a:t>Machometovo</a:t>
            </a:r>
            <a:r>
              <a:rPr lang="cs-CZ" sz="1600" dirty="0"/>
              <a:t> ... Tento lid, který nemá žádná stabilní obydlí, obývá rozsáhlý region od </a:t>
            </a:r>
            <a:r>
              <a:rPr lang="cs-CZ" sz="1600" dirty="0" err="1"/>
              <a:t>Vjatky</a:t>
            </a:r>
            <a:r>
              <a:rPr lang="cs-CZ" sz="1600" dirty="0"/>
              <a:t> po </a:t>
            </a:r>
            <a:r>
              <a:rPr lang="cs-CZ" sz="1600" dirty="0" err="1"/>
              <a:t>Kamu</a:t>
            </a:r>
            <a:r>
              <a:rPr lang="cs-CZ" sz="1600" dirty="0"/>
              <a:t>. Všichni, ženy i muži, jsou výjimečně rychlí v běhu a velmi zdatnými lučištníky, nikdy neodkládajícími luk z rukou; a takové je jejich potěšení z tohoto nástroje, že nedají dítěti jídlo, dokud nestrefí značku </a:t>
            </a:r>
            <a:r>
              <a:rPr lang="cs-CZ" sz="1600" dirty="0" smtClean="0"/>
              <a:t>z jejich luků </a:t>
            </a:r>
            <a:r>
              <a:rPr lang="cs-CZ" sz="1600" dirty="0"/>
              <a:t>(II, 47-48);</a:t>
            </a:r>
            <a:endParaRPr lang="en-US" sz="1600" dirty="0"/>
          </a:p>
          <a:p>
            <a:pPr marL="0" indent="0">
              <a:buNone/>
            </a:pPr>
            <a:r>
              <a:rPr lang="cs-CZ" sz="1600" dirty="0"/>
              <a:t> </a:t>
            </a:r>
            <a:endParaRPr lang="en-US" sz="1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354032" y="6257836"/>
            <a:ext cx="32029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Slovanské kmeny počátkem staroruského období (zeleně), území </a:t>
            </a:r>
            <a:r>
              <a:rPr lang="cs-CZ" sz="1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Marijců</a:t>
            </a:r>
            <a:r>
              <a:rPr lang="cs-CZ" sz="1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cs-CZ" sz="1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Udmurtů</a:t>
            </a:r>
            <a:r>
              <a:rPr lang="cs-CZ" sz="1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(červeně) a stepní teritoria Chazarů a </a:t>
            </a:r>
            <a:r>
              <a:rPr lang="cs-CZ" sz="1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Bulharů (oranžově) - </a:t>
            </a:r>
            <a:r>
              <a:rPr lang="cs-CZ" sz="1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situace v 9. století</a:t>
            </a:r>
            <a:endParaRPr lang="en-US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Picture 4" descr="https://upload.wikimedia.org/wikipedia/commons/8/89/East_Slavic_tribes_peoples_8th_9th_centur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032" y="2962656"/>
            <a:ext cx="2654835" cy="3295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 3"/>
          <p:cNvSpPr/>
          <p:nvPr/>
        </p:nvSpPr>
        <p:spPr>
          <a:xfrm>
            <a:off x="10150029" y="3657424"/>
            <a:ext cx="763321" cy="575444"/>
          </a:xfrm>
          <a:custGeom>
            <a:avLst/>
            <a:gdLst>
              <a:gd name="connsiteX0" fmla="*/ 127827 w 763321"/>
              <a:gd name="connsiteY0" fmla="*/ 573200 h 575444"/>
              <a:gd name="connsiteX1" fmla="*/ 30291 w 763321"/>
              <a:gd name="connsiteY1" fmla="*/ 512240 h 575444"/>
              <a:gd name="connsiteX2" fmla="*/ 5907 w 763321"/>
              <a:gd name="connsiteY2" fmla="*/ 280592 h 575444"/>
              <a:gd name="connsiteX3" fmla="*/ 127827 w 763321"/>
              <a:gd name="connsiteY3" fmla="*/ 109904 h 575444"/>
              <a:gd name="connsiteX4" fmla="*/ 225363 w 763321"/>
              <a:gd name="connsiteY4" fmla="*/ 176 h 575444"/>
              <a:gd name="connsiteX5" fmla="*/ 542355 w 763321"/>
              <a:gd name="connsiteY5" fmla="*/ 134288 h 575444"/>
              <a:gd name="connsiteX6" fmla="*/ 761811 w 763321"/>
              <a:gd name="connsiteY6" fmla="*/ 329360 h 575444"/>
              <a:gd name="connsiteX7" fmla="*/ 627699 w 763321"/>
              <a:gd name="connsiteY7" fmla="*/ 536624 h 575444"/>
              <a:gd name="connsiteX8" fmla="*/ 408243 w 763321"/>
              <a:gd name="connsiteY8" fmla="*/ 561008 h 575444"/>
              <a:gd name="connsiteX9" fmla="*/ 127827 w 763321"/>
              <a:gd name="connsiteY9" fmla="*/ 573200 h 57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3321" h="575444">
                <a:moveTo>
                  <a:pt x="127827" y="573200"/>
                </a:moveTo>
                <a:cubicBezTo>
                  <a:pt x="64835" y="565072"/>
                  <a:pt x="50611" y="561008"/>
                  <a:pt x="30291" y="512240"/>
                </a:cubicBezTo>
                <a:cubicBezTo>
                  <a:pt x="9971" y="463472"/>
                  <a:pt x="-10349" y="347648"/>
                  <a:pt x="5907" y="280592"/>
                </a:cubicBezTo>
                <a:cubicBezTo>
                  <a:pt x="22163" y="213536"/>
                  <a:pt x="91251" y="156640"/>
                  <a:pt x="127827" y="109904"/>
                </a:cubicBezTo>
                <a:cubicBezTo>
                  <a:pt x="164403" y="63168"/>
                  <a:pt x="156275" y="-3888"/>
                  <a:pt x="225363" y="176"/>
                </a:cubicBezTo>
                <a:cubicBezTo>
                  <a:pt x="294451" y="4240"/>
                  <a:pt x="452947" y="79424"/>
                  <a:pt x="542355" y="134288"/>
                </a:cubicBezTo>
                <a:cubicBezTo>
                  <a:pt x="631763" y="189152"/>
                  <a:pt x="747587" y="262304"/>
                  <a:pt x="761811" y="329360"/>
                </a:cubicBezTo>
                <a:cubicBezTo>
                  <a:pt x="776035" y="396416"/>
                  <a:pt x="686627" y="498016"/>
                  <a:pt x="627699" y="536624"/>
                </a:cubicBezTo>
                <a:cubicBezTo>
                  <a:pt x="568771" y="575232"/>
                  <a:pt x="485459" y="556944"/>
                  <a:pt x="408243" y="561008"/>
                </a:cubicBezTo>
                <a:cubicBezTo>
                  <a:pt x="331027" y="565072"/>
                  <a:pt x="190819" y="581328"/>
                  <a:pt x="127827" y="573200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https://upload.wikimedia.org/wikipedia/commons/e/eb/Corded_Ware_cul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893" y="68681"/>
            <a:ext cx="3865035" cy="222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8156448" y="2290591"/>
            <a:ext cx="32029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IE kultury šňůrové keramiky (</a:t>
            </a:r>
            <a:r>
              <a:rPr lang="cs-CZ" sz="1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červe</a:t>
            </a:r>
            <a:r>
              <a:rPr lang="cs-CZ" sz="1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ně) a jámových hrobů (žlutě) a jižní linie ugrofinského areálu (</a:t>
            </a:r>
            <a:r>
              <a:rPr lang="cs-CZ" sz="1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zeleně</a:t>
            </a:r>
            <a:r>
              <a:rPr lang="cs-CZ" sz="1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 - </a:t>
            </a:r>
            <a:r>
              <a:rPr lang="cs-CZ" sz="1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situace v </a:t>
            </a:r>
            <a:r>
              <a:rPr lang="cs-CZ" sz="1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cs-CZ" sz="1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tisíciletí př.n.l.</a:t>
            </a:r>
            <a:endParaRPr lang="en-US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9455085" y="97535"/>
            <a:ext cx="2541843" cy="1081509"/>
          </a:xfrm>
          <a:custGeom>
            <a:avLst/>
            <a:gdLst>
              <a:gd name="connsiteX0" fmla="*/ 0 w 2541843"/>
              <a:gd name="connsiteY0" fmla="*/ 0 h 1081509"/>
              <a:gd name="connsiteX1" fmla="*/ 146304 w 2541843"/>
              <a:gd name="connsiteY1" fmla="*/ 182880 h 1081509"/>
              <a:gd name="connsiteX2" fmla="*/ 195072 w 2541843"/>
              <a:gd name="connsiteY2" fmla="*/ 451104 h 1081509"/>
              <a:gd name="connsiteX3" fmla="*/ 146304 w 2541843"/>
              <a:gd name="connsiteY3" fmla="*/ 694944 h 1081509"/>
              <a:gd name="connsiteX4" fmla="*/ 280416 w 2541843"/>
              <a:gd name="connsiteY4" fmla="*/ 853440 h 1081509"/>
              <a:gd name="connsiteX5" fmla="*/ 463296 w 2541843"/>
              <a:gd name="connsiteY5" fmla="*/ 914400 h 1081509"/>
              <a:gd name="connsiteX6" fmla="*/ 670560 w 2541843"/>
              <a:gd name="connsiteY6" fmla="*/ 853440 h 1081509"/>
              <a:gd name="connsiteX7" fmla="*/ 877824 w 2541843"/>
              <a:gd name="connsiteY7" fmla="*/ 1060704 h 1081509"/>
              <a:gd name="connsiteX8" fmla="*/ 1158240 w 2541843"/>
              <a:gd name="connsiteY8" fmla="*/ 1072896 h 1081509"/>
              <a:gd name="connsiteX9" fmla="*/ 1487424 w 2541843"/>
              <a:gd name="connsiteY9" fmla="*/ 1048512 h 1081509"/>
              <a:gd name="connsiteX10" fmla="*/ 1828800 w 2541843"/>
              <a:gd name="connsiteY10" fmla="*/ 1072896 h 1081509"/>
              <a:gd name="connsiteX11" fmla="*/ 2121408 w 2541843"/>
              <a:gd name="connsiteY11" fmla="*/ 999744 h 1081509"/>
              <a:gd name="connsiteX12" fmla="*/ 2414016 w 2541843"/>
              <a:gd name="connsiteY12" fmla="*/ 999744 h 1081509"/>
              <a:gd name="connsiteX13" fmla="*/ 2535936 w 2541843"/>
              <a:gd name="connsiteY13" fmla="*/ 938784 h 1081509"/>
              <a:gd name="connsiteX14" fmla="*/ 2511552 w 2541843"/>
              <a:gd name="connsiteY14" fmla="*/ 987552 h 108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41843" h="1081509">
                <a:moveTo>
                  <a:pt x="0" y="0"/>
                </a:moveTo>
                <a:cubicBezTo>
                  <a:pt x="56896" y="53848"/>
                  <a:pt x="113792" y="107696"/>
                  <a:pt x="146304" y="182880"/>
                </a:cubicBezTo>
                <a:cubicBezTo>
                  <a:pt x="178816" y="258064"/>
                  <a:pt x="195072" y="365760"/>
                  <a:pt x="195072" y="451104"/>
                </a:cubicBezTo>
                <a:cubicBezTo>
                  <a:pt x="195072" y="536448"/>
                  <a:pt x="132080" y="627888"/>
                  <a:pt x="146304" y="694944"/>
                </a:cubicBezTo>
                <a:cubicBezTo>
                  <a:pt x="160528" y="762000"/>
                  <a:pt x="227584" y="816864"/>
                  <a:pt x="280416" y="853440"/>
                </a:cubicBezTo>
                <a:cubicBezTo>
                  <a:pt x="333248" y="890016"/>
                  <a:pt x="398272" y="914400"/>
                  <a:pt x="463296" y="914400"/>
                </a:cubicBezTo>
                <a:cubicBezTo>
                  <a:pt x="528320" y="914400"/>
                  <a:pt x="601472" y="829056"/>
                  <a:pt x="670560" y="853440"/>
                </a:cubicBezTo>
                <a:cubicBezTo>
                  <a:pt x="739648" y="877824"/>
                  <a:pt x="796544" y="1024128"/>
                  <a:pt x="877824" y="1060704"/>
                </a:cubicBezTo>
                <a:cubicBezTo>
                  <a:pt x="959104" y="1097280"/>
                  <a:pt x="1056640" y="1074928"/>
                  <a:pt x="1158240" y="1072896"/>
                </a:cubicBezTo>
                <a:cubicBezTo>
                  <a:pt x="1259840" y="1070864"/>
                  <a:pt x="1375664" y="1048512"/>
                  <a:pt x="1487424" y="1048512"/>
                </a:cubicBezTo>
                <a:cubicBezTo>
                  <a:pt x="1599184" y="1048512"/>
                  <a:pt x="1723136" y="1081024"/>
                  <a:pt x="1828800" y="1072896"/>
                </a:cubicBezTo>
                <a:cubicBezTo>
                  <a:pt x="1934464" y="1064768"/>
                  <a:pt x="2023872" y="1011936"/>
                  <a:pt x="2121408" y="999744"/>
                </a:cubicBezTo>
                <a:cubicBezTo>
                  <a:pt x="2218944" y="987552"/>
                  <a:pt x="2344928" y="1009904"/>
                  <a:pt x="2414016" y="999744"/>
                </a:cubicBezTo>
                <a:cubicBezTo>
                  <a:pt x="2483104" y="989584"/>
                  <a:pt x="2519680" y="940816"/>
                  <a:pt x="2535936" y="938784"/>
                </a:cubicBezTo>
                <a:cubicBezTo>
                  <a:pt x="2552192" y="936752"/>
                  <a:pt x="2531872" y="962152"/>
                  <a:pt x="2511552" y="987552"/>
                </a:cubicBezTo>
              </a:path>
            </a:pathLst>
          </a:custGeom>
          <a:noFill/>
          <a:ln w="381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565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" y="0"/>
            <a:ext cx="11777472" cy="622427"/>
          </a:xfrm>
        </p:spPr>
        <p:txBody>
          <a:bodyPr>
            <a:normAutofit/>
          </a:bodyPr>
          <a:lstStyle/>
          <a:p>
            <a:r>
              <a:rPr lang="cs-CZ" sz="3200" dirty="0" err="1" smtClean="0"/>
              <a:t>Marijci</a:t>
            </a:r>
            <a:r>
              <a:rPr lang="cs-CZ" sz="3200" dirty="0" smtClean="0"/>
              <a:t> a </a:t>
            </a:r>
            <a:r>
              <a:rPr lang="cs-CZ" sz="3200" dirty="0" err="1" smtClean="0"/>
              <a:t>Udmurti</a:t>
            </a:r>
            <a:r>
              <a:rPr lang="cs-CZ" sz="3200" dirty="0" smtClean="0"/>
              <a:t> – pohanství ve středním Povolží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20700"/>
            <a:ext cx="4376927" cy="62214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cs-CZ" sz="2000" dirty="0" smtClean="0"/>
              <a:t>3) vlivy </a:t>
            </a:r>
            <a:r>
              <a:rPr lang="cs-CZ" sz="2000" dirty="0" err="1" smtClean="0"/>
              <a:t>Turkitů</a:t>
            </a:r>
            <a:r>
              <a:rPr lang="cs-CZ" sz="2000" dirty="0" smtClean="0"/>
              <a:t>  </a:t>
            </a:r>
            <a:r>
              <a:rPr lang="cs-CZ" sz="2000" dirty="0"/>
              <a:t>– </a:t>
            </a:r>
            <a:r>
              <a:rPr lang="cs-CZ" sz="2000" dirty="0" smtClean="0"/>
              <a:t>nadvláda 400-1600 </a:t>
            </a:r>
            <a:r>
              <a:rPr lang="cs-CZ" sz="2000" dirty="0"/>
              <a:t>n.l.</a:t>
            </a:r>
            <a:r>
              <a:rPr lang="cs-CZ" dirty="0"/>
              <a:t> </a:t>
            </a:r>
            <a:endParaRPr lang="cs-CZ" dirty="0" smtClean="0"/>
          </a:p>
          <a:p>
            <a:pPr marL="0" indent="0">
              <a:buNone/>
            </a:pPr>
            <a:endParaRPr lang="cs-CZ" sz="1600" dirty="0" smtClean="0"/>
          </a:p>
          <a:p>
            <a:r>
              <a:rPr lang="cs-CZ" sz="1600" dirty="0" smtClean="0"/>
              <a:t>5</a:t>
            </a:r>
            <a:r>
              <a:rPr lang="cs-CZ" sz="1600" dirty="0"/>
              <a:t>.-13. století nadvláda </a:t>
            </a:r>
            <a:r>
              <a:rPr lang="cs-CZ" sz="1600" dirty="0" smtClean="0"/>
              <a:t>Chazarů a Bulharů; </a:t>
            </a:r>
          </a:p>
          <a:p>
            <a:endParaRPr lang="cs-CZ" sz="1600" dirty="0"/>
          </a:p>
          <a:p>
            <a:r>
              <a:rPr lang="cs-CZ" sz="1600" dirty="0" smtClean="0"/>
              <a:t>13</a:t>
            </a:r>
            <a:r>
              <a:rPr lang="cs-CZ" sz="1600" dirty="0"/>
              <a:t>.-16. nadvláda Tatarů (</a:t>
            </a:r>
            <a:r>
              <a:rPr lang="cs-CZ" sz="1600" dirty="0" smtClean="0"/>
              <a:t>Zlatá </a:t>
            </a:r>
            <a:r>
              <a:rPr lang="cs-CZ" sz="1600" dirty="0"/>
              <a:t>horda a Kazaňský </a:t>
            </a:r>
            <a:r>
              <a:rPr lang="cs-CZ" sz="1600" dirty="0" smtClean="0"/>
              <a:t>chanát) </a:t>
            </a:r>
          </a:p>
          <a:p>
            <a:endParaRPr lang="cs-CZ" sz="1600" dirty="0" smtClean="0"/>
          </a:p>
          <a:p>
            <a:r>
              <a:rPr lang="cs-CZ" sz="1600" dirty="0" smtClean="0"/>
              <a:t>1552 </a:t>
            </a:r>
            <a:r>
              <a:rPr lang="cs-CZ" sz="1600" dirty="0" smtClean="0"/>
              <a:t>– Ivan IV. </a:t>
            </a:r>
            <a:r>
              <a:rPr lang="cs-CZ" sz="1600" dirty="0"/>
              <a:t>Hrozný dobývá </a:t>
            </a:r>
            <a:r>
              <a:rPr lang="cs-CZ" sz="1600" dirty="0" smtClean="0"/>
              <a:t>tatarskou Kazaň – exodus </a:t>
            </a:r>
            <a:r>
              <a:rPr lang="cs-CZ" sz="1600" dirty="0" err="1"/>
              <a:t>Marijců</a:t>
            </a:r>
            <a:r>
              <a:rPr lang="cs-CZ" sz="1600" dirty="0"/>
              <a:t>, </a:t>
            </a:r>
            <a:r>
              <a:rPr lang="cs-CZ" sz="1600" dirty="0" err="1"/>
              <a:t>Udmurtů</a:t>
            </a:r>
            <a:r>
              <a:rPr lang="cs-CZ" sz="1600" dirty="0"/>
              <a:t> a Mordvinů </a:t>
            </a:r>
            <a:r>
              <a:rPr lang="cs-CZ" sz="1600" dirty="0" smtClean="0"/>
              <a:t>mezi </a:t>
            </a:r>
            <a:r>
              <a:rPr lang="cs-CZ" sz="1600" dirty="0" err="1"/>
              <a:t>Kamu</a:t>
            </a:r>
            <a:r>
              <a:rPr lang="cs-CZ" sz="1600" dirty="0"/>
              <a:t> a </a:t>
            </a:r>
            <a:r>
              <a:rPr lang="cs-CZ" sz="1600" dirty="0" smtClean="0"/>
              <a:t>Ural 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6" name="Picture 6" descr="Výsledek obrázku pro golden horde map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191" y="1109369"/>
            <a:ext cx="7603931" cy="520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712208" y="6311289"/>
            <a:ext cx="724370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Říše Zlaté </a:t>
            </a:r>
            <a:r>
              <a:rPr lang="cs-CZ" sz="1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hordy (fialově), ruská knížectví (zeleně) a kmenová území </a:t>
            </a:r>
            <a:r>
              <a:rPr lang="cs-CZ" sz="11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Marijců</a:t>
            </a:r>
            <a:r>
              <a:rPr lang="cs-CZ" sz="1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cs-CZ" sz="11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Udmurtů</a:t>
            </a:r>
            <a:r>
              <a:rPr lang="cs-CZ" sz="1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(červeně) </a:t>
            </a:r>
          </a:p>
          <a:p>
            <a:r>
              <a:rPr lang="cs-CZ" sz="1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situace ve 13</a:t>
            </a:r>
            <a:r>
              <a:rPr lang="cs-CZ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cs-CZ" sz="1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století</a:t>
            </a:r>
            <a:endParaRPr lang="en-US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7424510" y="2069861"/>
            <a:ext cx="1149063" cy="952882"/>
          </a:xfrm>
          <a:custGeom>
            <a:avLst/>
            <a:gdLst>
              <a:gd name="connsiteX0" fmla="*/ 17690 w 1149063"/>
              <a:gd name="connsiteY0" fmla="*/ 863839 h 952882"/>
              <a:gd name="connsiteX1" fmla="*/ 220890 w 1149063"/>
              <a:gd name="connsiteY1" fmla="*/ 851139 h 952882"/>
              <a:gd name="connsiteX2" fmla="*/ 436790 w 1149063"/>
              <a:gd name="connsiteY2" fmla="*/ 952739 h 952882"/>
              <a:gd name="connsiteX3" fmla="*/ 830490 w 1149063"/>
              <a:gd name="connsiteY3" fmla="*/ 825739 h 952882"/>
              <a:gd name="connsiteX4" fmla="*/ 995590 w 1149063"/>
              <a:gd name="connsiteY4" fmla="*/ 635239 h 952882"/>
              <a:gd name="connsiteX5" fmla="*/ 1147990 w 1149063"/>
              <a:gd name="connsiteY5" fmla="*/ 393939 h 952882"/>
              <a:gd name="connsiteX6" fmla="*/ 1046390 w 1149063"/>
              <a:gd name="connsiteY6" fmla="*/ 101839 h 952882"/>
              <a:gd name="connsiteX7" fmla="*/ 741590 w 1149063"/>
              <a:gd name="connsiteY7" fmla="*/ 239 h 952882"/>
              <a:gd name="connsiteX8" fmla="*/ 309790 w 1149063"/>
              <a:gd name="connsiteY8" fmla="*/ 76439 h 952882"/>
              <a:gd name="connsiteX9" fmla="*/ 106590 w 1149063"/>
              <a:gd name="connsiteY9" fmla="*/ 165339 h 952882"/>
              <a:gd name="connsiteX10" fmla="*/ 93890 w 1149063"/>
              <a:gd name="connsiteY10" fmla="*/ 343139 h 952882"/>
              <a:gd name="connsiteX11" fmla="*/ 17690 w 1149063"/>
              <a:gd name="connsiteY11" fmla="*/ 774939 h 952882"/>
              <a:gd name="connsiteX12" fmla="*/ 17690 w 1149063"/>
              <a:gd name="connsiteY12" fmla="*/ 863839 h 952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49063" h="952882">
                <a:moveTo>
                  <a:pt x="17690" y="863839"/>
                </a:moveTo>
                <a:cubicBezTo>
                  <a:pt x="51557" y="876539"/>
                  <a:pt x="151040" y="836322"/>
                  <a:pt x="220890" y="851139"/>
                </a:cubicBezTo>
                <a:cubicBezTo>
                  <a:pt x="290740" y="865956"/>
                  <a:pt x="335190" y="956972"/>
                  <a:pt x="436790" y="952739"/>
                </a:cubicBezTo>
                <a:cubicBezTo>
                  <a:pt x="538390" y="948506"/>
                  <a:pt x="737357" y="878656"/>
                  <a:pt x="830490" y="825739"/>
                </a:cubicBezTo>
                <a:cubicBezTo>
                  <a:pt x="923623" y="772822"/>
                  <a:pt x="942673" y="707206"/>
                  <a:pt x="995590" y="635239"/>
                </a:cubicBezTo>
                <a:cubicBezTo>
                  <a:pt x="1048507" y="563272"/>
                  <a:pt x="1139523" y="482839"/>
                  <a:pt x="1147990" y="393939"/>
                </a:cubicBezTo>
                <a:cubicBezTo>
                  <a:pt x="1156457" y="305039"/>
                  <a:pt x="1114123" y="167456"/>
                  <a:pt x="1046390" y="101839"/>
                </a:cubicBezTo>
                <a:cubicBezTo>
                  <a:pt x="978657" y="36222"/>
                  <a:pt x="864357" y="4472"/>
                  <a:pt x="741590" y="239"/>
                </a:cubicBezTo>
                <a:cubicBezTo>
                  <a:pt x="618823" y="-3994"/>
                  <a:pt x="415623" y="48922"/>
                  <a:pt x="309790" y="76439"/>
                </a:cubicBezTo>
                <a:cubicBezTo>
                  <a:pt x="203957" y="103956"/>
                  <a:pt x="142573" y="120889"/>
                  <a:pt x="106590" y="165339"/>
                </a:cubicBezTo>
                <a:cubicBezTo>
                  <a:pt x="70607" y="209789"/>
                  <a:pt x="108707" y="241539"/>
                  <a:pt x="93890" y="343139"/>
                </a:cubicBezTo>
                <a:cubicBezTo>
                  <a:pt x="79073" y="444739"/>
                  <a:pt x="28273" y="686039"/>
                  <a:pt x="17690" y="774939"/>
                </a:cubicBezTo>
                <a:cubicBezTo>
                  <a:pt x="7107" y="863839"/>
                  <a:pt x="-16177" y="851139"/>
                  <a:pt x="17690" y="863839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076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3075"/>
          </a:xfrm>
        </p:spPr>
        <p:txBody>
          <a:bodyPr>
            <a:noAutofit/>
          </a:bodyPr>
          <a:lstStyle/>
          <a:p>
            <a:r>
              <a:rPr lang="cs-CZ" sz="3200" dirty="0" smtClean="0"/>
              <a:t>Náboženství - polyteismus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1920"/>
            <a:ext cx="7061200" cy="4062984"/>
          </a:xfrm>
        </p:spPr>
        <p:txBody>
          <a:bodyPr>
            <a:normAutofit fontScale="92500" lnSpcReduction="20000"/>
          </a:bodyPr>
          <a:lstStyle/>
          <a:p>
            <a:r>
              <a:rPr lang="cs-CZ" sz="1600" dirty="0" smtClean="0"/>
              <a:t>pojem „náboženství“: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 err="1" smtClean="0"/>
              <a:t>Marijci</a:t>
            </a:r>
            <a:r>
              <a:rPr lang="cs-CZ" sz="1600" dirty="0" smtClean="0"/>
              <a:t> </a:t>
            </a:r>
            <a:r>
              <a:rPr lang="cs-CZ" sz="1600" i="1" dirty="0" err="1"/>
              <a:t>čimarij</a:t>
            </a:r>
            <a:r>
              <a:rPr lang="cs-CZ" sz="1600" i="1" dirty="0"/>
              <a:t> </a:t>
            </a:r>
            <a:r>
              <a:rPr lang="cs-CZ" sz="1600" i="1" dirty="0" err="1"/>
              <a:t>jüla</a:t>
            </a:r>
            <a:r>
              <a:rPr lang="cs-CZ" sz="1600" dirty="0"/>
              <a:t> „původní </a:t>
            </a:r>
            <a:r>
              <a:rPr lang="cs-CZ" sz="1600" dirty="0" err="1"/>
              <a:t>marijská</a:t>
            </a:r>
            <a:r>
              <a:rPr lang="cs-CZ" sz="1600" dirty="0"/>
              <a:t> </a:t>
            </a:r>
            <a:r>
              <a:rPr lang="cs-CZ" sz="1600" dirty="0" smtClean="0"/>
              <a:t>víra“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VS</a:t>
            </a:r>
            <a:r>
              <a:rPr lang="cs-CZ" sz="1600" dirty="0" smtClean="0"/>
              <a:t>.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 err="1" smtClean="0"/>
              <a:t>Udmurti</a:t>
            </a:r>
            <a:r>
              <a:rPr lang="cs-CZ" sz="1600" dirty="0" smtClean="0"/>
              <a:t> </a:t>
            </a:r>
            <a:r>
              <a:rPr lang="cs-CZ" sz="1600" i="1" dirty="0" err="1" smtClean="0"/>
              <a:t>udmurt</a:t>
            </a:r>
            <a:r>
              <a:rPr lang="cs-CZ" sz="1600" i="1" dirty="0" smtClean="0"/>
              <a:t> </a:t>
            </a:r>
            <a:r>
              <a:rPr lang="cs-CZ" sz="1600" i="1" dirty="0" err="1" smtClean="0"/>
              <a:t>vös</a:t>
            </a:r>
            <a:r>
              <a:rPr lang="cs-CZ" sz="1600" dirty="0" smtClean="0"/>
              <a:t> „</a:t>
            </a:r>
            <a:r>
              <a:rPr lang="cs-CZ" sz="1600" dirty="0" err="1" smtClean="0"/>
              <a:t>udmurtská</a:t>
            </a:r>
            <a:r>
              <a:rPr lang="cs-CZ" sz="1600" dirty="0" smtClean="0"/>
              <a:t> modlitba (oběť, zákon)“</a:t>
            </a:r>
          </a:p>
          <a:p>
            <a:endParaRPr lang="cs-CZ" sz="1600" dirty="0" smtClean="0"/>
          </a:p>
          <a:p>
            <a:endParaRPr lang="cs-CZ" sz="1600" dirty="0" smtClean="0"/>
          </a:p>
          <a:p>
            <a:r>
              <a:rPr lang="cs-CZ" sz="1600" dirty="0" smtClean="0"/>
              <a:t>kult: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 err="1" smtClean="0"/>
              <a:t>Marijci</a:t>
            </a:r>
            <a:r>
              <a:rPr lang="cs-CZ" sz="1600" dirty="0" smtClean="0"/>
              <a:t> </a:t>
            </a:r>
            <a:r>
              <a:rPr lang="cs-CZ" sz="1600" dirty="0" smtClean="0"/>
              <a:t>přes </a:t>
            </a:r>
            <a:r>
              <a:rPr lang="cs-CZ" sz="1600" dirty="0"/>
              <a:t>200 různých </a:t>
            </a:r>
            <a:r>
              <a:rPr lang="cs-CZ" sz="1600" dirty="0" smtClean="0"/>
              <a:t>bohů, duchů, démonů (Thomas </a:t>
            </a:r>
            <a:r>
              <a:rPr lang="cs-CZ" sz="1600" dirty="0" err="1" smtClean="0"/>
              <a:t>Sebeok</a:t>
            </a:r>
            <a:r>
              <a:rPr lang="cs-CZ" sz="1600" dirty="0" smtClean="0"/>
              <a:t> – Frances </a:t>
            </a:r>
            <a:r>
              <a:rPr lang="cs-CZ" sz="1600" dirty="0" err="1" smtClean="0"/>
              <a:t>Ingemann</a:t>
            </a:r>
            <a:r>
              <a:rPr lang="cs-CZ" sz="1600" dirty="0" smtClean="0"/>
              <a:t>)</a:t>
            </a:r>
          </a:p>
          <a:p>
            <a:pPr marL="0" indent="0">
              <a:buNone/>
            </a:pPr>
            <a:r>
              <a:rPr lang="cs-CZ" sz="1600" dirty="0" smtClean="0"/>
              <a:t>VS</a:t>
            </a:r>
            <a:r>
              <a:rPr lang="cs-CZ" sz="1600" dirty="0" smtClean="0"/>
              <a:t>.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 err="1" smtClean="0"/>
              <a:t>Udmurti</a:t>
            </a:r>
            <a:r>
              <a:rPr lang="cs-CZ" sz="1600" dirty="0" smtClean="0"/>
              <a:t> </a:t>
            </a:r>
            <a:r>
              <a:rPr lang="cs-CZ" sz="1600" dirty="0" smtClean="0"/>
              <a:t>– přes 40 </a:t>
            </a:r>
            <a:r>
              <a:rPr lang="cs-CZ" sz="1600" dirty="0" smtClean="0"/>
              <a:t>různých bohů, duchů a démonů </a:t>
            </a:r>
            <a:r>
              <a:rPr lang="cs-CZ" sz="1600" dirty="0" smtClean="0"/>
              <a:t>(Grigorij </a:t>
            </a:r>
            <a:r>
              <a:rPr lang="cs-CZ" sz="1600" dirty="0" err="1" smtClean="0"/>
              <a:t>Verešagin</a:t>
            </a:r>
            <a:r>
              <a:rPr lang="cs-CZ" sz="1600" dirty="0" smtClean="0"/>
              <a:t>); </a:t>
            </a:r>
          </a:p>
          <a:p>
            <a:endParaRPr lang="cs-CZ" sz="1600" dirty="0" smtClean="0"/>
          </a:p>
          <a:p>
            <a:endParaRPr lang="cs-CZ" sz="1600" dirty="0"/>
          </a:p>
          <a:p>
            <a:r>
              <a:rPr lang="cs-CZ" sz="1600" dirty="0" smtClean="0"/>
              <a:t>prameny:</a:t>
            </a:r>
          </a:p>
          <a:p>
            <a:pPr marL="0" indent="0">
              <a:buNone/>
            </a:pPr>
            <a:r>
              <a:rPr lang="cs-CZ" sz="1600" dirty="0" smtClean="0"/>
              <a:t>poznatky </a:t>
            </a:r>
            <a:r>
              <a:rPr lang="cs-CZ" sz="1600" dirty="0" smtClean="0"/>
              <a:t>téměř výhradně z </a:t>
            </a:r>
            <a:r>
              <a:rPr lang="cs-CZ" sz="1600" dirty="0" smtClean="0"/>
              <a:t>etnologické literatury </a:t>
            </a:r>
            <a:r>
              <a:rPr lang="cs-CZ" sz="1600" dirty="0" smtClean="0"/>
              <a:t>1850-2000;</a:t>
            </a:r>
          </a:p>
          <a:p>
            <a:endParaRPr lang="cs-CZ" sz="16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8622495" y="3111500"/>
            <a:ext cx="29632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err="1" smtClean="0"/>
              <a:t>marij</a:t>
            </a:r>
            <a:r>
              <a:rPr lang="cs-CZ" sz="1200" dirty="0" smtClean="0"/>
              <a:t>. </a:t>
            </a:r>
            <a:r>
              <a:rPr lang="cs-CZ" sz="1200" dirty="0" err="1"/>
              <a:t>k</a:t>
            </a:r>
            <a:r>
              <a:rPr lang="cs-CZ" sz="1200" dirty="0" err="1" smtClean="0"/>
              <a:t>usoto</a:t>
            </a:r>
            <a:r>
              <a:rPr lang="cs-CZ" sz="1200" dirty="0" smtClean="0"/>
              <a:t> </a:t>
            </a:r>
            <a:r>
              <a:rPr lang="cs-CZ" sz="1200" dirty="0" smtClean="0"/>
              <a:t>= </a:t>
            </a:r>
            <a:r>
              <a:rPr lang="cs-CZ" sz="1200" dirty="0" err="1" smtClean="0"/>
              <a:t>rus</a:t>
            </a:r>
            <a:r>
              <a:rPr lang="cs-CZ" sz="1200" dirty="0" smtClean="0"/>
              <a:t>. </a:t>
            </a:r>
            <a:r>
              <a:rPr lang="cs-CZ" sz="1200" dirty="0" err="1" smtClean="0"/>
              <a:t>m</a:t>
            </a:r>
            <a:r>
              <a:rPr lang="cs-CZ" sz="1200" dirty="0" err="1" smtClean="0"/>
              <a:t>ol‘bišče</a:t>
            </a:r>
            <a:r>
              <a:rPr lang="cs-CZ" sz="1200" dirty="0" smtClean="0"/>
              <a:t> </a:t>
            </a:r>
            <a:r>
              <a:rPr lang="cs-CZ" sz="1200" dirty="0" smtClean="0"/>
              <a:t>„posvátný háj“</a:t>
            </a:r>
            <a:endParaRPr lang="en-US" sz="1200" dirty="0"/>
          </a:p>
        </p:txBody>
      </p:sp>
      <p:sp>
        <p:nvSpPr>
          <p:cNvPr id="5" name="Rectangle 4"/>
          <p:cNvSpPr/>
          <p:nvPr/>
        </p:nvSpPr>
        <p:spPr>
          <a:xfrm>
            <a:off x="8485632" y="6581001"/>
            <a:ext cx="33438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smtClean="0"/>
              <a:t>Rituál v </a:t>
            </a:r>
            <a:r>
              <a:rPr lang="cs-CZ" sz="1200" i="1" dirty="0" err="1" smtClean="0"/>
              <a:t>kusoto</a:t>
            </a:r>
            <a:r>
              <a:rPr lang="cs-CZ" sz="1200" dirty="0" smtClean="0"/>
              <a:t> u obětního stromu jedné z „matek“</a:t>
            </a:r>
            <a:endParaRPr lang="en-US" sz="1200" dirty="0"/>
          </a:p>
        </p:txBody>
      </p:sp>
      <p:pic>
        <p:nvPicPr>
          <p:cNvPr id="8" name="Picture 2" descr="Související obrázek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632" y="32741"/>
            <a:ext cx="3078759" cy="307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Výsledek obrázku pro Марийские священные рощи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081" y="3443884"/>
            <a:ext cx="2377599" cy="316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418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3075"/>
          </a:xfrm>
        </p:spPr>
        <p:txBody>
          <a:bodyPr>
            <a:noAutofit/>
          </a:bodyPr>
          <a:lstStyle/>
          <a:p>
            <a:r>
              <a:rPr lang="cs-CZ" sz="3200" dirty="0" smtClean="0"/>
              <a:t>Náboženství - polyteismus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34448"/>
            <a:ext cx="7061200" cy="5981700"/>
          </a:xfrm>
        </p:spPr>
        <p:txBody>
          <a:bodyPr>
            <a:normAutofit fontScale="92500" lnSpcReduction="10000"/>
          </a:bodyPr>
          <a:lstStyle/>
          <a:p>
            <a:endParaRPr lang="cs-CZ" sz="1600" dirty="0" smtClean="0"/>
          </a:p>
          <a:p>
            <a:pPr marL="342900" indent="-342900">
              <a:buAutoNum type="arabicParenR"/>
            </a:pPr>
            <a:r>
              <a:rPr lang="cs-CZ" sz="1600" dirty="0" smtClean="0"/>
              <a:t>nejvyšší </a:t>
            </a:r>
            <a:r>
              <a:rPr lang="cs-CZ" sz="1600" dirty="0" smtClean="0"/>
              <a:t>mužské božstvo: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 err="1" smtClean="0"/>
              <a:t>marij</a:t>
            </a:r>
            <a:r>
              <a:rPr lang="cs-CZ" sz="1600" dirty="0" smtClean="0"/>
              <a:t>. </a:t>
            </a:r>
            <a:r>
              <a:rPr lang="cs-CZ" sz="1600" dirty="0" err="1" smtClean="0"/>
              <a:t>Kugu</a:t>
            </a:r>
            <a:r>
              <a:rPr lang="cs-CZ" sz="1600" dirty="0" smtClean="0"/>
              <a:t> </a:t>
            </a:r>
            <a:r>
              <a:rPr lang="cs-CZ" sz="1600" dirty="0" err="1" smtClean="0"/>
              <a:t>Jumo</a:t>
            </a:r>
            <a:r>
              <a:rPr lang="cs-CZ" sz="1600" dirty="0" smtClean="0"/>
              <a:t> („Velký bůh“) </a:t>
            </a:r>
            <a:r>
              <a:rPr lang="cs-CZ" sz="1600" dirty="0" smtClean="0"/>
              <a:t>VS</a:t>
            </a:r>
            <a:r>
              <a:rPr lang="cs-CZ" sz="1600" dirty="0" smtClean="0"/>
              <a:t>. </a:t>
            </a:r>
            <a:r>
              <a:rPr lang="cs-CZ" sz="1600" dirty="0" err="1" smtClean="0"/>
              <a:t>udm</a:t>
            </a:r>
            <a:r>
              <a:rPr lang="cs-CZ" sz="1600" dirty="0" smtClean="0"/>
              <a:t>. </a:t>
            </a:r>
            <a:r>
              <a:rPr lang="cs-CZ" sz="1600" dirty="0" err="1" smtClean="0"/>
              <a:t>Inmar</a:t>
            </a:r>
            <a:r>
              <a:rPr lang="cs-CZ" sz="1600" dirty="0" smtClean="0"/>
              <a:t> („Bůh“, doslova „Něco na nebi“)</a:t>
            </a:r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2) bohové: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But </a:t>
            </a:r>
            <a:r>
              <a:rPr lang="cs-CZ" sz="1600" dirty="0" err="1" smtClean="0"/>
              <a:t>Juma</a:t>
            </a:r>
            <a:r>
              <a:rPr lang="cs-CZ" sz="1600" dirty="0" smtClean="0"/>
              <a:t> „bůh vod“, </a:t>
            </a:r>
            <a:r>
              <a:rPr lang="cs-CZ" sz="1600" dirty="0" err="1" smtClean="0"/>
              <a:t>Bolgenča</a:t>
            </a:r>
            <a:r>
              <a:rPr lang="cs-CZ" sz="1600" dirty="0" smtClean="0"/>
              <a:t> </a:t>
            </a:r>
            <a:r>
              <a:rPr lang="cs-CZ" sz="1600" dirty="0" err="1" smtClean="0"/>
              <a:t>Juma</a:t>
            </a:r>
            <a:r>
              <a:rPr lang="cs-CZ" sz="1600" dirty="0" smtClean="0"/>
              <a:t> „bůh blesku“, </a:t>
            </a:r>
            <a:r>
              <a:rPr lang="cs-CZ" sz="1600" dirty="0" err="1" smtClean="0"/>
              <a:t>Kudarča</a:t>
            </a:r>
            <a:r>
              <a:rPr lang="cs-CZ" sz="1600" dirty="0" smtClean="0"/>
              <a:t> </a:t>
            </a:r>
            <a:r>
              <a:rPr lang="cs-CZ" sz="1600" dirty="0" err="1" smtClean="0"/>
              <a:t>Juma</a:t>
            </a:r>
            <a:r>
              <a:rPr lang="cs-CZ" sz="1600" dirty="0" smtClean="0"/>
              <a:t> „bůh hromu“, </a:t>
            </a:r>
            <a:r>
              <a:rPr lang="cs-CZ" sz="1600" dirty="0" err="1" smtClean="0"/>
              <a:t>Molendo</a:t>
            </a:r>
            <a:r>
              <a:rPr lang="cs-CZ" sz="1600" dirty="0" smtClean="0"/>
              <a:t> </a:t>
            </a:r>
            <a:r>
              <a:rPr lang="cs-CZ" sz="1600" dirty="0" err="1" smtClean="0"/>
              <a:t>Juma</a:t>
            </a:r>
            <a:r>
              <a:rPr lang="cs-CZ" sz="1600" dirty="0" smtClean="0"/>
              <a:t> „Bůh země“ (ad.) </a:t>
            </a:r>
            <a:r>
              <a:rPr lang="cs-CZ" sz="1600" dirty="0" smtClean="0"/>
              <a:t>VS</a:t>
            </a:r>
            <a:r>
              <a:rPr lang="cs-CZ" sz="1600" dirty="0" smtClean="0"/>
              <a:t>. </a:t>
            </a:r>
            <a:r>
              <a:rPr lang="cs-CZ" sz="1600" dirty="0" err="1" smtClean="0"/>
              <a:t>Kyldysin</a:t>
            </a:r>
            <a:r>
              <a:rPr lang="cs-CZ" sz="1600" dirty="0" smtClean="0"/>
              <a:t> </a:t>
            </a:r>
            <a:r>
              <a:rPr lang="cs-CZ" sz="1600" dirty="0" smtClean="0"/>
              <a:t>„Tvořitel“, </a:t>
            </a:r>
            <a:r>
              <a:rPr lang="cs-CZ" sz="1600" dirty="0" err="1" smtClean="0"/>
              <a:t>Kuaž</a:t>
            </a:r>
            <a:r>
              <a:rPr lang="cs-CZ" sz="1600" dirty="0" smtClean="0"/>
              <a:t> „Počasí“ (ad.)  </a:t>
            </a:r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3) křesťanští „bohové“: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u </a:t>
            </a:r>
            <a:r>
              <a:rPr lang="cs-CZ" sz="1600" dirty="0" err="1" smtClean="0"/>
              <a:t>Marijců</a:t>
            </a:r>
            <a:r>
              <a:rPr lang="cs-CZ" sz="1600" dirty="0" smtClean="0"/>
              <a:t> zvláště </a:t>
            </a:r>
            <a:r>
              <a:rPr lang="cs-CZ" sz="1600" dirty="0" smtClean="0"/>
              <a:t>Mikola </a:t>
            </a:r>
            <a:r>
              <a:rPr lang="cs-CZ" sz="1600" dirty="0" err="1" smtClean="0"/>
              <a:t>Juma</a:t>
            </a:r>
            <a:r>
              <a:rPr lang="cs-CZ" sz="1600" dirty="0" smtClean="0"/>
              <a:t> („Mikuláš-bůh“), Ilja </a:t>
            </a:r>
            <a:r>
              <a:rPr lang="cs-CZ" sz="1600" dirty="0" err="1" smtClean="0"/>
              <a:t>Juma</a:t>
            </a:r>
            <a:r>
              <a:rPr lang="cs-CZ" sz="1600" dirty="0" smtClean="0"/>
              <a:t> („Eliáš-bůh“) ad.</a:t>
            </a:r>
            <a:endParaRPr lang="en-US" sz="1600" dirty="0" smtClean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4) „Matky“: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 err="1" smtClean="0"/>
              <a:t>Būt</a:t>
            </a:r>
            <a:r>
              <a:rPr lang="cs-CZ" sz="1600" dirty="0" smtClean="0"/>
              <a:t> </a:t>
            </a:r>
            <a:r>
              <a:rPr lang="cs-CZ" sz="1600" dirty="0" err="1" smtClean="0"/>
              <a:t>aba</a:t>
            </a:r>
            <a:r>
              <a:rPr lang="cs-CZ" sz="1600" dirty="0" smtClean="0"/>
              <a:t> „Matka vod“, </a:t>
            </a:r>
            <a:r>
              <a:rPr lang="cs-CZ" sz="1600" dirty="0" err="1" smtClean="0"/>
              <a:t>Jumon</a:t>
            </a:r>
            <a:r>
              <a:rPr lang="cs-CZ" sz="1600" dirty="0" smtClean="0"/>
              <a:t> </a:t>
            </a:r>
            <a:r>
              <a:rPr lang="cs-CZ" sz="1600" dirty="0" err="1" smtClean="0"/>
              <a:t>Aba</a:t>
            </a:r>
            <a:r>
              <a:rPr lang="cs-CZ" sz="1600" dirty="0" smtClean="0"/>
              <a:t> </a:t>
            </a:r>
            <a:r>
              <a:rPr lang="cs-CZ" sz="1600" dirty="0" smtClean="0"/>
              <a:t>„</a:t>
            </a:r>
            <a:r>
              <a:rPr lang="cs-CZ" sz="1600" dirty="0" smtClean="0"/>
              <a:t>Matka boží“, </a:t>
            </a:r>
            <a:r>
              <a:rPr lang="cs-CZ" sz="1600" dirty="0" err="1" smtClean="0"/>
              <a:t>Keča</a:t>
            </a:r>
            <a:r>
              <a:rPr lang="cs-CZ" sz="1600" dirty="0" smtClean="0"/>
              <a:t> </a:t>
            </a:r>
            <a:r>
              <a:rPr lang="cs-CZ" sz="1600" dirty="0" err="1" smtClean="0"/>
              <a:t>aba</a:t>
            </a:r>
            <a:r>
              <a:rPr lang="cs-CZ" sz="1600" dirty="0" smtClean="0"/>
              <a:t> </a:t>
            </a:r>
            <a:r>
              <a:rPr lang="cs-CZ" sz="1600" dirty="0" smtClean="0"/>
              <a:t>„Matka slunce“ </a:t>
            </a:r>
            <a:r>
              <a:rPr lang="cs-CZ" sz="1600" dirty="0" smtClean="0"/>
              <a:t>aj. VS. Matka slunce (</a:t>
            </a:r>
            <a:r>
              <a:rPr lang="cs-CZ" sz="1600" dirty="0" err="1" smtClean="0"/>
              <a:t>Šundu</a:t>
            </a:r>
            <a:r>
              <a:rPr lang="cs-CZ" sz="1600" dirty="0" smtClean="0"/>
              <a:t> </a:t>
            </a:r>
            <a:r>
              <a:rPr lang="cs-CZ" sz="1600" dirty="0" err="1" smtClean="0"/>
              <a:t>mumu</a:t>
            </a:r>
            <a:r>
              <a:rPr lang="cs-CZ" sz="1600" dirty="0" smtClean="0"/>
              <a:t>), </a:t>
            </a:r>
            <a:r>
              <a:rPr lang="cs-CZ" sz="1600" dirty="0" smtClean="0"/>
              <a:t>Matka nebeských vod (</a:t>
            </a:r>
            <a:r>
              <a:rPr lang="cs-CZ" sz="1600" dirty="0" err="1" smtClean="0"/>
              <a:t>Inbu</a:t>
            </a:r>
            <a:r>
              <a:rPr lang="cs-CZ" sz="1600" dirty="0" smtClean="0"/>
              <a:t> </a:t>
            </a:r>
            <a:r>
              <a:rPr lang="cs-CZ" sz="1600" dirty="0" err="1" smtClean="0"/>
              <a:t>mumi</a:t>
            </a:r>
            <a:r>
              <a:rPr lang="cs-CZ" sz="1600" dirty="0" smtClean="0"/>
              <a:t>) ad.</a:t>
            </a:r>
            <a:endParaRPr lang="en-US" sz="1600" dirty="0" smtClean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5) duchové:</a:t>
            </a:r>
          </a:p>
          <a:p>
            <a:pPr marL="514350" indent="-514350">
              <a:buAutoNum type="alphaLcParenR"/>
            </a:pPr>
            <a:r>
              <a:rPr lang="cs-CZ" sz="1600" dirty="0" smtClean="0"/>
              <a:t>andělé dílčích bohů </a:t>
            </a:r>
          </a:p>
          <a:p>
            <a:pPr marL="514350" indent="-514350">
              <a:buAutoNum type="alphaLcParenR"/>
            </a:pPr>
            <a:r>
              <a:rPr lang="cs-CZ" sz="1600" dirty="0" smtClean="0"/>
              <a:t>přírodní a podzemní duchové a ďáblové: </a:t>
            </a:r>
            <a:r>
              <a:rPr lang="cs-CZ" sz="1600" dirty="0" err="1" smtClean="0"/>
              <a:t>Keremet</a:t>
            </a:r>
            <a:r>
              <a:rPr lang="cs-CZ" sz="1600" dirty="0" smtClean="0"/>
              <a:t> (</a:t>
            </a:r>
            <a:r>
              <a:rPr lang="cs-CZ" sz="1600" dirty="0" err="1" smtClean="0"/>
              <a:t>Šajtán</a:t>
            </a:r>
            <a:r>
              <a:rPr lang="cs-CZ" sz="1600" dirty="0" smtClean="0"/>
              <a:t>) – nepřítel </a:t>
            </a:r>
            <a:r>
              <a:rPr lang="cs-CZ" sz="1600" dirty="0" err="1" smtClean="0"/>
              <a:t>Kugu</a:t>
            </a:r>
            <a:r>
              <a:rPr lang="cs-CZ" sz="1600" dirty="0" smtClean="0"/>
              <a:t> </a:t>
            </a:r>
            <a:r>
              <a:rPr lang="cs-CZ" sz="1600" dirty="0" err="1" smtClean="0"/>
              <a:t>Jumo</a:t>
            </a:r>
            <a:r>
              <a:rPr lang="cs-CZ" sz="1600" dirty="0" smtClean="0"/>
              <a:t>  a </a:t>
            </a:r>
            <a:r>
              <a:rPr lang="cs-CZ" sz="1600" dirty="0" err="1" smtClean="0"/>
              <a:t>Inamara</a:t>
            </a:r>
            <a:r>
              <a:rPr lang="cs-CZ" sz="1600" dirty="0" smtClean="0"/>
              <a:t> (splývají s „Mužem lesů“ (</a:t>
            </a:r>
            <a:r>
              <a:rPr lang="cs-CZ" sz="1600" dirty="0" err="1" smtClean="0"/>
              <a:t>marij</a:t>
            </a:r>
            <a:r>
              <a:rPr lang="cs-CZ" sz="1600" dirty="0" smtClean="0"/>
              <a:t>. </a:t>
            </a:r>
            <a:r>
              <a:rPr lang="cs-CZ" sz="1600" dirty="0" err="1" smtClean="0"/>
              <a:t>Lesak</a:t>
            </a:r>
            <a:r>
              <a:rPr lang="cs-CZ" sz="1600" dirty="0" smtClean="0"/>
              <a:t>; </a:t>
            </a:r>
            <a:r>
              <a:rPr lang="cs-CZ" sz="1600" dirty="0" err="1" smtClean="0"/>
              <a:t>udm</a:t>
            </a:r>
            <a:r>
              <a:rPr lang="cs-CZ" sz="1600" dirty="0" smtClean="0"/>
              <a:t>. </a:t>
            </a:r>
            <a:r>
              <a:rPr lang="cs-CZ" sz="1600" dirty="0" err="1" smtClean="0"/>
              <a:t>Njulesmurt</a:t>
            </a:r>
            <a:r>
              <a:rPr lang="cs-CZ" sz="1600" dirty="0" smtClean="0"/>
              <a:t>) a „Mužem vod“ (</a:t>
            </a:r>
            <a:r>
              <a:rPr lang="cs-CZ" sz="1600" dirty="0" err="1" smtClean="0"/>
              <a:t>udm</a:t>
            </a:r>
            <a:r>
              <a:rPr lang="cs-CZ" sz="1600" dirty="0" smtClean="0"/>
              <a:t>. </a:t>
            </a:r>
            <a:r>
              <a:rPr lang="cs-CZ" sz="1600" dirty="0" err="1" smtClean="0"/>
              <a:t>Vumurt</a:t>
            </a:r>
            <a:r>
              <a:rPr lang="cs-CZ" sz="1600" dirty="0" smtClean="0"/>
              <a:t>)</a:t>
            </a:r>
          </a:p>
          <a:p>
            <a:pPr marL="514350" indent="-514350">
              <a:buAutoNum type="alphaLcParenR"/>
            </a:pPr>
            <a:r>
              <a:rPr lang="cs-CZ" sz="1600" dirty="0" smtClean="0"/>
              <a:t>předkové kmene a rodu (</a:t>
            </a:r>
            <a:r>
              <a:rPr lang="cs-CZ" sz="1600" dirty="0" err="1" smtClean="0"/>
              <a:t>udm</a:t>
            </a:r>
            <a:r>
              <a:rPr lang="cs-CZ" sz="1600" dirty="0" smtClean="0"/>
              <a:t>. </a:t>
            </a:r>
            <a:r>
              <a:rPr lang="cs-CZ" sz="1600" dirty="0" err="1" smtClean="0"/>
              <a:t>voršud</a:t>
            </a:r>
            <a:r>
              <a:rPr lang="cs-CZ" sz="1600" dirty="0" smtClean="0"/>
              <a:t>) či rodiny (</a:t>
            </a:r>
            <a:r>
              <a:rPr lang="cs-CZ" sz="1600" dirty="0" err="1" smtClean="0"/>
              <a:t>udm</a:t>
            </a:r>
            <a:r>
              <a:rPr lang="cs-CZ" sz="1600" dirty="0" smtClean="0"/>
              <a:t>. </a:t>
            </a:r>
            <a:r>
              <a:rPr lang="cs-CZ" sz="1600" dirty="0" err="1" smtClean="0"/>
              <a:t>peresës</a:t>
            </a:r>
            <a:r>
              <a:rPr lang="cs-CZ" sz="1600" dirty="0" smtClean="0"/>
              <a:t>)</a:t>
            </a:r>
            <a:endParaRPr lang="en-US" sz="1600" dirty="0"/>
          </a:p>
        </p:txBody>
      </p:sp>
      <p:pic>
        <p:nvPicPr>
          <p:cNvPr id="9218" name="Picture 2" descr="Výsledek obrázku pro Удмурт Вӧс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190" y="469900"/>
            <a:ext cx="4696179" cy="264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38267" y="3111500"/>
            <a:ext cx="19784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err="1" smtClean="0"/>
              <a:t>Udmurtští</a:t>
            </a:r>
            <a:r>
              <a:rPr lang="cs-CZ" sz="1200" dirty="0" smtClean="0"/>
              <a:t> kněží při modlitbě</a:t>
            </a:r>
            <a:endParaRPr lang="en-US" sz="1200" dirty="0"/>
          </a:p>
        </p:txBody>
      </p:sp>
      <p:pic>
        <p:nvPicPr>
          <p:cNvPr id="9220" name="Picture 4" descr="Výsledek obrázku pro Чимарий йӱл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190" y="3449598"/>
            <a:ext cx="4460131" cy="297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333190" y="6394108"/>
            <a:ext cx="18213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err="1" smtClean="0"/>
              <a:t>Marijští</a:t>
            </a:r>
            <a:r>
              <a:rPr lang="cs-CZ" sz="1200" dirty="0" smtClean="0"/>
              <a:t> </a:t>
            </a:r>
            <a:r>
              <a:rPr lang="cs-CZ" sz="1200" dirty="0"/>
              <a:t>kněží při modlitbě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40901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1285"/>
            <a:ext cx="10515600" cy="634619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Posvátná místa (= místa obětí a modliteb)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1" y="987552"/>
            <a:ext cx="5227035" cy="56936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dirty="0" smtClean="0"/>
              <a:t>1)   les (</a:t>
            </a:r>
            <a:r>
              <a:rPr lang="cs-CZ" sz="1600" dirty="0" err="1" smtClean="0"/>
              <a:t>marij</a:t>
            </a:r>
            <a:r>
              <a:rPr lang="cs-CZ" sz="1600" dirty="0" smtClean="0"/>
              <a:t>. </a:t>
            </a:r>
            <a:r>
              <a:rPr lang="cs-CZ" sz="1600" i="1" dirty="0" err="1" smtClean="0"/>
              <a:t>oto</a:t>
            </a:r>
            <a:r>
              <a:rPr lang="cs-CZ" sz="1600" dirty="0"/>
              <a:t>;</a:t>
            </a:r>
            <a:r>
              <a:rPr lang="cs-CZ" sz="1600" dirty="0" smtClean="0"/>
              <a:t> </a:t>
            </a:r>
            <a:r>
              <a:rPr lang="cs-CZ" sz="1600" dirty="0" err="1" smtClean="0"/>
              <a:t>udm</a:t>
            </a:r>
            <a:r>
              <a:rPr lang="cs-CZ" sz="1600" dirty="0" smtClean="0"/>
              <a:t>. </a:t>
            </a:r>
            <a:r>
              <a:rPr lang="cs-CZ" sz="1600" i="1" dirty="0" err="1" smtClean="0"/>
              <a:t>lud</a:t>
            </a:r>
            <a:r>
              <a:rPr lang="cs-CZ" sz="1600" dirty="0" smtClean="0"/>
              <a:t> )</a:t>
            </a:r>
          </a:p>
          <a:p>
            <a:r>
              <a:rPr lang="cs-CZ" sz="1600" dirty="0"/>
              <a:t>zákaz kácet a lámat větve stromů</a:t>
            </a:r>
            <a:r>
              <a:rPr lang="cs-CZ" sz="1600" dirty="0" smtClean="0"/>
              <a:t>;</a:t>
            </a:r>
            <a:endParaRPr lang="cs-CZ" sz="1600" dirty="0" smtClean="0"/>
          </a:p>
          <a:p>
            <a:r>
              <a:rPr lang="cs-CZ" sz="1600" dirty="0" smtClean="0"/>
              <a:t>vlastní </a:t>
            </a:r>
            <a:r>
              <a:rPr lang="cs-CZ" sz="1600" dirty="0" smtClean="0"/>
              <a:t>strom každý </a:t>
            </a:r>
            <a:r>
              <a:rPr lang="cs-CZ" sz="1600" dirty="0"/>
              <a:t>bůh či </a:t>
            </a:r>
            <a:r>
              <a:rPr lang="cs-CZ" sz="1600" dirty="0" smtClean="0"/>
              <a:t>duch</a:t>
            </a:r>
            <a:r>
              <a:rPr lang="cs-CZ" sz="1600" dirty="0"/>
              <a:t> </a:t>
            </a:r>
            <a:endParaRPr lang="cs-CZ" sz="1600" dirty="0" smtClean="0"/>
          </a:p>
          <a:p>
            <a:r>
              <a:rPr lang="cs-CZ" sz="1600" dirty="0" smtClean="0"/>
              <a:t>bohové </a:t>
            </a:r>
            <a:r>
              <a:rPr lang="cs-CZ" sz="1600" dirty="0"/>
              <a:t>a svrchní </a:t>
            </a:r>
            <a:r>
              <a:rPr lang="cs-CZ" sz="1600" dirty="0" smtClean="0"/>
              <a:t>duchové </a:t>
            </a:r>
            <a:r>
              <a:rPr lang="cs-CZ" sz="1600" dirty="0"/>
              <a:t>stromy na V a </a:t>
            </a:r>
            <a:r>
              <a:rPr lang="cs-CZ" sz="1600" dirty="0" smtClean="0"/>
              <a:t>JV (lípy</a:t>
            </a:r>
            <a:r>
              <a:rPr lang="cs-CZ" sz="1600" dirty="0"/>
              <a:t>, duby a </a:t>
            </a:r>
            <a:r>
              <a:rPr lang="cs-CZ" sz="1600" dirty="0" smtClean="0"/>
              <a:t>břízy) VS. </a:t>
            </a:r>
            <a:r>
              <a:rPr lang="cs-CZ" sz="1600" dirty="0" err="1"/>
              <a:t>keremetové</a:t>
            </a:r>
            <a:r>
              <a:rPr lang="cs-CZ" sz="1600" dirty="0"/>
              <a:t> vlastní háje či stromy na S </a:t>
            </a:r>
            <a:r>
              <a:rPr lang="cs-CZ" sz="1600" dirty="0" smtClean="0"/>
              <a:t>(jedle); </a:t>
            </a:r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2</a:t>
            </a:r>
            <a:r>
              <a:rPr lang="cs-CZ" sz="1600" dirty="0" smtClean="0"/>
              <a:t>)   modlitební dům (</a:t>
            </a:r>
            <a:r>
              <a:rPr lang="cs-CZ" sz="1600" dirty="0" err="1" smtClean="0"/>
              <a:t>marij</a:t>
            </a:r>
            <a:r>
              <a:rPr lang="cs-CZ" sz="1600" dirty="0" smtClean="0"/>
              <a:t>. </a:t>
            </a:r>
            <a:r>
              <a:rPr lang="cs-CZ" sz="1600" i="1" dirty="0" err="1" smtClean="0"/>
              <a:t>kudo</a:t>
            </a:r>
            <a:r>
              <a:rPr lang="cs-CZ" sz="1600" dirty="0" smtClean="0"/>
              <a:t>; </a:t>
            </a:r>
            <a:r>
              <a:rPr lang="cs-CZ" sz="1600" dirty="0" err="1" smtClean="0"/>
              <a:t>udm</a:t>
            </a:r>
            <a:r>
              <a:rPr lang="cs-CZ" sz="1600" dirty="0" smtClean="0"/>
              <a:t>. </a:t>
            </a:r>
            <a:r>
              <a:rPr lang="cs-CZ" sz="1600" i="1" dirty="0" err="1" smtClean="0"/>
              <a:t>kuala</a:t>
            </a:r>
            <a:r>
              <a:rPr lang="cs-CZ" sz="1600" dirty="0" smtClean="0"/>
              <a:t>)</a:t>
            </a:r>
          </a:p>
          <a:p>
            <a:r>
              <a:rPr lang="cs-CZ" sz="1600" dirty="0" smtClean="0"/>
              <a:t>4-hranná </a:t>
            </a:r>
            <a:r>
              <a:rPr lang="cs-CZ" sz="1600" dirty="0"/>
              <a:t>budova bez </a:t>
            </a:r>
            <a:r>
              <a:rPr lang="cs-CZ" sz="1600" dirty="0" smtClean="0"/>
              <a:t>oken – </a:t>
            </a:r>
            <a:r>
              <a:rPr lang="cs-CZ" sz="1600" dirty="0"/>
              <a:t>dříve obytná, dnes kuchyně či skladiště; </a:t>
            </a:r>
          </a:p>
          <a:p>
            <a:r>
              <a:rPr lang="cs-CZ" sz="1600" dirty="0" smtClean="0"/>
              <a:t>posvátná </a:t>
            </a:r>
            <a:r>
              <a:rPr lang="cs-CZ" sz="1600" dirty="0"/>
              <a:t>polička, kde nástroje a </a:t>
            </a:r>
            <a:r>
              <a:rPr lang="cs-CZ" sz="1600" dirty="0" smtClean="0"/>
              <a:t>drobné </a:t>
            </a:r>
            <a:r>
              <a:rPr lang="cs-CZ" sz="1600" dirty="0"/>
              <a:t>obětiny pro „ducha chaty“ </a:t>
            </a:r>
            <a:r>
              <a:rPr lang="cs-CZ" sz="1600" dirty="0" smtClean="0"/>
              <a:t>(</a:t>
            </a:r>
            <a:r>
              <a:rPr lang="cs-CZ" sz="1600" dirty="0" err="1" smtClean="0"/>
              <a:t>marij</a:t>
            </a:r>
            <a:r>
              <a:rPr lang="cs-CZ" sz="1600" dirty="0" smtClean="0"/>
              <a:t>. Kudo </a:t>
            </a:r>
            <a:r>
              <a:rPr lang="cs-CZ" sz="1600" dirty="0" err="1"/>
              <a:t>bodož</a:t>
            </a:r>
            <a:r>
              <a:rPr lang="cs-CZ" sz="1600" dirty="0" smtClean="0"/>
              <a:t>) či </a:t>
            </a:r>
            <a:r>
              <a:rPr lang="cs-CZ" sz="1600" dirty="0" err="1" smtClean="0"/>
              <a:t>voršuda</a:t>
            </a:r>
            <a:r>
              <a:rPr lang="cs-CZ" sz="1600" dirty="0" smtClean="0"/>
              <a:t> (</a:t>
            </a:r>
            <a:r>
              <a:rPr lang="cs-CZ" sz="1600" dirty="0" err="1" smtClean="0"/>
              <a:t>udm</a:t>
            </a:r>
            <a:r>
              <a:rPr lang="cs-CZ" sz="1600" dirty="0" smtClean="0"/>
              <a:t>.) </a:t>
            </a:r>
          </a:p>
          <a:p>
            <a:r>
              <a:rPr lang="cs-CZ" sz="1600" dirty="0" smtClean="0"/>
              <a:t>zákaz přiblížit se ženám, dětem </a:t>
            </a:r>
            <a:r>
              <a:rPr lang="cs-CZ" sz="1600" dirty="0"/>
              <a:t>a </a:t>
            </a:r>
            <a:r>
              <a:rPr lang="cs-CZ" sz="1600" dirty="0" smtClean="0"/>
              <a:t>hostům </a:t>
            </a:r>
            <a:r>
              <a:rPr lang="cs-CZ" sz="1600" dirty="0"/>
              <a:t>(jimž by hrozilo neštěstí); </a:t>
            </a:r>
            <a:endParaRPr lang="cs-CZ" sz="1600" dirty="0" smtClean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3</a:t>
            </a:r>
            <a:r>
              <a:rPr lang="cs-CZ" sz="1600" dirty="0"/>
              <a:t>) </a:t>
            </a:r>
            <a:r>
              <a:rPr lang="cs-CZ" sz="1600" dirty="0" smtClean="0"/>
              <a:t> svatý </a:t>
            </a:r>
            <a:r>
              <a:rPr lang="cs-CZ" sz="1600" dirty="0"/>
              <a:t>kout </a:t>
            </a:r>
            <a:endParaRPr lang="cs-CZ" sz="1600" dirty="0" smtClean="0"/>
          </a:p>
          <a:p>
            <a:r>
              <a:rPr lang="cs-CZ" sz="1600" dirty="0" smtClean="0"/>
              <a:t>nejvzdálenější </a:t>
            </a:r>
            <a:r>
              <a:rPr lang="cs-CZ" sz="1600" dirty="0"/>
              <a:t>místo v jizbě od dveří, nikdy na S </a:t>
            </a:r>
            <a:r>
              <a:rPr lang="cs-CZ" sz="1600" dirty="0" smtClean="0"/>
              <a:t>straně (spojena </a:t>
            </a:r>
            <a:r>
              <a:rPr lang="cs-CZ" sz="1600" dirty="0"/>
              <a:t>s </a:t>
            </a:r>
            <a:r>
              <a:rPr lang="cs-CZ" sz="1600" dirty="0" err="1" smtClean="0"/>
              <a:t>keremety</a:t>
            </a:r>
            <a:r>
              <a:rPr lang="cs-CZ" sz="1600" dirty="0" smtClean="0"/>
              <a:t>)</a:t>
            </a:r>
          </a:p>
          <a:p>
            <a:r>
              <a:rPr lang="cs-CZ" sz="1600" dirty="0" smtClean="0"/>
              <a:t>zákaz </a:t>
            </a:r>
            <a:r>
              <a:rPr lang="cs-CZ" sz="1600" dirty="0"/>
              <a:t>dotýkat se uložených věcí ženám, dětem a nepříbuzným mužům hlavy </a:t>
            </a:r>
            <a:r>
              <a:rPr lang="cs-CZ" sz="1600" dirty="0" smtClean="0"/>
              <a:t>rodiny; </a:t>
            </a:r>
            <a:endParaRPr lang="en-US" sz="1600" dirty="0"/>
          </a:p>
          <a:p>
            <a:endParaRPr lang="en-US" sz="1600" dirty="0"/>
          </a:p>
        </p:txBody>
      </p:sp>
      <p:pic>
        <p:nvPicPr>
          <p:cNvPr id="10244" name="Picture 4" descr="Výsledek obrázku pro кӱсо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112" y="1264551"/>
            <a:ext cx="3551566" cy="236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494651" y="3718560"/>
            <a:ext cx="65190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err="1" smtClean="0"/>
              <a:t>Marijský</a:t>
            </a:r>
            <a:r>
              <a:rPr lang="cs-CZ" sz="1200" dirty="0" smtClean="0"/>
              <a:t> posvátný </a:t>
            </a:r>
            <a:r>
              <a:rPr lang="cs-CZ" sz="1200" dirty="0" smtClean="0"/>
              <a:t>háj</a:t>
            </a:r>
            <a:r>
              <a:rPr lang="cs-CZ" sz="1200" dirty="0" smtClean="0"/>
              <a:t> </a:t>
            </a:r>
            <a:r>
              <a:rPr lang="cs-CZ" sz="1200" dirty="0" smtClean="0"/>
              <a:t>(vlevo) a</a:t>
            </a:r>
            <a:r>
              <a:rPr lang="cs-CZ" sz="1200" dirty="0" smtClean="0"/>
              <a:t> </a:t>
            </a:r>
            <a:r>
              <a:rPr lang="cs-CZ" sz="1200" dirty="0" smtClean="0"/>
              <a:t>nekrvavé </a:t>
            </a:r>
            <a:r>
              <a:rPr lang="cs-CZ" sz="1200" dirty="0" smtClean="0"/>
              <a:t>oběti v lesním háji pro bohyni </a:t>
            </a:r>
            <a:r>
              <a:rPr lang="cs-CZ" sz="1200" dirty="0" err="1" smtClean="0"/>
              <a:t>Šočin</a:t>
            </a:r>
            <a:r>
              <a:rPr lang="cs-CZ" sz="1200" dirty="0" smtClean="0"/>
              <a:t> </a:t>
            </a:r>
            <a:r>
              <a:rPr lang="cs-CZ" sz="1200" dirty="0" err="1"/>
              <a:t>A</a:t>
            </a:r>
            <a:r>
              <a:rPr lang="cs-CZ" sz="1200" dirty="0" err="1" smtClean="0"/>
              <a:t>ba</a:t>
            </a:r>
            <a:r>
              <a:rPr lang="cs-CZ" sz="1200" dirty="0" smtClean="0"/>
              <a:t> </a:t>
            </a:r>
            <a:r>
              <a:rPr lang="cs-CZ" sz="1200" dirty="0" smtClean="0"/>
              <a:t>„Matku novorozeňat“ </a:t>
            </a:r>
            <a:r>
              <a:rPr lang="cs-CZ" sz="1200" dirty="0" smtClean="0"/>
              <a:t>(</a:t>
            </a:r>
            <a:r>
              <a:rPr lang="cs-CZ" sz="1200" dirty="0" smtClean="0"/>
              <a:t>vpravo</a:t>
            </a:r>
            <a:r>
              <a:rPr lang="cs-CZ" sz="1200" dirty="0" smtClean="0"/>
              <a:t>)</a:t>
            </a:r>
            <a:endParaRPr lang="en-US" sz="1200" dirty="0"/>
          </a:p>
        </p:txBody>
      </p:sp>
      <p:pic>
        <p:nvPicPr>
          <p:cNvPr id="10246" name="Picture 6" descr="Výsledek obrázku pro Удмурт kуaл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651" y="4450080"/>
            <a:ext cx="2856408" cy="199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Související obráze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994" y="3995559"/>
            <a:ext cx="3605772" cy="245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791112" y="6442424"/>
            <a:ext cx="34905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err="1" smtClean="0"/>
              <a:t>Udmurtská</a:t>
            </a:r>
            <a:r>
              <a:rPr lang="cs-CZ" sz="1200" dirty="0" smtClean="0"/>
              <a:t> </a:t>
            </a:r>
            <a:r>
              <a:rPr lang="cs-CZ" sz="1200" i="1" dirty="0" err="1" smtClean="0"/>
              <a:t>kuala</a:t>
            </a:r>
            <a:r>
              <a:rPr lang="cs-CZ" sz="1200" dirty="0" smtClean="0"/>
              <a:t> – exteriér (vlevo) a interiér (vpravo)</a:t>
            </a:r>
            <a:endParaRPr lang="en-US" sz="1200" i="1" dirty="0"/>
          </a:p>
        </p:txBody>
      </p:sp>
      <p:pic>
        <p:nvPicPr>
          <p:cNvPr id="2050" name="Picture 2" descr="http://www.merjamaa.ru/sosedi/003r7a2q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689" y="1365503"/>
            <a:ext cx="3023617" cy="226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3709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2885</TotalTime>
  <Words>1120</Words>
  <Application>Microsoft Office PowerPoint</Application>
  <PresentationFormat>Widescreen</PresentationFormat>
  <Paragraphs>174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Náboženství Marijců a Permijců</vt:lpstr>
      <vt:lpstr>Uralské národy – Ugrofinové a Samojedi</vt:lpstr>
      <vt:lpstr>Pohanství u Ugrofinů v Povolží</vt:lpstr>
      <vt:lpstr>Marijci a Udmurti – interetnické kontakty ve středním Povolží</vt:lpstr>
      <vt:lpstr>Marijci a Udmurti – pohanství ve středním Povolží</vt:lpstr>
      <vt:lpstr>Marijci a Udmurti – pohanství ve středním Povolží</vt:lpstr>
      <vt:lpstr>Náboženství - polyteismus </vt:lpstr>
      <vt:lpstr>Náboženství - polyteismus </vt:lpstr>
      <vt:lpstr>Posvátná místa (= místa obětí a modliteb)</vt:lpstr>
      <vt:lpstr>Vliv křesťanství na pohanství Marijců a Udmurtů</vt:lpstr>
      <vt:lpstr>Vlivy islámu na pohanství Marijců a Udmurtů</vt:lpstr>
      <vt:lpstr>Pohanské sektářství (19.-20. století)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Náboženství Keltů, Germánů, Slovanů a Baltů</dc:title>
  <dc:creator>Honza</dc:creator>
  <cp:lastModifiedBy>JR</cp:lastModifiedBy>
  <cp:revision>187</cp:revision>
  <dcterms:created xsi:type="dcterms:W3CDTF">2019-10-13T01:06:00Z</dcterms:created>
  <dcterms:modified xsi:type="dcterms:W3CDTF">2019-12-05T08:10:25Z</dcterms:modified>
</cp:coreProperties>
</file>