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2" r:id="rId4"/>
    <p:sldId id="264" r:id="rId5"/>
    <p:sldId id="265" r:id="rId6"/>
    <p:sldId id="271" r:id="rId7"/>
    <p:sldId id="266" r:id="rId8"/>
    <p:sldId id="267" r:id="rId9"/>
    <p:sldId id="269" r:id="rId10"/>
    <p:sldId id="268" r:id="rId11"/>
    <p:sldId id="270" r:id="rId12"/>
    <p:sldId id="275" r:id="rId13"/>
    <p:sldId id="27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6CA-BF27-4709-AA88-53B6C5D9A1EE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572D4-9C95-4C4C-B62B-D951D69D8E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2655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2FEEC-54B6-4D81-8520-AF002A86F987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FDA53-EAF7-4450-87BB-2ED79DA10F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31792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2482D4B-9F8E-4358-9217-1DEFDC0EBCD1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04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936FD-C173-4A03-BF16-C0AE7193C290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A057F-3A9B-4D0C-84B1-98080AA0E182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6050D-B108-4A40-B9CC-7889DC64F24A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68594-4314-4A99-B94D-33EEF846DC0C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6E9D-79E9-4F35-8E08-755A995974B2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AB363-F5D3-45B8-B0C5-B85922D0BD55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91D4-37E5-4B8D-9090-022C042EF50D}" type="datetime1">
              <a:rPr lang="cs-CZ" smtClean="0"/>
              <a:t>27.10.2015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111A2-98A1-41C4-97E1-7CF38D9E5E6A}" type="datetime1">
              <a:rPr lang="cs-CZ" smtClean="0"/>
              <a:t>27.10.2015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C2FA-A739-471E-B74D-75287C6E5493}" type="datetime1">
              <a:rPr lang="cs-CZ" smtClean="0"/>
              <a:t>27.10.2015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4EF5A-9EB3-466F-AD8B-49D0AEE8F3A4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CB78A-D750-41A7-AF8F-33FEE96719A2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22256-0850-4594-9F02-1E84D835A8E4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Úvod do hudební slavistiky (UJ_46)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Prvotní a druhotná folklórní existence hudebních nástrojů</a:t>
            </a:r>
            <a:endParaRPr lang="cs-CZ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53344" y="4581128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PhDr. Petr Kalina, Ph.D.</a:t>
            </a:r>
          </a:p>
          <a:p>
            <a:pPr>
              <a:lnSpc>
                <a:spcPct val="150000"/>
              </a:lnSpc>
            </a:pPr>
            <a:fld id="{4453FEB2-9C09-47A7-88FE-54A6B263836C}" type="datetime1">
              <a:rPr lang="cs-CZ" sz="2400" smtClean="0"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pPr>
                <a:lnSpc>
                  <a:spcPct val="150000"/>
                </a:lnSpc>
              </a:pPr>
              <a:t>27.10.2015</a:t>
            </a:fld>
            <a:endParaRPr lang="cs-CZ" sz="2400" dirty="0"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401" y="323484"/>
            <a:ext cx="1210686" cy="12106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1"/>
            <a:ext cx="7904622" cy="592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61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865597" y="260648"/>
            <a:ext cx="511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Josef Václav </a:t>
            </a:r>
            <a:r>
              <a:rPr lang="cs-CZ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Schunda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(1845-1923)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697348" y="783868"/>
            <a:ext cx="14469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Tarogato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6721660" cy="4955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83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1628800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„</a:t>
            </a:r>
            <a:r>
              <a:rPr lang="cs-CZ" sz="2800" i="1" dirty="0"/>
              <a:t>Největším prohřeškem naprosté většiny folkloristických souborů je, ať již úmyslná či neúmyslná – ale zato rozsáhlá a vytrvalá – mystifikace konzumentů jejich produkce. Běžní spotřebitelé ... folklorismu jsou totiž přesvědčeni, že folklórní kapely např. v 18. a 19. století byly zrovna takové jako folkloristické muziky ve druhé polovině století dvacátého, že se to na českém a moravském venkově jen hemžilo většími nebo menšími </a:t>
            </a:r>
            <a:r>
              <a:rPr lang="cs-CZ" sz="2800" i="1" dirty="0" err="1"/>
              <a:t>BROLNy</a:t>
            </a:r>
            <a:r>
              <a:rPr lang="cs-CZ" sz="2800" i="1" dirty="0"/>
              <a:t>, Moravankami a cimbálkami“.</a:t>
            </a:r>
            <a:endParaRPr 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27784" y="548680"/>
            <a:ext cx="362708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Pavel Kurfürst</a:t>
            </a:r>
            <a:r>
              <a:rPr lang="cs-CZ" sz="3200" dirty="0"/>
              <a:t>, 1981: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33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32242" y="404664"/>
            <a:ext cx="26795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/>
              <a:t>Pavel Kurfürst, 2002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i="1" dirty="0" smtClean="0"/>
              <a:t>„Ve Strážnici je možné uslyšet, že jedna strážnická cimbálová muzika hraje více „</a:t>
            </a:r>
            <a:r>
              <a:rPr lang="cs-CZ" sz="2200" i="1" dirty="0" err="1" smtClean="0"/>
              <a:t>strážnicky</a:t>
            </a:r>
            <a:r>
              <a:rPr lang="cs-CZ" sz="2200" i="1" dirty="0" smtClean="0"/>
              <a:t>“, zatímco druhá (taky strážnická) cimbálka hraje „</a:t>
            </a:r>
            <a:r>
              <a:rPr lang="cs-CZ" sz="2200" i="1" dirty="0" err="1" smtClean="0"/>
              <a:t>strážnicky</a:t>
            </a:r>
            <a:r>
              <a:rPr lang="cs-CZ" sz="2200" i="1" dirty="0" smtClean="0"/>
              <a:t>“ méně. Měli bychom si uvědomit, že ani </a:t>
            </a:r>
            <a:r>
              <a:rPr lang="cs-CZ" sz="2200" i="1" dirty="0" err="1" smtClean="0"/>
              <a:t>Strážničané</a:t>
            </a:r>
            <a:r>
              <a:rPr lang="cs-CZ" sz="2200" i="1" dirty="0" smtClean="0"/>
              <a:t>, ani ostatní nemají pro ono „strážnické“ nebo „</a:t>
            </a:r>
            <a:r>
              <a:rPr lang="cs-CZ" sz="2200" i="1" dirty="0" err="1" smtClean="0"/>
              <a:t>nestrážnické</a:t>
            </a:r>
            <a:r>
              <a:rPr lang="cs-CZ" sz="2200" i="1" dirty="0" smtClean="0"/>
              <a:t>“, nebo jakékoliv jiné podání vůbec žádná jiná měřítka než jen svá měřítka současná a že si snad ani neuvědomujeme, že tyto soubory (dejme tomu „strážnické“) hrají podle norem, které byly vytvořeny v době zcela nedávné (ačkoliv jsou většinou vydávány za „prapůvodní“ a „starobylé“), podle jakýchsi uniformních, už málem nadregionálních tendencí. Ve skutečnosti u naprosté většiny cimbálových muzik je za hlavní kritérium kvality považován stupeň jejich přiblížení se vzoru maďarských a slovenských cikánských kavárenských kapel. To je ovšem v souladu se změnou životního stylu, s nivelizací hudebního vkusu s městem, která v této oblasti prudce nastoupila někdy v polovině třicátých let 20. století.“</a:t>
            </a: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1479165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308863" y="1988840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označení </a:t>
            </a:r>
            <a:r>
              <a:rPr lang="cs-CZ" sz="3200" dirty="0"/>
              <a:t>různých (zpravidla novodobých) forem pěstování a využívání folklórních projevů a prvků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422" y="702099"/>
            <a:ext cx="78756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/>
              <a:t>Folklorismus/ druhá existence folklóru</a:t>
            </a:r>
            <a:r>
              <a:rPr lang="cs-CZ" sz="3600" dirty="0"/>
              <a:t> –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278467" y="4229099"/>
            <a:ext cx="4914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Slovník </a:t>
            </a:r>
            <a:r>
              <a:rPr lang="cs-CZ" dirty="0"/>
              <a:t>české hudební kultury, Praha 1997, s. </a:t>
            </a:r>
            <a:r>
              <a:rPr lang="cs-CZ" dirty="0" smtClean="0"/>
              <a:t>233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04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987824" y="836712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muzikanti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tradiční muzikanty (tedy nositele prvotní existence folklóru) je nutno považovat pouze ty hudebníky, kteří se svému umění a repertoáru naučili cestou přirozené transmise folklórní tradice, tedy přímým předáváním z generace na generaci a to v prostředí, kde byl folklór přirozenou součástí života svého společenství. Muzikanti, kteří mají profesionální hudební vzdělání nebo ti, kteří přijímají repertoár z folkloristických sbírek či nahrávek, jsou považovány za nositele sekundární folklórní tradice, tedy za nositele folklorismu.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24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339752" y="82739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hudební nástroje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jednak takové nástrojové typy, které nepřešly do folklórního užívání z profesionální hudby</a:t>
            </a:r>
          </a:p>
          <a:p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dále jsou to nástroje, jejichž výrobci byli amatérští řemeslníci, kteří k výrobě nepoužívali postupů převzatých z moderního profesionálního nástrojařství.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638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55776" y="827390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Tradiční hudební projevy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899592" y="1916832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Za takové projevy považujeme jen ty, které jsou (resp. byly) konány spontánně, výše vymezenými tradičními muzikanty a (případně) na výše vymezené folklórní hudební nástroje, a to v prostředí, v němž se tyto folklórní projevy rozšířily, a ve kterých jsou plněny všechny původní funkce hudebního folklóru. Jakékoliv projevy pódiové prezentace, kdy jsou folklórní projevy vytrženy ze svého přirozeného prostředí a u nichž je zachována a stavěna do popředí výhradně funkce estetická považujeme za projev druhotné existence folklóru.</a:t>
            </a:r>
          </a:p>
        </p:txBody>
      </p:sp>
    </p:spTree>
    <p:extLst>
      <p:ext uri="{BB962C8B-B14F-4D97-AF65-F5344CB8AC3E}">
        <p14:creationId xmlns:p14="http://schemas.microsoft.com/office/powerpoint/2010/main" val="227851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974126" y="476672"/>
            <a:ext cx="31957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/>
              <a:t>Pavel Kurfürst, </a:t>
            </a:r>
            <a:r>
              <a:rPr lang="cs-CZ" sz="2800" dirty="0" smtClean="0"/>
              <a:t>2002</a:t>
            </a:r>
            <a:endParaRPr lang="cs-CZ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908406"/>
            <a:ext cx="82809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Folkloristické soubory: </a:t>
            </a:r>
          </a:p>
          <a:p>
            <a:pPr algn="ctr"/>
            <a:endParaRPr lang="cs-CZ" sz="3200" dirty="0" smtClean="0"/>
          </a:p>
          <a:p>
            <a:r>
              <a:rPr lang="cs-CZ" sz="3200" dirty="0" smtClean="0"/>
              <a:t>Převážně institucionalizovaná, více evokovaná než spontánní zájmová seskupení, která se v různých formách zabývají </a:t>
            </a:r>
            <a:r>
              <a:rPr lang="cs-CZ" sz="3200" dirty="0" smtClean="0">
                <a:solidFill>
                  <a:srgbClr val="00B050"/>
                </a:solidFill>
              </a:rPr>
              <a:t>folklorní hudbou</a:t>
            </a:r>
            <a:r>
              <a:rPr lang="cs-CZ" sz="3200" dirty="0" smtClean="0"/>
              <a:t>, </a:t>
            </a:r>
            <a:r>
              <a:rPr lang="cs-CZ" sz="3200" dirty="0" smtClean="0">
                <a:solidFill>
                  <a:srgbClr val="00B050"/>
                </a:solidFill>
              </a:rPr>
              <a:t>folklorním tancem</a:t>
            </a:r>
            <a:r>
              <a:rPr lang="cs-CZ" sz="3200" dirty="0" smtClean="0"/>
              <a:t>, ale v žádném případě ne </a:t>
            </a:r>
            <a:r>
              <a:rPr lang="cs-CZ" sz="3200" dirty="0" smtClean="0">
                <a:solidFill>
                  <a:srgbClr val="FFC000"/>
                </a:solidFill>
              </a:rPr>
              <a:t>hudebním folklorem </a:t>
            </a:r>
            <a:r>
              <a:rPr lang="cs-CZ" sz="3200" dirty="0" smtClean="0"/>
              <a:t>nebo </a:t>
            </a:r>
            <a:r>
              <a:rPr lang="cs-CZ" sz="3200" dirty="0" smtClean="0">
                <a:solidFill>
                  <a:srgbClr val="FFC000"/>
                </a:solidFill>
              </a:rPr>
              <a:t>tanečním folklorem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38268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707904" y="260039"/>
            <a:ext cx="18722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cimbál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80795"/>
            <a:ext cx="6624736" cy="5165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5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340768"/>
            <a:ext cx="8254174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50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865597" y="363104"/>
            <a:ext cx="511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Josef Václav </a:t>
            </a:r>
            <a:r>
              <a:rPr lang="cs-CZ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Schunda</a:t>
            </a:r>
            <a:r>
              <a:rPr lang="cs-CZ" sz="28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(1845-1923)</a:t>
            </a:r>
            <a:endParaRPr lang="cs-CZ" sz="28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219805" y="935142"/>
            <a:ext cx="2520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Nagy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cymbalom</a:t>
            </a:r>
            <a:endParaRPr lang="cs-CZ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44824"/>
            <a:ext cx="6883118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6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</TotalTime>
  <Words>411</Words>
  <Application>Microsoft Office PowerPoint</Application>
  <PresentationFormat>Předvádění na obrazovce (4:3)</PresentationFormat>
  <Paragraphs>28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Prvotní a druhotná folklórní existence hudebních nástrojů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Ch. \k</dc:creator>
  <cp:lastModifiedBy>Petr Kalina</cp:lastModifiedBy>
  <cp:revision>33</cp:revision>
  <dcterms:created xsi:type="dcterms:W3CDTF">2011-02-28T16:35:33Z</dcterms:created>
  <dcterms:modified xsi:type="dcterms:W3CDTF">2015-10-27T08:43:57Z</dcterms:modified>
</cp:coreProperties>
</file>