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7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007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9083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914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80636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6444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4313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4818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4558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8267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5722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4961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1247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8193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612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159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841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6CA27-A669-4797-94EB-E080D2F0D4CD}" type="datetimeFigureOut">
              <a:rPr lang="sk-SK" smtClean="0"/>
              <a:pPr/>
              <a:t>24. 11. 2019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EBC43BC-E9F9-40F5-B305-B6CC6E7E4EC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6003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2wMlguRTfY" TargetMode="External"/><Relationship Id="rId2" Type="http://schemas.openxmlformats.org/officeDocument/2006/relationships/hyperlink" Target="http://ks.imslp.net/files/imglnks/usimg/2/2c/IMSLP354492-PMLP94674--Mus.ms.141-_Parto_qual_pastorello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opisharmonie.cz/rozhovory/johann-adolf-hasse-hostem-na-bertramc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6068D7-A213-4110-AAF8-EC97C2D95B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Johann Adolf </a:t>
            </a:r>
            <a:r>
              <a:rPr lang="sk-SK" dirty="0" err="1"/>
              <a:t>Hasse</a:t>
            </a:r>
            <a:r>
              <a:rPr lang="sk-SK" dirty="0"/>
              <a:t> - </a:t>
            </a:r>
            <a:r>
              <a:rPr lang="sk-SK" dirty="0" err="1"/>
              <a:t>Artaserse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E7BE1C0-65D2-4117-936B-49054774DA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Samuel Šomorjai </a:t>
            </a:r>
          </a:p>
        </p:txBody>
      </p:sp>
    </p:spTree>
    <p:extLst>
      <p:ext uri="{BB962C8B-B14F-4D97-AF65-F5344CB8AC3E}">
        <p14:creationId xmlns:p14="http://schemas.microsoft.com/office/powerpoint/2010/main" xmlns="" val="23851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1EDD21E1-BAF0-4314-AB31-82ECB8AC9E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D69EA8-ADDF-4B00-B775-F2744A93F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sk-SK" dirty="0"/>
              <a:t>Životopis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DC8619C-F25D-468E-95FA-2A2151D7DD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51609955-9083-4DE6-9141-752473D87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r>
              <a:rPr lang="sk-SK" dirty="0"/>
              <a:t>Krst 25.3.1699 – †16.12.1783</a:t>
            </a:r>
          </a:p>
          <a:p>
            <a:r>
              <a:rPr lang="sk-SK" dirty="0"/>
              <a:t>Tenor v opere vojvodu z </a:t>
            </a:r>
            <a:r>
              <a:rPr lang="sk-SK" dirty="0" err="1"/>
              <a:t>Braunchweig-Wolfenbüttelu</a:t>
            </a:r>
            <a:endParaRPr lang="sk-SK" dirty="0"/>
          </a:p>
          <a:p>
            <a:r>
              <a:rPr lang="sk-SK" dirty="0"/>
              <a:t>1722- odchod do Talianska: Benátky, Florencia, </a:t>
            </a:r>
            <a:r>
              <a:rPr lang="sk-SK" dirty="0" err="1"/>
              <a:t>Blogna</a:t>
            </a:r>
            <a:r>
              <a:rPr lang="sk-SK" dirty="0"/>
              <a:t>, Rím, Neapol</a:t>
            </a:r>
          </a:p>
          <a:p>
            <a:r>
              <a:rPr lang="sk-SK" dirty="0"/>
              <a:t>Žiak </a:t>
            </a:r>
            <a:r>
              <a:rPr lang="sk-SK" dirty="0" err="1"/>
              <a:t>Alessandra</a:t>
            </a:r>
            <a:r>
              <a:rPr lang="sk-SK" dirty="0"/>
              <a:t> </a:t>
            </a:r>
            <a:r>
              <a:rPr lang="sk-SK" dirty="0" err="1"/>
              <a:t>Scarlattiho</a:t>
            </a:r>
            <a:r>
              <a:rPr lang="sk-SK" dirty="0"/>
              <a:t> </a:t>
            </a:r>
          </a:p>
        </p:txBody>
      </p:sp>
      <p:pic>
        <p:nvPicPr>
          <p:cNvPr id="1028" name="Picture 4" descr="Výsledok vyhľadávania obrázkov pre dopyt Johann Adolf Hasse">
            <a:extLst>
              <a:ext uri="{FF2B5EF4-FFF2-40B4-BE49-F238E27FC236}">
                <a16:creationId xmlns:a16="http://schemas.microsoft.com/office/drawing/2014/main" xmlns="" id="{942DB018-D9DC-472C-B28D-809F470C7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716540" y="645106"/>
            <a:ext cx="4202379" cy="524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 12">
            <a:extLst>
              <a:ext uri="{FF2B5EF4-FFF2-40B4-BE49-F238E27FC236}">
                <a16:creationId xmlns:a16="http://schemas.microsoft.com/office/drawing/2014/main" xmlns="" id="{7D9439D6-DEAD-4CEB-A61B-BE3D64D1B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198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EDD21E1-BAF0-4314-AB31-82ECB8AC9E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DC8619C-F25D-468E-95FA-2A2151D7DD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CEC8D198-71B1-4268-846D-0E45C3018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1700" dirty="0"/>
              <a:t>Skladba </a:t>
            </a:r>
            <a:r>
              <a:rPr lang="sk-SK" sz="1700" i="1" dirty="0"/>
              <a:t>Antonio e </a:t>
            </a:r>
            <a:r>
              <a:rPr lang="sk-SK" sz="1700" i="1" dirty="0" err="1"/>
              <a:t>Cleopatra</a:t>
            </a:r>
            <a:r>
              <a:rPr lang="sk-SK" sz="1700" i="1" dirty="0"/>
              <a:t> </a:t>
            </a:r>
            <a:r>
              <a:rPr lang="sk-SK" sz="1700" dirty="0"/>
              <a:t>→ </a:t>
            </a:r>
            <a:r>
              <a:rPr lang="sk-SK" sz="1700" dirty="0" err="1"/>
              <a:t>Farinelli</a:t>
            </a:r>
            <a:r>
              <a:rPr lang="sk-SK" sz="1700" dirty="0"/>
              <a:t> a </a:t>
            </a:r>
            <a:r>
              <a:rPr lang="sk-SK" sz="1700" dirty="0" err="1"/>
              <a:t>Vittoria</a:t>
            </a:r>
            <a:r>
              <a:rPr lang="sk-SK" sz="1700" dirty="0"/>
              <a:t> </a:t>
            </a:r>
            <a:r>
              <a:rPr lang="sk-SK" sz="1700" dirty="0" err="1"/>
              <a:t>Tesi</a:t>
            </a:r>
            <a:endParaRPr lang="sk-SK" sz="1700" dirty="0"/>
          </a:p>
          <a:p>
            <a:pPr>
              <a:lnSpc>
                <a:spcPct val="90000"/>
              </a:lnSpc>
            </a:pPr>
            <a:r>
              <a:rPr lang="sk-SK" sz="1700" i="1" dirty="0" err="1"/>
              <a:t>Sesostrate</a:t>
            </a:r>
            <a:r>
              <a:rPr lang="sk-SK" sz="1700" dirty="0"/>
              <a:t> → narodeniny Márie Terézie</a:t>
            </a:r>
          </a:p>
          <a:p>
            <a:pPr>
              <a:lnSpc>
                <a:spcPct val="90000"/>
              </a:lnSpc>
            </a:pPr>
            <a:r>
              <a:rPr lang="sk-SK" sz="1700" dirty="0"/>
              <a:t>1730 úspech počas karnevalovej sezóny v Benátkach s operou </a:t>
            </a:r>
            <a:r>
              <a:rPr lang="sk-SK" sz="1700" i="1" dirty="0" err="1"/>
              <a:t>Artaserse</a:t>
            </a:r>
            <a:endParaRPr lang="sk-SK" sz="1700" i="1" dirty="0"/>
          </a:p>
          <a:p>
            <a:pPr>
              <a:lnSpc>
                <a:spcPct val="90000"/>
              </a:lnSpc>
            </a:pPr>
            <a:r>
              <a:rPr lang="sk-SK" sz="1700" dirty="0"/>
              <a:t>Toho istého roku svadba so speváčkou </a:t>
            </a:r>
            <a:r>
              <a:rPr lang="sk-SK" sz="1700" dirty="0" err="1"/>
              <a:t>Faustinou</a:t>
            </a:r>
            <a:r>
              <a:rPr lang="sk-SK" sz="1700" dirty="0"/>
              <a:t> </a:t>
            </a:r>
            <a:r>
              <a:rPr lang="sk-SK" sz="1700" dirty="0" err="1"/>
              <a:t>Bordoni</a:t>
            </a:r>
            <a:endParaRPr lang="sk-SK" sz="1700" dirty="0"/>
          </a:p>
          <a:p>
            <a:pPr>
              <a:lnSpc>
                <a:spcPct val="90000"/>
              </a:lnSpc>
            </a:pPr>
            <a:r>
              <a:rPr lang="sk-SK" sz="1700" dirty="0"/>
              <a:t>Saský </a:t>
            </a:r>
            <a:r>
              <a:rPr lang="sk-SK" sz="1700" dirty="0" err="1" smtClean="0"/>
              <a:t>kurfirst</a:t>
            </a:r>
            <a:r>
              <a:rPr lang="sk-SK" sz="1700" dirty="0" smtClean="0"/>
              <a:t> a </a:t>
            </a:r>
            <a:r>
              <a:rPr lang="sk-SK" sz="1700" dirty="0" err="1" smtClean="0"/>
              <a:t>polský</a:t>
            </a:r>
            <a:r>
              <a:rPr lang="sk-SK" sz="1700" dirty="0" smtClean="0"/>
              <a:t> </a:t>
            </a:r>
            <a:r>
              <a:rPr lang="sk-SK" sz="1700" dirty="0" err="1" smtClean="0"/>
              <a:t>král</a:t>
            </a:r>
            <a:r>
              <a:rPr lang="sk-SK" sz="1700" dirty="0" smtClean="0"/>
              <a:t> povolal </a:t>
            </a:r>
            <a:r>
              <a:rPr lang="sk-SK" sz="1700" dirty="0"/>
              <a:t>Hasseho do Drážďan a udelil mu titul „</a:t>
            </a:r>
            <a:r>
              <a:rPr lang="sk-SK" sz="1700" dirty="0" err="1"/>
              <a:t>Primo</a:t>
            </a:r>
            <a:r>
              <a:rPr lang="sk-SK" sz="1700" dirty="0"/>
              <a:t> maestro di </a:t>
            </a:r>
            <a:r>
              <a:rPr lang="sk-SK" sz="1700" dirty="0" err="1"/>
              <a:t>capella</a:t>
            </a:r>
            <a:r>
              <a:rPr lang="sk-SK" sz="1700" dirty="0"/>
              <a:t> di S. M. Re </a:t>
            </a:r>
            <a:r>
              <a:rPr lang="sk-SK" sz="1700" dirty="0" err="1"/>
              <a:t>Augusto</a:t>
            </a:r>
            <a:r>
              <a:rPr lang="sk-SK" sz="1700" dirty="0"/>
              <a:t> di </a:t>
            </a:r>
            <a:r>
              <a:rPr lang="sk-SK" sz="1700" dirty="0" err="1"/>
              <a:t>Polonia</a:t>
            </a:r>
            <a:r>
              <a:rPr lang="sk-SK" sz="1700" dirty="0"/>
              <a:t> </a:t>
            </a:r>
            <a:r>
              <a:rPr lang="sk-SK" sz="1700" dirty="0" err="1"/>
              <a:t>ed</a:t>
            </a:r>
            <a:r>
              <a:rPr lang="sk-SK" sz="1700" dirty="0"/>
              <a:t> </a:t>
            </a:r>
            <a:r>
              <a:rPr lang="sk-SK" sz="1700" dirty="0" err="1"/>
              <a:t>Elettore</a:t>
            </a:r>
            <a:r>
              <a:rPr lang="sk-SK" sz="1700" dirty="0"/>
              <a:t> di </a:t>
            </a:r>
            <a:r>
              <a:rPr lang="sk-SK" sz="1700" dirty="0" err="1"/>
              <a:t>Sassonia</a:t>
            </a:r>
            <a:r>
              <a:rPr lang="sk-SK" sz="1700" dirty="0"/>
              <a:t>“ </a:t>
            </a:r>
          </a:p>
        </p:txBody>
      </p:sp>
      <p:pic>
        <p:nvPicPr>
          <p:cNvPr id="2050" name="Picture 2" descr="Výsledok vyhľadávania obrázkov pre dopyt faustina bordoni">
            <a:extLst>
              <a:ext uri="{FF2B5EF4-FFF2-40B4-BE49-F238E27FC236}">
                <a16:creationId xmlns:a16="http://schemas.microsoft.com/office/drawing/2014/main" xmlns="" id="{0D516623-0D65-4E83-90CC-BAF07955C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894891" y="645106"/>
            <a:ext cx="3845677" cy="524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12">
            <a:extLst>
              <a:ext uri="{FF2B5EF4-FFF2-40B4-BE49-F238E27FC236}">
                <a16:creationId xmlns:a16="http://schemas.microsoft.com/office/drawing/2014/main" xmlns="" id="{7D9439D6-DEAD-4CEB-A61B-BE3D64D1B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60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0223DA85-BB94-4F9F-B2F1-02CED2A9D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Verejnú premiéru opery </a:t>
            </a:r>
            <a:r>
              <a:rPr lang="sk-SK" i="1" dirty="0" err="1"/>
              <a:t>Cleofide</a:t>
            </a:r>
            <a:r>
              <a:rPr lang="sk-SK" i="1" dirty="0"/>
              <a:t> </a:t>
            </a:r>
            <a:r>
              <a:rPr lang="sk-SK" dirty="0"/>
              <a:t>v zámku </a:t>
            </a:r>
            <a:r>
              <a:rPr lang="sk-SK" dirty="0" err="1"/>
              <a:t>Zwinger</a:t>
            </a:r>
            <a:r>
              <a:rPr lang="sk-SK" dirty="0"/>
              <a:t> </a:t>
            </a:r>
            <a:r>
              <a:rPr lang="sk-SK" dirty="0" err="1"/>
              <a:t>navšívil</a:t>
            </a:r>
            <a:r>
              <a:rPr lang="sk-SK" dirty="0"/>
              <a:t> J. S. Bach</a:t>
            </a:r>
          </a:p>
          <a:p>
            <a:r>
              <a:rPr lang="sk-SK" dirty="0"/>
              <a:t>Po smrti </a:t>
            </a:r>
            <a:r>
              <a:rPr lang="sk-SK" dirty="0" err="1" smtClean="0"/>
              <a:t>kurfirsta</a:t>
            </a:r>
            <a:r>
              <a:rPr lang="sk-SK" dirty="0" smtClean="0"/>
              <a:t> </a:t>
            </a:r>
            <a:r>
              <a:rPr lang="sk-SK" dirty="0"/>
              <a:t>odišiel opäť do Benátok</a:t>
            </a:r>
          </a:p>
          <a:p>
            <a:r>
              <a:rPr lang="sk-SK" dirty="0" smtClean="0"/>
              <a:t>Pruský k</a:t>
            </a:r>
            <a:r>
              <a:rPr lang="sk-SK" dirty="0" smtClean="0"/>
              <a:t>ráľ </a:t>
            </a:r>
            <a:r>
              <a:rPr lang="sk-SK" dirty="0"/>
              <a:t>Fridrich II. navštívil predstavenie opery </a:t>
            </a:r>
            <a:r>
              <a:rPr lang="sk-SK" i="1" dirty="0" err="1"/>
              <a:t>Lucio</a:t>
            </a:r>
            <a:r>
              <a:rPr lang="sk-SK" i="1" dirty="0"/>
              <a:t> </a:t>
            </a:r>
            <a:r>
              <a:rPr lang="sk-SK" i="1" dirty="0" err="1"/>
              <a:t>Papirio</a:t>
            </a:r>
            <a:r>
              <a:rPr lang="sk-SK" i="1" dirty="0"/>
              <a:t>   </a:t>
            </a:r>
          </a:p>
          <a:p>
            <a:r>
              <a:rPr lang="sk-SK" dirty="0"/>
              <a:t>Po sedemročnej vojne bol </a:t>
            </a:r>
            <a:r>
              <a:rPr lang="sk-SK" dirty="0" err="1"/>
              <a:t>Hasse</a:t>
            </a:r>
            <a:r>
              <a:rPr lang="sk-SK" dirty="0"/>
              <a:t> spolu s </a:t>
            </a:r>
            <a:r>
              <a:rPr lang="sk-SK" dirty="0" err="1"/>
              <a:t>Faustinou</a:t>
            </a:r>
            <a:r>
              <a:rPr lang="sk-SK" dirty="0"/>
              <a:t> prepustení zo služieb dvora</a:t>
            </a:r>
          </a:p>
          <a:p>
            <a:r>
              <a:rPr lang="sk-SK" dirty="0"/>
              <a:t>Odišiel do Viedne, kde skomponoval poslednú operu </a:t>
            </a:r>
            <a:r>
              <a:rPr lang="sk-SK" i="1" dirty="0" err="1"/>
              <a:t>Il</a:t>
            </a:r>
            <a:r>
              <a:rPr lang="sk-SK" i="1" dirty="0"/>
              <a:t> </a:t>
            </a:r>
            <a:r>
              <a:rPr lang="sk-SK" i="1" dirty="0" err="1"/>
              <a:t>Ruggiero</a:t>
            </a:r>
            <a:r>
              <a:rPr lang="sk-SK" i="1" dirty="0"/>
              <a:t> </a:t>
            </a:r>
            <a:r>
              <a:rPr lang="sk-SK" i="1" dirty="0" err="1"/>
              <a:t>ovvero</a:t>
            </a:r>
            <a:r>
              <a:rPr lang="sk-SK" i="1" dirty="0"/>
              <a:t> </a:t>
            </a:r>
            <a:r>
              <a:rPr lang="sk-SK" i="1" dirty="0" err="1"/>
              <a:t>L'eroica</a:t>
            </a:r>
            <a:r>
              <a:rPr lang="sk-SK" i="1" dirty="0"/>
              <a:t> </a:t>
            </a:r>
            <a:r>
              <a:rPr lang="sk-SK" i="1" dirty="0" err="1"/>
              <a:t>grattitudine</a:t>
            </a:r>
            <a:r>
              <a:rPr lang="sk-SK" i="1" dirty="0"/>
              <a:t> </a:t>
            </a:r>
          </a:p>
          <a:p>
            <a:r>
              <a:rPr lang="sk-SK" dirty="0"/>
              <a:t>Pomník k jeho hrobu bol postavený dodatočne v roku 1820</a:t>
            </a:r>
          </a:p>
        </p:txBody>
      </p:sp>
    </p:spTree>
    <p:extLst>
      <p:ext uri="{BB962C8B-B14F-4D97-AF65-F5344CB8AC3E}">
        <p14:creationId xmlns:p14="http://schemas.microsoft.com/office/powerpoint/2010/main" xmlns="" val="245919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85D526-C5F9-4EE1-9D94-A57AF9FA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Dielo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88B8B2D-8E86-47EC-B4FE-FAC8C920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Pracoval veľmi rýchlo </a:t>
            </a:r>
          </a:p>
          <a:p>
            <a:r>
              <a:rPr lang="sk-SK" dirty="0"/>
              <a:t>Dochovalo sa: viac ako 60 opier, 12 oratórií, 60 omší a </a:t>
            </a:r>
            <a:r>
              <a:rPr lang="sk-SK" dirty="0" err="1"/>
              <a:t>requiem</a:t>
            </a:r>
            <a:r>
              <a:rPr lang="sk-SK" dirty="0"/>
              <a:t>, 90 kantát a mnoho ďalších skladieb </a:t>
            </a:r>
          </a:p>
          <a:p>
            <a:r>
              <a:rPr lang="sk-SK" dirty="0"/>
              <a:t>Súpis jeho diela sčíta 1635 položiek </a:t>
            </a:r>
          </a:p>
        </p:txBody>
      </p:sp>
    </p:spTree>
    <p:extLst>
      <p:ext uri="{BB962C8B-B14F-4D97-AF65-F5344CB8AC3E}">
        <p14:creationId xmlns:p14="http://schemas.microsoft.com/office/powerpoint/2010/main" xmlns="" val="178924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13B128-281F-438E-8EAD-763EFEDB9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Artaserse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5ADD12DD-4E49-4641-9054-0C5E407B1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Opera </a:t>
            </a:r>
            <a:r>
              <a:rPr lang="sk-SK" dirty="0" err="1"/>
              <a:t>seria</a:t>
            </a:r>
            <a:r>
              <a:rPr lang="sk-SK" dirty="0"/>
              <a:t> </a:t>
            </a:r>
            <a:r>
              <a:rPr lang="sk-SK" dirty="0" smtClean="0"/>
              <a:t> / dramma per musica o </a:t>
            </a:r>
            <a:r>
              <a:rPr lang="sk-SK" dirty="0"/>
              <a:t>troch dejstvách </a:t>
            </a:r>
          </a:p>
          <a:p>
            <a:r>
              <a:rPr lang="sk-SK" dirty="0"/>
              <a:t>Premiéra v roku 1730 v Benátkach v divadle San </a:t>
            </a:r>
            <a:r>
              <a:rPr lang="sk-SK" dirty="0" err="1"/>
              <a:t>Giovanni</a:t>
            </a:r>
            <a:r>
              <a:rPr lang="sk-SK" dirty="0"/>
              <a:t> </a:t>
            </a:r>
            <a:r>
              <a:rPr lang="sk-SK" dirty="0" err="1"/>
              <a:t>Grisostomo</a:t>
            </a:r>
            <a:endParaRPr lang="sk-SK" dirty="0"/>
          </a:p>
          <a:p>
            <a:r>
              <a:rPr lang="sk-SK" dirty="0"/>
              <a:t>Libreto od </a:t>
            </a:r>
            <a:r>
              <a:rPr lang="sk-SK" dirty="0" err="1"/>
              <a:t>Pietra</a:t>
            </a:r>
            <a:r>
              <a:rPr lang="sk-SK" dirty="0"/>
              <a:t> </a:t>
            </a:r>
            <a:r>
              <a:rPr lang="sk-SK" dirty="0" err="1"/>
              <a:t>Metastasia</a:t>
            </a:r>
            <a:r>
              <a:rPr lang="sk-SK" dirty="0"/>
              <a:t>/</a:t>
            </a:r>
            <a:r>
              <a:rPr lang="sk-SK" dirty="0" err="1"/>
              <a:t>Giovanniho</a:t>
            </a:r>
            <a:r>
              <a:rPr lang="sk-SK" dirty="0"/>
              <a:t> </a:t>
            </a:r>
            <a:r>
              <a:rPr lang="sk-SK" dirty="0" err="1"/>
              <a:t>Boldoniho</a:t>
            </a:r>
            <a:endParaRPr lang="sk-SK" dirty="0"/>
          </a:p>
          <a:p>
            <a:r>
              <a:rPr lang="sk-SK" dirty="0" err="1"/>
              <a:t>Farinelli</a:t>
            </a:r>
            <a:r>
              <a:rPr lang="sk-SK" dirty="0"/>
              <a:t> a </a:t>
            </a:r>
            <a:r>
              <a:rPr lang="sk-SK" dirty="0" err="1"/>
              <a:t>Francesca</a:t>
            </a:r>
            <a:r>
              <a:rPr lang="sk-SK" dirty="0"/>
              <a:t> </a:t>
            </a:r>
            <a:r>
              <a:rPr lang="sk-SK" dirty="0" err="1"/>
              <a:t>Cuzzoni</a:t>
            </a:r>
            <a:r>
              <a:rPr lang="sk-SK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141832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3985AB-C857-460C-B016-FC872650E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Parto</a:t>
            </a:r>
            <a:r>
              <a:rPr lang="sk-SK" dirty="0"/>
              <a:t> </a:t>
            </a:r>
            <a:r>
              <a:rPr lang="sk-SK" dirty="0" err="1"/>
              <a:t>qual</a:t>
            </a:r>
            <a:r>
              <a:rPr lang="sk-SK" dirty="0"/>
              <a:t> </a:t>
            </a:r>
            <a:r>
              <a:rPr lang="sk-SK" dirty="0" err="1"/>
              <a:t>pastorello</a:t>
            </a:r>
            <a:r>
              <a:rPr lang="sk-SK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015F7C6A-080F-412B-AC03-92A479DA0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r>
              <a:rPr lang="sk-SK" dirty="0" err="1"/>
              <a:t>Arbaceho</a:t>
            </a:r>
            <a:r>
              <a:rPr lang="sk-SK" dirty="0"/>
              <a:t> da </a:t>
            </a:r>
            <a:r>
              <a:rPr lang="sk-SK" dirty="0" err="1"/>
              <a:t>capo</a:t>
            </a:r>
            <a:r>
              <a:rPr lang="sk-SK" dirty="0"/>
              <a:t> </a:t>
            </a:r>
            <a:r>
              <a:rPr lang="sk-SK" dirty="0" err="1"/>
              <a:t>aria</a:t>
            </a:r>
            <a:r>
              <a:rPr lang="sk-SK" dirty="0"/>
              <a:t> (</a:t>
            </a:r>
            <a:r>
              <a:rPr lang="sk-SK" dirty="0" err="1"/>
              <a:t>Farinelliho</a:t>
            </a:r>
            <a:r>
              <a:rPr lang="sk-SK" dirty="0"/>
              <a:t>)</a:t>
            </a:r>
          </a:p>
          <a:p>
            <a:r>
              <a:rPr lang="sk-SK" dirty="0"/>
              <a:t>D dur</a:t>
            </a:r>
          </a:p>
          <a:p>
            <a:r>
              <a:rPr lang="sk-SK" dirty="0"/>
              <a:t>Pravdepodobne nie </a:t>
            </a:r>
            <a:r>
              <a:rPr lang="sk-SK" dirty="0" err="1"/>
              <a:t>Metastasio</a:t>
            </a:r>
            <a:r>
              <a:rPr lang="sk-SK" dirty="0"/>
              <a:t>, ale </a:t>
            </a:r>
            <a:r>
              <a:rPr lang="sk-SK" dirty="0" err="1"/>
              <a:t>Boldoni</a:t>
            </a:r>
            <a:r>
              <a:rPr lang="sk-SK" dirty="0"/>
              <a:t> </a:t>
            </a:r>
          </a:p>
          <a:p>
            <a:r>
              <a:rPr lang="sk-SK" dirty="0">
                <a:hlinkClick r:id="rId2"/>
              </a:rPr>
              <a:t>http://ks.imslp.net/files/imglnks/usimg/2/2c/IMSLP354492-PMLP94674--Mus.ms.141-_Parto_qual_pastorello.pdf</a:t>
            </a:r>
            <a:endParaRPr lang="sk-SK" dirty="0"/>
          </a:p>
          <a:p>
            <a:r>
              <a:rPr lang="sk-SK" dirty="0">
                <a:hlinkClick r:id="rId3"/>
              </a:rPr>
              <a:t>https://www.youtube.com/watch?v=t2wMlguRTfY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5538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51BD181-F535-4315-BA0A-EF997AED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1D27B28-EE47-4219-A79B-EF4C85CC7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083" y="1264554"/>
            <a:ext cx="8915400" cy="5502005"/>
          </a:xfrm>
        </p:spPr>
        <p:txBody>
          <a:bodyPr>
            <a:normAutofit/>
          </a:bodyPr>
          <a:lstStyle/>
          <a:p>
            <a:r>
              <a:rPr lang="sk-SK" sz="1600" dirty="0"/>
              <a:t>ABERT, Anna </a:t>
            </a:r>
            <a:r>
              <a:rPr lang="sk-SK" sz="1600" dirty="0" err="1"/>
              <a:t>Amalie</a:t>
            </a:r>
            <a:r>
              <a:rPr lang="sk-SK" sz="1600" dirty="0"/>
              <a:t>: </a:t>
            </a:r>
            <a:r>
              <a:rPr lang="sk-SK" sz="1600" dirty="0" err="1"/>
              <a:t>Hasse</a:t>
            </a:r>
            <a:r>
              <a:rPr lang="sk-SK" sz="1600" dirty="0"/>
              <a:t>, Johann Adolf. In BLUME, Friedrich (</a:t>
            </a:r>
            <a:r>
              <a:rPr lang="sk-SK" sz="1600" dirty="0" err="1"/>
              <a:t>ed</a:t>
            </a:r>
            <a:r>
              <a:rPr lang="sk-SK" sz="1600" dirty="0"/>
              <a:t>.). </a:t>
            </a:r>
            <a:r>
              <a:rPr lang="sk-SK" sz="1600" i="1" dirty="0" err="1"/>
              <a:t>Die</a:t>
            </a:r>
            <a:r>
              <a:rPr lang="sk-SK" sz="1600" i="1" dirty="0"/>
              <a:t> </a:t>
            </a:r>
            <a:r>
              <a:rPr lang="sk-SK" sz="1600" i="1" dirty="0" err="1"/>
              <a:t>Musik</a:t>
            </a:r>
            <a:r>
              <a:rPr lang="sk-SK" sz="1600" i="1" dirty="0"/>
              <a:t> in </a:t>
            </a:r>
            <a:r>
              <a:rPr lang="sk-SK" sz="1600" i="1" dirty="0" err="1"/>
              <a:t>Geschichte</a:t>
            </a:r>
            <a:r>
              <a:rPr lang="sk-SK" sz="1600" i="1" dirty="0"/>
              <a:t> </a:t>
            </a:r>
            <a:r>
              <a:rPr lang="sk-SK" sz="1600" i="1" dirty="0" err="1"/>
              <a:t>und</a:t>
            </a:r>
            <a:r>
              <a:rPr lang="sk-SK" sz="1600" i="1" dirty="0"/>
              <a:t> </a:t>
            </a:r>
            <a:r>
              <a:rPr lang="sk-SK" sz="1600" i="1" dirty="0" err="1"/>
              <a:t>Gegenwart</a:t>
            </a:r>
            <a:r>
              <a:rPr lang="sk-SK" sz="1600" i="1" dirty="0"/>
              <a:t>. </a:t>
            </a:r>
            <a:r>
              <a:rPr lang="sk-SK" sz="1600" dirty="0" err="1"/>
              <a:t>Bd</a:t>
            </a:r>
            <a:r>
              <a:rPr lang="sk-SK" sz="1600" dirty="0"/>
              <a:t>. 5, </a:t>
            </a:r>
            <a:r>
              <a:rPr lang="sk-SK" sz="1600" dirty="0" err="1"/>
              <a:t>Kassel</a:t>
            </a:r>
            <a:r>
              <a:rPr lang="sk-SK" sz="1600" dirty="0"/>
              <a:t> </a:t>
            </a:r>
            <a:r>
              <a:rPr lang="sk-SK" sz="1600" dirty="0" err="1"/>
              <a:t>und</a:t>
            </a:r>
            <a:r>
              <a:rPr lang="sk-SK" sz="1600" dirty="0"/>
              <a:t> </a:t>
            </a:r>
            <a:r>
              <a:rPr lang="sk-SK" sz="1600" dirty="0" err="1"/>
              <a:t>Basel</a:t>
            </a:r>
            <a:r>
              <a:rPr lang="sk-SK" sz="1600" dirty="0"/>
              <a:t>: 1956, </a:t>
            </a:r>
            <a:r>
              <a:rPr lang="sk-SK" sz="1600" dirty="0" err="1"/>
              <a:t>sl</a:t>
            </a:r>
            <a:r>
              <a:rPr lang="sk-SK" sz="1600" dirty="0"/>
              <a:t>. 1771- 1788.</a:t>
            </a:r>
          </a:p>
          <a:p>
            <a:r>
              <a:rPr lang="sk-SK" sz="1600" dirty="0"/>
              <a:t>ČERNUŠÁK, </a:t>
            </a:r>
            <a:r>
              <a:rPr lang="sk-SK" sz="1600" dirty="0" err="1"/>
              <a:t>Gracián</a:t>
            </a:r>
            <a:r>
              <a:rPr lang="sk-SK" sz="1600" dirty="0"/>
              <a:t>: </a:t>
            </a:r>
            <a:r>
              <a:rPr lang="sk-SK" sz="1600" dirty="0" err="1"/>
              <a:t>Hasse</a:t>
            </a:r>
            <a:r>
              <a:rPr lang="sk-SK" sz="1600" dirty="0"/>
              <a:t>, Johann Adolf. In ČERNUŠÁK, </a:t>
            </a:r>
            <a:r>
              <a:rPr lang="sk-SK" sz="1600" dirty="0" err="1"/>
              <a:t>Gracián</a:t>
            </a:r>
            <a:r>
              <a:rPr lang="sk-SK" sz="1600" dirty="0"/>
              <a:t> – HELFERT, Vladimír (</a:t>
            </a:r>
            <a:r>
              <a:rPr lang="sk-SK" sz="1600" dirty="0" err="1"/>
              <a:t>eds</a:t>
            </a:r>
            <a:r>
              <a:rPr lang="sk-SK" sz="1600" dirty="0"/>
              <a:t>.). </a:t>
            </a:r>
            <a:r>
              <a:rPr lang="sk-SK" sz="1600" i="1" dirty="0" err="1"/>
              <a:t>Pazdírkův</a:t>
            </a:r>
            <a:r>
              <a:rPr lang="sk-SK" sz="1600" i="1" dirty="0"/>
              <a:t> </a:t>
            </a:r>
            <a:r>
              <a:rPr lang="sk-SK" sz="1600" i="1" dirty="0" err="1"/>
              <a:t>hudební</a:t>
            </a:r>
            <a:r>
              <a:rPr lang="sk-SK" sz="1600" i="1" dirty="0"/>
              <a:t> slovník náučný. </a:t>
            </a:r>
            <a:r>
              <a:rPr lang="sk-SK" sz="1600" dirty="0"/>
              <a:t>Sv. 1., Brno: </a:t>
            </a:r>
            <a:r>
              <a:rPr lang="sk-SK" sz="1600" dirty="0" err="1"/>
              <a:t>Nákladem</a:t>
            </a:r>
            <a:r>
              <a:rPr lang="sk-SK" sz="1600" dirty="0"/>
              <a:t> </a:t>
            </a:r>
            <a:r>
              <a:rPr lang="sk-SK" sz="1600" dirty="0" err="1"/>
              <a:t>Ol</a:t>
            </a:r>
            <a:r>
              <a:rPr lang="sk-SK" sz="1600" dirty="0"/>
              <a:t>. </a:t>
            </a:r>
            <a:r>
              <a:rPr lang="sk-SK" sz="1600" dirty="0" err="1"/>
              <a:t>Pazdírka</a:t>
            </a:r>
            <a:r>
              <a:rPr lang="sk-SK" sz="1600" dirty="0"/>
              <a:t>, 1937, s. 368. </a:t>
            </a:r>
          </a:p>
          <a:p>
            <a:r>
              <a:rPr lang="sk-SK" sz="1600" dirty="0" err="1"/>
              <a:t>Eitner</a:t>
            </a:r>
            <a:r>
              <a:rPr lang="sk-SK" sz="1600" dirty="0"/>
              <a:t>, Robert: </a:t>
            </a:r>
            <a:r>
              <a:rPr lang="sk-SK" sz="1600" dirty="0" err="1"/>
              <a:t>Hasse</a:t>
            </a:r>
            <a:r>
              <a:rPr lang="sk-SK" sz="1600" dirty="0"/>
              <a:t>, Johann </a:t>
            </a:r>
            <a:r>
              <a:rPr lang="sk-SK" sz="1600" dirty="0" err="1"/>
              <a:t>Adolph</a:t>
            </a:r>
            <a:r>
              <a:rPr lang="sk-SK" sz="1600" dirty="0"/>
              <a:t>. In </a:t>
            </a:r>
            <a:r>
              <a:rPr lang="sk-SK" sz="1600" i="1" dirty="0" err="1"/>
              <a:t>Biographisch-bibliographisches</a:t>
            </a:r>
            <a:r>
              <a:rPr lang="sk-SK" sz="1600" i="1" dirty="0"/>
              <a:t> </a:t>
            </a:r>
            <a:r>
              <a:rPr lang="sk-SK" sz="1600" i="1" dirty="0" err="1"/>
              <a:t>QuellenLexikon</a:t>
            </a:r>
            <a:r>
              <a:rPr lang="sk-SK" sz="1600" dirty="0"/>
              <a:t>, </a:t>
            </a:r>
            <a:r>
              <a:rPr lang="sk-SK" sz="1600" dirty="0" err="1"/>
              <a:t>Bd</a:t>
            </a:r>
            <a:r>
              <a:rPr lang="sk-SK" sz="1600" dirty="0"/>
              <a:t>. 5. </a:t>
            </a:r>
            <a:r>
              <a:rPr lang="sk-SK" sz="1600" dirty="0" err="1"/>
              <a:t>Graz</a:t>
            </a:r>
            <a:r>
              <a:rPr lang="sk-SK" sz="1600" dirty="0"/>
              <a:t>: </a:t>
            </a:r>
            <a:r>
              <a:rPr lang="sk-SK" sz="1600" dirty="0" err="1"/>
              <a:t>Akademische</a:t>
            </a:r>
            <a:r>
              <a:rPr lang="sk-SK" sz="1600" dirty="0"/>
              <a:t> </a:t>
            </a:r>
            <a:r>
              <a:rPr lang="sk-SK" sz="1600" dirty="0" err="1"/>
              <a:t>Druck</a:t>
            </a:r>
            <a:r>
              <a:rPr lang="sk-SK" sz="1600" dirty="0"/>
              <a:t>- </a:t>
            </a:r>
            <a:r>
              <a:rPr lang="sk-SK" sz="1600" dirty="0" err="1"/>
              <a:t>und</a:t>
            </a:r>
            <a:r>
              <a:rPr lang="sk-SK" sz="1600" dirty="0"/>
              <a:t> </a:t>
            </a:r>
            <a:r>
              <a:rPr lang="sk-SK" sz="1600" dirty="0" err="1"/>
              <a:t>Verlagsanstalt</a:t>
            </a:r>
            <a:r>
              <a:rPr lang="sk-SK" sz="1600" dirty="0"/>
              <a:t>, 1959. s. 36-41.</a:t>
            </a:r>
          </a:p>
          <a:p>
            <a:r>
              <a:rPr lang="sk-SK" sz="1600" dirty="0"/>
              <a:t>HANSELL, </a:t>
            </a:r>
            <a:r>
              <a:rPr lang="sk-SK" sz="1600" dirty="0" err="1"/>
              <a:t>Sven</a:t>
            </a:r>
            <a:r>
              <a:rPr lang="sk-SK" sz="1600" dirty="0"/>
              <a:t>: Johann Adolf </a:t>
            </a:r>
            <a:r>
              <a:rPr lang="sk-SK" sz="1600" dirty="0" err="1"/>
              <a:t>Hasse</a:t>
            </a:r>
            <a:r>
              <a:rPr lang="sk-SK" sz="1600" dirty="0"/>
              <a:t>. In SADIE, Stanley (</a:t>
            </a:r>
            <a:r>
              <a:rPr lang="sk-SK" sz="1600" dirty="0" err="1"/>
              <a:t>ed</a:t>
            </a:r>
            <a:r>
              <a:rPr lang="sk-SK" sz="1600" dirty="0"/>
              <a:t>.). </a:t>
            </a:r>
            <a:r>
              <a:rPr lang="sk-SK" sz="1600" i="1" dirty="0" err="1"/>
              <a:t>The</a:t>
            </a:r>
            <a:r>
              <a:rPr lang="sk-SK" sz="1600" i="1" dirty="0"/>
              <a:t> New </a:t>
            </a:r>
            <a:r>
              <a:rPr lang="sk-SK" sz="1600" i="1" dirty="0" err="1"/>
              <a:t>Grove</a:t>
            </a:r>
            <a:r>
              <a:rPr lang="sk-SK" sz="1600" i="1" dirty="0"/>
              <a:t> </a:t>
            </a:r>
            <a:r>
              <a:rPr lang="sk-SK" sz="1600" i="1" dirty="0" err="1"/>
              <a:t>Dictionary</a:t>
            </a:r>
            <a:r>
              <a:rPr lang="sk-SK" sz="1600" i="1" dirty="0"/>
              <a:t> of </a:t>
            </a:r>
            <a:r>
              <a:rPr lang="sk-SK" sz="1600" i="1" dirty="0" err="1"/>
              <a:t>Music</a:t>
            </a:r>
            <a:r>
              <a:rPr lang="sk-SK" sz="1600" i="1" dirty="0"/>
              <a:t> and </a:t>
            </a:r>
            <a:r>
              <a:rPr lang="sk-SK" sz="1600" i="1" dirty="0" err="1"/>
              <a:t>Musicians</a:t>
            </a:r>
            <a:r>
              <a:rPr lang="sk-SK" sz="1600" dirty="0"/>
              <a:t>. </a:t>
            </a:r>
            <a:r>
              <a:rPr lang="sk-SK" sz="1600" dirty="0" err="1"/>
              <a:t>Vol</a:t>
            </a:r>
            <a:r>
              <a:rPr lang="sk-SK" sz="1600" dirty="0"/>
              <a:t>. 11, New York: </a:t>
            </a:r>
            <a:r>
              <a:rPr lang="sk-SK" sz="1600" dirty="0" err="1"/>
              <a:t>Oxford</a:t>
            </a:r>
            <a:r>
              <a:rPr lang="sk-SK" sz="1600" dirty="0"/>
              <a:t> </a:t>
            </a:r>
            <a:r>
              <a:rPr lang="sk-SK" sz="1600" dirty="0" err="1"/>
              <a:t>University</a:t>
            </a:r>
            <a:r>
              <a:rPr lang="sk-SK" sz="1600" dirty="0"/>
              <a:t> Press, 2001, s. 96-117.</a:t>
            </a:r>
          </a:p>
          <a:p>
            <a:r>
              <a:rPr lang="sk-SK" sz="1600" dirty="0"/>
              <a:t>HANSELL, </a:t>
            </a:r>
            <a:r>
              <a:rPr lang="sk-SK" sz="1600" dirty="0" err="1"/>
              <a:t>Sven</a:t>
            </a:r>
            <a:r>
              <a:rPr lang="sk-SK" sz="1600" dirty="0"/>
              <a:t>: </a:t>
            </a:r>
            <a:r>
              <a:rPr lang="sk-SK" sz="1600" dirty="0" err="1"/>
              <a:t>Artaserse</a:t>
            </a:r>
            <a:r>
              <a:rPr lang="sk-SK" sz="1600" dirty="0"/>
              <a:t> (ii). In SADIE, Stanley (</a:t>
            </a:r>
            <a:r>
              <a:rPr lang="sk-SK" sz="1600" dirty="0" err="1"/>
              <a:t>ed</a:t>
            </a:r>
            <a:r>
              <a:rPr lang="sk-SK" sz="1600" dirty="0"/>
              <a:t>.). </a:t>
            </a:r>
            <a:r>
              <a:rPr lang="sk-SK" sz="1600" i="1" dirty="0" err="1"/>
              <a:t>The</a:t>
            </a:r>
            <a:r>
              <a:rPr lang="sk-SK" sz="1600" i="1" dirty="0"/>
              <a:t> New </a:t>
            </a:r>
            <a:r>
              <a:rPr lang="sk-SK" sz="1600" i="1" dirty="0" err="1"/>
              <a:t>Grove</a:t>
            </a:r>
            <a:r>
              <a:rPr lang="sk-SK" sz="1600" i="1" dirty="0"/>
              <a:t> </a:t>
            </a:r>
            <a:r>
              <a:rPr lang="sk-SK" sz="1600" i="1" dirty="0" err="1"/>
              <a:t>Dictionary</a:t>
            </a:r>
            <a:r>
              <a:rPr lang="sk-SK" sz="1600" i="1" dirty="0"/>
              <a:t> of </a:t>
            </a:r>
            <a:r>
              <a:rPr lang="sk-SK" sz="1600" i="1" dirty="0" err="1"/>
              <a:t>Music</a:t>
            </a:r>
            <a:r>
              <a:rPr lang="sk-SK" sz="1600" i="1" dirty="0"/>
              <a:t> and </a:t>
            </a:r>
            <a:r>
              <a:rPr lang="sk-SK" sz="1600" i="1" dirty="0" err="1"/>
              <a:t>Musicians</a:t>
            </a:r>
            <a:r>
              <a:rPr lang="sk-SK" sz="1600" dirty="0"/>
              <a:t>. </a:t>
            </a:r>
            <a:r>
              <a:rPr lang="sk-SK" sz="1600" dirty="0" err="1"/>
              <a:t>Vol</a:t>
            </a:r>
            <a:r>
              <a:rPr lang="sk-SK" sz="1600" dirty="0"/>
              <a:t>. 1, New York: </a:t>
            </a:r>
            <a:r>
              <a:rPr lang="sk-SK" sz="1600" dirty="0" err="1"/>
              <a:t>Oxford</a:t>
            </a:r>
            <a:r>
              <a:rPr lang="sk-SK" sz="1600" dirty="0"/>
              <a:t> </a:t>
            </a:r>
            <a:r>
              <a:rPr lang="sk-SK" sz="1600" dirty="0" err="1"/>
              <a:t>University</a:t>
            </a:r>
            <a:r>
              <a:rPr lang="sk-SK" sz="1600" dirty="0"/>
              <a:t> Press, 1992, s. 89-90.</a:t>
            </a:r>
          </a:p>
          <a:p>
            <a:r>
              <a:rPr lang="sk-SK" sz="1600" dirty="0"/>
              <a:t>HASSE, Johann Adolf, </a:t>
            </a:r>
            <a:r>
              <a:rPr lang="sk-SK" sz="1600" dirty="0" err="1"/>
              <a:t>Giammaria</a:t>
            </a:r>
            <a:r>
              <a:rPr lang="sk-SK" sz="1600" dirty="0"/>
              <a:t> ORTES a </a:t>
            </a:r>
            <a:r>
              <a:rPr lang="sk-SK" sz="1600" dirty="0" err="1"/>
              <a:t>Livia</a:t>
            </a:r>
            <a:r>
              <a:rPr lang="sk-SK" sz="1600" dirty="0"/>
              <a:t> PANCINO. Johann Adolf </a:t>
            </a:r>
            <a:r>
              <a:rPr lang="sk-SK" sz="1600" dirty="0" err="1"/>
              <a:t>Hasse</a:t>
            </a:r>
            <a:r>
              <a:rPr lang="sk-SK" sz="1600" dirty="0"/>
              <a:t> e </a:t>
            </a:r>
            <a:r>
              <a:rPr lang="sk-SK" sz="1600" dirty="0" err="1"/>
              <a:t>Giammaria</a:t>
            </a:r>
            <a:r>
              <a:rPr lang="sk-SK" sz="1600" dirty="0"/>
              <a:t> </a:t>
            </a:r>
            <a:r>
              <a:rPr lang="sk-SK" sz="1600" dirty="0" err="1"/>
              <a:t>Ortes</a:t>
            </a:r>
            <a:r>
              <a:rPr lang="sk-SK" sz="1600" dirty="0"/>
              <a:t>: </a:t>
            </a:r>
            <a:r>
              <a:rPr lang="sk-SK" sz="1600" dirty="0" err="1"/>
              <a:t>lettere</a:t>
            </a:r>
            <a:r>
              <a:rPr lang="sk-SK" sz="1600" dirty="0"/>
              <a:t> (1760-1783). </a:t>
            </a:r>
            <a:r>
              <a:rPr lang="sk-SK" sz="1600" dirty="0" err="1"/>
              <a:t>Turnhout</a:t>
            </a:r>
            <a:r>
              <a:rPr lang="sk-SK" sz="1600" dirty="0"/>
              <a:t>: </a:t>
            </a:r>
            <a:r>
              <a:rPr lang="sk-SK" sz="1600" dirty="0" err="1"/>
              <a:t>Brepols</a:t>
            </a:r>
            <a:r>
              <a:rPr lang="sk-SK" sz="1600" dirty="0"/>
              <a:t>, 1998.</a:t>
            </a:r>
          </a:p>
          <a:p>
            <a:r>
              <a:rPr lang="sk-SK" sz="1600" dirty="0"/>
              <a:t>JONÁŠOVÁ, Milada: </a:t>
            </a:r>
            <a:r>
              <a:rPr lang="sk-SK" sz="1600" i="1" dirty="0"/>
              <a:t>Johann Adolf </a:t>
            </a:r>
            <a:r>
              <a:rPr lang="sk-SK" sz="1600" i="1" dirty="0" err="1"/>
              <a:t>Hasse</a:t>
            </a:r>
            <a:r>
              <a:rPr lang="sk-SK" sz="1600" i="1" dirty="0"/>
              <a:t> – </a:t>
            </a:r>
            <a:r>
              <a:rPr lang="sk-SK" sz="1600" i="1" dirty="0" err="1"/>
              <a:t>Hostem</a:t>
            </a:r>
            <a:r>
              <a:rPr lang="sk-SK" sz="1600" i="1" dirty="0"/>
              <a:t> na </a:t>
            </a:r>
            <a:r>
              <a:rPr lang="sk-SK" sz="1600" i="1" dirty="0" err="1"/>
              <a:t>Bertramce</a:t>
            </a:r>
            <a:r>
              <a:rPr lang="sk-SK" sz="1600" i="1" dirty="0"/>
              <a:t> </a:t>
            </a:r>
            <a:r>
              <a:rPr lang="sk-SK" sz="1600" dirty="0"/>
              <a:t>[online]. 2011. [cit. 17.11.2019]. Dostupné z &lt; </a:t>
            </a:r>
            <a:r>
              <a:rPr lang="sk-SK" sz="1600" u="sng" dirty="0">
                <a:hlinkClick r:id="rId2"/>
              </a:rPr>
              <a:t>https://www.casopisharmonie.cz/rozhovory/johann-adolf-hasse-hostem-na-bertramce.html</a:t>
            </a:r>
            <a:r>
              <a:rPr lang="sk-SK" sz="1600" dirty="0"/>
              <a:t>&gt;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009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8CE5CF5E-B382-4FF5-8DEE-C3D8EA6BE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600" dirty="0"/>
              <a:t>NEVILLE, Don: </a:t>
            </a:r>
            <a:r>
              <a:rPr lang="sk-SK" sz="1600" dirty="0" err="1"/>
              <a:t>Artaserse</a:t>
            </a:r>
            <a:r>
              <a:rPr lang="sk-SK" sz="1600" dirty="0"/>
              <a:t>. In SADIE, Stanley (</a:t>
            </a:r>
            <a:r>
              <a:rPr lang="sk-SK" sz="1600" dirty="0" err="1"/>
              <a:t>ed</a:t>
            </a:r>
            <a:r>
              <a:rPr lang="sk-SK" sz="1600" dirty="0"/>
              <a:t>.). </a:t>
            </a:r>
            <a:r>
              <a:rPr lang="sk-SK" sz="1600" i="1" dirty="0" err="1"/>
              <a:t>The</a:t>
            </a:r>
            <a:r>
              <a:rPr lang="sk-SK" sz="1600" i="1" dirty="0"/>
              <a:t> New </a:t>
            </a:r>
            <a:r>
              <a:rPr lang="sk-SK" sz="1600" i="1" dirty="0" err="1"/>
              <a:t>Grove</a:t>
            </a:r>
            <a:r>
              <a:rPr lang="sk-SK" sz="1600" i="1" dirty="0"/>
              <a:t> </a:t>
            </a:r>
            <a:r>
              <a:rPr lang="sk-SK" sz="1600" i="1" dirty="0" err="1"/>
              <a:t>Dictionary</a:t>
            </a:r>
            <a:r>
              <a:rPr lang="sk-SK" sz="1600" i="1" dirty="0"/>
              <a:t> of </a:t>
            </a:r>
            <a:r>
              <a:rPr lang="sk-SK" sz="1600" i="1" dirty="0" err="1"/>
              <a:t>Music</a:t>
            </a:r>
            <a:r>
              <a:rPr lang="sk-SK" sz="1600" i="1" dirty="0"/>
              <a:t> and </a:t>
            </a:r>
            <a:r>
              <a:rPr lang="sk-SK" sz="1600" i="1" dirty="0" err="1"/>
              <a:t>Musicians</a:t>
            </a:r>
            <a:r>
              <a:rPr lang="sk-SK" sz="1600" dirty="0"/>
              <a:t>. </a:t>
            </a:r>
            <a:r>
              <a:rPr lang="sk-SK" sz="1600" dirty="0" err="1"/>
              <a:t>Vol</a:t>
            </a:r>
            <a:r>
              <a:rPr lang="sk-SK" sz="1600" dirty="0"/>
              <a:t>. 1, New York: </a:t>
            </a:r>
            <a:r>
              <a:rPr lang="sk-SK" sz="1600" dirty="0" err="1"/>
              <a:t>Oxford</a:t>
            </a:r>
            <a:r>
              <a:rPr lang="sk-SK" sz="1600" dirty="0"/>
              <a:t> </a:t>
            </a:r>
            <a:r>
              <a:rPr lang="sk-SK" sz="1600" dirty="0" err="1"/>
              <a:t>University</a:t>
            </a:r>
            <a:r>
              <a:rPr lang="sk-SK" sz="1600" dirty="0"/>
              <a:t> Press, 1992, s. 89.</a:t>
            </a:r>
          </a:p>
          <a:p>
            <a:r>
              <a:rPr lang="sk-SK" sz="1600" dirty="0" err="1"/>
              <a:t>Riemann</a:t>
            </a:r>
            <a:r>
              <a:rPr lang="sk-SK" sz="1600" dirty="0"/>
              <a:t>, Hugo: </a:t>
            </a:r>
            <a:r>
              <a:rPr lang="sk-SK" sz="1600" dirty="0" err="1"/>
              <a:t>Hasse</a:t>
            </a:r>
            <a:r>
              <a:rPr lang="sk-SK" sz="1600" dirty="0"/>
              <a:t>, Johann Adolf. In </a:t>
            </a:r>
            <a:r>
              <a:rPr lang="sk-SK" sz="1600" i="1" dirty="0"/>
              <a:t>Hugo </a:t>
            </a:r>
            <a:r>
              <a:rPr lang="sk-SK" sz="1600" i="1" dirty="0" err="1"/>
              <a:t>Riemanns</a:t>
            </a:r>
            <a:r>
              <a:rPr lang="sk-SK" sz="1600" i="1" dirty="0"/>
              <a:t> </a:t>
            </a:r>
            <a:r>
              <a:rPr lang="sk-SK" sz="1600" i="1" dirty="0" err="1"/>
              <a:t>Musik-Lexikon</a:t>
            </a:r>
            <a:r>
              <a:rPr lang="sk-SK" sz="1600" dirty="0"/>
              <a:t>. </a:t>
            </a:r>
            <a:r>
              <a:rPr lang="sk-SK" sz="1600" dirty="0" err="1"/>
              <a:t>Berlin</a:t>
            </a:r>
            <a:r>
              <a:rPr lang="sk-SK" sz="1600" dirty="0"/>
              <a:t>: Max </a:t>
            </a:r>
            <a:r>
              <a:rPr lang="sk-SK" sz="1600" dirty="0" err="1"/>
              <a:t>Hesses</a:t>
            </a:r>
            <a:r>
              <a:rPr lang="sk-SK" sz="1600" dirty="0"/>
              <a:t> </a:t>
            </a:r>
            <a:r>
              <a:rPr lang="sk-SK" sz="1600" dirty="0" err="1"/>
              <a:t>Verlag</a:t>
            </a:r>
            <a:r>
              <a:rPr lang="sk-SK" sz="1600" dirty="0"/>
              <a:t>, 1929. s. 714-715.</a:t>
            </a:r>
          </a:p>
          <a:p>
            <a:r>
              <a:rPr lang="sk-SK" sz="1600" dirty="0"/>
              <a:t>SCHMIDT-HENSEL, Roland </a:t>
            </a:r>
            <a:r>
              <a:rPr lang="sk-SK" sz="1600" dirty="0" err="1"/>
              <a:t>Dieter</a:t>
            </a:r>
            <a:r>
              <a:rPr lang="sk-SK" sz="1600" dirty="0"/>
              <a:t>. </a:t>
            </a:r>
            <a:r>
              <a:rPr lang="sk-SK" sz="1600" i="1" dirty="0"/>
              <a:t>"La </a:t>
            </a:r>
            <a:r>
              <a:rPr lang="sk-SK" sz="1600" i="1" dirty="0" err="1"/>
              <a:t>musica</a:t>
            </a:r>
            <a:r>
              <a:rPr lang="sk-SK" sz="1600" i="1" dirty="0"/>
              <a:t> è del </a:t>
            </a:r>
            <a:r>
              <a:rPr lang="sk-SK" sz="1600" i="1" dirty="0" err="1"/>
              <a:t>Signor</a:t>
            </a:r>
            <a:r>
              <a:rPr lang="sk-SK" sz="1600" i="1" dirty="0"/>
              <a:t> </a:t>
            </a:r>
            <a:r>
              <a:rPr lang="sk-SK" sz="1600" i="1" dirty="0" err="1"/>
              <a:t>Hasse</a:t>
            </a:r>
            <a:r>
              <a:rPr lang="sk-SK" sz="1600" i="1" dirty="0"/>
              <a:t> detto </a:t>
            </a:r>
            <a:r>
              <a:rPr lang="sk-SK" sz="1600" i="1" dirty="0" err="1"/>
              <a:t>il</a:t>
            </a:r>
            <a:r>
              <a:rPr lang="sk-SK" sz="1600" i="1" dirty="0"/>
              <a:t> </a:t>
            </a:r>
            <a:r>
              <a:rPr lang="sk-SK" sz="1600" i="1" dirty="0" err="1"/>
              <a:t>Sassone</a:t>
            </a:r>
            <a:r>
              <a:rPr lang="sk-SK" sz="1600" i="1" dirty="0"/>
              <a:t>--": Johann Adolf </a:t>
            </a:r>
            <a:r>
              <a:rPr lang="sk-SK" sz="1600" i="1" dirty="0" err="1"/>
              <a:t>Hasses</a:t>
            </a:r>
            <a:r>
              <a:rPr lang="sk-SK" sz="1600" i="1" dirty="0"/>
              <a:t> "Opere serie" der </a:t>
            </a:r>
            <a:r>
              <a:rPr lang="sk-SK" sz="1600" i="1" dirty="0" err="1"/>
              <a:t>Jahre</a:t>
            </a:r>
            <a:r>
              <a:rPr lang="sk-SK" sz="1600" i="1" dirty="0"/>
              <a:t> 1730 bis 1745 : </a:t>
            </a:r>
            <a:r>
              <a:rPr lang="sk-SK" sz="1600" i="1" dirty="0" err="1"/>
              <a:t>Quellen</a:t>
            </a:r>
            <a:r>
              <a:rPr lang="sk-SK" sz="1600" i="1" dirty="0"/>
              <a:t>, </a:t>
            </a:r>
            <a:r>
              <a:rPr lang="sk-SK" sz="1600" i="1" dirty="0" err="1"/>
              <a:t>Fassungen</a:t>
            </a:r>
            <a:r>
              <a:rPr lang="sk-SK" sz="1600" i="1" dirty="0"/>
              <a:t>, </a:t>
            </a:r>
            <a:r>
              <a:rPr lang="sk-SK" sz="1600" i="1" dirty="0" err="1"/>
              <a:t>Aufführungen</a:t>
            </a:r>
            <a:r>
              <a:rPr lang="sk-SK" sz="1600" i="1" dirty="0"/>
              <a:t>. </a:t>
            </a:r>
            <a:r>
              <a:rPr lang="sk-SK" sz="1600" i="1" dirty="0" err="1"/>
              <a:t>Teil</a:t>
            </a:r>
            <a:r>
              <a:rPr lang="sk-SK" sz="1600" i="1" dirty="0"/>
              <a:t> I:, </a:t>
            </a:r>
            <a:r>
              <a:rPr lang="sk-SK" sz="1600" i="1" dirty="0" err="1"/>
              <a:t>Darstellung</a:t>
            </a:r>
            <a:r>
              <a:rPr lang="sk-SK" sz="1600" i="1" dirty="0"/>
              <a:t>.</a:t>
            </a:r>
            <a:r>
              <a:rPr lang="sk-SK" sz="1600" dirty="0"/>
              <a:t> </a:t>
            </a:r>
            <a:r>
              <a:rPr lang="sk-SK" sz="1600" dirty="0" err="1"/>
              <a:t>Göttingen</a:t>
            </a:r>
            <a:r>
              <a:rPr lang="sk-SK" sz="1600" dirty="0"/>
              <a:t>: V &amp; R </a:t>
            </a:r>
            <a:r>
              <a:rPr lang="sk-SK" sz="1600" dirty="0" err="1"/>
              <a:t>unipress</a:t>
            </a:r>
            <a:r>
              <a:rPr lang="sk-SK" sz="1600" dirty="0"/>
              <a:t>, 2009. </a:t>
            </a:r>
          </a:p>
          <a:p>
            <a:r>
              <a:rPr lang="sk-SK" sz="1600" dirty="0"/>
              <a:t>ŻÓRAWSKA-WITKOWSKA, </a:t>
            </a:r>
            <a:r>
              <a:rPr lang="sk-SK" sz="1600" dirty="0" err="1"/>
              <a:t>Alina</a:t>
            </a:r>
            <a:r>
              <a:rPr lang="sk-SK" sz="1600" dirty="0"/>
              <a:t>. I </a:t>
            </a:r>
            <a:r>
              <a:rPr lang="sk-SK" sz="1600" dirty="0" err="1"/>
              <a:t>drammi</a:t>
            </a:r>
            <a:r>
              <a:rPr lang="sk-SK" sz="1600" dirty="0"/>
              <a:t> per </a:t>
            </a:r>
            <a:r>
              <a:rPr lang="sk-SK" sz="1600" dirty="0" err="1"/>
              <a:t>musica</a:t>
            </a:r>
            <a:r>
              <a:rPr lang="sk-SK" sz="1600" dirty="0"/>
              <a:t> di Johann Adolf </a:t>
            </a:r>
            <a:r>
              <a:rPr lang="sk-SK" sz="1600" dirty="0" err="1"/>
              <a:t>Hasse</a:t>
            </a:r>
            <a:r>
              <a:rPr lang="sk-SK" sz="1600" dirty="0"/>
              <a:t> </a:t>
            </a:r>
            <a:r>
              <a:rPr lang="sk-SK" sz="1600" dirty="0" err="1"/>
              <a:t>rappresentati</a:t>
            </a:r>
            <a:r>
              <a:rPr lang="sk-SK" sz="1600" dirty="0"/>
              <a:t> a </a:t>
            </a:r>
            <a:r>
              <a:rPr lang="sk-SK" sz="1600" dirty="0" err="1"/>
              <a:t>Varsavia</a:t>
            </a:r>
            <a:r>
              <a:rPr lang="sk-SK" sz="1600" dirty="0"/>
              <a:t> </a:t>
            </a:r>
            <a:r>
              <a:rPr lang="sk-SK" sz="1600" dirty="0" err="1"/>
              <a:t>negli</a:t>
            </a:r>
            <a:r>
              <a:rPr lang="sk-SK" sz="1600" dirty="0"/>
              <a:t> </a:t>
            </a:r>
            <a:r>
              <a:rPr lang="sk-SK" sz="1600" dirty="0" err="1"/>
              <a:t>anni</a:t>
            </a:r>
            <a:r>
              <a:rPr lang="sk-SK" sz="1600" dirty="0"/>
              <a:t> 1754-1763. In </a:t>
            </a:r>
            <a:r>
              <a:rPr lang="sk-SK" sz="1600" i="1" dirty="0"/>
              <a:t>Johann Adolf </a:t>
            </a:r>
            <a:r>
              <a:rPr lang="sk-SK" sz="1600" i="1" dirty="0" err="1"/>
              <a:t>Hasse</a:t>
            </a:r>
            <a:r>
              <a:rPr lang="sk-SK" sz="1600" i="1" dirty="0"/>
              <a:t> </a:t>
            </a:r>
            <a:r>
              <a:rPr lang="sk-SK" sz="1600" i="1" dirty="0" err="1"/>
              <a:t>und</a:t>
            </a:r>
            <a:r>
              <a:rPr lang="sk-SK" sz="1600" i="1" dirty="0"/>
              <a:t> </a:t>
            </a:r>
            <a:r>
              <a:rPr lang="sk-SK" sz="1600" i="1" dirty="0" err="1"/>
              <a:t>Polen</a:t>
            </a:r>
            <a:r>
              <a:rPr lang="sk-SK" sz="1600" dirty="0"/>
              <a:t>. </a:t>
            </a:r>
            <a:r>
              <a:rPr lang="sk-SK" sz="1600" dirty="0" err="1"/>
              <a:t>Instytut</a:t>
            </a:r>
            <a:r>
              <a:rPr lang="sk-SK" sz="1600" dirty="0"/>
              <a:t> </a:t>
            </a:r>
            <a:r>
              <a:rPr lang="sk-SK" sz="1600" dirty="0" err="1"/>
              <a:t>Muzykologii</a:t>
            </a:r>
            <a:r>
              <a:rPr lang="sk-SK" sz="1600" dirty="0"/>
              <a:t> </a:t>
            </a:r>
            <a:r>
              <a:rPr lang="sk-SK" sz="1600" dirty="0" err="1"/>
              <a:t>Uniwersytetu</a:t>
            </a:r>
            <a:r>
              <a:rPr lang="sk-SK" sz="1600" dirty="0"/>
              <a:t> </a:t>
            </a:r>
            <a:r>
              <a:rPr lang="sk-SK" sz="1600" dirty="0" err="1"/>
              <a:t>Warszawskiego</a:t>
            </a:r>
            <a:r>
              <a:rPr lang="sk-SK" sz="1600" dirty="0"/>
              <a:t>. </a:t>
            </a:r>
            <a:r>
              <a:rPr lang="sk-SK" sz="1600" dirty="0" err="1"/>
              <a:t>Warszawa</a:t>
            </a:r>
            <a:r>
              <a:rPr lang="sk-SK" sz="1600" dirty="0"/>
              <a:t>: </a:t>
            </a:r>
            <a:r>
              <a:rPr lang="sk-SK" sz="1600" dirty="0" err="1"/>
              <a:t>Materialen</a:t>
            </a:r>
            <a:r>
              <a:rPr lang="sk-SK" sz="1600" dirty="0"/>
              <a:t> der </a:t>
            </a:r>
            <a:r>
              <a:rPr lang="sk-SK" sz="1600" dirty="0" err="1"/>
              <a:t>Konferenz</a:t>
            </a:r>
            <a:r>
              <a:rPr lang="sk-SK" sz="1600" dirty="0"/>
              <a:t> </a:t>
            </a:r>
            <a:r>
              <a:rPr lang="sk-SK" sz="1600" dirty="0" err="1"/>
              <a:t>Warszawa</a:t>
            </a:r>
            <a:r>
              <a:rPr lang="sk-SK" sz="1600" dirty="0"/>
              <a:t>, 10-12 </a:t>
            </a:r>
            <a:r>
              <a:rPr lang="sk-SK" sz="1600" dirty="0" err="1"/>
              <a:t>Dezember</a:t>
            </a:r>
            <a:r>
              <a:rPr lang="sk-SK" sz="1600" dirty="0"/>
              <a:t> 1993, 1995, s. 123-148. </a:t>
            </a:r>
          </a:p>
          <a:p>
            <a:endParaRPr lang="sk-SK" sz="16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03485367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530</Words>
  <Application>Microsoft Office PowerPoint</Application>
  <PresentationFormat>Vlastní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Dym</vt:lpstr>
      <vt:lpstr>Johann Adolf Hasse - Artaserse</vt:lpstr>
      <vt:lpstr>Životopis</vt:lpstr>
      <vt:lpstr>Snímek 3</vt:lpstr>
      <vt:lpstr>Snímek 4</vt:lpstr>
      <vt:lpstr>Dielo </vt:lpstr>
      <vt:lpstr>Artaserse</vt:lpstr>
      <vt:lpstr>Parto qual pastorello </vt:lpstr>
      <vt:lpstr>Zdroje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 Adolf Hasse - Artaserse</dc:title>
  <dc:creator>Samuel Šomorjai</dc:creator>
  <cp:lastModifiedBy>Jana Perutková</cp:lastModifiedBy>
  <cp:revision>20</cp:revision>
  <dcterms:created xsi:type="dcterms:W3CDTF">2019-11-16T22:53:24Z</dcterms:created>
  <dcterms:modified xsi:type="dcterms:W3CDTF">2019-11-24T13:56:34Z</dcterms:modified>
</cp:coreProperties>
</file>