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80" r:id="rId14"/>
    <p:sldId id="263" r:id="rId15"/>
    <p:sldId id="265" r:id="rId16"/>
    <p:sldId id="266" r:id="rId17"/>
    <p:sldId id="262" r:id="rId18"/>
    <p:sldId id="257" r:id="rId19"/>
    <p:sldId id="258" r:id="rId20"/>
    <p:sldId id="259" r:id="rId21"/>
    <p:sldId id="261" r:id="rId22"/>
    <p:sldId id="260" r:id="rId23"/>
    <p:sldId id="27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360-5583-4951-AF25-2834282ECFEA}" type="datetimeFigureOut">
              <a:rPr lang="cs-CZ" smtClean="0"/>
              <a:pPr/>
              <a:t>11. 10. 2019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9E91-3426-4DBA-BF82-606D9031BA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360-5583-4951-AF25-2834282ECFEA}" type="datetimeFigureOut">
              <a:rPr lang="cs-CZ" smtClean="0"/>
              <a:pPr/>
              <a:t>11. 10. 2019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9E91-3426-4DBA-BF82-606D9031BA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360-5583-4951-AF25-2834282ECFEA}" type="datetimeFigureOut">
              <a:rPr lang="cs-CZ" smtClean="0"/>
              <a:pPr/>
              <a:t>11. 10. 2019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9E91-3426-4DBA-BF82-606D9031BA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360-5583-4951-AF25-2834282ECFEA}" type="datetimeFigureOut">
              <a:rPr lang="cs-CZ" smtClean="0"/>
              <a:pPr/>
              <a:t>11. 10. 2019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9E91-3426-4DBA-BF82-606D9031BA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360-5583-4951-AF25-2834282ECFEA}" type="datetimeFigureOut">
              <a:rPr lang="cs-CZ" smtClean="0"/>
              <a:pPr/>
              <a:t>11. 10. 2019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9E91-3426-4DBA-BF82-606D9031BA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360-5583-4951-AF25-2834282ECFEA}" type="datetimeFigureOut">
              <a:rPr lang="cs-CZ" smtClean="0"/>
              <a:pPr/>
              <a:t>11. 10. 2019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9E91-3426-4DBA-BF82-606D9031BA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360-5583-4951-AF25-2834282ECFEA}" type="datetimeFigureOut">
              <a:rPr lang="cs-CZ" smtClean="0"/>
              <a:pPr/>
              <a:t>11. 10. 2019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9E91-3426-4DBA-BF82-606D9031BA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360-5583-4951-AF25-2834282ECFEA}" type="datetimeFigureOut">
              <a:rPr lang="cs-CZ" smtClean="0"/>
              <a:pPr/>
              <a:t>11. 10. 2019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9E91-3426-4DBA-BF82-606D9031BA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360-5583-4951-AF25-2834282ECFEA}" type="datetimeFigureOut">
              <a:rPr lang="cs-CZ" smtClean="0"/>
              <a:pPr/>
              <a:t>11. 10. 2019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9E91-3426-4DBA-BF82-606D9031BA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360-5583-4951-AF25-2834282ECFEA}" type="datetimeFigureOut">
              <a:rPr lang="cs-CZ" smtClean="0"/>
              <a:pPr/>
              <a:t>11. 10. 2019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9E91-3426-4DBA-BF82-606D9031BA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360-5583-4951-AF25-2834282ECFEA}" type="datetimeFigureOut">
              <a:rPr lang="cs-CZ" smtClean="0"/>
              <a:pPr/>
              <a:t>11. 10. 2019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9E91-3426-4DBA-BF82-606D9031BA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4F360-5583-4951-AF25-2834282ECFEA}" type="datetimeFigureOut">
              <a:rPr lang="cs-CZ" smtClean="0"/>
              <a:pPr/>
              <a:t>11. 10. 2019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69E91-3426-4DBA-BF82-606D9031BA2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archiv-praci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all" dirty="0" smtClean="0">
                <a:solidFill>
                  <a:srgbClr val="C00000"/>
                </a:solidFill>
              </a:rPr>
              <a:t>Poznámky</a:t>
            </a:r>
            <a:r>
              <a:rPr lang="cs-CZ" cap="all" dirty="0" smtClean="0">
                <a:solidFill>
                  <a:srgbClr val="C00000"/>
                </a:solidFill>
              </a:rPr>
              <a:t> </a:t>
            </a:r>
            <a:r>
              <a:rPr lang="cs-CZ" b="1" cap="all" dirty="0" smtClean="0">
                <a:solidFill>
                  <a:srgbClr val="C00000"/>
                </a:solidFill>
              </a:rPr>
              <a:t>k psaní projektu bakalářské práce</a:t>
            </a:r>
            <a:endParaRPr lang="cs-CZ" b="1" cap="all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Seminář k bakalářské práci</a:t>
            </a:r>
          </a:p>
          <a:p>
            <a:endParaRPr lang="cs-CZ" dirty="0" smtClean="0"/>
          </a:p>
          <a:p>
            <a:r>
              <a:rPr lang="cs-CZ" sz="2000" dirty="0" smtClean="0"/>
              <a:t>Pavlína </a:t>
            </a:r>
            <a:r>
              <a:rPr lang="cs-CZ" sz="2000" smtClean="0"/>
              <a:t>Mazáčová</a:t>
            </a:r>
            <a:endParaRPr lang="cs-CZ" sz="20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b="1" cap="all" dirty="0" smtClean="0">
                <a:solidFill>
                  <a:srgbClr val="C00000"/>
                </a:solidFill>
              </a:rPr>
              <a:t>Typy bakalářských prací</a:t>
            </a:r>
            <a:endParaRPr lang="cs-CZ" sz="4000" b="1" cap="all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Teoreticko-empirická práce:</a:t>
            </a:r>
          </a:p>
          <a:p>
            <a:r>
              <a:rPr lang="cs-CZ" dirty="0" smtClean="0"/>
              <a:t>kromě teoretického vymezení problému obsahuje výzkumné šetření metodou kvalitativního nebo kvantitativního výzkumného designu</a:t>
            </a:r>
          </a:p>
          <a:p>
            <a:pPr>
              <a:buNone/>
            </a:pPr>
            <a:r>
              <a:rPr lang="cs-CZ" b="1" dirty="0" smtClean="0"/>
              <a:t>Teoreticko-aplikační práce:</a:t>
            </a:r>
          </a:p>
          <a:p>
            <a:r>
              <a:rPr lang="cs-CZ" dirty="0" smtClean="0"/>
              <a:t>kromě teoretického vymezení problému obsahuje vlastní návrh modelu, projektu, modulu, přestavby, implementace atd.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b="1" cap="all" dirty="0" smtClean="0">
                <a:solidFill>
                  <a:srgbClr val="C00000"/>
                </a:solidFill>
              </a:rPr>
              <a:t>Výběr vedoucího práce</a:t>
            </a:r>
            <a:endParaRPr lang="cs-CZ" sz="4000" b="1" cap="all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600200"/>
            <a:ext cx="8143932" cy="452596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dirty="0" smtClean="0"/>
              <a:t>		„Student, který má napsat diplomovou práci, není ve svém úsilí sám, protože má povinnost spolupracovat </a:t>
            </a:r>
            <a:br>
              <a:rPr lang="cs-CZ" dirty="0" smtClean="0"/>
            </a:br>
            <a:r>
              <a:rPr lang="cs-CZ" dirty="0" smtClean="0"/>
              <a:t>s vedoucím práce, jenž je za konečný výsledek spoluodpovědný. Projekt diplomové práce proto lze chápat jako svého druhu smlouvu mezi studentem a vedoucím. … </a:t>
            </a:r>
          </a:p>
          <a:p>
            <a:pPr algn="just">
              <a:buNone/>
            </a:pPr>
            <a:r>
              <a:rPr lang="cs-CZ" dirty="0" smtClean="0"/>
              <a:t>		Dobře zpracovaný projekt je zárukou pro studenta </a:t>
            </a:r>
            <a:br>
              <a:rPr lang="cs-CZ" dirty="0" smtClean="0"/>
            </a:br>
            <a:r>
              <a:rPr lang="cs-CZ" dirty="0" smtClean="0"/>
              <a:t>i vedoucího práce, že cíl práce je stanoven realisticky a že student má potřebné schopnosti, znalosti a podmínky </a:t>
            </a:r>
            <a:br>
              <a:rPr lang="cs-CZ" dirty="0" smtClean="0"/>
            </a:br>
            <a:r>
              <a:rPr lang="cs-CZ" dirty="0" smtClean="0"/>
              <a:t>k tomu, aby jej splnil.“</a:t>
            </a:r>
          </a:p>
          <a:p>
            <a:endParaRPr lang="cs-CZ" dirty="0" smtClean="0"/>
          </a:p>
          <a:p>
            <a:pPr algn="r">
              <a:buNone/>
            </a:pPr>
            <a:r>
              <a:rPr lang="cs-CZ" dirty="0" smtClean="0"/>
              <a:t>	</a:t>
            </a:r>
            <a:r>
              <a:rPr lang="cs-CZ" i="1" dirty="0" smtClean="0"/>
              <a:t>J. Šanderová: Jak číst a psát odborný text</a:t>
            </a:r>
          </a:p>
          <a:p>
            <a:pPr algn="r">
              <a:buNone/>
            </a:pPr>
            <a:r>
              <a:rPr lang="cs-CZ" i="1" dirty="0" smtClean="0"/>
              <a:t>ve společenských vědách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b="1" cap="all" dirty="0" smtClean="0">
                <a:solidFill>
                  <a:srgbClr val="C00000"/>
                </a:solidFill>
              </a:rPr>
              <a:t>Téma bakalářské práce</a:t>
            </a:r>
            <a:endParaRPr lang="cs-CZ" sz="4000" b="1" cap="all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Aktuální, originální, ne příliš široce zaměřené</a:t>
            </a:r>
          </a:p>
          <a:p>
            <a:r>
              <a:rPr lang="cs-CZ" dirty="0" smtClean="0"/>
              <a:t>Téma se musí dotýkat našeho oboru a musí z něj být zřejmý přínos pro obor</a:t>
            </a:r>
          </a:p>
          <a:p>
            <a:r>
              <a:rPr lang="cs-CZ" dirty="0" smtClean="0"/>
              <a:t>Porovnejte s archivem obhájených DP (</a:t>
            </a:r>
            <a:r>
              <a:rPr lang="cs-CZ" dirty="0" smtClean="0">
                <a:hlinkClick r:id="rId2"/>
              </a:rPr>
              <a:t>http://kisk.phil.muni.cz/archiv-praci</a:t>
            </a:r>
            <a:r>
              <a:rPr lang="cs-CZ" dirty="0" smtClean="0"/>
              <a:t>)</a:t>
            </a:r>
          </a:p>
          <a:p>
            <a:r>
              <a:rPr lang="cs-CZ" dirty="0" smtClean="0"/>
              <a:t>Zvolené téma by mělo studenta zajímat a bavit</a:t>
            </a:r>
          </a:p>
          <a:p>
            <a:r>
              <a:rPr lang="cs-CZ" dirty="0" smtClean="0"/>
              <a:t>Nutným předpokladem je dostatek zdrojů</a:t>
            </a:r>
          </a:p>
          <a:p>
            <a:pPr>
              <a:buNone/>
            </a:pPr>
            <a:r>
              <a:rPr lang="cs-CZ" b="1" dirty="0" smtClean="0"/>
              <a:t>POZOR: téma práce musí korespondovat s obsahem práce!</a:t>
            </a:r>
            <a:r>
              <a:rPr lang="cs-CZ" dirty="0" smtClean="0"/>
              <a:t>	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b="1" cap="all" dirty="0" smtClean="0">
                <a:solidFill>
                  <a:srgbClr val="C00000"/>
                </a:solidFill>
              </a:rPr>
              <a:t>Přístupy k tématu při psaní BP</a:t>
            </a:r>
            <a:endParaRPr lang="cs-CZ" sz="4000" b="1" cap="all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Přístup jako </a:t>
            </a:r>
            <a:r>
              <a:rPr lang="cs-CZ" b="1" dirty="0" smtClean="0"/>
              <a:t>součást názvu práce</a:t>
            </a:r>
          </a:p>
          <a:p>
            <a:pPr lvl="1"/>
            <a:r>
              <a:rPr lang="cs-CZ" dirty="0" smtClean="0"/>
              <a:t>Př.: </a:t>
            </a:r>
            <a:r>
              <a:rPr lang="cs-CZ" b="1" dirty="0" smtClean="0"/>
              <a:t>Komparativní analýza </a:t>
            </a:r>
            <a:r>
              <a:rPr lang="cs-CZ" dirty="0" smtClean="0"/>
              <a:t>aplikací pro rozvoj </a:t>
            </a:r>
            <a:r>
              <a:rPr lang="cs-CZ" dirty="0" err="1" smtClean="0"/>
              <a:t>předčtenářské</a:t>
            </a:r>
            <a:r>
              <a:rPr lang="cs-CZ" dirty="0" smtClean="0"/>
              <a:t> gramotnosti  </a:t>
            </a:r>
          </a:p>
          <a:p>
            <a:pPr lvl="1"/>
            <a:endParaRPr lang="cs-CZ" dirty="0"/>
          </a:p>
          <a:p>
            <a:r>
              <a:rPr lang="cs-CZ" dirty="0" smtClean="0"/>
              <a:t>B) Přístup jako </a:t>
            </a:r>
            <a:r>
              <a:rPr lang="cs-CZ" b="1" dirty="0" smtClean="0"/>
              <a:t>dílčí součást</a:t>
            </a:r>
            <a:r>
              <a:rPr lang="cs-CZ" dirty="0" smtClean="0"/>
              <a:t>/součásti </a:t>
            </a:r>
            <a:r>
              <a:rPr lang="cs-CZ" b="1" dirty="0" smtClean="0"/>
              <a:t>pojetí zpracování textu </a:t>
            </a:r>
            <a:r>
              <a:rPr lang="cs-CZ" dirty="0" smtClean="0"/>
              <a:t>práce</a:t>
            </a:r>
          </a:p>
          <a:p>
            <a:pPr lvl="1"/>
            <a:r>
              <a:rPr lang="cs-CZ" dirty="0" smtClean="0"/>
              <a:t>V rámci konkrétní kapitoly; podkapitoly; odstavců 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cs-CZ" dirty="0" smtClean="0"/>
              <a:t>Typy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6370" y="624008"/>
            <a:ext cx="8427596" cy="580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8193126" cy="5842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b="1" cap="all" dirty="0" smtClean="0">
                <a:solidFill>
                  <a:srgbClr val="C00000"/>
                </a:solidFill>
              </a:rPr>
              <a:t>Výzkum v bakalářské práci</a:t>
            </a:r>
            <a:endParaRPr lang="cs-CZ" sz="4000" b="1" cap="all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VÝZKUM - bakalářská práce (BP) ho NEMUSÍ obsahovat</a:t>
            </a:r>
          </a:p>
          <a:p>
            <a:r>
              <a:rPr lang="cs-CZ" dirty="0" smtClean="0"/>
              <a:t>VÝZKUMNÉ OTÁZKY – BP obsahuje VŽDY,  hledá na ně odpovědi</a:t>
            </a:r>
          </a:p>
          <a:p>
            <a:pPr lvl="1"/>
            <a:r>
              <a:rPr lang="cs-CZ" dirty="0" smtClean="0"/>
              <a:t>ne však nutně výzkumem, ale např. prací s odbornými zdroji, především jejich porovnáním = komparací (komparativní analýzou)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1" y="609599"/>
            <a:ext cx="6748488" cy="598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b="1" cap="all" dirty="0" smtClean="0">
                <a:solidFill>
                  <a:srgbClr val="C00000"/>
                </a:solidFill>
              </a:rPr>
              <a:t>Výzkumné otázky</a:t>
            </a:r>
            <a:endParaRPr lang="cs-CZ" sz="4000" b="1" cap="all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Patří </a:t>
            </a:r>
            <a:r>
              <a:rPr lang="cs-CZ" dirty="0"/>
              <a:t>mezi hlavní body při plánování </a:t>
            </a:r>
            <a:r>
              <a:rPr lang="cs-CZ" dirty="0" smtClean="0"/>
              <a:t>výzkumu</a:t>
            </a:r>
          </a:p>
          <a:p>
            <a:r>
              <a:rPr lang="cs-CZ" dirty="0" smtClean="0"/>
              <a:t>Formulovány </a:t>
            </a:r>
            <a:r>
              <a:rPr lang="cs-CZ" b="1" dirty="0"/>
              <a:t>v tázací větě</a:t>
            </a:r>
            <a:r>
              <a:rPr lang="cs-CZ" dirty="0"/>
              <a:t>, aby na konci výzkumného šetření bylo možné na ně </a:t>
            </a:r>
            <a:r>
              <a:rPr lang="cs-CZ" dirty="0" smtClean="0"/>
              <a:t>odpovědět</a:t>
            </a:r>
          </a:p>
          <a:p>
            <a:r>
              <a:rPr lang="cs-CZ" dirty="0" smtClean="0"/>
              <a:t>Je </a:t>
            </a:r>
            <a:r>
              <a:rPr lang="cs-CZ" dirty="0"/>
              <a:t>třeba věnovat formulování otázek náležitou </a:t>
            </a:r>
            <a:r>
              <a:rPr lang="cs-CZ" dirty="0" smtClean="0"/>
              <a:t>pozornost</a:t>
            </a:r>
          </a:p>
          <a:p>
            <a:r>
              <a:rPr lang="cs-CZ" b="1" dirty="0" smtClean="0"/>
              <a:t>Rozlišujeme </a:t>
            </a:r>
            <a:r>
              <a:rPr lang="cs-CZ" dirty="0"/>
              <a:t>mezi výzkumnými otázkami, tedy těmi, na které hledáme v rámci výzkumu odpověď, a otázkami praktického rázu, tedy těmi, které jsou aktuálně kladeny k všeobecné </a:t>
            </a:r>
            <a:r>
              <a:rPr lang="cs-CZ" dirty="0" smtClean="0"/>
              <a:t>diskusi</a:t>
            </a: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b="1" cap="all" dirty="0" smtClean="0">
                <a:solidFill>
                  <a:srgbClr val="C00000"/>
                </a:solidFill>
              </a:rPr>
              <a:t>Výzkumné otázky</a:t>
            </a:r>
            <a:endParaRPr lang="cs-CZ" sz="40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Pokládejte si takové otázky, které jsou:</a:t>
            </a:r>
          </a:p>
          <a:p>
            <a:r>
              <a:rPr lang="cs-CZ" sz="2800" dirty="0" smtClean="0"/>
              <a:t>přiměřené vaší práci (bakalářská, diplomová)</a:t>
            </a:r>
          </a:p>
          <a:p>
            <a:r>
              <a:rPr lang="cs-CZ" sz="2800" dirty="0" smtClean="0"/>
              <a:t>na </a:t>
            </a:r>
            <a:r>
              <a:rPr lang="cs-CZ" sz="2800" dirty="0"/>
              <a:t>které </a:t>
            </a:r>
            <a:r>
              <a:rPr lang="cs-CZ" sz="2800" b="1" dirty="0"/>
              <a:t>nelze</a:t>
            </a:r>
            <a:r>
              <a:rPr lang="cs-CZ" sz="2800" dirty="0"/>
              <a:t> odpovědět pouze „ano“, či „ne“,</a:t>
            </a:r>
          </a:p>
          <a:p>
            <a:r>
              <a:rPr lang="cs-CZ" sz="2800" dirty="0"/>
              <a:t>na něž </a:t>
            </a:r>
            <a:r>
              <a:rPr lang="cs-CZ" sz="2800" b="1" dirty="0"/>
              <a:t>lze odpovědět více způsoby</a:t>
            </a:r>
            <a:r>
              <a:rPr lang="cs-CZ" sz="2800" dirty="0"/>
              <a:t>, </a:t>
            </a:r>
            <a:endParaRPr lang="cs-CZ" sz="2800" dirty="0" smtClean="0"/>
          </a:p>
          <a:p>
            <a:r>
              <a:rPr lang="cs-CZ" sz="2800" dirty="0" smtClean="0"/>
              <a:t>které </a:t>
            </a:r>
            <a:r>
              <a:rPr lang="cs-CZ" sz="2800" dirty="0"/>
              <a:t>obsahují </a:t>
            </a:r>
            <a:r>
              <a:rPr lang="cs-CZ" sz="2800" b="1" dirty="0"/>
              <a:t>vztah </a:t>
            </a:r>
            <a:r>
              <a:rPr lang="cs-CZ" sz="2800" dirty="0"/>
              <a:t>mezi dvěma koncepty,</a:t>
            </a:r>
          </a:p>
          <a:p>
            <a:r>
              <a:rPr lang="cs-CZ" sz="2800" dirty="0"/>
              <a:t>k nimž můžeme, v rámci teoretické </a:t>
            </a:r>
            <a:r>
              <a:rPr lang="cs-CZ" sz="2800" dirty="0" smtClean="0"/>
              <a:t>přípravy = psaní projektu </a:t>
            </a:r>
            <a:r>
              <a:rPr lang="cs-CZ" sz="2800" b="1" dirty="0" smtClean="0"/>
              <a:t>získat </a:t>
            </a:r>
            <a:r>
              <a:rPr lang="cs-CZ" sz="2800" b="1" dirty="0"/>
              <a:t>dostatečné množství relevantních </a:t>
            </a:r>
            <a:r>
              <a:rPr lang="cs-CZ" sz="2800" b="1" dirty="0" smtClean="0"/>
              <a:t>informací</a:t>
            </a:r>
            <a:endParaRPr lang="cs-CZ" sz="2800" b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cap="all" dirty="0" smtClean="0">
                <a:solidFill>
                  <a:srgbClr val="C00000"/>
                </a:solidFill>
              </a:rPr>
              <a:t>CÍL a smysl projektu BP</a:t>
            </a:r>
            <a:endParaRPr lang="cs-CZ" b="1" cap="all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Mít jasno v tom:</a:t>
            </a:r>
          </a:p>
          <a:p>
            <a:r>
              <a:rPr lang="cs-CZ" b="1" dirty="0" smtClean="0"/>
              <a:t>o čem </a:t>
            </a:r>
            <a:r>
              <a:rPr lang="cs-CZ" dirty="0" smtClean="0"/>
              <a:t>vaše práce bude</a:t>
            </a:r>
          </a:p>
          <a:p>
            <a:r>
              <a:rPr lang="cs-CZ" b="1" dirty="0" smtClean="0"/>
              <a:t>jaké výzkumné nástroje </a:t>
            </a:r>
            <a:r>
              <a:rPr lang="cs-CZ" dirty="0" smtClean="0"/>
              <a:t>budete používat</a:t>
            </a:r>
          </a:p>
          <a:p>
            <a:r>
              <a:rPr lang="cs-CZ" b="1" dirty="0" smtClean="0"/>
              <a:t>v jakém kontextu odborných zdrojů </a:t>
            </a:r>
            <a:r>
              <a:rPr lang="cs-CZ" dirty="0" smtClean="0"/>
              <a:t>se téma vyskytuje</a:t>
            </a:r>
          </a:p>
          <a:p>
            <a:r>
              <a:rPr lang="cs-CZ" b="1" dirty="0" smtClean="0"/>
              <a:t>kdo</a:t>
            </a:r>
            <a:r>
              <a:rPr lang="cs-CZ" dirty="0" smtClean="0"/>
              <a:t> vám práci </a:t>
            </a:r>
            <a:r>
              <a:rPr lang="cs-CZ" b="1" dirty="0" smtClean="0"/>
              <a:t>povede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b="1" cap="all" dirty="0" smtClean="0">
                <a:solidFill>
                  <a:srgbClr val="C00000"/>
                </a:solidFill>
              </a:rPr>
              <a:t>Výzkumné otázky</a:t>
            </a:r>
            <a:endParaRPr lang="cs-CZ" sz="40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Požadavky na výzkumné otázky:</a:t>
            </a:r>
            <a:endParaRPr lang="cs-CZ" dirty="0"/>
          </a:p>
          <a:p>
            <a:r>
              <a:rPr lang="cs-CZ" dirty="0" smtClean="0"/>
              <a:t>Začněte </a:t>
            </a:r>
            <a:r>
              <a:rPr lang="cs-CZ" dirty="0"/>
              <a:t>výzkumnou otázku slovy </a:t>
            </a:r>
            <a:r>
              <a:rPr lang="cs-CZ" b="1" dirty="0"/>
              <a:t>„co“ a „jak</a:t>
            </a:r>
            <a:r>
              <a:rPr lang="cs-CZ" b="1" dirty="0" smtClean="0"/>
              <a:t>“</a:t>
            </a:r>
            <a:endParaRPr lang="cs-CZ" b="1" dirty="0"/>
          </a:p>
          <a:p>
            <a:r>
              <a:rPr lang="cs-CZ" dirty="0" smtClean="0"/>
              <a:t>Ptejte </a:t>
            </a:r>
            <a:r>
              <a:rPr lang="cs-CZ" dirty="0"/>
              <a:t>se na </a:t>
            </a:r>
            <a:r>
              <a:rPr lang="cs-CZ" b="1" dirty="0"/>
              <a:t>jednu až dvě hlavní otázky</a:t>
            </a:r>
            <a:r>
              <a:rPr lang="cs-CZ" dirty="0"/>
              <a:t>, které budou </a:t>
            </a:r>
            <a:r>
              <a:rPr lang="cs-CZ" b="1" dirty="0"/>
              <a:t>doplněny maximálně pěti </a:t>
            </a:r>
            <a:r>
              <a:rPr lang="cs-CZ" b="1" dirty="0" smtClean="0"/>
              <a:t>podotázkami</a:t>
            </a:r>
            <a:endParaRPr lang="cs-CZ" dirty="0"/>
          </a:p>
          <a:p>
            <a:r>
              <a:rPr lang="cs-CZ" dirty="0"/>
              <a:t>používejte „</a:t>
            </a:r>
            <a:r>
              <a:rPr lang="cs-CZ" b="1" dirty="0"/>
              <a:t>výzkumná slovesa</a:t>
            </a:r>
            <a:r>
              <a:rPr lang="cs-CZ" dirty="0"/>
              <a:t>“, která vyjadřují nově vznikající design:</a:t>
            </a:r>
          </a:p>
          <a:p>
            <a:pPr lvl="1"/>
            <a:r>
              <a:rPr lang="cs-CZ" dirty="0"/>
              <a:t>„objevit“ (např. v zakotvené teorii),</a:t>
            </a:r>
          </a:p>
          <a:p>
            <a:pPr lvl="1"/>
            <a:r>
              <a:rPr lang="cs-CZ" dirty="0"/>
              <a:t>„snažit se porozumět“ (např. v etnografii),</a:t>
            </a:r>
          </a:p>
          <a:p>
            <a:pPr lvl="1"/>
            <a:r>
              <a:rPr lang="cs-CZ" dirty="0"/>
              <a:t>„prozkoumat“ a „zpracovat“ (např. v případové studii),</a:t>
            </a:r>
          </a:p>
          <a:p>
            <a:pPr lvl="1"/>
            <a:r>
              <a:rPr lang="cs-CZ" dirty="0"/>
              <a:t>„popsat zkušenost“ (např. ve fenomenologickém rozhovoru),</a:t>
            </a:r>
          </a:p>
          <a:p>
            <a:pPr lvl="1"/>
            <a:r>
              <a:rPr lang="cs-CZ" dirty="0"/>
              <a:t>„vylíčit příběh“ (např. v narativním výzkumu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3600" b="1" cap="all" dirty="0" smtClean="0">
                <a:solidFill>
                  <a:srgbClr val="C00000"/>
                </a:solidFill>
              </a:rPr>
              <a:t>Hlavní výzkumné otázky, podotázky</a:t>
            </a:r>
            <a:endParaRPr lang="cs-CZ" sz="3600" b="1" cap="all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cs-CZ" b="1" dirty="0"/>
              <a:t>Příklad hlavní výzkumné otázky:</a:t>
            </a:r>
            <a:r>
              <a:rPr lang="cs-CZ" dirty="0"/>
              <a:t>  </a:t>
            </a:r>
            <a:endParaRPr lang="cs-CZ" dirty="0" smtClean="0"/>
          </a:p>
          <a:p>
            <a:pPr fontAlgn="base"/>
            <a:r>
              <a:rPr lang="cs-CZ" i="1" dirty="0" smtClean="0"/>
              <a:t>Jsou </a:t>
            </a:r>
            <a:r>
              <a:rPr lang="cs-CZ" i="1" dirty="0"/>
              <a:t>čtenáři celkově spokojeni se službami fakultní knihovny?</a:t>
            </a:r>
          </a:p>
          <a:p>
            <a:pPr fontAlgn="base">
              <a:buNone/>
            </a:pPr>
            <a:r>
              <a:rPr lang="cs-CZ" dirty="0"/>
              <a:t>Pokud si hlavní výzkumnou otázku důkladně rozebereme, získáme </a:t>
            </a:r>
            <a:r>
              <a:rPr lang="cs-CZ" b="1" dirty="0"/>
              <a:t>například tyto podotázky</a:t>
            </a:r>
            <a:r>
              <a:rPr lang="cs-CZ" dirty="0"/>
              <a:t>:</a:t>
            </a:r>
          </a:p>
          <a:p>
            <a:pPr fontAlgn="base"/>
            <a:r>
              <a:rPr lang="cs-CZ" i="1" dirty="0"/>
              <a:t>Jsou čtenáři spokojeni s referenčními službami?</a:t>
            </a:r>
          </a:p>
          <a:p>
            <a:pPr fontAlgn="base"/>
            <a:r>
              <a:rPr lang="cs-CZ" i="1" dirty="0"/>
              <a:t>Jsou čtenáři spokojeni s výpůjčními službami?</a:t>
            </a:r>
          </a:p>
          <a:p>
            <a:pPr fontAlgn="base"/>
            <a:r>
              <a:rPr lang="cs-CZ" i="1" dirty="0"/>
              <a:t>Liší se celková spokojenost čtenářů podle socioekonomických charakteristik?</a:t>
            </a:r>
          </a:p>
          <a:p>
            <a:pPr fontAlgn="base"/>
            <a:r>
              <a:rPr lang="cs-CZ" i="1" dirty="0"/>
              <a:t>Liší se celková spokojenost podle věku? </a:t>
            </a:r>
            <a:r>
              <a:rPr lang="cs-CZ" dirty="0"/>
              <a:t>(atd.)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b="1" cap="all" dirty="0" smtClean="0">
                <a:solidFill>
                  <a:srgbClr val="C00000"/>
                </a:solidFill>
              </a:rPr>
              <a:t>Výzkumné otázky</a:t>
            </a:r>
            <a:endParaRPr lang="cs-CZ" sz="40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err="1"/>
              <a:t>Hendl</a:t>
            </a:r>
            <a:r>
              <a:rPr lang="cs-CZ" dirty="0"/>
              <a:t> (2005) dále </a:t>
            </a:r>
            <a:r>
              <a:rPr lang="cs-CZ" dirty="0" smtClean="0"/>
              <a:t>uvádí:</a:t>
            </a:r>
            <a:endParaRPr lang="cs-CZ" dirty="0"/>
          </a:p>
          <a:p>
            <a:r>
              <a:rPr lang="cs-CZ" dirty="0"/>
              <a:t>jestliže výzkumné otázky, k nimž získáme odpovědi, nemají přímo vztah k účelu studie, pak se pravděpodobně musí změnit výzkumné otázky,</a:t>
            </a:r>
          </a:p>
          <a:p>
            <a:r>
              <a:rPr lang="cs-CZ" dirty="0"/>
              <a:t>jestliže výzkumné otázky nejsou propojeny s teorií, pak není jisté, že odpovědi budou mít nějakou hodnotu. Pak je zapotřebí navrhnout jinou teorii nebo upravit výzkumné otázky,</a:t>
            </a:r>
          </a:p>
          <a:p>
            <a:r>
              <a:rPr lang="cs-CZ" dirty="0"/>
              <a:t>jestliže metody a výběrové strategie nepovedou k zodpovězení výzkumných otázek, budeme sbírat nová data, rozšíříme výběr nebo upravíme výzkumné </a:t>
            </a:r>
            <a:r>
              <a:rPr lang="cs-CZ" dirty="0" smtClean="0"/>
              <a:t>otázky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b="1" cap="all" dirty="0" smtClean="0">
                <a:solidFill>
                  <a:srgbClr val="C00000"/>
                </a:solidFill>
              </a:rPr>
              <a:t>Doporučené zdroje</a:t>
            </a:r>
            <a:endParaRPr lang="cs-CZ" sz="4000" b="1" cap="all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600200"/>
            <a:ext cx="8501122" cy="4525963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ECO, </a:t>
            </a:r>
            <a:r>
              <a:rPr lang="cs-CZ" dirty="0" err="1" smtClean="0"/>
              <a:t>Umberto</a:t>
            </a:r>
            <a:r>
              <a:rPr lang="cs-CZ" dirty="0" smtClean="0"/>
              <a:t>. </a:t>
            </a:r>
            <a:r>
              <a:rPr lang="pt-BR" dirty="0" smtClean="0"/>
              <a:t>Jak napsat diplomovou práci</a:t>
            </a:r>
            <a:r>
              <a:rPr lang="cs-CZ" dirty="0" smtClean="0"/>
              <a:t>. </a:t>
            </a:r>
            <a:r>
              <a:rPr lang="pt-BR" dirty="0" smtClean="0"/>
              <a:t>Olomouc </a:t>
            </a:r>
            <a:r>
              <a:rPr lang="cs-CZ" dirty="0" smtClean="0"/>
              <a:t> : V</a:t>
            </a:r>
            <a:r>
              <a:rPr lang="pt-BR" dirty="0" smtClean="0"/>
              <a:t>otobia, 1997.  271 s.</a:t>
            </a:r>
            <a:r>
              <a:rPr lang="cs-CZ" dirty="0" smtClean="0"/>
              <a:t> ISBN </a:t>
            </a:r>
            <a:r>
              <a:rPr lang="en-US" dirty="0" smtClean="0"/>
              <a:t>8071981737</a:t>
            </a:r>
          </a:p>
          <a:p>
            <a:r>
              <a:rPr lang="cs-CZ" dirty="0" smtClean="0"/>
              <a:t>KATUŠČÁK, Dušan, DROBÍKOVÁ, Barbora, PAPÍK, Richard. Jak psát závěrečné a kvalifikační práce. 5. </a:t>
            </a:r>
            <a:r>
              <a:rPr lang="cs-CZ" dirty="0" err="1" smtClean="0"/>
              <a:t>vyd</a:t>
            </a:r>
            <a:r>
              <a:rPr lang="cs-CZ" dirty="0" smtClean="0"/>
              <a:t>., v českém jazyce 1. Nitra : Enigma, 2008. 161 s. ISBN 9788089132706. </a:t>
            </a:r>
          </a:p>
          <a:p>
            <a:r>
              <a:rPr lang="cs-CZ" dirty="0" smtClean="0"/>
              <a:t>KUBÁTOVÁ, Helena, ŠIMEK, Dušan. Od abstraktu do závěrečné práce: jak napsat diplomovou práci ve společenskovědních a humanitních oborech: praktická příručka. 4., </a:t>
            </a:r>
            <a:r>
              <a:rPr lang="cs-CZ" dirty="0" err="1" smtClean="0"/>
              <a:t>přeprac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 Olomouc : Univerzita Palackého v Olomouci, 2007. 90 s. ISBN 978802441589.</a:t>
            </a:r>
          </a:p>
          <a:p>
            <a:r>
              <a:rPr lang="cs-CZ" dirty="0" smtClean="0"/>
              <a:t>MEŠKO, Dušan, K</a:t>
            </a:r>
            <a:r>
              <a:rPr lang="en-US" dirty="0" smtClean="0"/>
              <a:t>ATU</a:t>
            </a:r>
            <a:r>
              <a:rPr lang="cs-CZ" dirty="0" smtClean="0"/>
              <a:t>ŠČÁK, Dušan,</a:t>
            </a:r>
            <a:r>
              <a:rPr lang="en-US" dirty="0" smtClean="0"/>
              <a:t> FINDRA</a:t>
            </a:r>
            <a:r>
              <a:rPr lang="cs-CZ" dirty="0" smtClean="0"/>
              <a:t>, Ján a kol</a:t>
            </a:r>
            <a:r>
              <a:rPr lang="en-US" dirty="0" smtClean="0"/>
              <a:t>. </a:t>
            </a:r>
            <a:r>
              <a:rPr lang="cs-CZ" dirty="0" smtClean="0"/>
              <a:t>Akademická příručka</a:t>
            </a:r>
            <a:r>
              <a:rPr lang="en-US" dirty="0" smtClean="0"/>
              <a:t>.</a:t>
            </a:r>
            <a:r>
              <a:rPr lang="cs-CZ" dirty="0" smtClean="0"/>
              <a:t> České, </a:t>
            </a:r>
            <a:r>
              <a:rPr lang="cs-CZ" dirty="0" err="1" smtClean="0"/>
              <a:t>upr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r>
              <a:rPr lang="cs-CZ" dirty="0" smtClean="0"/>
              <a:t>Martin : </a:t>
            </a:r>
            <a:r>
              <a:rPr lang="cs-CZ" dirty="0" err="1" smtClean="0"/>
              <a:t>Osveta</a:t>
            </a:r>
            <a:r>
              <a:rPr lang="cs-CZ" dirty="0" smtClean="0"/>
              <a:t>, 2006. 481 s.</a:t>
            </a:r>
            <a:r>
              <a:rPr lang="en-US" dirty="0" smtClean="0"/>
              <a:t> ISBN 8080632197</a:t>
            </a:r>
            <a:r>
              <a:rPr lang="cs-CZ" dirty="0" smtClean="0"/>
              <a:t>.</a:t>
            </a:r>
            <a:endParaRPr lang="en-US" dirty="0" smtClean="0"/>
          </a:p>
          <a:p>
            <a:r>
              <a:rPr lang="cs-CZ" dirty="0" smtClean="0"/>
              <a:t>ŠANDEROVÁ, </a:t>
            </a:r>
            <a:r>
              <a:rPr lang="cs-CZ" dirty="0" err="1" smtClean="0"/>
              <a:t>Jadwiga</a:t>
            </a:r>
            <a:r>
              <a:rPr lang="cs-CZ" dirty="0" smtClean="0"/>
              <a:t>. Jak číst a psát odborný text ve společenských vědách : několik zásad pro začátečníky.  </a:t>
            </a:r>
            <a:r>
              <a:rPr lang="cs-CZ" dirty="0" err="1" smtClean="0"/>
              <a:t>Vyd</a:t>
            </a:r>
            <a:r>
              <a:rPr lang="cs-CZ" dirty="0" smtClean="0"/>
              <a:t>. 1. Praha : Sociologické nakladatelství, 2005. 209 s. ISBN </a:t>
            </a:r>
            <a:r>
              <a:rPr lang="en-US" dirty="0" smtClean="0"/>
              <a:t>9788006429403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/>
          </a:bodyPr>
          <a:lstStyle/>
          <a:p>
            <a:pPr algn="l"/>
            <a:r>
              <a:rPr lang="cs-CZ" b="1" cap="all" dirty="0" smtClean="0">
                <a:solidFill>
                  <a:srgbClr val="C00000"/>
                </a:solidFill>
              </a:rPr>
              <a:t>Poznámky k osnově projektu</a:t>
            </a:r>
            <a:br>
              <a:rPr lang="cs-CZ" b="1" cap="all" dirty="0" smtClean="0">
                <a:solidFill>
                  <a:srgbClr val="C00000"/>
                </a:solidFill>
              </a:rPr>
            </a:br>
            <a:r>
              <a:rPr lang="cs-CZ" b="1" cap="all" dirty="0" smtClean="0">
                <a:solidFill>
                  <a:srgbClr val="C00000"/>
                </a:solidFill>
              </a:rPr>
              <a:t>1 </a:t>
            </a:r>
            <a:r>
              <a:rPr lang="cs-CZ" sz="3600" b="1" cap="all" dirty="0" smtClean="0">
                <a:solidFill>
                  <a:srgbClr val="C00000"/>
                </a:solidFill>
              </a:rPr>
              <a:t>Popis problému, který bude řešen</a:t>
            </a:r>
            <a:endParaRPr lang="cs-CZ" sz="3600" b="1" cap="all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42915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dirty="0" smtClean="0"/>
              <a:t>Popíšete, čím se bude vaše </a:t>
            </a:r>
            <a:r>
              <a:rPr lang="cs-CZ" b="1" dirty="0" smtClean="0"/>
              <a:t>práce zabývat</a:t>
            </a:r>
          </a:p>
          <a:p>
            <a:pPr algn="just"/>
            <a:r>
              <a:rPr lang="cs-CZ" dirty="0" smtClean="0"/>
              <a:t>Nastíníte </a:t>
            </a:r>
            <a:r>
              <a:rPr lang="cs-CZ" b="1" dirty="0" smtClean="0"/>
              <a:t>problém</a:t>
            </a:r>
            <a:r>
              <a:rPr lang="cs-CZ" dirty="0" smtClean="0"/>
              <a:t>, který by zvolené téma mělo pomoci řešit </a:t>
            </a:r>
          </a:p>
          <a:p>
            <a:r>
              <a:rPr lang="cs-CZ" b="1" dirty="0" smtClean="0"/>
              <a:t>Propojte popis problému s literaturou, citujte, odkazujte se </a:t>
            </a:r>
            <a:r>
              <a:rPr lang="cs-CZ" dirty="0" smtClean="0"/>
              <a:t>(vycházejte ze zdrojů, které řeší stejnou problematiku) – </a:t>
            </a:r>
            <a:r>
              <a:rPr lang="cs-CZ" b="1" dirty="0" smtClean="0"/>
              <a:t>POPIS PROBLÉMU MUSÍ BÝT VŽDY NAVÁZÁN NA LITERATURU!</a:t>
            </a:r>
          </a:p>
          <a:p>
            <a:r>
              <a:rPr lang="cs-CZ" dirty="0" smtClean="0"/>
              <a:t>Podle problému si </a:t>
            </a:r>
            <a:r>
              <a:rPr lang="cs-CZ" b="1" dirty="0" smtClean="0"/>
              <a:t>stanovte otázku</a:t>
            </a:r>
            <a:r>
              <a:rPr lang="cs-CZ" dirty="0" smtClean="0"/>
              <a:t>, na kterou budete hledat odpověď, tzn. napište, co vás na problému zajímá, co zatím není řešeno </a:t>
            </a:r>
          </a:p>
          <a:p>
            <a:pPr lvl="0"/>
            <a:r>
              <a:rPr lang="cs-CZ" dirty="0" smtClean="0"/>
              <a:t>Nezapomeňte popsat, co za oblast, teorii, koncept, metodiku v práci zpracováváte - použijte slova vyskytující se v názvu práce (analýza, design…)</a:t>
            </a:r>
          </a:p>
          <a:p>
            <a:r>
              <a:rPr lang="cs-CZ" dirty="0" smtClean="0"/>
              <a:t>Můžete popsat i </a:t>
            </a:r>
            <a:r>
              <a:rPr lang="cs-CZ" b="1" dirty="0" smtClean="0"/>
              <a:t>důvod, proč </a:t>
            </a:r>
            <a:r>
              <a:rPr lang="cs-CZ" dirty="0" smtClean="0"/>
              <a:t>jste se rozhodli téma zpracovat (např. daná problematika není příliš známá, není dostatečně rozpracovaná)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DOPORUČENÍ: </a:t>
            </a:r>
            <a:r>
              <a:rPr lang="cs-CZ" dirty="0" smtClean="0"/>
              <a:t>vytvořte si mentální mapu tématu, pracujte s metodickým listem RWCT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cap="all" dirty="0" smtClean="0">
                <a:solidFill>
                  <a:srgbClr val="C00000"/>
                </a:solidFill>
              </a:rPr>
              <a:t>Vymezení výzkumného tématu = problému</a:t>
            </a:r>
            <a:endParaRPr lang="cs-CZ" b="1" cap="all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 smtClean="0"/>
              <a:t>Výzkumné téma </a:t>
            </a:r>
            <a:r>
              <a:rPr lang="cs-CZ" dirty="0" smtClean="0"/>
              <a:t>je vhodné shrnout do několika vět. Výzkumné téma by nemělo být triviální, mělo by být relevantní k oboru a potenciálně přinášet nová zjištění.</a:t>
            </a:r>
          </a:p>
          <a:p>
            <a:pPr>
              <a:buNone/>
            </a:pPr>
            <a:r>
              <a:rPr lang="cs-CZ" b="1" dirty="0" smtClean="0"/>
              <a:t>Dobře stanovený výzkumný problém: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je jasně a precizně formulován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identifikuje to, co budeme zkoumat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není postaven pouze na subjektivním stanovisku autora/</a:t>
            </a:r>
            <a:r>
              <a:rPr lang="cs-CZ" dirty="0" err="1" smtClean="0"/>
              <a:t>ky</a:t>
            </a: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obsahuje definici klíčových teoretických konstruktů a pojmů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je dobře (zejména časově a místně) ohraničen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je </a:t>
            </a:r>
            <a:r>
              <a:rPr lang="cs-CZ" dirty="0" err="1" smtClean="0"/>
              <a:t>zobecnitelný</a:t>
            </a:r>
            <a:r>
              <a:rPr lang="cs-CZ" dirty="0" smtClean="0"/>
              <a:t> (preference problémů, které mohou být využity i jinde)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obsahuje odůvodnění důležitosti (potřebnosti) zkoumaného tématu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používá vhodnou terminologii (pozor na žargon, nepřesné termíny atd.)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cap="all" dirty="0" smtClean="0">
                <a:solidFill>
                  <a:srgbClr val="C00000"/>
                </a:solidFill>
              </a:rPr>
              <a:t>Osnova </a:t>
            </a:r>
            <a:br>
              <a:rPr lang="cs-CZ" b="1" cap="all" dirty="0" smtClean="0">
                <a:solidFill>
                  <a:srgbClr val="C00000"/>
                </a:solidFill>
              </a:rPr>
            </a:br>
            <a:r>
              <a:rPr lang="cs-CZ" b="1" cap="all" dirty="0" smtClean="0">
                <a:solidFill>
                  <a:srgbClr val="C00000"/>
                </a:solidFill>
              </a:rPr>
              <a:t>2 </a:t>
            </a:r>
            <a:r>
              <a:rPr lang="cs-CZ" sz="3600" b="1" cap="all" dirty="0" smtClean="0">
                <a:solidFill>
                  <a:srgbClr val="C00000"/>
                </a:solidFill>
              </a:rPr>
              <a:t>Rešerše kvalifikačních prací na MU</a:t>
            </a:r>
            <a:endParaRPr lang="cs-CZ" sz="3600" b="1" cap="all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 smtClean="0"/>
              <a:t>Rešerše vypracovaných DP</a:t>
            </a:r>
          </a:p>
          <a:p>
            <a:r>
              <a:rPr lang="cs-CZ" dirty="0" smtClean="0"/>
              <a:t>vypracujte </a:t>
            </a:r>
            <a:r>
              <a:rPr lang="cs-CZ" b="1" dirty="0" smtClean="0"/>
              <a:t>rešerši</a:t>
            </a:r>
            <a:r>
              <a:rPr lang="cs-CZ" dirty="0" smtClean="0"/>
              <a:t> obhájených diplomových a  bakalářských prací v rámci celé MU a ke každé doplňte </a:t>
            </a:r>
            <a:r>
              <a:rPr lang="cs-CZ" b="1" dirty="0" smtClean="0"/>
              <a:t>vlastní stručnou anotaci </a:t>
            </a:r>
            <a:r>
              <a:rPr lang="cs-CZ" dirty="0" smtClean="0"/>
              <a:t>(čemu se diplomant věnuje, co naopak neřešil) – primárně uveďte ty, které řešily stejnou problematiku</a:t>
            </a:r>
          </a:p>
          <a:p>
            <a:pPr algn="just"/>
            <a:r>
              <a:rPr lang="cs-CZ" dirty="0" smtClean="0"/>
              <a:t>uveďte i práce, které se shodují s vaším tématem jen částečně nebo okrajově</a:t>
            </a:r>
          </a:p>
          <a:p>
            <a:pPr lvl="0" algn="just"/>
            <a:r>
              <a:rPr lang="cs-CZ" dirty="0" smtClean="0"/>
              <a:t>pokud nenajdete žádnou související práci, uveďte, že problém je zcela nový, a </a:t>
            </a:r>
            <a:r>
              <a:rPr lang="cs-CZ" b="1" dirty="0" smtClean="0"/>
              <a:t>odkažte k základní odborné literatuře</a:t>
            </a:r>
            <a:r>
              <a:rPr lang="cs-CZ" dirty="0" smtClean="0"/>
              <a:t>, v níž musíte podložit, že problematika je vědecky zpracovávána</a:t>
            </a:r>
          </a:p>
          <a:p>
            <a:pPr lvl="0" algn="just"/>
            <a:r>
              <a:rPr lang="cs-CZ" dirty="0" smtClean="0"/>
              <a:t>popište, </a:t>
            </a:r>
            <a:r>
              <a:rPr lang="cs-CZ" b="1" dirty="0" smtClean="0"/>
              <a:t>jakými aspekty</a:t>
            </a:r>
            <a:r>
              <a:rPr lang="cs-CZ" dirty="0" smtClean="0"/>
              <a:t> se bude vaše práce od již zpracovaných lišit</a:t>
            </a:r>
          </a:p>
          <a:p>
            <a:pPr algn="just"/>
            <a:r>
              <a:rPr lang="cs-CZ" b="1" dirty="0" smtClean="0"/>
              <a:t>nekopírujte anotace</a:t>
            </a:r>
            <a:r>
              <a:rPr lang="cs-CZ" dirty="0" smtClean="0"/>
              <a:t> z </a:t>
            </a:r>
            <a:r>
              <a:rPr lang="cs-CZ" dirty="0" err="1" smtClean="0"/>
              <a:t>Isu</a:t>
            </a:r>
            <a:endParaRPr lang="cs-CZ" dirty="0" smtClean="0"/>
          </a:p>
          <a:p>
            <a:pPr algn="just"/>
            <a:r>
              <a:rPr lang="cs-CZ" b="1" dirty="0" smtClean="0"/>
              <a:t>všechny DP ocitujte</a:t>
            </a:r>
            <a:r>
              <a:rPr lang="cs-CZ" dirty="0" smtClean="0"/>
              <a:t> dle platné normy!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cap="all" dirty="0" smtClean="0">
                <a:solidFill>
                  <a:srgbClr val="C00000"/>
                </a:solidFill>
              </a:rPr>
              <a:t>Osnova</a:t>
            </a:r>
            <a:br>
              <a:rPr lang="cs-CZ" b="1" cap="all" dirty="0" smtClean="0">
                <a:solidFill>
                  <a:srgbClr val="C00000"/>
                </a:solidFill>
              </a:rPr>
            </a:br>
            <a:r>
              <a:rPr lang="cs-CZ" b="1" cap="all" dirty="0" smtClean="0">
                <a:solidFill>
                  <a:srgbClr val="C00000"/>
                </a:solidFill>
              </a:rPr>
              <a:t>3 </a:t>
            </a:r>
            <a:r>
              <a:rPr lang="cs-CZ" sz="4000" b="1" cap="all" dirty="0" smtClean="0">
                <a:solidFill>
                  <a:srgbClr val="C00000"/>
                </a:solidFill>
              </a:rPr>
              <a:t>Cíl bakalářské práce</a:t>
            </a:r>
            <a:endParaRPr lang="cs-CZ" sz="4000" b="1" cap="all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 smtClean="0"/>
              <a:t>Cíl diplomové práce</a:t>
            </a:r>
          </a:p>
          <a:p>
            <a:pPr algn="just"/>
            <a:r>
              <a:rPr lang="cs-CZ" dirty="0" smtClean="0"/>
              <a:t>Uvedete </a:t>
            </a:r>
            <a:r>
              <a:rPr lang="cs-CZ" b="1" dirty="0" smtClean="0"/>
              <a:t>KONKRÉTNÍ cíl(e) </a:t>
            </a:r>
            <a:r>
              <a:rPr lang="cs-CZ" dirty="0" smtClean="0"/>
              <a:t>práce, kterého byste chtěli dosáhnout</a:t>
            </a:r>
          </a:p>
          <a:p>
            <a:pPr lvl="0"/>
            <a:r>
              <a:rPr lang="cs-CZ" dirty="0" smtClean="0"/>
              <a:t>Stanovte si pro sebe "provozní" hypotézu - jaká bude asi odpověď na vaši otázku? Co zjistíte? </a:t>
            </a:r>
          </a:p>
          <a:p>
            <a:pPr lvl="0"/>
            <a:r>
              <a:rPr lang="cs-CZ" dirty="0" smtClean="0"/>
              <a:t>Vaším </a:t>
            </a:r>
            <a:r>
              <a:rPr lang="cs-CZ" b="1" dirty="0" smtClean="0"/>
              <a:t>cílem</a:t>
            </a:r>
            <a:r>
              <a:rPr lang="cs-CZ" dirty="0" smtClean="0"/>
              <a:t> bude právě to, co chcete zjistit </a:t>
            </a:r>
          </a:p>
          <a:p>
            <a:pPr lvl="0"/>
            <a:r>
              <a:rPr lang="cs-CZ" dirty="0" smtClean="0"/>
              <a:t>Bude zpracování vašeho tématu k něčemu dobré? K čemu? To je </a:t>
            </a:r>
            <a:r>
              <a:rPr lang="cs-CZ" b="1" dirty="0" smtClean="0"/>
              <a:t>přínos</a:t>
            </a:r>
            <a:r>
              <a:rPr lang="cs-CZ" dirty="0" smtClean="0"/>
              <a:t> vaší práce</a:t>
            </a:r>
          </a:p>
          <a:p>
            <a:pPr algn="just"/>
            <a:r>
              <a:rPr lang="cs-CZ" dirty="0" smtClean="0"/>
              <a:t>Musí být </a:t>
            </a:r>
            <a:r>
              <a:rPr lang="cs-CZ" b="1" dirty="0" smtClean="0"/>
              <a:t>zcela čitelné, co bude výsledkem </a:t>
            </a:r>
            <a:r>
              <a:rPr lang="cs-CZ" dirty="0" smtClean="0"/>
              <a:t>vaší práce.</a:t>
            </a:r>
          </a:p>
          <a:p>
            <a:pPr algn="just"/>
            <a:r>
              <a:rPr lang="cs-CZ" b="1" dirty="0" smtClean="0"/>
              <a:t>Cílem práce NENÍ</a:t>
            </a:r>
            <a:r>
              <a:rPr lang="cs-CZ" dirty="0" smtClean="0"/>
              <a:t>:</a:t>
            </a:r>
          </a:p>
          <a:p>
            <a:pPr algn="just">
              <a:buNone/>
            </a:pPr>
            <a:r>
              <a:rPr lang="cs-CZ" dirty="0" smtClean="0"/>
              <a:t>			- sepsání práce</a:t>
            </a:r>
          </a:p>
          <a:p>
            <a:pPr algn="just">
              <a:buNone/>
            </a:pPr>
            <a:r>
              <a:rPr lang="cs-CZ" dirty="0" smtClean="0"/>
              <a:t>			- nastudování textů</a:t>
            </a:r>
          </a:p>
          <a:p>
            <a:pPr algn="just">
              <a:buNone/>
            </a:pPr>
            <a:r>
              <a:rPr lang="cs-CZ" dirty="0" smtClean="0"/>
              <a:t>			- kompilace dostupné literatury</a:t>
            </a:r>
          </a:p>
          <a:p>
            <a:pPr algn="just"/>
            <a:r>
              <a:rPr lang="cs-CZ" b="1" dirty="0" smtClean="0"/>
              <a:t>Cílů stanovených v projektu musí být v DP vždy dosaženo!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cap="all" dirty="0" smtClean="0">
                <a:solidFill>
                  <a:srgbClr val="C00000"/>
                </a:solidFill>
              </a:rPr>
              <a:t>Osnova</a:t>
            </a:r>
            <a:r>
              <a:rPr lang="cs-CZ" b="1" dirty="0" smtClean="0">
                <a:solidFill>
                  <a:srgbClr val="C00000"/>
                </a:solidFill>
              </a:rPr>
              <a:t/>
            </a:r>
            <a:br>
              <a:rPr lang="cs-CZ" b="1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C00000"/>
                </a:solidFill>
              </a:rPr>
              <a:t>4 </a:t>
            </a:r>
            <a:r>
              <a:rPr lang="cs-CZ" sz="4000" b="1" dirty="0" smtClean="0">
                <a:solidFill>
                  <a:srgbClr val="C00000"/>
                </a:solidFill>
              </a:rPr>
              <a:t>METODY</a:t>
            </a:r>
            <a:endParaRPr lang="cs-CZ" sz="40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 smtClean="0"/>
              <a:t>Metody zpracování diplomové práce</a:t>
            </a:r>
          </a:p>
          <a:p>
            <a:pPr algn="just"/>
            <a:r>
              <a:rPr lang="cs-CZ" dirty="0" smtClean="0"/>
              <a:t>V metodách bude podrobně a názorně rozepsáno, </a:t>
            </a:r>
            <a:r>
              <a:rPr lang="cs-CZ" b="1" dirty="0" smtClean="0"/>
              <a:t>jakým způsobem </a:t>
            </a:r>
            <a:r>
              <a:rPr lang="cs-CZ" dirty="0" smtClean="0"/>
              <a:t>chcete dosáhnout stanoveného cíle a </a:t>
            </a:r>
            <a:r>
              <a:rPr lang="cs-CZ" b="1" dirty="0" smtClean="0"/>
              <a:t>jaké uděláte konkrétní kroky</a:t>
            </a:r>
          </a:p>
          <a:p>
            <a:pPr algn="just"/>
            <a:r>
              <a:rPr lang="cs-CZ" dirty="0" smtClean="0"/>
              <a:t>Uvedete zde </a:t>
            </a:r>
            <a:r>
              <a:rPr lang="cs-CZ" b="1" dirty="0" smtClean="0"/>
              <a:t>výběr a popis metod</a:t>
            </a:r>
            <a:r>
              <a:rPr lang="cs-CZ" dirty="0" smtClean="0"/>
              <a:t>, které hodláte při tvorbě DP použít</a:t>
            </a:r>
          </a:p>
          <a:p>
            <a:pPr lvl="0"/>
            <a:r>
              <a:rPr lang="cs-CZ" dirty="0" smtClean="0"/>
              <a:t>Pojmenováním metody a popisem způsobu zpracování dáváte odpověď na to, jak budete postupovat, abyste získali důvěryhodné odpovědi na své otázky. </a:t>
            </a:r>
            <a:r>
              <a:rPr lang="cs-CZ" b="1" dirty="0" smtClean="0"/>
              <a:t>Jak zjistíte odpověď</a:t>
            </a:r>
            <a:r>
              <a:rPr lang="cs-CZ" dirty="0" smtClean="0"/>
              <a:t> na to, co vás na problematice zajímá? (čtení odborných publikací je předpokladem odborné práce, </a:t>
            </a:r>
            <a:r>
              <a:rPr lang="cs-CZ" b="1" dirty="0" smtClean="0"/>
              <a:t>ne metodou</a:t>
            </a:r>
            <a:r>
              <a:rPr lang="cs-CZ" dirty="0" smtClean="0"/>
              <a:t>, jak otázku budete zodpovídat) </a:t>
            </a:r>
          </a:p>
          <a:p>
            <a:pPr lvl="0"/>
            <a:r>
              <a:rPr lang="cs-CZ" dirty="0" smtClean="0"/>
              <a:t>Pokud neděláte výzkum či nepoužíváte konkrétní metodiku, popište způsob, jak budete postupovat při zpracování práce. Používejte výrazy jako komparace, analýza, dedukce, generalizace apod.  </a:t>
            </a:r>
          </a:p>
          <a:p>
            <a:pPr algn="just"/>
            <a:r>
              <a:rPr lang="cs-CZ" dirty="0" smtClean="0"/>
              <a:t>V případě, že budete dělat výzkum, uvedete </a:t>
            </a:r>
            <a:r>
              <a:rPr lang="cs-CZ" b="1" dirty="0" smtClean="0"/>
              <a:t>předmět výzkumu </a:t>
            </a:r>
            <a:r>
              <a:rPr lang="cs-CZ" dirty="0" smtClean="0"/>
              <a:t>umožňující splnit cíl a ověřit hypotézy, a stanovte </a:t>
            </a:r>
            <a:r>
              <a:rPr lang="cs-CZ" b="1" dirty="0" smtClean="0"/>
              <a:t>metodu výzkumu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cap="all" dirty="0" smtClean="0">
                <a:solidFill>
                  <a:srgbClr val="C00000"/>
                </a:solidFill>
              </a:rPr>
              <a:t>Osnova</a:t>
            </a:r>
            <a:br>
              <a:rPr lang="cs-CZ" b="1" cap="all" dirty="0" smtClean="0">
                <a:solidFill>
                  <a:srgbClr val="C00000"/>
                </a:solidFill>
              </a:rPr>
            </a:br>
            <a:r>
              <a:rPr lang="cs-CZ" b="1" cap="all" dirty="0" smtClean="0">
                <a:solidFill>
                  <a:srgbClr val="C00000"/>
                </a:solidFill>
              </a:rPr>
              <a:t>5 </a:t>
            </a:r>
            <a:r>
              <a:rPr lang="cs-CZ" sz="4000" b="1" cap="all" dirty="0" smtClean="0">
                <a:solidFill>
                  <a:srgbClr val="C00000"/>
                </a:solidFill>
              </a:rPr>
              <a:t>literatura</a:t>
            </a:r>
            <a:endParaRPr lang="cs-CZ" sz="4000" b="1" cap="all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 smtClean="0"/>
              <a:t>Základní odborná literatura s ohledem na současný stav řešené problematiky</a:t>
            </a:r>
          </a:p>
          <a:p>
            <a:pPr algn="just"/>
            <a:r>
              <a:rPr lang="cs-CZ" dirty="0" smtClean="0"/>
              <a:t>Do seznamu vypíšete literaturu, ze které budete při zpracování DP vycházet a která bude tvořit jádro použité literatury</a:t>
            </a:r>
          </a:p>
          <a:p>
            <a:pPr algn="just"/>
            <a:r>
              <a:rPr lang="cs-CZ" dirty="0" smtClean="0"/>
              <a:t>Zdroje vyberte </a:t>
            </a:r>
            <a:r>
              <a:rPr lang="cs-CZ" b="1" dirty="0" smtClean="0"/>
              <a:t>na základě rešerše </a:t>
            </a:r>
            <a:r>
              <a:rPr lang="cs-CZ" dirty="0" smtClean="0"/>
              <a:t>jako nejrelevantnější literaturu k tématu</a:t>
            </a:r>
          </a:p>
          <a:p>
            <a:pPr algn="just"/>
            <a:r>
              <a:rPr lang="cs-CZ" dirty="0" smtClean="0"/>
              <a:t>Důraz na </a:t>
            </a:r>
            <a:r>
              <a:rPr lang="cs-CZ" b="1" dirty="0" smtClean="0"/>
              <a:t>zahraniční zdroje </a:t>
            </a:r>
            <a:r>
              <a:rPr lang="cs-CZ" dirty="0" smtClean="0"/>
              <a:t>– využijte odborné databáze přístupné pro studenty MU a odbornou literaturu, související s vaším tématem (monografie, články)</a:t>
            </a:r>
          </a:p>
          <a:p>
            <a:pPr algn="just"/>
            <a:r>
              <a:rPr lang="cs-CZ" b="1" dirty="0" smtClean="0"/>
              <a:t>Uvedete zdroje, které máte v současnosti k dispozici, i ty, které teprve hodláte studovat, příp. shánět</a:t>
            </a:r>
          </a:p>
          <a:p>
            <a:pPr lvl="0"/>
            <a:r>
              <a:rPr lang="cs-CZ" dirty="0" smtClean="0"/>
              <a:t>Doplňte vámi vytvořené </a:t>
            </a:r>
            <a:r>
              <a:rPr lang="cs-CZ" b="1" dirty="0" smtClean="0"/>
              <a:t>anotace zdrojů</a:t>
            </a:r>
          </a:p>
          <a:p>
            <a:pPr algn="just"/>
            <a:r>
              <a:rPr lang="cs-CZ" dirty="0" smtClean="0"/>
              <a:t>Požadovaný počet záznamů je 8-12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b="1" cap="all" dirty="0" smtClean="0">
                <a:solidFill>
                  <a:srgbClr val="C00000"/>
                </a:solidFill>
              </a:rPr>
              <a:t>Typy bakalářských prací</a:t>
            </a:r>
            <a:endParaRPr lang="cs-CZ" sz="4000" b="1" cap="all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 smtClean="0"/>
              <a:t>Teoretická práce = </a:t>
            </a:r>
            <a:r>
              <a:rPr lang="cs-CZ" dirty="0" smtClean="0"/>
              <a:t>odborný text, který relevantním způsobem rozšiřuje vědecké poznání zvoleného tématu a </a:t>
            </a:r>
            <a:r>
              <a:rPr lang="cs-CZ" b="1" dirty="0" smtClean="0"/>
              <a:t>musí obsahovat</a:t>
            </a:r>
            <a:r>
              <a:rPr lang="cs-CZ" dirty="0" smtClean="0"/>
              <a:t>:</a:t>
            </a:r>
          </a:p>
          <a:p>
            <a:r>
              <a:rPr lang="cs-CZ" dirty="0" smtClean="0"/>
              <a:t>vhodně zvolený teoretický problém či otázku</a:t>
            </a:r>
          </a:p>
          <a:p>
            <a:r>
              <a:rPr lang="cs-CZ" dirty="0" smtClean="0"/>
              <a:t>bohatou a relevantní zdrojovou základnu </a:t>
            </a:r>
          </a:p>
          <a:p>
            <a:r>
              <a:rPr lang="cs-CZ" dirty="0" smtClean="0"/>
              <a:t>analytický a kritický přístup ke zdrojům, tvůrčí práci se zdroji, jejich porovnávání a hodnocení</a:t>
            </a:r>
          </a:p>
          <a:p>
            <a:r>
              <a:rPr lang="cs-CZ" dirty="0" smtClean="0"/>
              <a:t>autorský přínos, který může být ve dvou oblastech – buď autor pracuje s dostupnou literaturou novým způsobem a využívá ji k odpovědi na nově položenou otázku, anebo autor pracuje s literaturou, která u nás není dostupná či běžně využívaná.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4400" dirty="0" smtClean="0"/>
              <a:t>Cílem práce tudíž </a:t>
            </a:r>
            <a:r>
              <a:rPr lang="cs-CZ" sz="4400" b="1" dirty="0" smtClean="0"/>
              <a:t>nemůže být pouze sumarizace a utřídění</a:t>
            </a:r>
            <a:r>
              <a:rPr lang="cs-CZ" sz="4400" dirty="0" smtClean="0"/>
              <a:t> běžně dostupné literatury a informací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1341</Words>
  <Application>Microsoft Office PowerPoint</Application>
  <PresentationFormat>Předvádění na obrazovce (4:3)</PresentationFormat>
  <Paragraphs>143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Motiv sady Office</vt:lpstr>
      <vt:lpstr>Poznámky k psaní projektu bakalářské práce</vt:lpstr>
      <vt:lpstr>CÍL a smysl projektu BP</vt:lpstr>
      <vt:lpstr>Poznámky k osnově projektu 1 Popis problému, který bude řešen</vt:lpstr>
      <vt:lpstr>Vymezení výzkumného tématu = problému</vt:lpstr>
      <vt:lpstr>Osnova  2 Rešerše kvalifikačních prací na MU</vt:lpstr>
      <vt:lpstr>Osnova 3 Cíl bakalářské práce</vt:lpstr>
      <vt:lpstr>Osnova 4 METODY</vt:lpstr>
      <vt:lpstr>Osnova 5 literatura</vt:lpstr>
      <vt:lpstr>Typy bakalářských prací</vt:lpstr>
      <vt:lpstr>Typy bakalářských prací</vt:lpstr>
      <vt:lpstr>Výběr vedoucího práce</vt:lpstr>
      <vt:lpstr>Téma bakalářské práce</vt:lpstr>
      <vt:lpstr>Přístupy k tématu při psaní BP</vt:lpstr>
      <vt:lpstr>Typy </vt:lpstr>
      <vt:lpstr>Prezentace aplikace PowerPoint</vt:lpstr>
      <vt:lpstr>Výzkum v bakalářské práci</vt:lpstr>
      <vt:lpstr>Prezentace aplikace PowerPoint</vt:lpstr>
      <vt:lpstr>Výzkumné otázky</vt:lpstr>
      <vt:lpstr>Výzkumné otázky</vt:lpstr>
      <vt:lpstr>Výzkumné otázky</vt:lpstr>
      <vt:lpstr>Hlavní výzkumné otázky, podotázky</vt:lpstr>
      <vt:lpstr>Výzkumné otázky</vt:lpstr>
      <vt:lpstr>Doporučené 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Pavlína Pavík</dc:creator>
  <cp:lastModifiedBy>Projekt INTERES</cp:lastModifiedBy>
  <cp:revision>23</cp:revision>
  <dcterms:created xsi:type="dcterms:W3CDTF">2016-10-13T18:37:53Z</dcterms:created>
  <dcterms:modified xsi:type="dcterms:W3CDTF">2019-10-11T03:36:03Z</dcterms:modified>
</cp:coreProperties>
</file>