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74" r:id="rId6"/>
    <p:sldId id="272" r:id="rId7"/>
    <p:sldId id="261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7" autoAdjust="0"/>
    <p:restoredTop sz="94660"/>
  </p:normalViewPr>
  <p:slideViewPr>
    <p:cSldViewPr>
      <p:cViewPr varScale="1">
        <p:scale>
          <a:sx n="75" d="100"/>
          <a:sy n="75" d="100"/>
        </p:scale>
        <p:origin x="4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Hlavní cíl</a:t>
          </a:r>
        </a:p>
        <a:p>
          <a:r>
            <a:rPr lang="cs-CZ" b="1" dirty="0" smtClean="0">
              <a:solidFill>
                <a:srgbClr val="FF0000"/>
              </a:solidFill>
            </a:rPr>
            <a:t>Schválený projekt</a:t>
          </a:r>
          <a:endParaRPr lang="cs-CZ" b="1" dirty="0">
            <a:solidFill>
              <a:srgbClr val="FF0000"/>
            </a:solidFill>
          </a:endParaRP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II</a:t>
          </a:r>
        </a:p>
        <a:p>
          <a:r>
            <a:rPr lang="cs-CZ" b="1" dirty="0" smtClean="0">
              <a:solidFill>
                <a:srgbClr val="00B0F0"/>
              </a:solidFill>
            </a:rPr>
            <a:t>Zpracovaný projekt</a:t>
          </a:r>
          <a:endParaRPr lang="cs-CZ" b="1" dirty="0">
            <a:solidFill>
              <a:srgbClr val="00B0F0"/>
            </a:solidFill>
          </a:endParaRP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</a:t>
          </a:r>
        </a:p>
        <a:p>
          <a:r>
            <a:rPr lang="cs-CZ" b="1" dirty="0" smtClean="0">
              <a:solidFill>
                <a:srgbClr val="FFC000"/>
              </a:solidFill>
            </a:rPr>
            <a:t>Téma Bc. práce</a:t>
          </a:r>
          <a:endParaRPr lang="cs-CZ" b="1" dirty="0">
            <a:solidFill>
              <a:srgbClr val="FFC000"/>
            </a:solidFill>
          </a:endParaRP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cap="all" dirty="0" smtClean="0"/>
              <a:t>Seminář </a:t>
            </a:r>
            <a:br>
              <a:rPr lang="cs-CZ" cap="all" dirty="0" smtClean="0"/>
            </a:br>
            <a:r>
              <a:rPr lang="cs-CZ" cap="all" dirty="0" smtClean="0"/>
              <a:t>k bakalářské diplomové práci</a:t>
            </a:r>
            <a:endParaRPr lang="cs-CZ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722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Mgr. Pavlína Mazáčová, Ph.D.</a:t>
            </a:r>
          </a:p>
          <a:p>
            <a:r>
              <a:rPr lang="cs-CZ" sz="2800" dirty="0" smtClean="0"/>
              <a:t>pmazacov@phil.muni.cz</a:t>
            </a:r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SOUČASNÝ STAV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SOUČASNÝ STAV </a:t>
            </a:r>
            <a:r>
              <a:rPr lang="cs-CZ" dirty="0" smtClean="0"/>
              <a:t>řešené problematiky</a:t>
            </a:r>
          </a:p>
          <a:p>
            <a:pPr lvl="1"/>
            <a:r>
              <a:rPr lang="cs-CZ" dirty="0" smtClean="0"/>
              <a:t>Kdo téma jako problém popisuje, prezentuje veřejně, reflektuje v odborných pracích, strategiích, ve výzkumech, na konferencích, v příspěvcích na odborných blozích apod.?   </a:t>
            </a:r>
          </a:p>
          <a:p>
            <a:pPr lvl="1"/>
            <a:r>
              <a:rPr lang="cs-CZ" dirty="0" smtClean="0"/>
              <a:t>Které kvalifikační práce na MU z posledních cca 5 let se mého tématu dotýkají z různých, pro mě důležitých aspektů?</a:t>
            </a:r>
          </a:p>
          <a:p>
            <a:pPr marL="57150" indent="0">
              <a:buNone/>
            </a:pPr>
            <a:r>
              <a:rPr lang="cs-CZ" sz="2600" dirty="0" smtClean="0"/>
              <a:t>(Proč je téma  / problém nějakou překážkou, bariérou, nevýhodou pro toho, koho se týká? Existuje </a:t>
            </a:r>
            <a:r>
              <a:rPr lang="cs-CZ" sz="2600" dirty="0"/>
              <a:t>nějaký </a:t>
            </a:r>
            <a:r>
              <a:rPr lang="cs-CZ" sz="2600" dirty="0" smtClean="0"/>
              <a:t>výzkum v daných kvalifikačních pracích, jinde – například na webu Českého statistického úřadu…?)</a:t>
            </a:r>
            <a:endParaRPr lang="cs-CZ" sz="2600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8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CÍL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CÍL</a:t>
            </a:r>
            <a:r>
              <a:rPr lang="cs-CZ" b="1" dirty="0" smtClean="0"/>
              <a:t> bakalářské práce</a:t>
            </a:r>
          </a:p>
          <a:p>
            <a:pPr lvl="0"/>
            <a:r>
              <a:rPr lang="cs-CZ" b="1" dirty="0" smtClean="0"/>
              <a:t>Může jím být: </a:t>
            </a:r>
            <a:endParaRPr lang="cs-CZ" dirty="0" smtClean="0"/>
          </a:p>
          <a:p>
            <a:pPr lvl="1"/>
            <a:r>
              <a:rPr lang="cs-CZ" dirty="0" smtClean="0"/>
              <a:t>Analýza problému?</a:t>
            </a:r>
          </a:p>
          <a:p>
            <a:pPr lvl="1"/>
            <a:r>
              <a:rPr lang="cs-CZ" dirty="0" smtClean="0"/>
              <a:t>Komparace tématu v kontextu?</a:t>
            </a:r>
          </a:p>
          <a:p>
            <a:pPr lvl="1"/>
            <a:r>
              <a:rPr lang="cs-CZ" dirty="0" smtClean="0"/>
              <a:t>Nalezení cesty k řešení problému?</a:t>
            </a:r>
          </a:p>
          <a:p>
            <a:pPr lvl="2"/>
            <a:r>
              <a:rPr lang="cs-CZ" dirty="0" smtClean="0"/>
              <a:t>Model</a:t>
            </a:r>
          </a:p>
          <a:p>
            <a:pPr lvl="2"/>
            <a:r>
              <a:rPr lang="cs-CZ" dirty="0" smtClean="0"/>
              <a:t>Případová studie</a:t>
            </a:r>
          </a:p>
          <a:p>
            <a:pPr lvl="2"/>
            <a:r>
              <a:rPr lang="cs-CZ" dirty="0" smtClean="0"/>
              <a:t>Komparace výzkumů</a:t>
            </a:r>
          </a:p>
          <a:p>
            <a:pPr lvl="2"/>
            <a:r>
              <a:rPr lang="cs-CZ" dirty="0" smtClean="0"/>
              <a:t>Historický exkurz</a:t>
            </a:r>
          </a:p>
          <a:p>
            <a:pPr lvl="2"/>
            <a:r>
              <a:rPr lang="cs-CZ" dirty="0" smtClean="0"/>
              <a:t>Deskripce – popis stavu, vztahů…</a:t>
            </a:r>
          </a:p>
          <a:p>
            <a:pPr lvl="1"/>
            <a:r>
              <a:rPr lang="cs-CZ" dirty="0" smtClean="0"/>
              <a:t>Vyřešení problému?</a:t>
            </a:r>
          </a:p>
          <a:p>
            <a:pPr lvl="1"/>
            <a:r>
              <a:rPr lang="cs-CZ" dirty="0" smtClean="0"/>
              <a:t>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6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METODOLOGIE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METODY</a:t>
            </a:r>
            <a:r>
              <a:rPr lang="cs-CZ" dirty="0" smtClean="0"/>
              <a:t> </a:t>
            </a:r>
            <a:r>
              <a:rPr lang="cs-CZ" dirty="0"/>
              <a:t>zpracování </a:t>
            </a:r>
            <a:r>
              <a:rPr lang="cs-CZ" dirty="0" smtClean="0"/>
              <a:t>bakalářské práce</a:t>
            </a:r>
          </a:p>
          <a:p>
            <a:pPr lvl="0"/>
            <a:r>
              <a:rPr lang="cs-CZ" dirty="0" smtClean="0"/>
              <a:t>Budu používat vždy, pokud bakalářská práce není čistě teoretická, pokud se netýká nějakého pojmu, teorie, standardu, definice apod.</a:t>
            </a:r>
          </a:p>
          <a:p>
            <a:pPr lvl="0"/>
            <a:r>
              <a:rPr lang="cs-CZ" b="1" dirty="0" smtClean="0"/>
              <a:t>Metody </a:t>
            </a:r>
          </a:p>
          <a:p>
            <a:pPr lvl="1"/>
            <a:r>
              <a:rPr lang="cs-CZ" dirty="0" smtClean="0"/>
              <a:t>Vybírám podle typu práce  (kvalitativní / kvantitativní)</a:t>
            </a:r>
          </a:p>
          <a:p>
            <a:pPr lvl="1"/>
            <a:r>
              <a:rPr lang="cs-CZ" dirty="0" smtClean="0"/>
              <a:t>Vybírám podle stanovených </a:t>
            </a:r>
            <a:r>
              <a:rPr lang="cs-CZ" b="1" dirty="0" smtClean="0"/>
              <a:t>výzkumných otázek</a:t>
            </a:r>
          </a:p>
          <a:p>
            <a:pPr lvl="1"/>
            <a:r>
              <a:rPr lang="cs-CZ" dirty="0" smtClean="0"/>
              <a:t>NUTNĚ konzultuji s vedoucím práce </a:t>
            </a:r>
            <a:r>
              <a:rPr lang="cs-CZ" dirty="0" smtClean="0"/>
              <a:t>nebo v předmětech k tomu určených či s vyučujícími (D. Lacko, apod.)</a:t>
            </a:r>
            <a:endParaRPr lang="cs-CZ" dirty="0" smtClean="0"/>
          </a:p>
          <a:p>
            <a:pPr lvl="1"/>
            <a:r>
              <a:rPr lang="cs-CZ" b="1" dirty="0" smtClean="0"/>
              <a:t>Jedna metoda je dostačující</a:t>
            </a:r>
          </a:p>
          <a:p>
            <a:pPr lvl="1"/>
            <a:r>
              <a:rPr lang="cs-CZ" dirty="0" smtClean="0"/>
              <a:t>Popíšu metodu, důvody pro její výběr, způsob jejího užití v bakalářské práci</a:t>
            </a:r>
          </a:p>
          <a:p>
            <a:pPr lvl="1"/>
            <a:r>
              <a:rPr lang="cs-CZ" dirty="0" smtClean="0"/>
              <a:t>Orientačně definuji množství účastníků výzkumu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65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LITERATURA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cs-CZ" sz="3800" dirty="0"/>
              <a:t>Základní odborná </a:t>
            </a:r>
            <a:r>
              <a:rPr lang="cs-CZ" sz="3800" b="1" dirty="0" smtClean="0">
                <a:solidFill>
                  <a:srgbClr val="FF0000"/>
                </a:solidFill>
              </a:rPr>
              <a:t>LITERATURA</a:t>
            </a:r>
          </a:p>
          <a:p>
            <a:pPr lvl="1">
              <a:buNone/>
            </a:pPr>
            <a:endParaRPr lang="cs-CZ" sz="3200" b="1" dirty="0" smtClean="0"/>
          </a:p>
          <a:p>
            <a:pPr>
              <a:buNone/>
            </a:pPr>
            <a:r>
              <a:rPr lang="cs-CZ" sz="3600" b="1" dirty="0" smtClean="0"/>
              <a:t>A) Vznikla v kontextu mého tématu nějaká kvalifikační práce?</a:t>
            </a:r>
          </a:p>
          <a:p>
            <a:r>
              <a:rPr lang="cs-CZ" sz="3600" dirty="0" smtClean="0"/>
              <a:t>Vyberu  cca 5 kvalifikačních prací nejblíže tematických</a:t>
            </a:r>
          </a:p>
          <a:p>
            <a:r>
              <a:rPr lang="cs-CZ" sz="3600" dirty="0" smtClean="0"/>
              <a:t>Přidám </a:t>
            </a:r>
            <a:r>
              <a:rPr lang="cs-CZ" sz="3600" b="1" dirty="0" smtClean="0"/>
              <a:t>písemné hodnocení (komentovanou rešerši) </a:t>
            </a:r>
            <a:r>
              <a:rPr lang="cs-CZ" sz="3600" dirty="0" smtClean="0"/>
              <a:t>akcentující konkrétní </a:t>
            </a:r>
            <a:r>
              <a:rPr lang="cs-CZ" sz="3600" dirty="0" err="1" smtClean="0"/>
              <a:t>provazbu</a:t>
            </a:r>
            <a:r>
              <a:rPr lang="cs-CZ" sz="3600" dirty="0" smtClean="0"/>
              <a:t> s mým tématem</a:t>
            </a:r>
          </a:p>
          <a:p>
            <a:r>
              <a:rPr lang="cs-CZ" sz="3600" b="1" dirty="0" smtClean="0"/>
              <a:t>Všímám si zdrojů</a:t>
            </a:r>
            <a:r>
              <a:rPr lang="cs-CZ" sz="3600" dirty="0" smtClean="0"/>
              <a:t>, které autor jiné diplomové (disertační) práce používá, jsou pro mě cenným rozcestníkem – tuto část s 5 cizími diplomovými pracemi </a:t>
            </a:r>
            <a:r>
              <a:rPr lang="cs-CZ" sz="3600" b="1" dirty="0" smtClean="0"/>
              <a:t>vložím do sekce Současný stav řešení problematiky v projektu</a:t>
            </a:r>
          </a:p>
          <a:p>
            <a:pPr lvl="1"/>
            <a:endParaRPr lang="cs-CZ" sz="3200" dirty="0"/>
          </a:p>
          <a:p>
            <a:pPr marL="514350" indent="-457200">
              <a:buNone/>
            </a:pPr>
            <a:r>
              <a:rPr lang="cs-CZ" b="1" dirty="0" smtClean="0"/>
              <a:t>B) Dělám vlastní rešerši  i s využitím zdrojů z diplomek jiných studentů </a:t>
            </a:r>
            <a:endParaRPr lang="cs-CZ" dirty="0"/>
          </a:p>
          <a:p>
            <a:r>
              <a:rPr lang="cs-CZ" sz="3600" dirty="0" smtClean="0"/>
              <a:t>Zdroj je aktuální (stáří  cca do 5 let, podle tématu práce )</a:t>
            </a:r>
          </a:p>
          <a:p>
            <a:r>
              <a:rPr lang="cs-CZ" sz="3600" dirty="0" smtClean="0"/>
              <a:t>Český i zahraniční</a:t>
            </a:r>
          </a:p>
          <a:p>
            <a:r>
              <a:rPr lang="cs-CZ" sz="3600" dirty="0" smtClean="0"/>
              <a:t>Tištěný i elektronický  </a:t>
            </a:r>
          </a:p>
          <a:p>
            <a:r>
              <a:rPr lang="cs-CZ" sz="3600" b="1" dirty="0" smtClean="0"/>
              <a:t>Do projektu v sekci Literatura  zařadím minimálně 10 zdrojů (jiných než 5 diplomek výše), poté v diplomové práci jich samozřejmě bude více</a:t>
            </a:r>
          </a:p>
          <a:p>
            <a:r>
              <a:rPr lang="cs-CZ" sz="3600" dirty="0" smtClean="0"/>
              <a:t>Stěžejní, nosný rozcestník dalších zdrojů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61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 smtClean="0"/>
              <a:t>Aktivity v předmětu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 31. 10 – cílená rešeršní činnost kvůli rozhodnutí se pro téma, získání vhledu do tématu BP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VÝUKA 11. 10. – Pojetí bakalářské práce; jak na téma; jak psát projekt </a:t>
            </a:r>
            <a:r>
              <a:rPr lang="cs-CZ" b="1" dirty="0"/>
              <a:t>bakalářské </a:t>
            </a:r>
            <a:r>
              <a:rPr lang="cs-CZ" b="1" dirty="0" smtClean="0"/>
              <a:t>práce; diskuse nad projektem</a:t>
            </a:r>
            <a:endParaRPr lang="cs-CZ" b="1" dirty="0"/>
          </a:p>
          <a:p>
            <a:r>
              <a:rPr lang="cs-CZ" dirty="0" smtClean="0"/>
              <a:t>ukotvení výzkumné části práce, zdůvodnění výzkumu, konzultace s vedoucím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VÝUKA </a:t>
            </a:r>
            <a:r>
              <a:rPr lang="cs-CZ" b="1" dirty="0" smtClean="0"/>
              <a:t>1. 11</a:t>
            </a:r>
            <a:r>
              <a:rPr lang="cs-CZ" dirty="0" smtClean="0"/>
              <a:t>. </a:t>
            </a:r>
            <a:r>
              <a:rPr lang="cs-CZ" b="1" dirty="0" smtClean="0"/>
              <a:t>– Jak psát projekt, ukázky projektů a práce s nimi, reflexe, nápady, tipy</a:t>
            </a:r>
          </a:p>
          <a:p>
            <a:r>
              <a:rPr lang="cs-CZ" dirty="0" smtClean="0"/>
              <a:t>Konzultuji s vedoucím formování projektu 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499650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/>
              <a:t>Aktivity v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20. 11. – </a:t>
            </a:r>
            <a:r>
              <a:rPr lang="cs-CZ" dirty="0" smtClean="0"/>
              <a:t>termín odevzdání </a:t>
            </a:r>
            <a:r>
              <a:rPr lang="cs-CZ" b="1" dirty="0" smtClean="0"/>
              <a:t>projektu elektronicky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r>
              <a:rPr lang="cs-CZ" b="1" dirty="0" smtClean="0"/>
              <a:t> MUNI, </a:t>
            </a:r>
            <a:r>
              <a:rPr lang="cs-CZ" dirty="0" smtClean="0"/>
              <a:t>souhlasné </a:t>
            </a:r>
            <a:r>
              <a:rPr lang="cs-CZ" dirty="0"/>
              <a:t>stanovisko a podpis vedoucího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Do konce listopadu 2019 – hodnoticí komise </a:t>
            </a:r>
            <a:r>
              <a:rPr lang="cs-CZ" dirty="0" err="1" smtClean="0"/>
              <a:t>KISKu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VÝUKA 22. 11. – </a:t>
            </a:r>
            <a:r>
              <a:rPr lang="cs-CZ" b="1" dirty="0" smtClean="0"/>
              <a:t>diskuse, konzultace k opravám projektů, nastavení podmínek „obhajob nanečisto“ a práce v jarním semestru  </a:t>
            </a:r>
          </a:p>
        </p:txBody>
      </p:sp>
    </p:spTree>
    <p:extLst>
      <p:ext uri="{BB962C8B-B14F-4D97-AF65-F5344CB8AC3E}">
        <p14:creationId xmlns:p14="http://schemas.microsoft.com/office/powerpoint/2010/main" val="104290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Cíle předmětu </a:t>
            </a:r>
            <a:endParaRPr lang="cs-CZ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801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nahoru 5"/>
          <p:cNvSpPr/>
          <p:nvPr/>
        </p:nvSpPr>
        <p:spPr>
          <a:xfrm>
            <a:off x="1475656" y="3068960"/>
            <a:ext cx="216024" cy="2592288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cs-CZ" cap="all" dirty="0" smtClean="0"/>
              <a:t>Cesta k cíli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… „I cesta může být cíl</a:t>
            </a:r>
            <a:r>
              <a:rPr lang="cs-CZ" dirty="0" smtClean="0"/>
              <a:t>…“ - ANO, ale 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pPr marL="0" indent="0" fontAlgn="base">
              <a:buNone/>
            </a:pPr>
            <a:r>
              <a:rPr lang="cs-CZ" b="1" dirty="0" smtClean="0"/>
              <a:t>Říjen 2019 </a:t>
            </a:r>
            <a:r>
              <a:rPr lang="cs-CZ" dirty="0" smtClean="0"/>
              <a:t>– balíky  </a:t>
            </a:r>
            <a:r>
              <a:rPr lang="cs-CZ" dirty="0"/>
              <a:t>témat </a:t>
            </a:r>
            <a:r>
              <a:rPr lang="cs-CZ" dirty="0" smtClean="0"/>
              <a:t>bakalářských prací </a:t>
            </a:r>
            <a:r>
              <a:rPr lang="cs-CZ" dirty="0"/>
              <a:t>v </a:t>
            </a:r>
            <a:r>
              <a:rPr lang="cs-CZ" dirty="0" smtClean="0"/>
              <a:t>IS k editaci </a:t>
            </a:r>
          </a:p>
          <a:p>
            <a:pPr fontAlgn="base"/>
            <a:r>
              <a:rPr lang="cs-CZ" b="1" dirty="0" smtClean="0"/>
              <a:t>Do 31. 10. – volba tématu </a:t>
            </a:r>
            <a:r>
              <a:rPr lang="cs-CZ" dirty="0" smtClean="0"/>
              <a:t>bakalářské  práce (vlastní nebo výběr z nabídky v IS MU) </a:t>
            </a:r>
            <a:endParaRPr lang="cs-CZ" dirty="0" smtClean="0"/>
          </a:p>
          <a:p>
            <a:pPr fontAlgn="base"/>
            <a:r>
              <a:rPr lang="cs-CZ" dirty="0" smtClean="0"/>
              <a:t>Konzultace s vedoucím</a:t>
            </a:r>
          </a:p>
          <a:p>
            <a:pPr fontAlgn="base"/>
            <a:r>
              <a:rPr lang="cs-CZ" dirty="0" smtClean="0"/>
              <a:t>Shromažďování a studium literatury k projektu</a:t>
            </a:r>
          </a:p>
          <a:p>
            <a:pPr fontAlgn="base"/>
            <a:endParaRPr lang="cs-CZ" dirty="0" smtClean="0"/>
          </a:p>
          <a:p>
            <a:pPr marL="0" indent="0" fontAlgn="base">
              <a:buNone/>
            </a:pPr>
            <a:r>
              <a:rPr lang="cs-CZ" b="1" dirty="0" smtClean="0"/>
              <a:t>Na společných setkáních v předmětu: </a:t>
            </a:r>
          </a:p>
          <a:p>
            <a:pPr fontAlgn="base"/>
            <a:r>
              <a:rPr lang="cs-CZ" dirty="0" smtClean="0"/>
              <a:t>Pochopit, co je to projekt </a:t>
            </a:r>
            <a:r>
              <a:rPr lang="cs-CZ" dirty="0"/>
              <a:t>bakalářské </a:t>
            </a:r>
            <a:r>
              <a:rPr lang="cs-CZ" dirty="0" smtClean="0"/>
              <a:t>práce,</a:t>
            </a:r>
          </a:p>
          <a:p>
            <a:pPr fontAlgn="base"/>
            <a:r>
              <a:rPr lang="cs-CZ" dirty="0" smtClean="0"/>
              <a:t>Porozumět struktuře projektu </a:t>
            </a:r>
          </a:p>
          <a:p>
            <a:pPr fontAlgn="base"/>
            <a:r>
              <a:rPr lang="cs-CZ" dirty="0" smtClean="0"/>
              <a:t>Vědět, co potřebuji pro  koncipování  projektu   </a:t>
            </a:r>
          </a:p>
          <a:p>
            <a:pPr fontAlgn="base"/>
            <a:r>
              <a:rPr lang="cs-CZ" dirty="0" smtClean="0"/>
              <a:t>Vědět, jak přes projekt vede cesta k samotné bakalářské práci</a:t>
            </a:r>
          </a:p>
          <a:p>
            <a:pPr marL="457200" lvl="1" indent="0" fontAlgn="base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dirty="0" smtClean="0"/>
              <a:t>Říjen až listopad</a:t>
            </a:r>
          </a:p>
          <a:p>
            <a:pPr fontAlgn="base"/>
            <a:r>
              <a:rPr lang="cs-CZ" b="1" dirty="0" smtClean="0"/>
              <a:t>práce se zdroji </a:t>
            </a:r>
            <a:r>
              <a:rPr lang="cs-CZ" dirty="0" smtClean="0"/>
              <a:t>k </a:t>
            </a:r>
            <a:r>
              <a:rPr lang="cs-CZ" dirty="0" smtClean="0"/>
              <a:t>tématu BP a k projektu BP</a:t>
            </a:r>
          </a:p>
          <a:p>
            <a:pPr fontAlgn="base"/>
            <a:r>
              <a:rPr lang="cs-CZ" dirty="0" smtClean="0"/>
              <a:t>konzultace </a:t>
            </a:r>
            <a:r>
              <a:rPr lang="cs-CZ" dirty="0" smtClean="0"/>
              <a:t>s vedoucím </a:t>
            </a:r>
            <a:r>
              <a:rPr lang="cs-CZ" dirty="0" smtClean="0"/>
              <a:t>BP</a:t>
            </a:r>
            <a:endParaRPr lang="cs-CZ" dirty="0" smtClean="0"/>
          </a:p>
          <a:p>
            <a:pPr fontAlgn="base"/>
            <a:r>
              <a:rPr lang="cs-CZ" b="1" dirty="0" smtClean="0"/>
              <a:t>práce </a:t>
            </a:r>
            <a:r>
              <a:rPr lang="cs-CZ" dirty="0" smtClean="0"/>
              <a:t>na finalizaci projektu BP, konzultace jednotlivých  částí osnovy projektu  s vedoucím práce</a:t>
            </a:r>
          </a:p>
          <a:p>
            <a:pPr fontAlgn="base"/>
            <a:r>
              <a:rPr lang="cs-CZ" dirty="0" smtClean="0"/>
              <a:t>průběžná </a:t>
            </a:r>
            <a:r>
              <a:rPr lang="cs-CZ" dirty="0" smtClean="0"/>
              <a:t>nebo nárazová </a:t>
            </a:r>
            <a:r>
              <a:rPr lang="cs-CZ" b="1" dirty="0" smtClean="0"/>
              <a:t> zpětná vazba od vedoucího práce, nakonec SCHVÁLENÍ </a:t>
            </a:r>
            <a:r>
              <a:rPr lang="cs-CZ" dirty="0" smtClean="0"/>
              <a:t>verze projektu stvrzené </a:t>
            </a:r>
            <a:r>
              <a:rPr lang="cs-CZ" b="1" dirty="0" smtClean="0"/>
              <a:t>podpisem vedoucího </a:t>
            </a:r>
            <a:endParaRPr lang="cs-CZ" dirty="0" smtClean="0"/>
          </a:p>
          <a:p>
            <a:pPr fontAlgn="base"/>
            <a:r>
              <a:rPr lang="cs-CZ" b="1" dirty="0" smtClean="0"/>
              <a:t>odevzdání </a:t>
            </a:r>
            <a:r>
              <a:rPr lang="cs-CZ" b="1" dirty="0" smtClean="0"/>
              <a:t>projektu: POUZE v </a:t>
            </a:r>
            <a:r>
              <a:rPr lang="cs-CZ" b="1" cap="all" dirty="0" smtClean="0"/>
              <a:t>elektronické verzi </a:t>
            </a:r>
            <a:r>
              <a:rPr lang="cs-CZ" b="1" dirty="0" smtClean="0"/>
              <a:t>s podpisem svým a vedoucího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IS 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Termíny odevzdání projektů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Termín </a:t>
            </a:r>
            <a:r>
              <a:rPr lang="cs-CZ" b="1" dirty="0" smtClean="0"/>
              <a:t>řádný: středa 20. listopad 2019</a:t>
            </a:r>
          </a:p>
          <a:p>
            <a:pPr>
              <a:buNone/>
            </a:pPr>
            <a:r>
              <a:rPr lang="cs-CZ" b="1" dirty="0" smtClean="0"/>
              <a:t>Termíny opravné: do 8. prosince 2019 (bude upřesněno)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Co následuje po odevzdání projektu BP:</a:t>
            </a:r>
            <a:endParaRPr lang="cs-CZ" b="1" dirty="0" smtClean="0"/>
          </a:p>
          <a:p>
            <a:r>
              <a:rPr lang="cs-CZ" dirty="0" smtClean="0"/>
              <a:t>Projekt kriticky čte vedoucí + jeden oponent</a:t>
            </a:r>
          </a:p>
          <a:p>
            <a:r>
              <a:rPr lang="cs-CZ" b="1" dirty="0" smtClean="0"/>
              <a:t>Vždy v týdnu následujícím zasedá komise a hodnotí projekty:</a:t>
            </a:r>
          </a:p>
          <a:p>
            <a:pPr lvl="1"/>
            <a:r>
              <a:rPr lang="cs-CZ" b="1" dirty="0" smtClean="0"/>
              <a:t>ANO</a:t>
            </a:r>
            <a:r>
              <a:rPr lang="cs-CZ" dirty="0" smtClean="0"/>
              <a:t> (zelené pole v </a:t>
            </a:r>
            <a:r>
              <a:rPr lang="cs-CZ" dirty="0" err="1" smtClean="0"/>
              <a:t>ISu</a:t>
            </a:r>
            <a:r>
              <a:rPr lang="cs-CZ" dirty="0" smtClean="0"/>
              <a:t> a zápočet)</a:t>
            </a:r>
          </a:p>
          <a:p>
            <a:pPr lvl="1"/>
            <a:r>
              <a:rPr lang="cs-CZ" b="1" dirty="0" smtClean="0"/>
              <a:t>ANO, ale</a:t>
            </a:r>
            <a:r>
              <a:rPr lang="cs-CZ" dirty="0" smtClean="0"/>
              <a:t> (vedoucí/oponent posudku dává zpětnou vazbu studentovi, náprava, zápočet dostávám na pokyn vedoucího sekretářce, že je projekt v pořádku) - opravený projekt vkládám opět podepsaný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 Dílčí úpravy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NE </a:t>
            </a:r>
            <a:r>
              <a:rPr lang="cs-CZ" dirty="0" smtClean="0"/>
              <a:t>(neúspěch v daném termínu, vedoucí/ oponent posudku kontaktuje studenta, projekt vrácen se zdůvodněním, přepracování projektu a odevzdání v dalším termínu) – přepracovaný projekt vkládám opět podepsaný  vedoucím do </a:t>
            </a:r>
            <a:r>
              <a:rPr lang="cs-CZ" dirty="0" err="1" smtClean="0"/>
              <a:t>odevzdávárny</a:t>
            </a:r>
            <a:r>
              <a:rPr lang="cs-CZ" dirty="0" smtClean="0"/>
              <a:t>  </a:t>
            </a:r>
            <a:r>
              <a:rPr lang="cs-CZ" dirty="0" smtClean="0"/>
              <a:t>v IS MU </a:t>
            </a:r>
            <a:r>
              <a:rPr lang="cs-CZ" b="1" dirty="0" smtClean="0"/>
              <a:t>Opravný termín </a:t>
            </a:r>
            <a:r>
              <a:rPr lang="cs-CZ" dirty="0" smtClean="0"/>
              <a:t>a označím dokument </a:t>
            </a:r>
            <a:r>
              <a:rPr lang="cs-CZ" b="1" dirty="0" smtClean="0"/>
              <a:t>Opravený projekt BP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767681"/>
            <a:ext cx="5705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 smtClean="0"/>
              <a:t>TERMÍNY FF MU - PSANÍ bakalářské PRÁCE</a:t>
            </a:r>
            <a:r>
              <a:rPr lang="cs-CZ" b="1" cap="all" dirty="0" smtClean="0"/>
              <a:t> </a:t>
            </a:r>
            <a:r>
              <a:rPr lang="cs-CZ" sz="3600" dirty="0" smtClean="0"/>
              <a:t>semestr podzim/jaro 2019-2020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8821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 smtClean="0"/>
              <a:t>PROCES PSANÍ bakalářské PRÁCE 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dirty="0" smtClean="0"/>
              <a:t>v jarním semestru 2020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Nejpozději od </a:t>
            </a:r>
            <a:r>
              <a:rPr lang="cs-CZ" b="1" dirty="0" smtClean="0"/>
              <a:t>prosince 2019 </a:t>
            </a:r>
            <a:r>
              <a:rPr lang="cs-CZ" dirty="0" smtClean="0"/>
              <a:t>– vrhám se do psaní </a:t>
            </a:r>
          </a:p>
          <a:p>
            <a:r>
              <a:rPr lang="cs-CZ" dirty="0" smtClean="0"/>
              <a:t>Konzultuji s vedoucím, s odborníkem z praxe, s výzkumníkem, s vyučujícími </a:t>
            </a:r>
            <a:r>
              <a:rPr lang="cs-CZ" dirty="0" err="1" smtClean="0"/>
              <a:t>KISKu</a:t>
            </a:r>
            <a:endParaRPr lang="cs-CZ" dirty="0" smtClean="0"/>
          </a:p>
          <a:p>
            <a:r>
              <a:rPr lang="cs-CZ" dirty="0" smtClean="0"/>
              <a:t>Píšu</a:t>
            </a:r>
          </a:p>
          <a:p>
            <a:r>
              <a:rPr lang="cs-CZ" b="1" dirty="0" smtClean="0"/>
              <a:t>Přelom února/března </a:t>
            </a:r>
            <a:r>
              <a:rPr lang="cs-CZ" b="1" dirty="0" smtClean="0"/>
              <a:t>2020 </a:t>
            </a:r>
            <a:r>
              <a:rPr lang="cs-CZ" dirty="0"/>
              <a:t>– </a:t>
            </a:r>
            <a:r>
              <a:rPr lang="cs-CZ" dirty="0" smtClean="0"/>
              <a:t>účastním se povinných </a:t>
            </a:r>
            <a:r>
              <a:rPr lang="cs-CZ" dirty="0" err="1" smtClean="0"/>
              <a:t>miniobhajob</a:t>
            </a:r>
            <a:r>
              <a:rPr lang="cs-CZ" dirty="0" smtClean="0"/>
              <a:t> „nanečisto“ před komisí a spolužáky –  PROČ? </a:t>
            </a:r>
          </a:p>
          <a:p>
            <a:r>
              <a:rPr lang="cs-CZ" dirty="0" smtClean="0"/>
              <a:t>Píšu a konzultuji</a:t>
            </a:r>
          </a:p>
          <a:p>
            <a:r>
              <a:rPr lang="cs-CZ" b="1" dirty="0" smtClean="0"/>
              <a:t>30</a:t>
            </a:r>
            <a:r>
              <a:rPr lang="cs-CZ" b="1" dirty="0"/>
              <a:t>. 4. </a:t>
            </a:r>
            <a:r>
              <a:rPr lang="cs-CZ" b="1" dirty="0" smtClean="0"/>
              <a:t>2020 </a:t>
            </a:r>
            <a:r>
              <a:rPr lang="cs-CZ" dirty="0" smtClean="0"/>
              <a:t>– nejpozději v tento den odevzdávám elektronicky do IS MU finální e-verzi bakalářské práce a záhy i 2 tištěné exempláře bakalářské práce, jejíž součástí je také kopie schváleného projektu (</a:t>
            </a:r>
            <a:r>
              <a:rPr lang="cs-CZ" b="1" dirty="0" smtClean="0"/>
              <a:t>jako nestránkovaná příloha tištěné verze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V  </a:t>
            </a:r>
            <a:r>
              <a:rPr lang="cs-CZ" b="1" dirty="0"/>
              <a:t>červnu </a:t>
            </a:r>
            <a:r>
              <a:rPr lang="cs-CZ" b="1" dirty="0" smtClean="0"/>
              <a:t>2020 </a:t>
            </a:r>
            <a:r>
              <a:rPr lang="cs-CZ" dirty="0" smtClean="0"/>
              <a:t>– obhajuji bakalářskou práci v rámci státní závěrečné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34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 smtClean="0"/>
              <a:t>Projekt bakalářské práce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Rozpracovaná osnova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b="1" dirty="0"/>
              <a:t>Popis problému</a:t>
            </a:r>
            <a:r>
              <a:rPr lang="cs-CZ" dirty="0"/>
              <a:t>, který bude v práci řešen</a:t>
            </a:r>
          </a:p>
          <a:p>
            <a:pPr lvl="0"/>
            <a:r>
              <a:rPr lang="cs-CZ" dirty="0"/>
              <a:t>Současný </a:t>
            </a:r>
            <a:r>
              <a:rPr lang="cs-CZ" b="1" dirty="0"/>
              <a:t>stav</a:t>
            </a:r>
            <a:r>
              <a:rPr lang="cs-CZ" dirty="0"/>
              <a:t> řešené problematiky</a:t>
            </a:r>
          </a:p>
          <a:p>
            <a:pPr lvl="0"/>
            <a:r>
              <a:rPr lang="cs-CZ" b="1" dirty="0"/>
              <a:t>Cíl </a:t>
            </a:r>
            <a:r>
              <a:rPr lang="cs-CZ" dirty="0"/>
              <a:t>diplomové práce</a:t>
            </a:r>
          </a:p>
          <a:p>
            <a:pPr lvl="0"/>
            <a:r>
              <a:rPr lang="cs-CZ" b="1" dirty="0"/>
              <a:t>Metody</a:t>
            </a:r>
            <a:r>
              <a:rPr lang="cs-CZ" dirty="0"/>
              <a:t> zpracování diplomové práce</a:t>
            </a:r>
          </a:p>
          <a:p>
            <a:pPr lvl="0"/>
            <a:r>
              <a:rPr lang="cs-CZ" dirty="0"/>
              <a:t>Základní odborná </a:t>
            </a:r>
            <a:r>
              <a:rPr lang="cs-CZ" b="1" dirty="0"/>
              <a:t>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090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POPIS PROBLÉMU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POPIS a zdůvodnění PROBLÉMU</a:t>
            </a:r>
            <a:r>
              <a:rPr lang="cs-CZ" dirty="0" smtClean="0"/>
              <a:t>, </a:t>
            </a:r>
            <a:r>
              <a:rPr lang="cs-CZ" dirty="0"/>
              <a:t>který bude v práci </a:t>
            </a:r>
            <a:r>
              <a:rPr lang="cs-CZ" dirty="0" smtClean="0"/>
              <a:t>řešen</a:t>
            </a:r>
          </a:p>
          <a:p>
            <a:pPr lvl="1"/>
            <a:r>
              <a:rPr lang="cs-CZ" dirty="0" smtClean="0"/>
              <a:t>Proč </a:t>
            </a:r>
            <a:r>
              <a:rPr lang="cs-CZ" dirty="0"/>
              <a:t>je téma </a:t>
            </a:r>
            <a:r>
              <a:rPr lang="cs-CZ" dirty="0" smtClean="0"/>
              <a:t>AKTUÁLNÍM nebo NEŘEŠENÝM problémem, oblastí, otázkou?</a:t>
            </a:r>
            <a:endParaRPr lang="cs-CZ" dirty="0"/>
          </a:p>
          <a:p>
            <a:pPr lvl="1"/>
            <a:r>
              <a:rPr lang="cs-CZ" dirty="0"/>
              <a:t>Jak se problém vztahuje k oboru ISK?</a:t>
            </a:r>
          </a:p>
          <a:p>
            <a:pPr lvl="1"/>
            <a:r>
              <a:rPr lang="cs-CZ" dirty="0" smtClean="0"/>
              <a:t>Kterých cílových skupin se téma jako problém týká? </a:t>
            </a:r>
          </a:p>
          <a:p>
            <a:pPr lvl="1"/>
            <a:r>
              <a:rPr lang="cs-CZ" dirty="0" smtClean="0"/>
              <a:t>Existuje nějaký výzkum?</a:t>
            </a:r>
          </a:p>
          <a:p>
            <a:pPr lvl="1"/>
            <a:r>
              <a:rPr lang="cs-CZ" dirty="0" smtClean="0"/>
              <a:t>Je problém lokální, nebo má nějaký kontext,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v němž ho můžu sledovat?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86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959</Words>
  <Application>Microsoft Office PowerPoint</Application>
  <PresentationFormat>Předvádění na obrazovce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Seminář  k bakalářské diplomové práci</vt:lpstr>
      <vt:lpstr>Cíle předmětu </vt:lpstr>
      <vt:lpstr>Cesta k cíli</vt:lpstr>
      <vt:lpstr>Cesta k cíli</vt:lpstr>
      <vt:lpstr>Termíny odevzdání projektů</vt:lpstr>
      <vt:lpstr>TERMÍNY FF MU - PSANÍ bakalářské PRÁCE semestr podzim/jaro 2019-2020</vt:lpstr>
      <vt:lpstr>PROCES PSANÍ bakalářské PRÁCE  v jarním semestru 2020</vt:lpstr>
      <vt:lpstr>Projekt bakalářské práce</vt:lpstr>
      <vt:lpstr>POPIS PROBLÉMU</vt:lpstr>
      <vt:lpstr>SOUČASNÝ STAV</vt:lpstr>
      <vt:lpstr>CÍL</vt:lpstr>
      <vt:lpstr>METODOLOGIE</vt:lpstr>
      <vt:lpstr>LITERATURA</vt:lpstr>
      <vt:lpstr>Aktivity v předmětu</vt:lpstr>
      <vt:lpstr>Aktivity v předmětu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Projekt INTERES</cp:lastModifiedBy>
  <cp:revision>46</cp:revision>
  <dcterms:created xsi:type="dcterms:W3CDTF">2015-10-08T20:36:57Z</dcterms:created>
  <dcterms:modified xsi:type="dcterms:W3CDTF">2019-10-11T03:26:26Z</dcterms:modified>
</cp:coreProperties>
</file>