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9" r:id="rId5"/>
    <p:sldId id="274" r:id="rId6"/>
    <p:sldId id="272" r:id="rId7"/>
    <p:sldId id="261" r:id="rId8"/>
    <p:sldId id="258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7" autoAdjust="0"/>
    <p:restoredTop sz="94660"/>
  </p:normalViewPr>
  <p:slideViewPr>
    <p:cSldViewPr>
      <p:cViewPr varScale="1">
        <p:scale>
          <a:sx n="75" d="100"/>
          <a:sy n="75" d="100"/>
        </p:scale>
        <p:origin x="40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781CEB-5AE7-4B01-8D3E-3C46E8CCEEE7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21D98F97-7D45-4E2D-ABDF-57632758D9E4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Hlavní cíl</a:t>
          </a:r>
        </a:p>
        <a:p>
          <a:r>
            <a:rPr lang="cs-CZ" b="1" dirty="0" smtClean="0">
              <a:solidFill>
                <a:srgbClr val="FF0000"/>
              </a:solidFill>
            </a:rPr>
            <a:t>Schválený projekt</a:t>
          </a:r>
          <a:endParaRPr lang="cs-CZ" b="1" dirty="0">
            <a:solidFill>
              <a:srgbClr val="FF0000"/>
            </a:solidFill>
          </a:endParaRPr>
        </a:p>
      </dgm:t>
    </dgm:pt>
    <dgm:pt modelId="{1FF7FF6A-6424-47C8-BB1D-276D7DED9397}" type="parTrans" cxnId="{8A1D2F2F-5754-4493-BFF8-1CBB7D054B5A}">
      <dgm:prSet/>
      <dgm:spPr/>
      <dgm:t>
        <a:bodyPr/>
        <a:lstStyle/>
        <a:p>
          <a:endParaRPr lang="cs-CZ"/>
        </a:p>
      </dgm:t>
    </dgm:pt>
    <dgm:pt modelId="{9C92181E-C753-4BA5-915A-00F35863AE1C}" type="sibTrans" cxnId="{8A1D2F2F-5754-4493-BFF8-1CBB7D054B5A}">
      <dgm:prSet/>
      <dgm:spPr/>
      <dgm:t>
        <a:bodyPr/>
        <a:lstStyle/>
        <a:p>
          <a:endParaRPr lang="cs-CZ"/>
        </a:p>
      </dgm:t>
    </dgm:pt>
    <dgm:pt modelId="{A6617B1E-30FE-456B-A62B-0DE636AB1A14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Dílčí cíl II</a:t>
          </a:r>
        </a:p>
        <a:p>
          <a:r>
            <a:rPr lang="cs-CZ" b="1" dirty="0" smtClean="0">
              <a:solidFill>
                <a:srgbClr val="00B0F0"/>
              </a:solidFill>
            </a:rPr>
            <a:t>Zpracovaný projekt</a:t>
          </a:r>
          <a:endParaRPr lang="cs-CZ" b="1" dirty="0">
            <a:solidFill>
              <a:srgbClr val="00B0F0"/>
            </a:solidFill>
          </a:endParaRPr>
        </a:p>
      </dgm:t>
    </dgm:pt>
    <dgm:pt modelId="{42E56924-75F0-4C80-A396-B48ECADF0FA5}" type="parTrans" cxnId="{6ACA8B34-3328-4893-9E88-A53EA7AC96BA}">
      <dgm:prSet/>
      <dgm:spPr/>
      <dgm:t>
        <a:bodyPr/>
        <a:lstStyle/>
        <a:p>
          <a:endParaRPr lang="cs-CZ"/>
        </a:p>
      </dgm:t>
    </dgm:pt>
    <dgm:pt modelId="{956D008A-1C85-439C-89B0-DDB801CA9B22}" type="sibTrans" cxnId="{6ACA8B34-3328-4893-9E88-A53EA7AC96BA}">
      <dgm:prSet/>
      <dgm:spPr/>
      <dgm:t>
        <a:bodyPr/>
        <a:lstStyle/>
        <a:p>
          <a:endParaRPr lang="cs-CZ"/>
        </a:p>
      </dgm:t>
    </dgm:pt>
    <dgm:pt modelId="{4258FB49-ADE6-4DE8-953B-ED5E63C672B6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Dílčí cíl I</a:t>
          </a:r>
        </a:p>
        <a:p>
          <a:r>
            <a:rPr lang="cs-CZ" b="1" dirty="0" smtClean="0">
              <a:solidFill>
                <a:srgbClr val="FFC000"/>
              </a:solidFill>
            </a:rPr>
            <a:t>Téma Bc. práce</a:t>
          </a:r>
          <a:endParaRPr lang="cs-CZ" b="1" dirty="0">
            <a:solidFill>
              <a:srgbClr val="FFC000"/>
            </a:solidFill>
          </a:endParaRPr>
        </a:p>
      </dgm:t>
    </dgm:pt>
    <dgm:pt modelId="{FF567FA5-15B2-4760-9F64-07144A8C4537}" type="parTrans" cxnId="{54E67007-9FD2-4F03-958B-C1C540B8C381}">
      <dgm:prSet/>
      <dgm:spPr/>
      <dgm:t>
        <a:bodyPr/>
        <a:lstStyle/>
        <a:p>
          <a:endParaRPr lang="cs-CZ"/>
        </a:p>
      </dgm:t>
    </dgm:pt>
    <dgm:pt modelId="{E40FE3EB-94CD-4F93-95DA-12A72773C6D0}" type="sibTrans" cxnId="{54E67007-9FD2-4F03-958B-C1C540B8C381}">
      <dgm:prSet/>
      <dgm:spPr/>
      <dgm:t>
        <a:bodyPr/>
        <a:lstStyle/>
        <a:p>
          <a:endParaRPr lang="cs-CZ"/>
        </a:p>
      </dgm:t>
    </dgm:pt>
    <dgm:pt modelId="{22B4EC40-030C-45D5-BF5A-BBC964A8B395}" type="pres">
      <dgm:prSet presAssocID="{55781CEB-5AE7-4B01-8D3E-3C46E8CCEEE7}" presName="compositeShape" presStyleCnt="0">
        <dgm:presLayoutVars>
          <dgm:dir/>
          <dgm:resizeHandles/>
        </dgm:presLayoutVars>
      </dgm:prSet>
      <dgm:spPr/>
    </dgm:pt>
    <dgm:pt modelId="{056C01C8-6A8E-4F1A-B534-A82920B80B66}" type="pres">
      <dgm:prSet presAssocID="{55781CEB-5AE7-4B01-8D3E-3C46E8CCEEE7}" presName="pyramid" presStyleLbl="node1" presStyleIdx="0" presStyleCnt="1"/>
      <dgm:spPr/>
    </dgm:pt>
    <dgm:pt modelId="{4D02E66E-F57C-4063-81FD-EE90B3DAAF05}" type="pres">
      <dgm:prSet presAssocID="{55781CEB-5AE7-4B01-8D3E-3C46E8CCEEE7}" presName="theList" presStyleCnt="0"/>
      <dgm:spPr/>
    </dgm:pt>
    <dgm:pt modelId="{8B11DF90-FCAA-411F-8101-E0BEFF6F724C}" type="pres">
      <dgm:prSet presAssocID="{21D98F97-7D45-4E2D-ABDF-57632758D9E4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85B5932-0885-44C4-8388-CDCC511A7B12}" type="pres">
      <dgm:prSet presAssocID="{21D98F97-7D45-4E2D-ABDF-57632758D9E4}" presName="aSpace" presStyleCnt="0"/>
      <dgm:spPr/>
    </dgm:pt>
    <dgm:pt modelId="{BE192D6B-C5F5-42AC-8A9C-2DDD8447C1FC}" type="pres">
      <dgm:prSet presAssocID="{A6617B1E-30FE-456B-A62B-0DE636AB1A14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33CBAF-3204-4F33-A61B-359CF22A2CCB}" type="pres">
      <dgm:prSet presAssocID="{A6617B1E-30FE-456B-A62B-0DE636AB1A14}" presName="aSpace" presStyleCnt="0"/>
      <dgm:spPr/>
    </dgm:pt>
    <dgm:pt modelId="{2D079A88-4DA8-4FAF-9300-FEAA22453A91}" type="pres">
      <dgm:prSet presAssocID="{4258FB49-ADE6-4DE8-953B-ED5E63C672B6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9114E9-829C-4F0F-9168-E1745FAA4E6D}" type="pres">
      <dgm:prSet presAssocID="{4258FB49-ADE6-4DE8-953B-ED5E63C672B6}" presName="aSpace" presStyleCnt="0"/>
      <dgm:spPr/>
    </dgm:pt>
  </dgm:ptLst>
  <dgm:cxnLst>
    <dgm:cxn modelId="{6ACA8B34-3328-4893-9E88-A53EA7AC96BA}" srcId="{55781CEB-5AE7-4B01-8D3E-3C46E8CCEEE7}" destId="{A6617B1E-30FE-456B-A62B-0DE636AB1A14}" srcOrd="1" destOrd="0" parTransId="{42E56924-75F0-4C80-A396-B48ECADF0FA5}" sibTransId="{956D008A-1C85-439C-89B0-DDB801CA9B22}"/>
    <dgm:cxn modelId="{80268CB5-6108-4B8E-96B8-9BB864D4D5AE}" type="presOf" srcId="{21D98F97-7D45-4E2D-ABDF-57632758D9E4}" destId="{8B11DF90-FCAA-411F-8101-E0BEFF6F724C}" srcOrd="0" destOrd="0" presId="urn:microsoft.com/office/officeart/2005/8/layout/pyramid2"/>
    <dgm:cxn modelId="{54E67007-9FD2-4F03-958B-C1C540B8C381}" srcId="{55781CEB-5AE7-4B01-8D3E-3C46E8CCEEE7}" destId="{4258FB49-ADE6-4DE8-953B-ED5E63C672B6}" srcOrd="2" destOrd="0" parTransId="{FF567FA5-15B2-4760-9F64-07144A8C4537}" sibTransId="{E40FE3EB-94CD-4F93-95DA-12A72773C6D0}"/>
    <dgm:cxn modelId="{C09946AD-92D4-463F-8250-FFFA5498ABA5}" type="presOf" srcId="{55781CEB-5AE7-4B01-8D3E-3C46E8CCEEE7}" destId="{22B4EC40-030C-45D5-BF5A-BBC964A8B395}" srcOrd="0" destOrd="0" presId="urn:microsoft.com/office/officeart/2005/8/layout/pyramid2"/>
    <dgm:cxn modelId="{4CE94BCC-64F0-4716-BDDD-AE4CEDABBC6D}" type="presOf" srcId="{4258FB49-ADE6-4DE8-953B-ED5E63C672B6}" destId="{2D079A88-4DA8-4FAF-9300-FEAA22453A91}" srcOrd="0" destOrd="0" presId="urn:microsoft.com/office/officeart/2005/8/layout/pyramid2"/>
    <dgm:cxn modelId="{8A1D2F2F-5754-4493-BFF8-1CBB7D054B5A}" srcId="{55781CEB-5AE7-4B01-8D3E-3C46E8CCEEE7}" destId="{21D98F97-7D45-4E2D-ABDF-57632758D9E4}" srcOrd="0" destOrd="0" parTransId="{1FF7FF6A-6424-47C8-BB1D-276D7DED9397}" sibTransId="{9C92181E-C753-4BA5-915A-00F35863AE1C}"/>
    <dgm:cxn modelId="{D18AC531-B1B3-4F2C-9E35-C40CE2A0002F}" type="presOf" srcId="{A6617B1E-30FE-456B-A62B-0DE636AB1A14}" destId="{BE192D6B-C5F5-42AC-8A9C-2DDD8447C1FC}" srcOrd="0" destOrd="0" presId="urn:microsoft.com/office/officeart/2005/8/layout/pyramid2"/>
    <dgm:cxn modelId="{F7BDF00C-3874-4E33-B857-A03E51CE68C0}" type="presParOf" srcId="{22B4EC40-030C-45D5-BF5A-BBC964A8B395}" destId="{056C01C8-6A8E-4F1A-B534-A82920B80B66}" srcOrd="0" destOrd="0" presId="urn:microsoft.com/office/officeart/2005/8/layout/pyramid2"/>
    <dgm:cxn modelId="{FF770A3F-182B-49D3-92FB-618C6B1559DE}" type="presParOf" srcId="{22B4EC40-030C-45D5-BF5A-BBC964A8B395}" destId="{4D02E66E-F57C-4063-81FD-EE90B3DAAF05}" srcOrd="1" destOrd="0" presId="urn:microsoft.com/office/officeart/2005/8/layout/pyramid2"/>
    <dgm:cxn modelId="{7264D52F-1106-49B6-B960-891F5CB65212}" type="presParOf" srcId="{4D02E66E-F57C-4063-81FD-EE90B3DAAF05}" destId="{8B11DF90-FCAA-411F-8101-E0BEFF6F724C}" srcOrd="0" destOrd="0" presId="urn:microsoft.com/office/officeart/2005/8/layout/pyramid2"/>
    <dgm:cxn modelId="{1410B1D3-4531-4B92-A0B3-B8E1DB736BE9}" type="presParOf" srcId="{4D02E66E-F57C-4063-81FD-EE90B3DAAF05}" destId="{B85B5932-0885-44C4-8388-CDCC511A7B12}" srcOrd="1" destOrd="0" presId="urn:microsoft.com/office/officeart/2005/8/layout/pyramid2"/>
    <dgm:cxn modelId="{8AF868C6-7031-48F7-8F26-8FD59E9F3019}" type="presParOf" srcId="{4D02E66E-F57C-4063-81FD-EE90B3DAAF05}" destId="{BE192D6B-C5F5-42AC-8A9C-2DDD8447C1FC}" srcOrd="2" destOrd="0" presId="urn:microsoft.com/office/officeart/2005/8/layout/pyramid2"/>
    <dgm:cxn modelId="{AB38DA8D-4BCA-43C1-850E-2F2507899144}" type="presParOf" srcId="{4D02E66E-F57C-4063-81FD-EE90B3DAAF05}" destId="{9533CBAF-3204-4F33-A61B-359CF22A2CCB}" srcOrd="3" destOrd="0" presId="urn:microsoft.com/office/officeart/2005/8/layout/pyramid2"/>
    <dgm:cxn modelId="{4E08CD64-27D8-4045-AE1C-2597904E607D}" type="presParOf" srcId="{4D02E66E-F57C-4063-81FD-EE90B3DAAF05}" destId="{2D079A88-4DA8-4FAF-9300-FEAA22453A91}" srcOrd="4" destOrd="0" presId="urn:microsoft.com/office/officeart/2005/8/layout/pyramid2"/>
    <dgm:cxn modelId="{3E532F85-E1F6-41CD-A08D-796B61C39E20}" type="presParOf" srcId="{4D02E66E-F57C-4063-81FD-EE90B3DAAF05}" destId="{9C9114E9-829C-4F0F-9168-E1745FAA4E6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11. 10. 2019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92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11. 10. 2019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13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11. 10. 2019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872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11. 10. 2019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20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11. 10. 2019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282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11. 10. 2019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11. 10. 2019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90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11. 10. 2019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9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11. 10. 2019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7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11. 10. 2019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368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11. 10. 2019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60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C1F4A-761E-4AD8-9CE2-6856009A267D}" type="datetimeFigureOut">
              <a:rPr lang="cs-CZ" smtClean="0"/>
              <a:pPr/>
              <a:t>11. 10. 2019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FF17A-8C0F-4B66-9568-F89FF5A51A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871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7772400" cy="1440160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cs-CZ" cap="all" dirty="0" smtClean="0"/>
              <a:t>Seminář </a:t>
            </a:r>
            <a:br>
              <a:rPr lang="cs-CZ" cap="all" dirty="0" smtClean="0"/>
            </a:br>
            <a:r>
              <a:rPr lang="cs-CZ" cap="all" dirty="0" smtClean="0"/>
              <a:t>k bakalářské diplomové práci</a:t>
            </a:r>
            <a:endParaRPr lang="cs-CZ" cap="all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87220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Mgr. Pavlína Mazáčová, Ph.D.</a:t>
            </a:r>
          </a:p>
          <a:p>
            <a:r>
              <a:rPr lang="cs-CZ" sz="2800" dirty="0" smtClean="0"/>
              <a:t>pmazacov@phil.muni.cz</a:t>
            </a:r>
          </a:p>
        </p:txBody>
      </p:sp>
      <p:pic>
        <p:nvPicPr>
          <p:cNvPr id="1026" name="Picture 2" descr="http://i287.photobucket.com/albums/ll125/Arieln_photo/centr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5"/>
            <a:ext cx="7776864" cy="194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165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SOUČASNÝ STAV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SOUČASNÝ STAV </a:t>
            </a:r>
            <a:r>
              <a:rPr lang="cs-CZ" dirty="0" smtClean="0"/>
              <a:t>řešené problematiky</a:t>
            </a:r>
          </a:p>
          <a:p>
            <a:pPr lvl="1"/>
            <a:r>
              <a:rPr lang="cs-CZ" dirty="0" smtClean="0"/>
              <a:t>Kdo téma jako problém popisuje, prezentuje veřejně, reflektuje v odborných pracích, strategiích, ve výzkumech, na konferencích, v příspěvcích na odborných blozích apod.?   </a:t>
            </a:r>
          </a:p>
          <a:p>
            <a:pPr lvl="1"/>
            <a:r>
              <a:rPr lang="cs-CZ" dirty="0" smtClean="0"/>
              <a:t>Které kvalifikační práce na MU z posledních cca 5 let se mého tématu dotýkají z různých, pro mě důležitých aspektů?</a:t>
            </a:r>
          </a:p>
          <a:p>
            <a:pPr marL="57150" indent="0">
              <a:buNone/>
            </a:pPr>
            <a:r>
              <a:rPr lang="cs-CZ" sz="2600" dirty="0" smtClean="0"/>
              <a:t>(Proč je téma  / problém nějakou překážkou, bariérou, nevýhodou pro toho, koho se týká? Existuje </a:t>
            </a:r>
            <a:r>
              <a:rPr lang="cs-CZ" sz="2600" dirty="0"/>
              <a:t>nějaký </a:t>
            </a:r>
            <a:r>
              <a:rPr lang="cs-CZ" sz="2600" dirty="0" smtClean="0"/>
              <a:t>výzkum v daných kvalifikačních pracích, jinde – například na webu Českého statistického úřadu…?)</a:t>
            </a:r>
            <a:endParaRPr lang="cs-CZ" sz="2600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581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CÍL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CÍL</a:t>
            </a:r>
            <a:r>
              <a:rPr lang="cs-CZ" b="1" dirty="0" smtClean="0"/>
              <a:t> bakalářské práce</a:t>
            </a:r>
          </a:p>
          <a:p>
            <a:pPr lvl="0"/>
            <a:r>
              <a:rPr lang="cs-CZ" b="1" dirty="0" smtClean="0"/>
              <a:t>Může jím být: </a:t>
            </a:r>
            <a:endParaRPr lang="cs-CZ" dirty="0" smtClean="0"/>
          </a:p>
          <a:p>
            <a:pPr lvl="1"/>
            <a:r>
              <a:rPr lang="cs-CZ" dirty="0" smtClean="0"/>
              <a:t>Analýza problému?</a:t>
            </a:r>
          </a:p>
          <a:p>
            <a:pPr lvl="1"/>
            <a:r>
              <a:rPr lang="cs-CZ" dirty="0" smtClean="0"/>
              <a:t>Komparace tématu v kontextu?</a:t>
            </a:r>
          </a:p>
          <a:p>
            <a:pPr lvl="1"/>
            <a:r>
              <a:rPr lang="cs-CZ" dirty="0" smtClean="0"/>
              <a:t>Nalezení cesty k řešení problému?</a:t>
            </a:r>
          </a:p>
          <a:p>
            <a:pPr lvl="2"/>
            <a:r>
              <a:rPr lang="cs-CZ" dirty="0" smtClean="0"/>
              <a:t>Model</a:t>
            </a:r>
          </a:p>
          <a:p>
            <a:pPr lvl="2"/>
            <a:r>
              <a:rPr lang="cs-CZ" dirty="0" smtClean="0"/>
              <a:t>Případová studie</a:t>
            </a:r>
          </a:p>
          <a:p>
            <a:pPr lvl="2"/>
            <a:r>
              <a:rPr lang="cs-CZ" dirty="0" smtClean="0"/>
              <a:t>Komparace výzkumů</a:t>
            </a:r>
          </a:p>
          <a:p>
            <a:pPr lvl="2"/>
            <a:r>
              <a:rPr lang="cs-CZ" dirty="0" smtClean="0"/>
              <a:t>Historický exkurz</a:t>
            </a:r>
          </a:p>
          <a:p>
            <a:pPr lvl="2"/>
            <a:r>
              <a:rPr lang="cs-CZ" dirty="0" smtClean="0"/>
              <a:t>Deskripce – popis stavu, vztahů…</a:t>
            </a:r>
          </a:p>
          <a:p>
            <a:pPr lvl="1"/>
            <a:r>
              <a:rPr lang="cs-CZ" dirty="0" smtClean="0"/>
              <a:t>Vyřešení problému?</a:t>
            </a:r>
          </a:p>
          <a:p>
            <a:pPr lvl="1"/>
            <a:r>
              <a:rPr lang="cs-CZ" dirty="0" smtClean="0"/>
              <a:t> …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263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METODOLOGIE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METODY</a:t>
            </a:r>
            <a:r>
              <a:rPr lang="cs-CZ" dirty="0" smtClean="0"/>
              <a:t> </a:t>
            </a:r>
            <a:r>
              <a:rPr lang="cs-CZ" dirty="0"/>
              <a:t>zpracování </a:t>
            </a:r>
            <a:r>
              <a:rPr lang="cs-CZ" dirty="0" smtClean="0"/>
              <a:t>bakalářské práce</a:t>
            </a:r>
          </a:p>
          <a:p>
            <a:pPr lvl="0"/>
            <a:r>
              <a:rPr lang="cs-CZ" dirty="0" smtClean="0"/>
              <a:t>Budu používat vždy, pokud bakalářská práce není čistě teoretická, pokud se netýká nějakého pojmu, teorie, standardu, definice apod.</a:t>
            </a:r>
          </a:p>
          <a:p>
            <a:pPr lvl="0"/>
            <a:r>
              <a:rPr lang="cs-CZ" b="1" dirty="0" smtClean="0"/>
              <a:t>Metody </a:t>
            </a:r>
          </a:p>
          <a:p>
            <a:pPr lvl="1"/>
            <a:r>
              <a:rPr lang="cs-CZ" dirty="0" smtClean="0"/>
              <a:t>Vybírám podle typu práce  (kvalitativní / kvantitativní)</a:t>
            </a:r>
          </a:p>
          <a:p>
            <a:pPr lvl="1"/>
            <a:r>
              <a:rPr lang="cs-CZ" dirty="0" smtClean="0"/>
              <a:t>Vybírám podle stanovených </a:t>
            </a:r>
            <a:r>
              <a:rPr lang="cs-CZ" b="1" dirty="0" smtClean="0"/>
              <a:t>výzkumných otázek</a:t>
            </a:r>
          </a:p>
          <a:p>
            <a:pPr lvl="1"/>
            <a:r>
              <a:rPr lang="cs-CZ" dirty="0" smtClean="0"/>
              <a:t>NUTNĚ konzultuji s vedoucím práce </a:t>
            </a:r>
            <a:r>
              <a:rPr lang="cs-CZ" dirty="0" smtClean="0"/>
              <a:t>nebo v předmětech k tomu určených či s vyučujícími (D. Lacko, apod.)</a:t>
            </a:r>
            <a:endParaRPr lang="cs-CZ" dirty="0" smtClean="0"/>
          </a:p>
          <a:p>
            <a:pPr lvl="1"/>
            <a:r>
              <a:rPr lang="cs-CZ" b="1" dirty="0" smtClean="0"/>
              <a:t>Jedna metoda je dostačující</a:t>
            </a:r>
          </a:p>
          <a:p>
            <a:pPr lvl="1"/>
            <a:r>
              <a:rPr lang="cs-CZ" dirty="0" smtClean="0"/>
              <a:t>Popíšu metodu, důvody pro její výběr, způsob jejího užití v bakalářské práci</a:t>
            </a:r>
          </a:p>
          <a:p>
            <a:pPr lvl="1"/>
            <a:r>
              <a:rPr lang="cs-CZ" dirty="0" smtClean="0"/>
              <a:t>Orientačně definuji množství účastníků výzkumu 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3651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LITERATURA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cs-CZ" sz="3800" dirty="0"/>
              <a:t>Základní odborná </a:t>
            </a:r>
            <a:r>
              <a:rPr lang="cs-CZ" sz="3800" b="1" dirty="0" smtClean="0">
                <a:solidFill>
                  <a:srgbClr val="FF0000"/>
                </a:solidFill>
              </a:rPr>
              <a:t>LITERATURA</a:t>
            </a:r>
          </a:p>
          <a:p>
            <a:pPr lvl="1">
              <a:buNone/>
            </a:pPr>
            <a:endParaRPr lang="cs-CZ" sz="3200" b="1" dirty="0" smtClean="0"/>
          </a:p>
          <a:p>
            <a:pPr>
              <a:buNone/>
            </a:pPr>
            <a:r>
              <a:rPr lang="cs-CZ" sz="3600" b="1" dirty="0" smtClean="0"/>
              <a:t>A) Vznikla v kontextu mého tématu nějaká kvalifikační práce?</a:t>
            </a:r>
          </a:p>
          <a:p>
            <a:r>
              <a:rPr lang="cs-CZ" sz="3600" dirty="0" smtClean="0"/>
              <a:t>Vyberu  cca 5 kvalifikačních prací nejblíže tematických</a:t>
            </a:r>
          </a:p>
          <a:p>
            <a:r>
              <a:rPr lang="cs-CZ" sz="3600" dirty="0" smtClean="0"/>
              <a:t>Přidám </a:t>
            </a:r>
            <a:r>
              <a:rPr lang="cs-CZ" sz="3600" b="1" dirty="0" smtClean="0"/>
              <a:t>písemné hodnocení (komentovanou rešerši) </a:t>
            </a:r>
            <a:r>
              <a:rPr lang="cs-CZ" sz="3600" dirty="0" smtClean="0"/>
              <a:t>akcentující konkrétní </a:t>
            </a:r>
            <a:r>
              <a:rPr lang="cs-CZ" sz="3600" dirty="0" err="1" smtClean="0"/>
              <a:t>provazbu</a:t>
            </a:r>
            <a:r>
              <a:rPr lang="cs-CZ" sz="3600" dirty="0" smtClean="0"/>
              <a:t> s mým tématem</a:t>
            </a:r>
          </a:p>
          <a:p>
            <a:r>
              <a:rPr lang="cs-CZ" sz="3600" b="1" dirty="0" smtClean="0"/>
              <a:t>Všímám si zdrojů</a:t>
            </a:r>
            <a:r>
              <a:rPr lang="cs-CZ" sz="3600" dirty="0" smtClean="0"/>
              <a:t>, které autor jiné diplomové (disertační) práce používá, jsou pro mě cenným rozcestníkem – tuto část s 5 cizími diplomovými pracemi </a:t>
            </a:r>
            <a:r>
              <a:rPr lang="cs-CZ" sz="3600" b="1" dirty="0" smtClean="0"/>
              <a:t>vložím do sekce Současný stav řešení problematiky v projektu</a:t>
            </a:r>
          </a:p>
          <a:p>
            <a:pPr lvl="1"/>
            <a:endParaRPr lang="cs-CZ" sz="3200" dirty="0"/>
          </a:p>
          <a:p>
            <a:pPr marL="514350" indent="-457200">
              <a:buNone/>
            </a:pPr>
            <a:r>
              <a:rPr lang="cs-CZ" b="1" dirty="0" smtClean="0"/>
              <a:t>B) Dělám vlastní rešerši  i s využitím zdrojů z diplomek jiných studentů </a:t>
            </a:r>
            <a:endParaRPr lang="cs-CZ" dirty="0"/>
          </a:p>
          <a:p>
            <a:r>
              <a:rPr lang="cs-CZ" sz="3600" dirty="0" smtClean="0"/>
              <a:t>Zdroj je aktuální (stáří  cca do 5 let, podle tématu práce )</a:t>
            </a:r>
          </a:p>
          <a:p>
            <a:r>
              <a:rPr lang="cs-CZ" sz="3600" dirty="0" smtClean="0"/>
              <a:t>Český i zahraniční</a:t>
            </a:r>
          </a:p>
          <a:p>
            <a:r>
              <a:rPr lang="cs-CZ" sz="3600" dirty="0" smtClean="0"/>
              <a:t>Tištěný i elektronický  </a:t>
            </a:r>
          </a:p>
          <a:p>
            <a:r>
              <a:rPr lang="cs-CZ" sz="3600" b="1" dirty="0" smtClean="0"/>
              <a:t>Do projektu v sekci Literatura  zařadím minimálně 10 zdrojů (jiných než 5 diplomek výše), poté v diplomové práci jich samozřejmě bude více</a:t>
            </a:r>
          </a:p>
          <a:p>
            <a:r>
              <a:rPr lang="cs-CZ" sz="3600" dirty="0" smtClean="0"/>
              <a:t>Stěžejní, nosný rozcestník dalších zdrojů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961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cap="all" dirty="0" smtClean="0"/>
              <a:t>Aktivity v předmětu</a:t>
            </a:r>
            <a:endParaRPr lang="cs-CZ" sz="32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Do 31. 10 – cílená rešeršní činnost kvůli rozhodnutí se pro téma, získání vhledu do tématu BP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VÝUKA 11. 10. – Pojetí bakalářské práce; jak na téma; jak psát projekt </a:t>
            </a:r>
            <a:r>
              <a:rPr lang="cs-CZ" b="1" dirty="0"/>
              <a:t>bakalářské </a:t>
            </a:r>
            <a:r>
              <a:rPr lang="cs-CZ" b="1" dirty="0" smtClean="0"/>
              <a:t>práce; diskuse nad projektem</a:t>
            </a:r>
            <a:endParaRPr lang="cs-CZ" b="1" dirty="0"/>
          </a:p>
          <a:p>
            <a:r>
              <a:rPr lang="cs-CZ" dirty="0" smtClean="0"/>
              <a:t>ukotvení výzkumné části práce, zdůvodnění výzkumu, konzultace s vedoucím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VÝUKA </a:t>
            </a:r>
            <a:r>
              <a:rPr lang="cs-CZ" b="1" dirty="0" smtClean="0"/>
              <a:t>1. 11</a:t>
            </a:r>
            <a:r>
              <a:rPr lang="cs-CZ" dirty="0" smtClean="0"/>
              <a:t>. </a:t>
            </a:r>
            <a:r>
              <a:rPr lang="cs-CZ" b="1" dirty="0" smtClean="0"/>
              <a:t>– Jak psát projekt, ukázky projektů a práce s nimi, reflexe, nápady, tipy</a:t>
            </a:r>
          </a:p>
          <a:p>
            <a:r>
              <a:rPr lang="cs-CZ" dirty="0" smtClean="0"/>
              <a:t>Konzultuji s vedoucím formování projektu </a:t>
            </a:r>
          </a:p>
          <a:p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499650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cap="all" dirty="0"/>
              <a:t>Aktivity v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210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20. 11. – </a:t>
            </a:r>
            <a:r>
              <a:rPr lang="cs-CZ" dirty="0" smtClean="0"/>
              <a:t>termín odevzdání </a:t>
            </a:r>
            <a:r>
              <a:rPr lang="cs-CZ" b="1" dirty="0" smtClean="0"/>
              <a:t>projektu elektronicky do </a:t>
            </a:r>
            <a:r>
              <a:rPr lang="cs-CZ" b="1" dirty="0" err="1" smtClean="0"/>
              <a:t>odevzdávárny</a:t>
            </a:r>
            <a:r>
              <a:rPr lang="cs-CZ" b="1" dirty="0" smtClean="0"/>
              <a:t> v </a:t>
            </a:r>
            <a:r>
              <a:rPr lang="cs-CZ" b="1" dirty="0" err="1" smtClean="0"/>
              <a:t>ISu</a:t>
            </a:r>
            <a:r>
              <a:rPr lang="cs-CZ" b="1" dirty="0" smtClean="0"/>
              <a:t> MUNI, </a:t>
            </a:r>
            <a:r>
              <a:rPr lang="cs-CZ" dirty="0" smtClean="0"/>
              <a:t>souhlasné </a:t>
            </a:r>
            <a:r>
              <a:rPr lang="cs-CZ" dirty="0"/>
              <a:t>stanovisko a podpis vedoucího </a:t>
            </a:r>
            <a:r>
              <a:rPr lang="cs-CZ" dirty="0" smtClean="0"/>
              <a:t>práce</a:t>
            </a:r>
          </a:p>
          <a:p>
            <a:r>
              <a:rPr lang="cs-CZ" dirty="0" smtClean="0"/>
              <a:t>Do konce listopadu 2019 – hodnoticí komise </a:t>
            </a:r>
            <a:r>
              <a:rPr lang="cs-CZ" dirty="0" err="1" smtClean="0"/>
              <a:t>KISKu</a:t>
            </a:r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VÝUKA 22. 11. – </a:t>
            </a:r>
            <a:r>
              <a:rPr lang="cs-CZ" b="1" dirty="0" smtClean="0"/>
              <a:t>diskuse, konzultace k opravám projektů, nastavení podmínek „obhajob nanečisto“ a práce v jarním semestru  </a:t>
            </a:r>
          </a:p>
        </p:txBody>
      </p:sp>
    </p:spTree>
    <p:extLst>
      <p:ext uri="{BB962C8B-B14F-4D97-AF65-F5344CB8AC3E}">
        <p14:creationId xmlns:p14="http://schemas.microsoft.com/office/powerpoint/2010/main" val="1042903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all" dirty="0" smtClean="0"/>
              <a:t>Cíle předmětu </a:t>
            </a:r>
            <a:endParaRPr lang="cs-CZ" cap="all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8013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Šipka nahoru 5"/>
          <p:cNvSpPr/>
          <p:nvPr/>
        </p:nvSpPr>
        <p:spPr>
          <a:xfrm>
            <a:off x="1475656" y="3068960"/>
            <a:ext cx="216024" cy="2592288"/>
          </a:xfrm>
          <a:prstGeom prst="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950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  <a:solidFill>
            <a:srgbClr val="00B0F0"/>
          </a:solidFill>
        </p:spPr>
        <p:txBody>
          <a:bodyPr/>
          <a:lstStyle/>
          <a:p>
            <a:r>
              <a:rPr lang="cs-CZ" cap="all" dirty="0" smtClean="0"/>
              <a:t>Cesta k cíli</a:t>
            </a:r>
            <a:endParaRPr lang="cs-CZ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i="1" dirty="0" smtClean="0"/>
              <a:t>… „I cesta může být cíl</a:t>
            </a:r>
            <a:r>
              <a:rPr lang="cs-CZ" dirty="0" smtClean="0"/>
              <a:t>…“ - ANO, ale </a:t>
            </a:r>
            <a:r>
              <a:rPr lang="cs-CZ" dirty="0" smtClean="0"/>
              <a:t>…</a:t>
            </a:r>
          </a:p>
          <a:p>
            <a:endParaRPr lang="cs-CZ" dirty="0" smtClean="0"/>
          </a:p>
          <a:p>
            <a:pPr marL="0" indent="0" fontAlgn="base">
              <a:buNone/>
            </a:pPr>
            <a:r>
              <a:rPr lang="cs-CZ" b="1" dirty="0" smtClean="0"/>
              <a:t>Říjen 2019 </a:t>
            </a:r>
            <a:r>
              <a:rPr lang="cs-CZ" dirty="0" smtClean="0"/>
              <a:t>– balíky  </a:t>
            </a:r>
            <a:r>
              <a:rPr lang="cs-CZ" dirty="0"/>
              <a:t>témat </a:t>
            </a:r>
            <a:r>
              <a:rPr lang="cs-CZ" dirty="0" smtClean="0"/>
              <a:t>bakalářských prací </a:t>
            </a:r>
            <a:r>
              <a:rPr lang="cs-CZ" dirty="0"/>
              <a:t>v </a:t>
            </a:r>
            <a:r>
              <a:rPr lang="cs-CZ" dirty="0" smtClean="0"/>
              <a:t>IS k editaci </a:t>
            </a:r>
          </a:p>
          <a:p>
            <a:pPr fontAlgn="base"/>
            <a:r>
              <a:rPr lang="cs-CZ" b="1" dirty="0" smtClean="0"/>
              <a:t>Do 31. 10. – volba tématu </a:t>
            </a:r>
            <a:r>
              <a:rPr lang="cs-CZ" dirty="0" smtClean="0"/>
              <a:t>bakalářské  práce (vlastní nebo výběr z nabídky v IS MU) </a:t>
            </a:r>
            <a:endParaRPr lang="cs-CZ" dirty="0" smtClean="0"/>
          </a:p>
          <a:p>
            <a:pPr fontAlgn="base"/>
            <a:r>
              <a:rPr lang="cs-CZ" dirty="0" smtClean="0"/>
              <a:t>Konzultace s vedoucím</a:t>
            </a:r>
          </a:p>
          <a:p>
            <a:pPr fontAlgn="base"/>
            <a:r>
              <a:rPr lang="cs-CZ" dirty="0" smtClean="0"/>
              <a:t>Shromažďování a studium literatury k projektu</a:t>
            </a:r>
          </a:p>
          <a:p>
            <a:pPr fontAlgn="base"/>
            <a:endParaRPr lang="cs-CZ" dirty="0" smtClean="0"/>
          </a:p>
          <a:p>
            <a:pPr marL="0" indent="0" fontAlgn="base">
              <a:buNone/>
            </a:pPr>
            <a:r>
              <a:rPr lang="cs-CZ" b="1" dirty="0" smtClean="0"/>
              <a:t>Na společných setkáních v předmětu: </a:t>
            </a:r>
          </a:p>
          <a:p>
            <a:pPr fontAlgn="base"/>
            <a:r>
              <a:rPr lang="cs-CZ" dirty="0" smtClean="0"/>
              <a:t>Pochopit, co je to projekt </a:t>
            </a:r>
            <a:r>
              <a:rPr lang="cs-CZ" dirty="0"/>
              <a:t>bakalářské </a:t>
            </a:r>
            <a:r>
              <a:rPr lang="cs-CZ" dirty="0" smtClean="0"/>
              <a:t>práce,</a:t>
            </a:r>
          </a:p>
          <a:p>
            <a:pPr fontAlgn="base"/>
            <a:r>
              <a:rPr lang="cs-CZ" dirty="0" smtClean="0"/>
              <a:t>Porozumět struktuře projektu </a:t>
            </a:r>
          </a:p>
          <a:p>
            <a:pPr fontAlgn="base"/>
            <a:r>
              <a:rPr lang="cs-CZ" dirty="0" smtClean="0"/>
              <a:t>Vědět, co potřebuji pro  koncipování  projektu   </a:t>
            </a:r>
          </a:p>
          <a:p>
            <a:pPr fontAlgn="base"/>
            <a:r>
              <a:rPr lang="cs-CZ" dirty="0" smtClean="0"/>
              <a:t>Vědět, jak přes projekt vede cesta k samotné bakalářské práci</a:t>
            </a:r>
          </a:p>
          <a:p>
            <a:pPr marL="457200" lvl="1" indent="0" fontAlgn="base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06986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fontAlgn="base"/>
            <a:r>
              <a:rPr lang="cs-CZ" cap="all" dirty="0"/>
              <a:t>Cesta k cíli</a:t>
            </a:r>
            <a:endParaRPr lang="cs-CZ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cs-CZ" b="1" dirty="0" smtClean="0"/>
              <a:t>Říjen až listopad</a:t>
            </a:r>
          </a:p>
          <a:p>
            <a:pPr fontAlgn="base"/>
            <a:r>
              <a:rPr lang="cs-CZ" b="1" dirty="0" smtClean="0"/>
              <a:t>práce se zdroji </a:t>
            </a:r>
            <a:r>
              <a:rPr lang="cs-CZ" dirty="0" smtClean="0"/>
              <a:t>k </a:t>
            </a:r>
            <a:r>
              <a:rPr lang="cs-CZ" dirty="0" smtClean="0"/>
              <a:t>tématu BP a k projektu BP</a:t>
            </a:r>
          </a:p>
          <a:p>
            <a:pPr fontAlgn="base"/>
            <a:r>
              <a:rPr lang="cs-CZ" dirty="0" smtClean="0"/>
              <a:t>konzultace </a:t>
            </a:r>
            <a:r>
              <a:rPr lang="cs-CZ" dirty="0" smtClean="0"/>
              <a:t>s vedoucím </a:t>
            </a:r>
            <a:r>
              <a:rPr lang="cs-CZ" dirty="0" smtClean="0"/>
              <a:t>BP</a:t>
            </a:r>
            <a:endParaRPr lang="cs-CZ" dirty="0" smtClean="0"/>
          </a:p>
          <a:p>
            <a:pPr fontAlgn="base"/>
            <a:r>
              <a:rPr lang="cs-CZ" b="1" dirty="0" smtClean="0"/>
              <a:t>práce </a:t>
            </a:r>
            <a:r>
              <a:rPr lang="cs-CZ" dirty="0" smtClean="0"/>
              <a:t>na finalizaci projektu BP, konzultace jednotlivých  částí osnovy projektu  s vedoucím práce</a:t>
            </a:r>
          </a:p>
          <a:p>
            <a:pPr fontAlgn="base"/>
            <a:r>
              <a:rPr lang="cs-CZ" dirty="0" smtClean="0"/>
              <a:t>průběžná </a:t>
            </a:r>
            <a:r>
              <a:rPr lang="cs-CZ" dirty="0" smtClean="0"/>
              <a:t>nebo nárazová </a:t>
            </a:r>
            <a:r>
              <a:rPr lang="cs-CZ" b="1" dirty="0" smtClean="0"/>
              <a:t> zpětná vazba od vedoucího práce, nakonec SCHVÁLENÍ </a:t>
            </a:r>
            <a:r>
              <a:rPr lang="cs-CZ" dirty="0" smtClean="0"/>
              <a:t>verze projektu stvrzené </a:t>
            </a:r>
            <a:r>
              <a:rPr lang="cs-CZ" b="1" dirty="0" smtClean="0"/>
              <a:t>podpisem vedoucího </a:t>
            </a:r>
            <a:endParaRPr lang="cs-CZ" dirty="0" smtClean="0"/>
          </a:p>
          <a:p>
            <a:pPr fontAlgn="base"/>
            <a:r>
              <a:rPr lang="cs-CZ" b="1" dirty="0" smtClean="0"/>
              <a:t>odevzdání </a:t>
            </a:r>
            <a:r>
              <a:rPr lang="cs-CZ" b="1" dirty="0" smtClean="0"/>
              <a:t>projektu: POUZE v </a:t>
            </a:r>
            <a:r>
              <a:rPr lang="cs-CZ" b="1" cap="all" dirty="0" smtClean="0"/>
              <a:t>elektronické verzi </a:t>
            </a:r>
            <a:r>
              <a:rPr lang="cs-CZ" b="1" dirty="0" smtClean="0"/>
              <a:t>s podpisem svým a vedoucího do </a:t>
            </a:r>
            <a:r>
              <a:rPr lang="cs-CZ" b="1" dirty="0" err="1" smtClean="0"/>
              <a:t>odevzdávárny</a:t>
            </a:r>
            <a:r>
              <a:rPr lang="cs-CZ" b="1" dirty="0" smtClean="0"/>
              <a:t> v IS MU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1985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Termíny odevzdání projektů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3948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 smtClean="0"/>
              <a:t>Termín </a:t>
            </a:r>
            <a:r>
              <a:rPr lang="cs-CZ" b="1" dirty="0" smtClean="0"/>
              <a:t>řádný: středa 20. listopad 2019</a:t>
            </a:r>
          </a:p>
          <a:p>
            <a:pPr>
              <a:buNone/>
            </a:pPr>
            <a:r>
              <a:rPr lang="cs-CZ" b="1" dirty="0" smtClean="0"/>
              <a:t>Termíny opravné: do 8. prosince 2019 (bude upřesněno)</a:t>
            </a: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Co následuje po odevzdání projektu BP:</a:t>
            </a:r>
            <a:endParaRPr lang="cs-CZ" b="1" dirty="0" smtClean="0"/>
          </a:p>
          <a:p>
            <a:r>
              <a:rPr lang="cs-CZ" dirty="0" smtClean="0"/>
              <a:t>Projekt kriticky čte vedoucí + jeden oponent</a:t>
            </a:r>
          </a:p>
          <a:p>
            <a:r>
              <a:rPr lang="cs-CZ" b="1" dirty="0" smtClean="0"/>
              <a:t>Vždy v týdnu následujícím zasedá komise a hodnotí projekty:</a:t>
            </a:r>
          </a:p>
          <a:p>
            <a:pPr lvl="1"/>
            <a:r>
              <a:rPr lang="cs-CZ" b="1" dirty="0" smtClean="0"/>
              <a:t>ANO</a:t>
            </a:r>
            <a:r>
              <a:rPr lang="cs-CZ" dirty="0" smtClean="0"/>
              <a:t> (zelené pole v </a:t>
            </a:r>
            <a:r>
              <a:rPr lang="cs-CZ" dirty="0" err="1" smtClean="0"/>
              <a:t>ISu</a:t>
            </a:r>
            <a:r>
              <a:rPr lang="cs-CZ" dirty="0" smtClean="0"/>
              <a:t> a zápočet)</a:t>
            </a:r>
          </a:p>
          <a:p>
            <a:pPr lvl="1"/>
            <a:r>
              <a:rPr lang="cs-CZ" b="1" dirty="0" smtClean="0"/>
              <a:t>ANO, ale</a:t>
            </a:r>
            <a:r>
              <a:rPr lang="cs-CZ" dirty="0" smtClean="0"/>
              <a:t> (vedoucí/oponent posudku dává zpětnou vazbu studentovi, náprava, zápočet dostávám na pokyn vedoucího sekretářce, že je projekt v pořádku) - opravený projekt vkládám opět podepsaný do </a:t>
            </a:r>
            <a:r>
              <a:rPr lang="cs-CZ" b="1" dirty="0" err="1" smtClean="0"/>
              <a:t>odevzdávárny</a:t>
            </a:r>
            <a:r>
              <a:rPr lang="cs-CZ" b="1" dirty="0" smtClean="0"/>
              <a:t>  Dílčí úpravy</a:t>
            </a:r>
            <a:r>
              <a:rPr lang="cs-CZ" dirty="0" smtClean="0"/>
              <a:t> v </a:t>
            </a:r>
            <a:r>
              <a:rPr lang="cs-CZ" dirty="0" err="1" smtClean="0"/>
              <a:t>ISu</a:t>
            </a:r>
            <a:r>
              <a:rPr lang="cs-CZ" dirty="0" smtClean="0"/>
              <a:t>)</a:t>
            </a:r>
          </a:p>
          <a:p>
            <a:pPr lvl="1"/>
            <a:r>
              <a:rPr lang="cs-CZ" b="1" dirty="0" smtClean="0"/>
              <a:t>NE </a:t>
            </a:r>
            <a:r>
              <a:rPr lang="cs-CZ" dirty="0" smtClean="0"/>
              <a:t>(neúspěch v daném termínu, vedoucí/ oponent posudku kontaktuje studenta, projekt vrácen se zdůvodněním, přepracování projektu a odevzdání v dalším termínu) – přepracovaný projekt vkládám opět podepsaný  vedoucím do </a:t>
            </a:r>
            <a:r>
              <a:rPr lang="cs-CZ" dirty="0" err="1" smtClean="0"/>
              <a:t>odevzdávárny</a:t>
            </a:r>
            <a:r>
              <a:rPr lang="cs-CZ" dirty="0" smtClean="0"/>
              <a:t>  </a:t>
            </a:r>
            <a:r>
              <a:rPr lang="cs-CZ" dirty="0" smtClean="0"/>
              <a:t>v IS MU </a:t>
            </a:r>
            <a:r>
              <a:rPr lang="cs-CZ" b="1" dirty="0" smtClean="0"/>
              <a:t>Opravný termín </a:t>
            </a:r>
            <a:r>
              <a:rPr lang="cs-CZ" dirty="0" smtClean="0"/>
              <a:t>a označím dokument </a:t>
            </a:r>
            <a:r>
              <a:rPr lang="cs-CZ" b="1" dirty="0" smtClean="0"/>
              <a:t>Opravený projekt BP</a:t>
            </a:r>
            <a:r>
              <a:rPr lang="cs-CZ" dirty="0" smtClean="0"/>
              <a:t>)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2" y="1767681"/>
            <a:ext cx="570547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cs-CZ" sz="3600" b="1" cap="all" dirty="0" smtClean="0"/>
              <a:t>TERMÍNY FF MU - PSANÍ bakalářské PRÁCE</a:t>
            </a:r>
            <a:r>
              <a:rPr lang="cs-CZ" b="1" cap="all" dirty="0" smtClean="0"/>
              <a:t> </a:t>
            </a:r>
            <a:r>
              <a:rPr lang="cs-CZ" sz="3600" dirty="0" smtClean="0"/>
              <a:t>semestr podzim/jaro 2019-2020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88219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cs-CZ" sz="3600" b="1" cap="all" dirty="0" smtClean="0"/>
              <a:t>PROCES PSANÍ bakalářské PRÁCE </a:t>
            </a:r>
            <a:r>
              <a:rPr lang="cs-CZ" sz="3600" cap="all" dirty="0" smtClean="0"/>
              <a:t/>
            </a:r>
            <a:br>
              <a:rPr lang="cs-CZ" sz="3600" cap="all" dirty="0" smtClean="0"/>
            </a:br>
            <a:r>
              <a:rPr lang="cs-CZ" sz="3600" dirty="0" smtClean="0"/>
              <a:t>v jarním semestru 2020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Nejpozději od </a:t>
            </a:r>
            <a:r>
              <a:rPr lang="cs-CZ" b="1" dirty="0" smtClean="0"/>
              <a:t>prosince 2019 </a:t>
            </a:r>
            <a:r>
              <a:rPr lang="cs-CZ" dirty="0" smtClean="0"/>
              <a:t>– vrhám se do psaní </a:t>
            </a:r>
          </a:p>
          <a:p>
            <a:r>
              <a:rPr lang="cs-CZ" dirty="0" smtClean="0"/>
              <a:t>Konzultuji s vedoucím, s odborníkem z praxe, s výzkumníkem, s vyučujícími </a:t>
            </a:r>
            <a:r>
              <a:rPr lang="cs-CZ" dirty="0" err="1" smtClean="0"/>
              <a:t>KISKu</a:t>
            </a:r>
            <a:endParaRPr lang="cs-CZ" dirty="0" smtClean="0"/>
          </a:p>
          <a:p>
            <a:r>
              <a:rPr lang="cs-CZ" dirty="0" smtClean="0"/>
              <a:t>Píšu</a:t>
            </a:r>
          </a:p>
          <a:p>
            <a:r>
              <a:rPr lang="cs-CZ" b="1" dirty="0" smtClean="0"/>
              <a:t>Přelom února/března </a:t>
            </a:r>
            <a:r>
              <a:rPr lang="cs-CZ" b="1" dirty="0" smtClean="0"/>
              <a:t>2020 </a:t>
            </a:r>
            <a:r>
              <a:rPr lang="cs-CZ" dirty="0"/>
              <a:t>– </a:t>
            </a:r>
            <a:r>
              <a:rPr lang="cs-CZ" dirty="0" smtClean="0"/>
              <a:t>účastním se povinných </a:t>
            </a:r>
            <a:r>
              <a:rPr lang="cs-CZ" dirty="0" err="1" smtClean="0"/>
              <a:t>miniobhajob</a:t>
            </a:r>
            <a:r>
              <a:rPr lang="cs-CZ" dirty="0" smtClean="0"/>
              <a:t> „nanečisto“ před komisí a spolužáky –  PROČ? </a:t>
            </a:r>
          </a:p>
          <a:p>
            <a:r>
              <a:rPr lang="cs-CZ" dirty="0" smtClean="0"/>
              <a:t>Píšu a konzultuji</a:t>
            </a:r>
          </a:p>
          <a:p>
            <a:r>
              <a:rPr lang="cs-CZ" b="1" dirty="0" smtClean="0"/>
              <a:t>30</a:t>
            </a:r>
            <a:r>
              <a:rPr lang="cs-CZ" b="1" dirty="0"/>
              <a:t>. 4. </a:t>
            </a:r>
            <a:r>
              <a:rPr lang="cs-CZ" b="1" dirty="0" smtClean="0"/>
              <a:t>2020 </a:t>
            </a:r>
            <a:r>
              <a:rPr lang="cs-CZ" dirty="0" smtClean="0"/>
              <a:t>– nejpozději v tento den odevzdávám elektronicky do IS MU finální e-verzi bakalářské práce a záhy i 2 tištěné exempláře bakalářské práce, jejíž součástí je také kopie schváleného projektu (</a:t>
            </a:r>
            <a:r>
              <a:rPr lang="cs-CZ" b="1" dirty="0" smtClean="0"/>
              <a:t>jako nestránkovaná příloha tištěné verze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V  </a:t>
            </a:r>
            <a:r>
              <a:rPr lang="cs-CZ" b="1" dirty="0"/>
              <a:t>červnu </a:t>
            </a:r>
            <a:r>
              <a:rPr lang="cs-CZ" b="1" dirty="0" smtClean="0"/>
              <a:t>2020 </a:t>
            </a:r>
            <a:r>
              <a:rPr lang="cs-CZ" dirty="0" smtClean="0"/>
              <a:t>– obhajuji bakalářskou práci v rámci státní závěrečné zkoušky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7341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cap="all" dirty="0" smtClean="0"/>
              <a:t>Projekt bakalářské práce</a:t>
            </a:r>
            <a:endParaRPr lang="cs-CZ" sz="32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Rozpracovaná osnova</a:t>
            </a:r>
            <a:r>
              <a:rPr lang="cs-CZ" dirty="0" smtClean="0"/>
              <a:t> </a:t>
            </a:r>
            <a:endParaRPr lang="cs-CZ" dirty="0"/>
          </a:p>
          <a:p>
            <a:pPr lvl="0"/>
            <a:r>
              <a:rPr lang="cs-CZ" b="1" dirty="0"/>
              <a:t>Popis problému</a:t>
            </a:r>
            <a:r>
              <a:rPr lang="cs-CZ" dirty="0"/>
              <a:t>, který bude v práci řešen</a:t>
            </a:r>
          </a:p>
          <a:p>
            <a:pPr lvl="0"/>
            <a:r>
              <a:rPr lang="cs-CZ" dirty="0"/>
              <a:t>Současný </a:t>
            </a:r>
            <a:r>
              <a:rPr lang="cs-CZ" b="1" dirty="0"/>
              <a:t>stav</a:t>
            </a:r>
            <a:r>
              <a:rPr lang="cs-CZ" dirty="0"/>
              <a:t> řešené problematiky</a:t>
            </a:r>
          </a:p>
          <a:p>
            <a:pPr lvl="0"/>
            <a:r>
              <a:rPr lang="cs-CZ" b="1" dirty="0"/>
              <a:t>Cíl </a:t>
            </a:r>
            <a:r>
              <a:rPr lang="cs-CZ" dirty="0"/>
              <a:t>diplomové práce</a:t>
            </a:r>
          </a:p>
          <a:p>
            <a:pPr lvl="0"/>
            <a:r>
              <a:rPr lang="cs-CZ" b="1" dirty="0"/>
              <a:t>Metody</a:t>
            </a:r>
            <a:r>
              <a:rPr lang="cs-CZ" dirty="0"/>
              <a:t> zpracování diplomové práce</a:t>
            </a:r>
          </a:p>
          <a:p>
            <a:pPr lvl="0"/>
            <a:r>
              <a:rPr lang="cs-CZ" dirty="0"/>
              <a:t>Základní odborná </a:t>
            </a:r>
            <a:r>
              <a:rPr lang="cs-CZ" b="1" dirty="0"/>
              <a:t>literatura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0090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POPIS PROBLÉMU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POPIS a zdůvodnění PROBLÉMU</a:t>
            </a:r>
            <a:r>
              <a:rPr lang="cs-CZ" dirty="0" smtClean="0"/>
              <a:t>, </a:t>
            </a:r>
            <a:r>
              <a:rPr lang="cs-CZ" dirty="0"/>
              <a:t>který bude v práci </a:t>
            </a:r>
            <a:r>
              <a:rPr lang="cs-CZ" dirty="0" smtClean="0"/>
              <a:t>řešen</a:t>
            </a:r>
          </a:p>
          <a:p>
            <a:pPr lvl="1"/>
            <a:r>
              <a:rPr lang="cs-CZ" dirty="0" smtClean="0"/>
              <a:t>Proč </a:t>
            </a:r>
            <a:r>
              <a:rPr lang="cs-CZ" dirty="0"/>
              <a:t>je téma </a:t>
            </a:r>
            <a:r>
              <a:rPr lang="cs-CZ" dirty="0" smtClean="0"/>
              <a:t>AKTUÁLNÍM nebo NEŘEŠENÝM problémem, oblastí, otázkou?</a:t>
            </a:r>
            <a:endParaRPr lang="cs-CZ" dirty="0"/>
          </a:p>
          <a:p>
            <a:pPr lvl="1"/>
            <a:r>
              <a:rPr lang="cs-CZ" dirty="0"/>
              <a:t>Jak se problém vztahuje k oboru ISK?</a:t>
            </a:r>
          </a:p>
          <a:p>
            <a:pPr lvl="1"/>
            <a:r>
              <a:rPr lang="cs-CZ" dirty="0" smtClean="0"/>
              <a:t>Kterých cílových skupin se téma jako problém týká? </a:t>
            </a:r>
          </a:p>
          <a:p>
            <a:pPr lvl="1"/>
            <a:r>
              <a:rPr lang="cs-CZ" dirty="0" smtClean="0"/>
              <a:t>Existuje nějaký výzkum?</a:t>
            </a:r>
          </a:p>
          <a:p>
            <a:pPr lvl="1"/>
            <a:r>
              <a:rPr lang="cs-CZ" dirty="0" smtClean="0"/>
              <a:t>Je problém lokální, nebo má nějaký kontext, </a:t>
            </a:r>
          </a:p>
          <a:p>
            <a:pPr marL="457200" lvl="1" indent="0">
              <a:buNone/>
            </a:pPr>
            <a:r>
              <a:rPr lang="cs-CZ" dirty="0"/>
              <a:t> </a:t>
            </a:r>
            <a:r>
              <a:rPr lang="cs-CZ" dirty="0" smtClean="0"/>
              <a:t>   v němž ho můžu sledovat?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3866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</TotalTime>
  <Words>959</Words>
  <Application>Microsoft Office PowerPoint</Application>
  <PresentationFormat>Předvádění na obrazovce (4:3)</PresentationFormat>
  <Paragraphs>121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systému Office</vt:lpstr>
      <vt:lpstr>Seminář  k bakalářské diplomové práci</vt:lpstr>
      <vt:lpstr>Cíle předmětu </vt:lpstr>
      <vt:lpstr>Cesta k cíli</vt:lpstr>
      <vt:lpstr>Cesta k cíli</vt:lpstr>
      <vt:lpstr>Termíny odevzdání projektů</vt:lpstr>
      <vt:lpstr>TERMÍNY FF MU - PSANÍ bakalářské PRÁCE semestr podzim/jaro 2019-2020</vt:lpstr>
      <vt:lpstr>PROCES PSANÍ bakalářské PRÁCE  v jarním semestru 2020</vt:lpstr>
      <vt:lpstr>Projekt bakalářské práce</vt:lpstr>
      <vt:lpstr>POPIS PROBLÉMU</vt:lpstr>
      <vt:lpstr>SOUČASNÝ STAV</vt:lpstr>
      <vt:lpstr>CÍL</vt:lpstr>
      <vt:lpstr>METODOLOGIE</vt:lpstr>
      <vt:lpstr>LITERATURA</vt:lpstr>
      <vt:lpstr>Aktivity v předmětu</vt:lpstr>
      <vt:lpstr>Aktivity v předmětu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Projekt INTERES</cp:lastModifiedBy>
  <cp:revision>46</cp:revision>
  <dcterms:created xsi:type="dcterms:W3CDTF">2015-10-08T20:36:57Z</dcterms:created>
  <dcterms:modified xsi:type="dcterms:W3CDTF">2019-10-11T03:26:26Z</dcterms:modified>
</cp:coreProperties>
</file>