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75" r:id="rId4"/>
    <p:sldId id="287" r:id="rId5"/>
    <p:sldId id="272" r:id="rId6"/>
    <p:sldId id="266" r:id="rId7"/>
    <p:sldId id="271" r:id="rId8"/>
    <p:sldId id="270" r:id="rId9"/>
    <p:sldId id="301" r:id="rId10"/>
    <p:sldId id="273" r:id="rId11"/>
    <p:sldId id="294" r:id="rId12"/>
    <p:sldId id="291" r:id="rId13"/>
    <p:sldId id="293" r:id="rId14"/>
    <p:sldId id="288" r:id="rId15"/>
    <p:sldId id="284" r:id="rId16"/>
    <p:sldId id="269" r:id="rId17"/>
    <p:sldId id="280" r:id="rId18"/>
    <p:sldId id="299" r:id="rId19"/>
    <p:sldId id="298" r:id="rId20"/>
    <p:sldId id="283" r:id="rId21"/>
    <p:sldId id="296" r:id="rId22"/>
    <p:sldId id="295" r:id="rId23"/>
    <p:sldId id="268" r:id="rId24"/>
    <p:sldId id="300" r:id="rId25"/>
    <p:sldId id="289" r:id="rId26"/>
    <p:sldId id="274" r:id="rId27"/>
    <p:sldId id="292" r:id="rId28"/>
    <p:sldId id="281" r:id="rId29"/>
    <p:sldId id="282" r:id="rId30"/>
    <p:sldId id="276" r:id="rId31"/>
    <p:sldId id="277" r:id="rId32"/>
    <p:sldId id="290" r:id="rId33"/>
    <p:sldId id="279" r:id="rId34"/>
    <p:sldId id="286" r:id="rId35"/>
    <p:sldId id="278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9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5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86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0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8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74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04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2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23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794D-5C36-4481-B93C-C000649128E8}" type="datetimeFigureOut">
              <a:rPr lang="cs-CZ" smtClean="0"/>
              <a:pPr/>
              <a:t>4. 10. 2019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AFBB2-7D48-408F-AAF4-B5485B6352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66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qes.cz/Metodika-gramotnosti/Metodika-pro-hodnoceni-rozvoje-informacni-gramotn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1Q79wIb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.org/new/en/communication-and-information/resources/publications-and-communication-materials/publications/full-list/global-media-and-information-literacy-assessment-framework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zdelavani/zakladni-vzdelavani/ucebni-dokumenty" TargetMode="External"/><Relationship Id="rId2" Type="http://schemas.openxmlformats.org/officeDocument/2006/relationships/hyperlink" Target="http://www.msmt.cz/file/3979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smt.cz/vzdelavani/stredni-vzdelavani/ramcove-vzdelavaci-programy" TargetMode="External"/><Relationship Id="rId4" Type="http://schemas.openxmlformats.org/officeDocument/2006/relationships/hyperlink" Target="http://www.msmt.cz/file/38981?highlightWords=rvp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znv.nidv.cz/projekty/realizace-projektu/klice-pro-zivot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mladez/koncepce-podpory-mladeze-na-obdobi-2014-202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Strategie_CZU_schvaleno_vladou.pdf" TargetMode="External"/><Relationship Id="rId2" Type="http://schemas.openxmlformats.org/officeDocument/2006/relationships/hyperlink" Target="http://www.institutumeni.cz/res/data/002/000269.pdf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vyzkum-a-vyvoj-2/zakon-c-111-1998-sb-o-vysokych-skolach" TargetMode="External"/><Relationship Id="rId2" Type="http://schemas.openxmlformats.org/officeDocument/2006/relationships/hyperlink" Target="http://www.msmt.cz/Files/PDF/DZ_SWOT_30_8_05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r.knihovna.cz/koncepce-rozvoje-knihoven-cr-na-leta-2017-2020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y.cvut.cz/ivig/koncepce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ministerstvo/strategie-digitalniho-vzdelavani-do-roku-2020" TargetMode="External"/><Relationship Id="rId2" Type="http://schemas.openxmlformats.org/officeDocument/2006/relationships/hyperlink" Target="http://www.mpsv.cz/files/clanky/21499/Strategie_D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ministerstvo/strategie-vzdelavaci-politiky-2020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gram.cz/findInSection.do?sectionId=1114&amp;categoryId=112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pPr algn="l"/>
            <a:r>
              <a:rPr lang="cs-CZ" sz="6600" b="1" dirty="0"/>
              <a:t>VIKBA32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	</a:t>
            </a:r>
            <a:r>
              <a:rPr lang="cs-CZ" sz="5400" b="1" dirty="0" smtClean="0"/>
              <a:t>Informační </a:t>
            </a:r>
            <a:r>
              <a:rPr lang="cs-CZ" sz="5400" b="1" dirty="0"/>
              <a:t>vzdělávání</a:t>
            </a:r>
            <a:br>
              <a:rPr lang="cs-CZ" sz="5400" b="1" dirty="0"/>
            </a:br>
            <a:r>
              <a:rPr lang="cs-CZ" sz="5400" b="1" dirty="0" smtClean="0"/>
              <a:t>	</a:t>
            </a:r>
            <a:r>
              <a:rPr lang="cs-CZ" sz="2700" b="1" dirty="0" smtClean="0"/>
              <a:t>Kontext pojmů, definic a strategických dokumentů</a:t>
            </a: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43042" y="3861048"/>
            <a:ext cx="6089398" cy="1752600"/>
          </a:xfrm>
        </p:spPr>
        <p:txBody>
          <a:bodyPr>
            <a:normAutofit/>
          </a:bodyPr>
          <a:lstStyle/>
          <a:p>
            <a:pPr algn="l"/>
            <a:endParaRPr lang="cs-CZ" sz="2400" b="1" dirty="0" smtClean="0">
              <a:solidFill>
                <a:srgbClr val="FFC000"/>
              </a:solidFill>
            </a:endParaRPr>
          </a:p>
          <a:p>
            <a:pPr algn="l"/>
            <a:endParaRPr lang="cs-CZ" sz="2400" b="1" dirty="0" smtClean="0">
              <a:solidFill>
                <a:srgbClr val="FFC000"/>
              </a:solidFill>
            </a:endParaRPr>
          </a:p>
          <a:p>
            <a:pPr algn="l"/>
            <a:r>
              <a:rPr lang="cs-CZ" sz="2400" b="1" dirty="0" smtClean="0">
                <a:solidFill>
                  <a:srgbClr val="FFC000"/>
                </a:solidFill>
              </a:rPr>
              <a:t>Mgr. Pavlína Mazáčová, Ph.D</a:t>
            </a:r>
            <a:r>
              <a:rPr lang="cs-CZ" sz="2400" b="1" dirty="0" smtClean="0">
                <a:solidFill>
                  <a:srgbClr val="FFC000"/>
                </a:solidFill>
              </a:rPr>
              <a:t>.</a:t>
            </a:r>
            <a:endParaRPr lang="cs-CZ" sz="2400" b="1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4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3068960"/>
            <a:ext cx="8684847" cy="18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55576" y="1785926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/>
              <a:t>Přístup k pojetí informační </a:t>
            </a:r>
            <a:r>
              <a:rPr lang="cs-CZ" sz="2400" b="1" dirty="0"/>
              <a:t>gramotnosti </a:t>
            </a:r>
            <a:r>
              <a:rPr lang="cs-CZ" sz="2400" b="1" dirty="0" smtClean="0"/>
              <a:t>dle komise IVIG </a:t>
            </a:r>
            <a:r>
              <a:rPr lang="cs-CZ" sz="2400" dirty="0" smtClean="0"/>
              <a:t>(Informační gramotnost a informační vzdělávání)</a:t>
            </a:r>
            <a:r>
              <a:rPr lang="cs-CZ" sz="2400" b="1" dirty="0" smtClean="0"/>
              <a:t> při AKVŠ </a:t>
            </a:r>
            <a:r>
              <a:rPr lang="cs-CZ" sz="2400" dirty="0" smtClean="0"/>
              <a:t>(Asociaci knihoven vysokých škol ČR)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470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7" y="3899716"/>
            <a:ext cx="7405814" cy="2841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28662" y="1556792"/>
            <a:ext cx="71717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Metodika pro hodnocení informační gramotnosti </a:t>
            </a:r>
            <a:r>
              <a:rPr lang="cs-CZ" dirty="0" smtClean="0"/>
              <a:t>dle </a:t>
            </a:r>
            <a:r>
              <a:rPr lang="cs-CZ" b="1" dirty="0" smtClean="0"/>
              <a:t>NIQES</a:t>
            </a:r>
            <a:r>
              <a:rPr lang="cs-CZ" dirty="0" smtClean="0"/>
              <a:t> </a:t>
            </a:r>
            <a:r>
              <a:rPr lang="cs-CZ" dirty="0" smtClean="0"/>
              <a:t>(2015)</a:t>
            </a:r>
            <a:endParaRPr lang="cs-CZ" dirty="0" smtClean="0"/>
          </a:p>
          <a:p>
            <a:r>
              <a:rPr lang="cs-CZ" dirty="0" smtClean="0"/>
              <a:t>- formální vzdělávací prostředí</a:t>
            </a:r>
          </a:p>
          <a:p>
            <a:r>
              <a:rPr lang="cs-CZ" dirty="0" smtClean="0"/>
              <a:t>- projekt a nástroj České školní inspekce </a:t>
            </a:r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niqes.cz</a:t>
            </a:r>
            <a:r>
              <a:rPr lang="cs-CZ" dirty="0" smtClean="0">
                <a:hlinkClick r:id="rId3"/>
              </a:rPr>
              <a:t>/Metodika-gramotnosti/Metodika-pro-hodnoceni-rozvoje-</a:t>
            </a:r>
            <a:r>
              <a:rPr lang="cs-CZ" dirty="0" err="1" smtClean="0">
                <a:hlinkClick r:id="rId3"/>
              </a:rPr>
              <a:t>informacni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gramotno</a:t>
            </a:r>
            <a:endParaRPr lang="cs-CZ" dirty="0" smtClean="0"/>
          </a:p>
          <a:p>
            <a:r>
              <a:rPr lang="cs-CZ" dirty="0" smtClean="0"/>
              <a:t>- reakce na </a:t>
            </a:r>
            <a:r>
              <a:rPr lang="cs-CZ" b="1" dirty="0" smtClean="0"/>
              <a:t>Strategii digitálního vzdělávání  2020 </a:t>
            </a:r>
            <a:r>
              <a:rPr lang="cs-CZ" dirty="0" smtClean="0"/>
              <a:t>(schválena 2014)</a:t>
            </a:r>
          </a:p>
          <a:p>
            <a:endParaRPr lang="cs-CZ" dirty="0" smtClean="0"/>
          </a:p>
          <a:p>
            <a:r>
              <a:rPr lang="cs-CZ" b="1" dirty="0" smtClean="0"/>
              <a:t>Informační gramotnost dle NIQES 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549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Pojetí informační gramotnosti dle </a:t>
            </a:r>
            <a:r>
              <a:rPr 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Metodiky NIQES</a:t>
            </a:r>
            <a:endParaRPr lang="cs-CZ" b="1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8 </a:t>
            </a:r>
            <a:r>
              <a:rPr lang="cs-CZ" b="1" dirty="0">
                <a:solidFill>
                  <a:srgbClr val="000000"/>
                </a:solidFill>
                <a:cs typeface="Arial" panose="020B0604020202020204" pitchFamily="34" charset="0"/>
              </a:rPr>
              <a:t>oblastí, 37 </a:t>
            </a:r>
            <a:r>
              <a:rPr 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indikátorů</a:t>
            </a:r>
          </a:p>
          <a:p>
            <a:pPr marL="0" indent="0">
              <a:buNone/>
            </a:pPr>
            <a:endParaRPr lang="cs-CZ" b="1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0000"/>
                </a:solidFill>
                <a:cs typeface="Arial" panose="020B0604020202020204" pitchFamily="34" charset="0"/>
              </a:rPr>
              <a:t>Příklad:</a:t>
            </a:r>
            <a:endParaRPr lang="cs-CZ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cs-CZ" b="1" dirty="0" smtClean="0"/>
              <a:t>Oblast </a:t>
            </a:r>
            <a:r>
              <a:rPr lang="cs-CZ" b="1" dirty="0"/>
              <a:t>1: </a:t>
            </a:r>
            <a:r>
              <a:rPr lang="cs-CZ" dirty="0"/>
              <a:t>Rozeznat potřebu informací (problém) </a:t>
            </a:r>
          </a:p>
          <a:p>
            <a:r>
              <a:rPr lang="cs-CZ" b="1" dirty="0"/>
              <a:t>Indikátory: </a:t>
            </a:r>
            <a:r>
              <a:rPr lang="cs-CZ" dirty="0"/>
              <a:t>Formulace problému; určení typu informace </a:t>
            </a:r>
          </a:p>
          <a:p>
            <a:pPr fontAlgn="ctr"/>
            <a:r>
              <a:rPr lang="cs-CZ" b="1" dirty="0"/>
              <a:t>Vstupní úroveň pro 1. stupeň (určení typu informace):</a:t>
            </a:r>
            <a:r>
              <a:rPr lang="cs-CZ" dirty="0"/>
              <a:t> Žák rozlišuje základní </a:t>
            </a:r>
            <a:r>
              <a:rPr lang="cs-CZ" dirty="0" smtClean="0"/>
              <a:t>typy (</a:t>
            </a:r>
            <a:r>
              <a:rPr lang="cs-CZ" dirty="0"/>
              <a:t>text, zvuk, video) a zdroje (kniha, rozhlas, TV, internet) informací </a:t>
            </a:r>
          </a:p>
          <a:p>
            <a:r>
              <a:rPr lang="cs-CZ" b="1" dirty="0"/>
              <a:t>Výstupní úroveň pro 1. stupeň (určení typu informace): </a:t>
            </a:r>
            <a:r>
              <a:rPr lang="cs-CZ" dirty="0"/>
              <a:t>Žák rozpoznává, jak řešení problému ovlivňuje charakter a kvalita použitých </a:t>
            </a:r>
            <a:r>
              <a:rPr lang="cs-CZ" dirty="0" smtClean="0"/>
              <a:t>informací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600" dirty="0" smtClean="0">
                <a:solidFill>
                  <a:srgbClr val="000000"/>
                </a:solidFill>
                <a:cs typeface="Arial" panose="020B0604020202020204" pitchFamily="34" charset="0"/>
              </a:rPr>
              <a:t>Více viz: ČESKÁ ŠKOLNÍ INSPEKCE. </a:t>
            </a:r>
            <a:r>
              <a:rPr lang="cs-CZ" sz="2600" i="1" dirty="0" smtClean="0">
                <a:solidFill>
                  <a:srgbClr val="000000"/>
                </a:solidFill>
                <a:cs typeface="Arial" panose="020B0604020202020204" pitchFamily="34" charset="0"/>
              </a:rPr>
              <a:t>Specifikace informační gramotnosti NIQES: Výstupní zpráva</a:t>
            </a:r>
            <a:r>
              <a:rPr lang="cs-CZ" sz="2600" dirty="0" smtClean="0">
                <a:solidFill>
                  <a:srgbClr val="000000"/>
                </a:solidFill>
                <a:cs typeface="Arial" panose="020B0604020202020204" pitchFamily="34" charset="0"/>
              </a:rPr>
              <a:t>. Praha: ČŠI, 2014 [cit. 2016-09-20], 55 s. Dostupné z: </a:t>
            </a:r>
            <a:r>
              <a:rPr lang="cs-CZ" sz="2600" u="sng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2"/>
              </a:rPr>
              <a:t>http://bit.</a:t>
            </a:r>
            <a:r>
              <a:rPr lang="cs-CZ" sz="2600" u="sng" dirty="0" err="1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2"/>
              </a:rPr>
              <a:t>ly</a:t>
            </a:r>
            <a:r>
              <a:rPr lang="cs-CZ" sz="2600" u="sng" dirty="0" smtClean="0">
                <a:solidFill>
                  <a:schemeClr val="bg1">
                    <a:lumMod val="65000"/>
                  </a:schemeClr>
                </a:solidFill>
                <a:cs typeface="Arial" panose="020B0604020202020204" pitchFamily="34" charset="0"/>
                <a:hlinkClick r:id="rId2"/>
              </a:rPr>
              <a:t>/1Q79wIb</a:t>
            </a:r>
            <a:endParaRPr lang="cs-CZ" sz="2600" u="sng" dirty="0" smtClean="0">
              <a:solidFill>
                <a:schemeClr val="bg1">
                  <a:lumMod val="65000"/>
                </a:schemeClr>
              </a:solidFill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87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928802"/>
            <a:ext cx="47625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sp>
        <p:nvSpPr>
          <p:cNvPr id="7" name="Obdélník 6"/>
          <p:cNvSpPr/>
          <p:nvPr/>
        </p:nvSpPr>
        <p:spPr>
          <a:xfrm>
            <a:off x="785786" y="5691157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err="1" smtClean="0"/>
              <a:t>Gramotnostní</a:t>
            </a:r>
            <a:r>
              <a:rPr lang="cs-CZ" i="1" dirty="0" smtClean="0"/>
              <a:t> struktura použitá pro specifikaci informační gramotnosti NIQES</a:t>
            </a:r>
          </a:p>
          <a:p>
            <a:r>
              <a:rPr lang="cs-CZ" dirty="0" smtClean="0"/>
              <a:t>http://spomocnik.rvp.cz/clanek/19361/SPECIFIKACE-INFORMACNI-GRAMOTNOSTI-NIQES.html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28728" y="1357298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České </a:t>
            </a:r>
            <a:r>
              <a:rPr lang="cs-CZ" b="1" dirty="0" smtClean="0"/>
              <a:t>formální vzdělávací prostředí </a:t>
            </a:r>
            <a:r>
              <a:rPr lang="cs-CZ" dirty="0" smtClean="0"/>
              <a:t>– ZŠ, SŠ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071546"/>
            <a:ext cx="6864136" cy="4604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14414" y="5929330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/>
              </a:rPr>
              <a:t>Koncept </a:t>
            </a:r>
            <a:r>
              <a:rPr lang="cs-CZ" dirty="0" err="1" smtClean="0">
                <a:hlinkClick r:id="rId3"/>
              </a:rPr>
              <a:t>Global</a:t>
            </a:r>
            <a:r>
              <a:rPr lang="cs-CZ" dirty="0" smtClean="0">
                <a:hlinkClick r:id="rId3"/>
              </a:rPr>
              <a:t> Media </a:t>
            </a:r>
            <a:r>
              <a:rPr lang="cs-CZ" dirty="0" err="1" smtClean="0">
                <a:hlinkClick r:id="rId3"/>
              </a:rPr>
              <a:t>and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Iinformation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Literacy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Assessment</a:t>
            </a:r>
            <a:r>
              <a:rPr lang="cs-CZ" dirty="0" smtClean="0">
                <a:hlinkClick r:id="rId3"/>
              </a:rPr>
              <a:t> dle UNESCO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8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0"/>
            <a:ext cx="6267970" cy="471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Vzdělávací prostředí v ČR </a:t>
            </a:r>
            <a:br>
              <a:rPr lang="cs-CZ" dirty="0" smtClean="0"/>
            </a:br>
            <a:r>
              <a:rPr lang="cs-CZ" sz="3100" dirty="0" smtClean="0"/>
              <a:t>(dle společnosti </a:t>
            </a:r>
            <a:r>
              <a:rPr lang="cs-CZ" sz="3100" dirty="0" err="1" smtClean="0"/>
              <a:t>EDUin</a:t>
            </a:r>
            <a:r>
              <a:rPr lang="cs-CZ" sz="3100" dirty="0" smtClean="0"/>
              <a:t>, 2013)</a:t>
            </a: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26316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954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Formální </a:t>
            </a:r>
            <a:r>
              <a:rPr lang="cs-CZ" dirty="0" smtClean="0"/>
              <a:t>oblast vzdělávání a informačního vzdělávání</a:t>
            </a:r>
          </a:p>
          <a:p>
            <a:pPr>
              <a:buFontTx/>
              <a:buChar char="-"/>
            </a:pPr>
            <a:r>
              <a:rPr lang="cs-CZ" dirty="0" smtClean="0"/>
              <a:t>MŠ (</a:t>
            </a:r>
            <a:r>
              <a:rPr lang="cs-CZ" dirty="0" err="1" smtClean="0"/>
              <a:t>preprimární</a:t>
            </a:r>
            <a:r>
              <a:rPr lang="cs-CZ" dirty="0" smtClean="0"/>
              <a:t> stupeň), ZŠ (primární stupeň), SŠ (sekundární stupeň),  VOŠ + VŠ (terciární stupeň)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Neformální</a:t>
            </a:r>
            <a:r>
              <a:rPr lang="cs-CZ" dirty="0" smtClean="0"/>
              <a:t> oblast vzdělávání a informačního vzdělávání:</a:t>
            </a:r>
          </a:p>
          <a:p>
            <a:pPr>
              <a:buFontTx/>
              <a:buChar char="-"/>
            </a:pPr>
            <a:r>
              <a:rPr lang="cs-CZ" dirty="0" smtClean="0"/>
              <a:t>knihovny, volnočasová centra, neziskové organizace, spolky apod.</a:t>
            </a:r>
          </a:p>
          <a:p>
            <a:pPr>
              <a:buFontTx/>
              <a:buChar char="-"/>
            </a:pPr>
            <a:r>
              <a:rPr lang="cs-CZ" dirty="0" smtClean="0"/>
              <a:t>specifikum informačního vzdělávání: různé cílové skupiny mají rozdílné potřeby v tématech informačního vzdělávání a v míře osvojení kompetencí informačně gramotného jedince </a:t>
            </a:r>
          </a:p>
          <a:p>
            <a:pPr>
              <a:buFontTx/>
              <a:buChar char="-"/>
            </a:pPr>
            <a:r>
              <a:rPr lang="cs-CZ" dirty="0" smtClean="0"/>
              <a:t>senioři, další vzdělávání dospělých, matky na mateřské dovolené,  tělesně a sociálně znevýhodnění, zájmové skupiny v zájmovém vzdělávání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Informální učení</a:t>
            </a:r>
            <a:r>
              <a:rPr lang="cs-CZ" dirty="0" smtClean="0"/>
              <a:t> a informační vzdělávání:</a:t>
            </a:r>
          </a:p>
          <a:p>
            <a:pPr marL="0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Individuální potřeby konkrétního jedince – </a:t>
            </a:r>
            <a:r>
              <a:rPr lang="cs-CZ" dirty="0" err="1" smtClean="0"/>
              <a:t>sebeřízené</a:t>
            </a:r>
            <a:r>
              <a:rPr lang="cs-CZ" dirty="0" smtClean="0"/>
              <a:t> učení  a celoživotní učení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842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cap="all" dirty="0" smtClean="0">
                <a:solidFill>
                  <a:srgbClr val="FFC000"/>
                </a:solidFill>
              </a:rPr>
              <a:t>klíčové kompetence </a:t>
            </a:r>
            <a:r>
              <a:rPr lang="cs-CZ" sz="2400" b="1" dirty="0" smtClean="0">
                <a:solidFill>
                  <a:srgbClr val="FFC000"/>
                </a:solidFill>
              </a:rPr>
              <a:t>(dovednosti)</a:t>
            </a:r>
          </a:p>
          <a:p>
            <a:r>
              <a:rPr lang="cs-CZ" sz="2400" dirty="0" smtClean="0"/>
              <a:t>integrované schopnosti a dovednosti uplatňované v profesním i osobním životě</a:t>
            </a:r>
          </a:p>
          <a:p>
            <a:r>
              <a:rPr lang="cs-CZ" sz="2400" b="1" dirty="0" smtClean="0"/>
              <a:t>nejsou striktně vázány na jednotlivý obsah učiva </a:t>
            </a:r>
            <a:r>
              <a:rPr lang="cs-CZ" sz="2400" dirty="0" smtClean="0"/>
              <a:t>v </a:t>
            </a:r>
            <a:r>
              <a:rPr lang="cs-CZ" sz="2400" dirty="0" err="1" smtClean="0"/>
              <a:t>kurikulárních</a:t>
            </a:r>
            <a:r>
              <a:rPr lang="cs-CZ" sz="2400" dirty="0" smtClean="0"/>
              <a:t> dokumentech (tedy dokumentech vytvářejících vzdělávací obsah / osnovy v primárním, sekundárním i terciárním školství – rámcové vzdělávací programy, školní vzdělávací programy, kurikula vysokých škol)</a:t>
            </a:r>
          </a:p>
          <a:p>
            <a:r>
              <a:rPr lang="cs-CZ" sz="2400" dirty="0" smtClean="0"/>
              <a:t>jsou </a:t>
            </a:r>
            <a:r>
              <a:rPr lang="cs-CZ" sz="2400" b="1" dirty="0" smtClean="0"/>
              <a:t>součástí obecného základu vzdělání jedince v informační společnosti</a:t>
            </a:r>
            <a:r>
              <a:rPr lang="cs-CZ" sz="2400" dirty="0" smtClean="0"/>
              <a:t> 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176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52694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000" dirty="0" smtClean="0"/>
              <a:t>Klíčové kompetence </a:t>
            </a:r>
            <a:r>
              <a:rPr lang="cs-CZ" sz="4000" b="1" dirty="0" smtClean="0"/>
              <a:t>ve formálním vzdělávání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Definovány v </a:t>
            </a:r>
            <a:r>
              <a:rPr lang="cs-CZ" b="1" dirty="0" smtClean="0"/>
              <a:t>rámcových vzdělávacích programech</a:t>
            </a:r>
            <a:r>
              <a:rPr lang="cs-CZ" dirty="0" smtClean="0"/>
              <a:t> (a použité ve </a:t>
            </a:r>
            <a:r>
              <a:rPr lang="cs-CZ" b="1" dirty="0" smtClean="0"/>
              <a:t>školních vzdělávacích programech </a:t>
            </a:r>
            <a:r>
              <a:rPr lang="cs-CZ" dirty="0" smtClean="0"/>
              <a:t>jednotlivých škol)</a:t>
            </a:r>
            <a:endParaRPr lang="cs-CZ" sz="2800" dirty="0" smtClean="0"/>
          </a:p>
          <a:p>
            <a:pPr lvl="1"/>
            <a:r>
              <a:rPr lang="cs-CZ" dirty="0" smtClean="0"/>
              <a:t>pro </a:t>
            </a:r>
            <a:r>
              <a:rPr lang="cs-CZ" b="1" dirty="0" smtClean="0"/>
              <a:t>předškolní vzdělávání </a:t>
            </a:r>
            <a:r>
              <a:rPr lang="cs-CZ" dirty="0" smtClean="0"/>
              <a:t>(</a:t>
            </a:r>
            <a:r>
              <a:rPr lang="cs-CZ" u="sng" dirty="0" smtClean="0">
                <a:hlinkClick r:id="rId2"/>
              </a:rPr>
              <a:t>http://www.msmt.cz/</a:t>
            </a:r>
            <a:r>
              <a:rPr lang="cs-CZ" u="sng" dirty="0" err="1" smtClean="0">
                <a:hlinkClick r:id="rId2"/>
              </a:rPr>
              <a:t>file</a:t>
            </a:r>
            <a:r>
              <a:rPr lang="cs-CZ" u="sng" dirty="0" smtClean="0">
                <a:hlinkClick r:id="rId2"/>
              </a:rPr>
              <a:t>/39793/</a:t>
            </a:r>
            <a:r>
              <a:rPr lang="cs-CZ" dirty="0" smtClean="0"/>
              <a:t>) </a:t>
            </a:r>
            <a:endParaRPr lang="cs-CZ" dirty="0" smtClean="0"/>
          </a:p>
          <a:p>
            <a:pPr lvl="1"/>
            <a:endParaRPr lang="cs-CZ" sz="2400" dirty="0" smtClean="0"/>
          </a:p>
          <a:p>
            <a:pPr lvl="1"/>
            <a:r>
              <a:rPr lang="cs-CZ" dirty="0" smtClean="0"/>
              <a:t>pro </a:t>
            </a:r>
            <a:r>
              <a:rPr lang="cs-CZ" b="1" dirty="0" smtClean="0"/>
              <a:t>základní vzdělávání</a:t>
            </a:r>
            <a:r>
              <a:rPr lang="cs-CZ" dirty="0" smtClean="0"/>
              <a:t> (</a:t>
            </a:r>
            <a:r>
              <a:rPr lang="cs-CZ" u="sng" dirty="0" smtClean="0">
                <a:hlinkClick r:id="rId3"/>
              </a:rPr>
              <a:t>http://www.msmt.cz/</a:t>
            </a:r>
            <a:r>
              <a:rPr lang="cs-CZ" u="sng" dirty="0" err="1" smtClean="0">
                <a:hlinkClick r:id="rId3"/>
              </a:rPr>
              <a:t>vzdelavani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zakladni-vzdelavani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ucebni</a:t>
            </a:r>
            <a:r>
              <a:rPr lang="cs-CZ" u="sng" dirty="0" smtClean="0">
                <a:hlinkClick r:id="rId3"/>
              </a:rPr>
              <a:t>-dokumenty</a:t>
            </a:r>
            <a:r>
              <a:rPr lang="cs-CZ" dirty="0" smtClean="0"/>
              <a:t>; </a:t>
            </a:r>
            <a:r>
              <a:rPr lang="cs-CZ" u="sng" dirty="0" smtClean="0">
                <a:hlinkClick r:id="rId4"/>
              </a:rPr>
              <a:t>http://www.msmt.cz/</a:t>
            </a:r>
            <a:r>
              <a:rPr lang="cs-CZ" u="sng" dirty="0" err="1" smtClean="0">
                <a:hlinkClick r:id="rId4"/>
              </a:rPr>
              <a:t>file</a:t>
            </a:r>
            <a:r>
              <a:rPr lang="cs-CZ" u="sng" dirty="0" smtClean="0">
                <a:hlinkClick r:id="rId4"/>
              </a:rPr>
              <a:t>/38981?highlightWords=</a:t>
            </a:r>
            <a:r>
              <a:rPr lang="cs-CZ" u="sng" dirty="0" err="1" smtClean="0">
                <a:hlinkClick r:id="rId4"/>
              </a:rPr>
              <a:t>rvp</a:t>
            </a:r>
            <a:r>
              <a:rPr lang="cs-CZ" dirty="0" smtClean="0"/>
              <a:t>) </a:t>
            </a:r>
            <a:endParaRPr lang="cs-CZ" dirty="0" smtClean="0"/>
          </a:p>
          <a:p>
            <a:pPr lvl="1"/>
            <a:endParaRPr lang="cs-CZ" sz="2400" dirty="0" smtClean="0"/>
          </a:p>
          <a:p>
            <a:pPr lvl="1"/>
            <a:r>
              <a:rPr lang="cs-CZ" dirty="0" smtClean="0"/>
              <a:t>pro </a:t>
            </a:r>
            <a:r>
              <a:rPr lang="cs-CZ" b="1" dirty="0" smtClean="0"/>
              <a:t>střední vzdělávání</a:t>
            </a:r>
            <a:r>
              <a:rPr lang="cs-CZ" dirty="0" smtClean="0"/>
              <a:t> (</a:t>
            </a:r>
            <a:r>
              <a:rPr lang="cs-CZ" u="sng" dirty="0" smtClean="0">
                <a:hlinkClick r:id="rId5"/>
              </a:rPr>
              <a:t>http://www.msmt.cz/</a:t>
            </a:r>
            <a:r>
              <a:rPr lang="cs-CZ" u="sng" dirty="0" err="1" smtClean="0">
                <a:hlinkClick r:id="rId5"/>
              </a:rPr>
              <a:t>vzdelavani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stredni-vzdelavani</a:t>
            </a:r>
            <a:r>
              <a:rPr lang="cs-CZ" u="sng" dirty="0" smtClean="0">
                <a:hlinkClick r:id="rId5"/>
              </a:rPr>
              <a:t>/</a:t>
            </a:r>
            <a:r>
              <a:rPr lang="cs-CZ" u="sng" dirty="0" err="1" smtClean="0">
                <a:hlinkClick r:id="rId5"/>
              </a:rPr>
              <a:t>ramcove</a:t>
            </a:r>
            <a:r>
              <a:rPr lang="cs-CZ" u="sng" dirty="0" smtClean="0">
                <a:hlinkClick r:id="rId5"/>
              </a:rPr>
              <a:t>-</a:t>
            </a:r>
            <a:r>
              <a:rPr lang="cs-CZ" u="sng" dirty="0" err="1" smtClean="0">
                <a:hlinkClick r:id="rId5"/>
              </a:rPr>
              <a:t>vzdelavaci</a:t>
            </a:r>
            <a:r>
              <a:rPr lang="cs-CZ" u="sng" dirty="0" smtClean="0">
                <a:hlinkClick r:id="rId5"/>
              </a:rPr>
              <a:t>-programy</a:t>
            </a:r>
            <a:r>
              <a:rPr lang="cs-CZ" dirty="0" smtClean="0"/>
              <a:t>) </a:t>
            </a:r>
            <a:endParaRPr lang="cs-CZ" dirty="0" smtClean="0"/>
          </a:p>
          <a:p>
            <a:pPr lvl="1"/>
            <a:endParaRPr lang="cs-CZ" sz="2400" dirty="0" smtClean="0"/>
          </a:p>
          <a:p>
            <a:pPr lvl="0"/>
            <a:r>
              <a:rPr lang="cs-CZ" dirty="0" smtClean="0"/>
              <a:t>Představují souhrn vědomostí, dovedností, schopností, postojů a hodnot důležitých pro osobní rozvoj a uplatnění každého člena společnosti</a:t>
            </a:r>
            <a:endParaRPr lang="cs-CZ" sz="2800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42962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600" b="1" dirty="0" smtClean="0">
                <a:solidFill>
                  <a:srgbClr val="FFC000"/>
                </a:solidFill>
              </a:rPr>
              <a:t>Informační vzdělávání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 smtClean="0"/>
              <a:t>PROCES </a:t>
            </a:r>
            <a:r>
              <a:rPr lang="cs-CZ" b="1" dirty="0"/>
              <a:t>vzdělávání k informační gramotnosti </a:t>
            </a:r>
            <a:r>
              <a:rPr lang="cs-CZ" b="1" dirty="0" smtClean="0"/>
              <a:t>(IG) jedince </a:t>
            </a:r>
            <a:r>
              <a:rPr lang="cs-CZ" b="1" dirty="0"/>
              <a:t>i skupin </a:t>
            </a:r>
            <a:r>
              <a:rPr lang="cs-CZ" dirty="0" smtClean="0"/>
              <a:t>(IG je pak </a:t>
            </a:r>
            <a:r>
              <a:rPr lang="cs-CZ" dirty="0" smtClean="0"/>
              <a:t>„cílový“ </a:t>
            </a:r>
            <a:r>
              <a:rPr lang="cs-CZ" dirty="0"/>
              <a:t>stav informačního vzdělávání)</a:t>
            </a:r>
          </a:p>
          <a:p>
            <a:r>
              <a:rPr lang="cs-CZ" dirty="0" smtClean="0"/>
              <a:t>Není </a:t>
            </a:r>
            <a:r>
              <a:rPr lang="cs-CZ" dirty="0"/>
              <a:t>jednorázovou záležitostí, není omezeno na určitou fázi vývoje osobnosti ani na určitý stupeň vzdělávání</a:t>
            </a:r>
          </a:p>
          <a:p>
            <a:r>
              <a:rPr lang="cs-CZ" dirty="0" smtClean="0"/>
              <a:t>Celoživotní </a:t>
            </a:r>
            <a:r>
              <a:rPr lang="cs-CZ" dirty="0"/>
              <a:t>proces</a:t>
            </a:r>
          </a:p>
          <a:p>
            <a:r>
              <a:rPr lang="cs-CZ" dirty="0" smtClean="0"/>
              <a:t>Jedna ze stěžejních činností ve znalostní společnosti </a:t>
            </a:r>
          </a:p>
          <a:p>
            <a:r>
              <a:rPr lang="cs-CZ" dirty="0" smtClean="0"/>
              <a:t>Zásadní v rozvoji klíčových kompetencí pro kvalitní osobní i profesní život 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Edukačním </a:t>
            </a:r>
            <a:r>
              <a:rPr lang="cs-CZ" b="1" dirty="0" smtClean="0"/>
              <a:t>(vzdělávacím neboli výukovým) obsahem </a:t>
            </a:r>
            <a:r>
              <a:rPr lang="cs-CZ" b="1" dirty="0" smtClean="0"/>
              <a:t>informačního vzdělávání je komplexní práce s informacemi.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692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Formální školství a informační vzdělávání v </a:t>
            </a:r>
          </a:p>
          <a:p>
            <a:pPr>
              <a:buNone/>
            </a:pPr>
            <a:r>
              <a:rPr lang="cs-CZ" b="1" dirty="0" smtClean="0"/>
              <a:t>celoživotním učení</a:t>
            </a:r>
            <a:endParaRPr lang="pl-PL" b="1" dirty="0" smtClean="0"/>
          </a:p>
          <a:p>
            <a:r>
              <a:rPr lang="pl-PL" sz="2600" dirty="0" smtClean="0"/>
              <a:t>Počáteční vzdělávání musí tvořit </a:t>
            </a:r>
            <a:r>
              <a:rPr lang="cs-CZ" sz="2600" dirty="0" smtClean="0"/>
              <a:t>základy k dalšímu vzdělávání, tzn. žáky vybaví </a:t>
            </a:r>
            <a:r>
              <a:rPr lang="cs-CZ" sz="2600" b="1" dirty="0" smtClean="0"/>
              <a:t>funkční gramotností a klíčovými kompetencemi </a:t>
            </a:r>
            <a:r>
              <a:rPr lang="cs-CZ" sz="2600" dirty="0" smtClean="0"/>
              <a:t>(komunikace, týmová práce, schopnost učit se, schopnost řešit problémy, ICT, informační gramotnost apod.) – nástrojem je výzkum OECD </a:t>
            </a:r>
            <a:r>
              <a:rPr lang="cs-CZ" sz="2600" b="1" dirty="0" smtClean="0"/>
              <a:t>PISA</a:t>
            </a:r>
          </a:p>
          <a:p>
            <a:pPr>
              <a:buNone/>
            </a:pPr>
            <a:endParaRPr lang="cs-CZ" sz="2600" b="1" dirty="0" smtClean="0"/>
          </a:p>
          <a:p>
            <a:r>
              <a:rPr lang="cs-CZ" sz="2600" dirty="0" smtClean="0"/>
              <a:t>Klíčové kompetence se dosud </a:t>
            </a:r>
            <a:r>
              <a:rPr lang="cs-CZ" sz="2600" b="1" dirty="0" smtClean="0"/>
              <a:t>nestaly integrální součástí kurikula</a:t>
            </a:r>
            <a:r>
              <a:rPr lang="cs-CZ" sz="2600" dirty="0" smtClean="0"/>
              <a:t> - jejich rozvíjení vyžaduje zásadní změnu pojetí výuky </a:t>
            </a:r>
            <a:r>
              <a:rPr lang="cs-CZ" sz="2600" b="1" dirty="0" smtClean="0"/>
              <a:t>směrem ke kompetenčnímu učení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4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857496"/>
            <a:ext cx="697230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8596" y="857232"/>
            <a:ext cx="835824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Kompetence v neformálním vzdělávání </a:t>
            </a:r>
            <a:r>
              <a:rPr lang="cs-CZ" dirty="0" smtClean="0"/>
              <a:t>- projekt KLÍČE PRO ŽIVOT (</a:t>
            </a:r>
            <a:r>
              <a:rPr lang="cs-CZ" u="sng" dirty="0" smtClean="0">
                <a:hlinkClick r:id="rId3"/>
              </a:rPr>
              <a:t>http://znv.nidv.cz/projekty/realizace-projektu/klice-pro-zivot</a:t>
            </a:r>
            <a:r>
              <a:rPr lang="cs-CZ" dirty="0" smtClean="0"/>
              <a:t>) 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důležité pro úspěch v životě i na trhu práce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rozvíjejí a zvyšují kvalifikaci, analytické a komplexní myšlení, kreativitu a schopnost spolupráce a týmové práce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/>
              <a:t> při práci s dětmi a mládeží lze tyto kompetence nabývat, aniž by mladý člověk věděl, že se něco učí; získává je učením se zkušeností (znak neformálního vzdělávání)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>
                <a:hlinkClick r:id="rId2"/>
              </a:rPr>
              <a:t>Koncepce podpory mládeže na období 2014-2020 </a:t>
            </a:r>
            <a:r>
              <a:rPr lang="cs-CZ" dirty="0" smtClean="0"/>
              <a:t>(MŠMT, platná od 2014)</a:t>
            </a:r>
          </a:p>
          <a:p>
            <a:endParaRPr lang="cs-CZ" dirty="0" smtClean="0"/>
          </a:p>
          <a:p>
            <a:r>
              <a:rPr lang="cs-CZ" sz="3100" dirty="0" smtClean="0"/>
              <a:t>určuje strategické cíle státní politiky ve vztahu k mládeži</a:t>
            </a:r>
          </a:p>
          <a:p>
            <a:r>
              <a:rPr lang="cs-CZ" sz="3100" dirty="0" smtClean="0"/>
              <a:t>reflektuje potřeby mládeže zejména v oblasti neformálního a zájmového vzdělávání, zaměstnanosti mladých lidí, kultury a tvořivosti, jejich participace, zdraví a zdravého životního stylu, sociálního začleňování a dobrovolnictví</a:t>
            </a:r>
          </a:p>
          <a:p>
            <a:r>
              <a:rPr lang="cs-CZ" sz="3100" dirty="0" smtClean="0"/>
              <a:t>zabývá se také environmentální a globální rozvojovou problematikou včetně přístupu mladých lidí k právům a informacím.</a:t>
            </a:r>
            <a:endParaRPr lang="cs-CZ" sz="31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Kompetence informačně gramotného </a:t>
            </a:r>
            <a:r>
              <a:rPr lang="cs-CZ" b="1" dirty="0" smtClean="0">
                <a:solidFill>
                  <a:srgbClr val="FFC000"/>
                </a:solidFill>
              </a:rPr>
              <a:t>člověka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v Koncepci podpory mládeže 2014-2020</a:t>
            </a:r>
          </a:p>
          <a:p>
            <a:pPr marL="0" indent="0">
              <a:buNone/>
            </a:pPr>
            <a:endParaRPr lang="cs-CZ" b="1" dirty="0">
              <a:solidFill>
                <a:srgbClr val="FFC000"/>
              </a:solidFill>
            </a:endParaRPr>
          </a:p>
          <a:p>
            <a:r>
              <a:rPr lang="cs-CZ" dirty="0" smtClean="0"/>
              <a:t>identifikuje </a:t>
            </a:r>
            <a:r>
              <a:rPr lang="cs-CZ" dirty="0"/>
              <a:t>informační potřeby,</a:t>
            </a:r>
          </a:p>
          <a:p>
            <a:r>
              <a:rPr lang="cs-CZ" dirty="0" smtClean="0"/>
              <a:t>volí </a:t>
            </a:r>
            <a:r>
              <a:rPr lang="cs-CZ" dirty="0"/>
              <a:t>nejvhodnější </a:t>
            </a:r>
            <a:r>
              <a:rPr lang="cs-CZ" dirty="0" smtClean="0"/>
              <a:t>strategii pro získání informací ,</a:t>
            </a:r>
            <a:endParaRPr lang="cs-CZ" dirty="0"/>
          </a:p>
          <a:p>
            <a:r>
              <a:rPr lang="cs-CZ" dirty="0" smtClean="0"/>
              <a:t>využívá </a:t>
            </a:r>
            <a:r>
              <a:rPr lang="cs-CZ" dirty="0"/>
              <a:t>odpovídající zdroje a informační systémy,</a:t>
            </a:r>
          </a:p>
          <a:p>
            <a:r>
              <a:rPr lang="cs-CZ" dirty="0"/>
              <a:t>v informačních zdrojích </a:t>
            </a:r>
            <a:r>
              <a:rPr lang="cs-CZ" dirty="0" smtClean="0"/>
              <a:t>vyhledá </a:t>
            </a:r>
            <a:r>
              <a:rPr lang="cs-CZ" dirty="0"/>
              <a:t>požadované informace,</a:t>
            </a:r>
          </a:p>
          <a:p>
            <a:r>
              <a:rPr lang="cs-CZ" dirty="0"/>
              <a:t>získané informace kriticky </a:t>
            </a:r>
            <a:r>
              <a:rPr lang="cs-CZ" dirty="0" smtClean="0"/>
              <a:t>hodnotí,</a:t>
            </a:r>
            <a:endParaRPr lang="cs-CZ" dirty="0"/>
          </a:p>
          <a:p>
            <a:r>
              <a:rPr lang="cs-CZ" dirty="0"/>
              <a:t>informace vhodně </a:t>
            </a:r>
            <a:r>
              <a:rPr lang="cs-CZ" dirty="0" smtClean="0"/>
              <a:t>zpracuje </a:t>
            </a:r>
            <a:r>
              <a:rPr lang="cs-CZ" dirty="0"/>
              <a:t>a </a:t>
            </a:r>
            <a:r>
              <a:rPr lang="cs-CZ" dirty="0" smtClean="0"/>
              <a:t>využije,</a:t>
            </a:r>
            <a:endParaRPr lang="cs-CZ" dirty="0"/>
          </a:p>
          <a:p>
            <a:r>
              <a:rPr lang="cs-CZ" dirty="0"/>
              <a:t>informace </a:t>
            </a:r>
            <a:r>
              <a:rPr lang="cs-CZ" dirty="0" smtClean="0"/>
              <a:t>zprostředkuje </a:t>
            </a:r>
            <a:r>
              <a:rPr lang="cs-CZ" dirty="0"/>
              <a:t>jiným lidem v různých </a:t>
            </a:r>
            <a:r>
              <a:rPr lang="cs-CZ" dirty="0" smtClean="0"/>
              <a:t>podobách a </a:t>
            </a:r>
            <a:r>
              <a:rPr lang="cs-CZ" dirty="0"/>
              <a:t>prostřednictvím různých technologií,</a:t>
            </a:r>
          </a:p>
          <a:p>
            <a:r>
              <a:rPr lang="cs-CZ" dirty="0" smtClean="0"/>
              <a:t>posuzuje </a:t>
            </a:r>
            <a:r>
              <a:rPr lang="cs-CZ" dirty="0"/>
              <a:t>morální a právní aspekty využívání </a:t>
            </a:r>
            <a:r>
              <a:rPr lang="cs-CZ" dirty="0" smtClean="0"/>
              <a:t>informací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85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92302"/>
            <a:ext cx="8748743" cy="492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500034" y="1071546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Oblasti spolupráce formálního a neformálního vzdělávání (zaměřeno na děti a mládež)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vzdělávání v prostředí VŠ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Otázka:</a:t>
            </a:r>
            <a:endParaRPr lang="cs-CZ" b="1" dirty="0"/>
          </a:p>
          <a:p>
            <a:r>
              <a:rPr lang="cs-CZ" dirty="0" smtClean="0"/>
              <a:t>Jaké potřeby by mělo informační </a:t>
            </a:r>
            <a:r>
              <a:rPr lang="cs-CZ" dirty="0"/>
              <a:t>vzdělávání v prostředí </a:t>
            </a:r>
            <a:r>
              <a:rPr lang="cs-CZ" dirty="0" smtClean="0"/>
              <a:t>VŠ uspokojovat?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047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v prostředí VŠ</a:t>
            </a:r>
          </a:p>
          <a:p>
            <a:pPr marL="0" indent="0">
              <a:buNone/>
            </a:pPr>
            <a:r>
              <a:rPr lang="cs-CZ" dirty="0" smtClean="0"/>
              <a:t>Jedna z nejvýznamnějších oblastí obecné akademické edukace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Cíle: </a:t>
            </a:r>
          </a:p>
          <a:p>
            <a:pPr lvl="1"/>
            <a:r>
              <a:rPr lang="cs-CZ" dirty="0" smtClean="0"/>
              <a:t>1) vybavit absolventa vědomostmi a dovednostmi tak, aby měl lepší </a:t>
            </a:r>
            <a:r>
              <a:rPr lang="cs-CZ" b="1" dirty="0" smtClean="0"/>
              <a:t>uplatnění na trhu práce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2) aspekt směřování </a:t>
            </a:r>
            <a:r>
              <a:rPr lang="cs-CZ" b="1" dirty="0" smtClean="0"/>
              <a:t>dovnitř univerzity, růst kvality a excelence </a:t>
            </a:r>
            <a:r>
              <a:rPr lang="cs-CZ" dirty="0" smtClean="0"/>
              <a:t>VŠ (studenti budou schopni lépe dohledávat zdroje, samostatně se rozvíjet nebo psát lepší kvalifikační práce a grantové žádosti)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3) rozvoj informační společnosti směrem k </a:t>
            </a:r>
            <a:r>
              <a:rPr lang="cs-CZ" b="1" dirty="0" smtClean="0"/>
              <a:t>aktivnímu občanství,  kritickému myšlení </a:t>
            </a:r>
            <a:r>
              <a:rPr lang="cs-CZ" dirty="0" smtClean="0"/>
              <a:t>či umění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749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2780928"/>
            <a:ext cx="8455195" cy="2520279"/>
          </a:xfrm>
          <a:prstGeom prst="rect">
            <a:avLst/>
          </a:prstGeom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 - standardy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02270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 smtClean="0">
                <a:solidFill>
                  <a:srgbClr val="FFC000"/>
                </a:solidFill>
              </a:rPr>
              <a:t>Národní program rozvoje vzdělávání – Bílá kniha</a:t>
            </a:r>
          </a:p>
          <a:p>
            <a:pPr lvl="1"/>
            <a:r>
              <a:rPr lang="cs-CZ" dirty="0" smtClean="0"/>
              <a:t>schválený vládou v r. </a:t>
            </a:r>
            <a:r>
              <a:rPr lang="cs-CZ" b="1" dirty="0" smtClean="0"/>
              <a:t>2001</a:t>
            </a:r>
          </a:p>
          <a:p>
            <a:pPr lvl="1"/>
            <a:r>
              <a:rPr lang="cs-CZ" dirty="0" smtClean="0"/>
              <a:t>rozvoj vzdělávací soustavy, avšak se zřetelem k celoživotnímu učení</a:t>
            </a:r>
          </a:p>
          <a:p>
            <a:pPr marL="0" indent="0">
              <a:buNone/>
            </a:pPr>
            <a:r>
              <a:rPr lang="cs-CZ" b="1" i="1" dirty="0" smtClean="0"/>
              <a:t>„Vzdělávání pro každého po celý život“</a:t>
            </a:r>
          </a:p>
          <a:p>
            <a:pPr lvl="1"/>
            <a:r>
              <a:rPr lang="cs-CZ" dirty="0" smtClean="0"/>
              <a:t>zaměřen na uspokojování vzdělávací potřeby dětí, mládeže a dospělých odpovídajícím usměrňováním kapacit ve </a:t>
            </a:r>
            <a:r>
              <a:rPr lang="pl-PL" dirty="0" smtClean="0"/>
              <a:t>školách a dalších vzdělávacích zařízenich</a:t>
            </a:r>
          </a:p>
          <a:p>
            <a:pPr lvl="2"/>
            <a:r>
              <a:rPr lang="pl-PL" dirty="0" smtClean="0"/>
              <a:t>zajištěna </a:t>
            </a:r>
            <a:r>
              <a:rPr lang="cs-CZ" dirty="0" smtClean="0"/>
              <a:t>dostupnost všech úrovní vzdělávání a poskytována spravedlivá příležitost k maximálnímu rozvoji různorodých schopností všech jedinců v průběhu celého života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Strategické dokumenty a rozvoj (také) informačního vzdělávání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074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Dlouhodobý záměr </a:t>
            </a:r>
            <a:r>
              <a:rPr lang="cs-CZ" b="1" dirty="0" smtClean="0"/>
              <a:t>vzdělávání a rozvoje vzdělávací soustavy v České republice - </a:t>
            </a:r>
            <a:r>
              <a:rPr lang="cs-CZ" dirty="0" smtClean="0"/>
              <a:t>MŠMT </a:t>
            </a:r>
            <a:r>
              <a:rPr lang="cs-CZ" b="1" dirty="0" smtClean="0"/>
              <a:t>v r. 2005, </a:t>
            </a:r>
            <a:r>
              <a:rPr lang="pl-PL" b="1" dirty="0" smtClean="0"/>
              <a:t>v r. 2007</a:t>
            </a:r>
            <a:r>
              <a:rPr lang="pl-PL" dirty="0" smtClean="0"/>
              <a:t> </a:t>
            </a:r>
          </a:p>
          <a:p>
            <a:pPr lvl="1"/>
            <a:r>
              <a:rPr lang="cs-CZ" dirty="0" smtClean="0"/>
              <a:t>rozvoj </a:t>
            </a:r>
            <a:r>
              <a:rPr lang="cs-CZ" b="1" dirty="0" smtClean="0"/>
              <a:t>celoživotního učení </a:t>
            </a:r>
            <a:r>
              <a:rPr lang="cs-CZ" dirty="0" smtClean="0"/>
              <a:t>jako podmínky ekonomického a společenského rozvoje</a:t>
            </a:r>
          </a:p>
          <a:p>
            <a:pPr lvl="1"/>
            <a:r>
              <a:rPr lang="pl-PL" dirty="0" smtClean="0"/>
              <a:t>celoživotní učení nadřazeným pojmem </a:t>
            </a:r>
            <a:r>
              <a:rPr lang="cs-CZ" dirty="0" smtClean="0"/>
              <a:t>pro počáteční i  další vzdělávání</a:t>
            </a:r>
          </a:p>
          <a:p>
            <a:pPr lvl="1"/>
            <a:r>
              <a:rPr lang="cs-CZ" dirty="0" smtClean="0"/>
              <a:t>v kontextu počátečního vzdělávání je </a:t>
            </a:r>
            <a:r>
              <a:rPr lang="cs-CZ" b="1" dirty="0" smtClean="0"/>
              <a:t>koncept celoživotního učení</a:t>
            </a:r>
            <a:r>
              <a:rPr lang="cs-CZ" dirty="0" smtClean="0"/>
              <a:t> stavěn do protikladu s tradiční jednorázovou, úzce zaměřenou přípravou na konkrétní povolání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Strategické dokumenty a rozvoj informačního vzdělávání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984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sz="4400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sz="4400" i="1" dirty="0" smtClean="0">
                <a:solidFill>
                  <a:srgbClr val="00B0F0"/>
                </a:solidFill>
              </a:rPr>
              <a:t>Záležitost, se kterou se setkáváme každý den, ale mnozí v ní stále tápeme...</a:t>
            </a:r>
          </a:p>
          <a:p>
            <a:pPr marL="0" indent="0">
              <a:buNone/>
            </a:pPr>
            <a:r>
              <a:rPr lang="cs-CZ" sz="4400" b="1" i="1" dirty="0" smtClean="0">
                <a:solidFill>
                  <a:srgbClr val="FFC000"/>
                </a:solidFill>
              </a:rPr>
              <a:t>Informační</a:t>
            </a:r>
            <a:r>
              <a:rPr lang="cs-CZ" sz="4400" i="1" dirty="0" smtClean="0">
                <a:solidFill>
                  <a:srgbClr val="FFC000"/>
                </a:solidFill>
              </a:rPr>
              <a:t> vzdělávání je vzdělávání v oblasti toho, kde informace vyhledat, jak je zpracovat a efektivně předávat. 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FF0000"/>
                </a:solidFill>
              </a:rPr>
              <a:t>     </a:t>
            </a:r>
            <a:r>
              <a:rPr lang="cs-CZ" sz="4400" b="1" i="1" dirty="0" smtClean="0">
                <a:solidFill>
                  <a:srgbClr val="FF0000"/>
                </a:solidFill>
              </a:rPr>
              <a:t>Informační</a:t>
            </a:r>
            <a:r>
              <a:rPr lang="cs-CZ" sz="4400" i="1" dirty="0" smtClean="0">
                <a:solidFill>
                  <a:srgbClr val="FF0000"/>
                </a:solidFill>
              </a:rPr>
              <a:t> vzdělávání je něco, co mi pomůže se lépe vyrovnat s výzvami   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FF0000"/>
                </a:solidFill>
              </a:rPr>
              <a:t>     mého studia:)</a:t>
            </a:r>
          </a:p>
          <a:p>
            <a:pPr marL="0" indent="0">
              <a:buNone/>
            </a:pPr>
            <a:r>
              <a:rPr lang="cs-CZ" sz="4400" b="1" i="1" dirty="0" smtClean="0">
                <a:solidFill>
                  <a:srgbClr val="92D050"/>
                </a:solidFill>
              </a:rPr>
              <a:t>Informační</a:t>
            </a:r>
            <a:r>
              <a:rPr lang="cs-CZ" sz="4400" i="1" dirty="0" smtClean="0">
                <a:solidFill>
                  <a:srgbClr val="92D050"/>
                </a:solidFill>
              </a:rPr>
              <a:t> vzdělávání vede k informační gramotnosti, která je potřebná ke zpracování širokého kruhu informací.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00B0F0"/>
                </a:solidFill>
              </a:rPr>
              <a:t>     </a:t>
            </a:r>
            <a:r>
              <a:rPr lang="cs-CZ" sz="4400" b="1" i="1" dirty="0" smtClean="0">
                <a:solidFill>
                  <a:srgbClr val="00B0F0"/>
                </a:solidFill>
              </a:rPr>
              <a:t>Snaha </a:t>
            </a:r>
            <a:r>
              <a:rPr lang="cs-CZ" sz="4400" i="1" dirty="0" smtClean="0">
                <a:solidFill>
                  <a:srgbClr val="00B0F0"/>
                </a:solidFill>
              </a:rPr>
              <a:t>naučit někoho, aby dokázal pracovat s informacemi</a:t>
            </a:r>
          </a:p>
          <a:p>
            <a:pPr marL="0" indent="0">
              <a:buNone/>
            </a:pPr>
            <a:r>
              <a:rPr lang="pl-PL" sz="4400" b="1" i="1" dirty="0" smtClean="0">
                <a:solidFill>
                  <a:srgbClr val="FFFF00"/>
                </a:solidFill>
              </a:rPr>
              <a:t>Návod</a:t>
            </a:r>
            <a:r>
              <a:rPr lang="pl-PL" sz="4400" i="1" dirty="0" smtClean="0">
                <a:solidFill>
                  <a:srgbClr val="FFFF00"/>
                </a:solidFill>
              </a:rPr>
              <a:t>, jak pracovat s informacemi, aby to dávalo smysl a bylo to efektivní.</a:t>
            </a:r>
          </a:p>
          <a:p>
            <a:pPr marL="0" indent="0">
              <a:buNone/>
            </a:pPr>
            <a:r>
              <a:rPr lang="cs-CZ" sz="4400" b="1" i="1" dirty="0" smtClean="0">
                <a:solidFill>
                  <a:schemeClr val="accent6">
                    <a:lumMod val="75000"/>
                  </a:schemeClr>
                </a:solidFill>
              </a:rPr>
              <a:t>Informační</a:t>
            </a:r>
            <a:r>
              <a:rPr lang="cs-CZ" sz="4400" i="1" dirty="0" smtClean="0">
                <a:solidFill>
                  <a:schemeClr val="accent6">
                    <a:lumMod val="75000"/>
                  </a:schemeClr>
                </a:solidFill>
              </a:rPr>
              <a:t> vzdělávání není pojmem, je způsobem, jak žít.</a:t>
            </a:r>
          </a:p>
          <a:p>
            <a:pPr marL="0" indent="0">
              <a:buNone/>
            </a:pPr>
            <a:r>
              <a:rPr lang="cs-CZ" sz="4400" b="1" i="1" dirty="0" smtClean="0"/>
              <a:t>     </a:t>
            </a:r>
            <a:r>
              <a:rPr lang="cs-CZ" sz="4400" b="1" i="1" dirty="0" smtClean="0">
                <a:solidFill>
                  <a:srgbClr val="00B050"/>
                </a:solidFill>
              </a:rPr>
              <a:t>Jedná </a:t>
            </a:r>
            <a:r>
              <a:rPr lang="cs-CZ" sz="4400" i="1" dirty="0" smtClean="0">
                <a:solidFill>
                  <a:srgbClr val="00B050"/>
                </a:solidFill>
              </a:rPr>
              <a:t>se o vzdělávání v oblastech, která často nejsou součástí učebních </a:t>
            </a:r>
          </a:p>
          <a:p>
            <a:pPr marL="0" indent="0">
              <a:buNone/>
            </a:pPr>
            <a:r>
              <a:rPr lang="cs-CZ" sz="4400" i="1" dirty="0" smtClean="0">
                <a:solidFill>
                  <a:srgbClr val="00B050"/>
                </a:solidFill>
              </a:rPr>
              <a:t>     osnov jednotlivých studijních oborů.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Informační vzdělávání</a:t>
            </a:r>
            <a:br>
              <a:rPr lang="cs-CZ" dirty="0" smtClean="0"/>
            </a:br>
            <a:r>
              <a:rPr lang="cs-CZ" dirty="0" smtClean="0"/>
              <a:t>dle studentů VŠ </a:t>
            </a:r>
            <a:r>
              <a:rPr lang="cs-CZ" sz="2700" dirty="0" smtClean="0"/>
              <a:t>(TIV, KISK 2016)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3443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Strategické dokumenty a rozvoj informačního vzdělávání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České dokumenty a publikace</a:t>
            </a:r>
            <a:endParaRPr lang="cs-CZ" dirty="0">
              <a:solidFill>
                <a:srgbClr val="FFC000"/>
              </a:solidFill>
            </a:endParaRPr>
          </a:p>
          <a:p>
            <a:r>
              <a:rPr lang="cs-CZ" u="sng" dirty="0">
                <a:hlinkClick r:id="rId2" tooltip="Státní informační a komunikační politika e-Česko 2006"/>
              </a:rPr>
              <a:t>Státní informační a komunikační politika e-Česko 2006. Praha: Ministerstvo informatiky České republiky 2006</a:t>
            </a:r>
            <a:r>
              <a:rPr lang="cs-CZ" u="sng" dirty="0" smtClean="0">
                <a:hlinkClick r:id="rId2" tooltip="Státní informační a komunikační politika e-Česko 2006"/>
              </a:rPr>
              <a:t>.</a:t>
            </a: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- iniciativa </a:t>
            </a:r>
            <a:r>
              <a:rPr lang="cs-CZ" dirty="0"/>
              <a:t>v rámci Akčního plánu </a:t>
            </a:r>
            <a:r>
              <a:rPr lang="cs-CZ" i="1" dirty="0" err="1"/>
              <a:t>eEurope</a:t>
            </a:r>
            <a:r>
              <a:rPr lang="cs-CZ" i="1" dirty="0"/>
              <a:t> </a:t>
            </a:r>
            <a:r>
              <a:rPr lang="cs-CZ" i="1" dirty="0" smtClean="0"/>
              <a:t>2005; </a:t>
            </a:r>
            <a:r>
              <a:rPr lang="cs-CZ" dirty="0" smtClean="0"/>
              <a:t>objasňuje </a:t>
            </a:r>
            <a:r>
              <a:rPr lang="cs-CZ" dirty="0"/>
              <a:t>význam informační společnosti a její prioritní oblasti, mezi něž zahrnuje také informační vzdělanost, problematiku informační gramotnosti, e-</a:t>
            </a:r>
            <a:r>
              <a:rPr lang="cs-CZ" dirty="0" err="1"/>
              <a:t>learningu</a:t>
            </a:r>
            <a:r>
              <a:rPr lang="cs-CZ" dirty="0"/>
              <a:t> a řešení problému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; součástí </a:t>
            </a:r>
            <a:r>
              <a:rPr lang="cs-CZ" dirty="0"/>
              <a:t>dokumentu </a:t>
            </a:r>
            <a:r>
              <a:rPr lang="cs-CZ" dirty="0" smtClean="0"/>
              <a:t>akční plán</a:t>
            </a:r>
            <a:endParaRPr lang="cs-CZ" dirty="0"/>
          </a:p>
          <a:p>
            <a:r>
              <a:rPr lang="cs-CZ" u="sng" dirty="0" smtClean="0">
                <a:hlinkClick r:id="rId3" tooltip="Strategie celoživotního učení"/>
              </a:rPr>
              <a:t>Strategie </a:t>
            </a:r>
            <a:r>
              <a:rPr lang="cs-CZ" u="sng" dirty="0">
                <a:hlinkClick r:id="rId3" tooltip="Strategie celoživotního učení"/>
              </a:rPr>
              <a:t>celoživotního učení ČR. Praha: Ministerstvo školství, mládeže a tělovýchovy 2007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dirty="0" smtClean="0"/>
              <a:t> dokument </a:t>
            </a:r>
            <a:r>
              <a:rPr lang="cs-CZ" dirty="0"/>
              <a:t>definuje základní pojmy, analyzuje </a:t>
            </a:r>
            <a:r>
              <a:rPr lang="cs-CZ" dirty="0" smtClean="0"/>
              <a:t>stav </a:t>
            </a:r>
            <a:r>
              <a:rPr lang="cs-CZ" dirty="0"/>
              <a:t>v oblasti celoživotního učení v ČR, definuje priority dalšího vývoje a předkládá návrhy </a:t>
            </a:r>
            <a:r>
              <a:rPr lang="cs-CZ" dirty="0" smtClean="0"/>
              <a:t>řešení; pojem </a:t>
            </a:r>
            <a:r>
              <a:rPr lang="cs-CZ" dirty="0"/>
              <a:t>informační gramotnost se v dokumentu nevyskytuje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endParaRPr lang="cs-CZ" sz="3800" u="sng" dirty="0" smtClean="0">
              <a:hlinkClick r:id="rId2" tooltip="Dlouhodobý záměr 2006-2010"/>
            </a:endParaRPr>
          </a:p>
          <a:p>
            <a:r>
              <a:rPr lang="cs-CZ" sz="3800" u="sng" dirty="0" smtClean="0">
                <a:hlinkClick r:id="rId2" tooltip="Dlouhodobý záměr 2006-2010"/>
              </a:rPr>
              <a:t>Dlouhodobý záměr vzdělávací a vědecké, výzkumné, vývojové, umělecké a další tvůrčí činnosti pro oblast vysokých škol na období 2006 - 2010.</a:t>
            </a:r>
            <a:r>
              <a:rPr lang="cs-CZ" sz="3800" dirty="0" smtClean="0"/>
              <a:t>  </a:t>
            </a:r>
          </a:p>
          <a:p>
            <a:pPr>
              <a:buFontTx/>
              <a:buChar char="-"/>
            </a:pPr>
            <a:r>
              <a:rPr lang="cs-CZ" sz="3800" dirty="0" smtClean="0"/>
              <a:t>definuje hlavní úkoly rozvoje vysokého školství v určeném období v souladu se státní vzdělávací politikou; dlouhodobý záměr je každoročně aktualizován a doplňován; soustřeďuje se i </a:t>
            </a:r>
            <a:r>
              <a:rPr lang="cs-CZ" sz="3800" b="1" dirty="0" smtClean="0"/>
              <a:t>na celoživotní vzdělávání </a:t>
            </a:r>
            <a:r>
              <a:rPr lang="cs-CZ" sz="3800" dirty="0" smtClean="0"/>
              <a:t>a </a:t>
            </a:r>
            <a:r>
              <a:rPr lang="cs-CZ" sz="3800" b="1" dirty="0" smtClean="0"/>
              <a:t>distanční a kombinované </a:t>
            </a:r>
            <a:r>
              <a:rPr lang="cs-CZ" sz="3800" dirty="0" smtClean="0"/>
              <a:t>formy vzdělávání, které zvláště vyžadují jistou úroveň informační gramotnosti.</a:t>
            </a:r>
          </a:p>
          <a:p>
            <a:pPr>
              <a:buFontTx/>
              <a:buChar char="-"/>
            </a:pPr>
            <a:endParaRPr lang="cs-CZ" sz="3800" dirty="0" smtClean="0"/>
          </a:p>
          <a:p>
            <a:r>
              <a:rPr lang="cs-CZ" sz="3800" b="1" dirty="0" smtClean="0"/>
              <a:t>Vysokoškolský zákon </a:t>
            </a:r>
            <a:r>
              <a:rPr lang="cs-CZ" sz="3800" dirty="0" smtClean="0"/>
              <a:t>v aktuálním znění – platný od května 2016</a:t>
            </a:r>
          </a:p>
          <a:p>
            <a:pPr>
              <a:buFontTx/>
              <a:buChar char="-"/>
            </a:pPr>
            <a:r>
              <a:rPr lang="cs-CZ" sz="3800" dirty="0">
                <a:hlinkClick r:id="rId3"/>
              </a:rPr>
              <a:t>http://</a:t>
            </a:r>
            <a:r>
              <a:rPr lang="cs-CZ" sz="3800" dirty="0" smtClean="0">
                <a:hlinkClick r:id="rId3"/>
              </a:rPr>
              <a:t>www.msmt.cz/vyzkum-a-vyvoj-2/zakon-c-111-1998-sb-o-vysokych-skolach</a:t>
            </a:r>
            <a:endParaRPr lang="cs-CZ" sz="3800" dirty="0" smtClean="0"/>
          </a:p>
          <a:p>
            <a:pPr>
              <a:buFontTx/>
              <a:buChar char="-"/>
            </a:pPr>
            <a:endParaRPr lang="cs-CZ" sz="3800" dirty="0" smtClean="0"/>
          </a:p>
          <a:p>
            <a:r>
              <a:rPr lang="cs-CZ" sz="3800" b="1" dirty="0" smtClean="0">
                <a:hlinkClick r:id="rId4"/>
              </a:rPr>
              <a:t>Koncepce rozvoje knihoven na léta 2017 – 2020</a:t>
            </a:r>
            <a:endParaRPr lang="cs-CZ" sz="3800" b="1" dirty="0" smtClean="0"/>
          </a:p>
          <a:p>
            <a:pPr>
              <a:buNone/>
            </a:pPr>
            <a:r>
              <a:rPr lang="cs-CZ" sz="3400" dirty="0" smtClean="0"/>
              <a:t>	</a:t>
            </a:r>
            <a:r>
              <a:rPr lang="cs-CZ" sz="3800" dirty="0" smtClean="0"/>
              <a:t>Posílení </a:t>
            </a:r>
            <a:r>
              <a:rPr lang="cs-CZ" sz="3800" b="1" dirty="0" smtClean="0"/>
              <a:t>vzdělávací a komunitní funkce knihoven</a:t>
            </a:r>
          </a:p>
          <a:p>
            <a:pPr>
              <a:buNone/>
            </a:pPr>
            <a:r>
              <a:rPr lang="cs-CZ" sz="3800" b="1" dirty="0" smtClean="0"/>
              <a:t>	</a:t>
            </a:r>
            <a:r>
              <a:rPr lang="cs-CZ" sz="3800" dirty="0" smtClean="0"/>
              <a:t>Nutnost vzdělávání knihovníků v kontextu potřeb uživatelů zaměřených na celoživotní učení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cs-CZ" sz="2800" dirty="0" smtClean="0"/>
              <a:t>Strategické dokumenty a rozvoj informačního vzdělávání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2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u="sng" dirty="0">
                <a:hlinkClick r:id="rId2" tooltip="Koncepce informačního vzdělávání"/>
              </a:rPr>
              <a:t>Koncepce informačního vzdělávání na vysokých školách v České republice. Doporučující materiál Asociace knihoven vysokých škol ČR. Praha: AKVŠ IVIG 2008.</a:t>
            </a:r>
            <a:r>
              <a:rPr lang="cs-CZ" dirty="0"/>
              <a:t> 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</a:t>
            </a:r>
            <a:r>
              <a:rPr lang="cs-CZ" sz="2800" dirty="0" smtClean="0"/>
              <a:t>určena </a:t>
            </a:r>
            <a:r>
              <a:rPr lang="cs-CZ" sz="2800" dirty="0"/>
              <a:t>akademickým funkcionářům, vysokoškolským pedagogům a vysokoškolským </a:t>
            </a:r>
            <a:r>
              <a:rPr lang="cs-CZ" sz="2800" dirty="0" smtClean="0"/>
              <a:t>knihovníkům</a:t>
            </a:r>
          </a:p>
          <a:p>
            <a:pPr marL="0" indent="0">
              <a:buFontTx/>
              <a:buChar char="-"/>
            </a:pPr>
            <a:r>
              <a:rPr lang="cs-CZ" sz="2800" dirty="0" smtClean="0"/>
              <a:t> </a:t>
            </a:r>
            <a:r>
              <a:rPr lang="cs-CZ" sz="2800" dirty="0"/>
              <a:t>vysvětluje význam informační gramotnosti, zdůvodňuje implementaci informačního vzdělávání do učebních plánů, popisuje priority a opatření k jejich </a:t>
            </a:r>
            <a:r>
              <a:rPr lang="cs-CZ" sz="2800" dirty="0" smtClean="0"/>
              <a:t>dosažení</a:t>
            </a:r>
          </a:p>
          <a:p>
            <a:pPr marL="0" indent="0">
              <a:buFontTx/>
              <a:buChar char="-"/>
            </a:pPr>
            <a:r>
              <a:rPr lang="cs-CZ" sz="2800" dirty="0" smtClean="0"/>
              <a:t> její </a:t>
            </a:r>
            <a:r>
              <a:rPr lang="cs-CZ" sz="2800" dirty="0"/>
              <a:t>součástí návod, jak postupovat při přípravě projektů na podporu informační gramotnosti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Strategické dokumenty a rozvoj informačního vzdělávání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2032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 gramotnosti </a:t>
            </a:r>
            <a:r>
              <a:rPr lang="cs-CZ" dirty="0" smtClean="0"/>
              <a:t>ČR do roku 2020 (platná od r. 2015), MPSV, MŠMT 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b="1" dirty="0" smtClean="0"/>
              <a:t>digitálního vzdělávání </a:t>
            </a:r>
            <a:r>
              <a:rPr lang="cs-CZ" dirty="0" smtClean="0"/>
              <a:t>do roku 2020 (platná od r. 2014), MŠMT 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2800" dirty="0" smtClean="0"/>
              <a:t>Další strategické dokumenty pro rozvoj celoživotního vzdělávání a IG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545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Doporučené zdroje – odkazy výběr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dokumenty:</a:t>
            </a:r>
          </a:p>
          <a:p>
            <a:pPr lvl="1"/>
            <a:r>
              <a:rPr lang="cs-CZ" dirty="0"/>
              <a:t>Strategie </a:t>
            </a:r>
            <a:r>
              <a:rPr lang="cs-CZ" b="1" dirty="0"/>
              <a:t>digitální gramotnosti </a:t>
            </a:r>
            <a:r>
              <a:rPr lang="cs-CZ" dirty="0"/>
              <a:t>ČR do roku 2020 (platná od r. 2015), MPSV, MŠMT </a:t>
            </a:r>
          </a:p>
          <a:p>
            <a:pPr lvl="2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www.mpsv.cz/files/clanky/21499/Strategie_DG.pdf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Strategie </a:t>
            </a:r>
            <a:r>
              <a:rPr lang="cs-CZ" b="1" dirty="0"/>
              <a:t>digitálního vzdělávání </a:t>
            </a:r>
            <a:r>
              <a:rPr lang="cs-CZ" dirty="0"/>
              <a:t>do roku 2020 (platná od r. 2014), MŠMT </a:t>
            </a:r>
          </a:p>
          <a:p>
            <a:pPr lvl="2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www.msmt.cz/ministerstvo/strategie-digitalniho-vzdelavani-do-roku-2020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Strategie vzdělávací politiky ČR 2020 </a:t>
            </a:r>
          </a:p>
          <a:p>
            <a:pPr lvl="2"/>
            <a:r>
              <a:rPr lang="cs-CZ" u="sng" dirty="0" smtClean="0">
                <a:hlinkClick r:id="rId4"/>
              </a:rPr>
              <a:t>http</a:t>
            </a:r>
            <a:r>
              <a:rPr lang="cs-CZ" u="sng" dirty="0">
                <a:hlinkClick r:id="rId4"/>
              </a:rPr>
              <a:t>://</a:t>
            </a:r>
            <a:r>
              <a:rPr lang="cs-CZ" u="sng" dirty="0" smtClean="0">
                <a:hlinkClick r:id="rId4"/>
              </a:rPr>
              <a:t>www.msmt.cz/ministerstvo/strategie-vzdelavaci-politiky-2020</a:t>
            </a:r>
            <a:endParaRPr lang="cs-CZ" u="sng" dirty="0" smtClean="0"/>
          </a:p>
          <a:p>
            <a:pPr lvl="1"/>
            <a:endParaRPr lang="cs-CZ" u="sng" dirty="0" smtClean="0"/>
          </a:p>
          <a:p>
            <a:pPr lvl="1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8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Zahraniční strategické dokumenty týkající se rozvoje a podpory informačního vzdělávání a gramotnosti: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http://www.infogram.cz/findInSection.do?sectionId=1114&amp;categoryId=1127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samostudium, podrobněji následující přednáška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Strategické dokumenty a rozvoj informačního 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0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GRAMOTNOST</a:t>
            </a:r>
          </a:p>
          <a:p>
            <a:r>
              <a:rPr lang="cs-CZ" b="1" dirty="0" smtClean="0"/>
              <a:t>Pojem v zrcadle času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961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532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C000"/>
                </a:solidFill>
              </a:rPr>
              <a:t>Gramotnost</a:t>
            </a:r>
            <a:r>
              <a:rPr lang="cs-CZ" b="1" dirty="0"/>
              <a:t> </a:t>
            </a:r>
            <a:r>
              <a:rPr lang="cs-CZ" dirty="0" smtClean="0"/>
              <a:t>- v </a:t>
            </a:r>
            <a:r>
              <a:rPr lang="cs-CZ" dirty="0"/>
              <a:t>přeneseném významu </a:t>
            </a:r>
            <a:r>
              <a:rPr lang="cs-CZ" dirty="0" smtClean="0"/>
              <a:t>nějaká </a:t>
            </a:r>
            <a:r>
              <a:rPr lang="cs-CZ" dirty="0"/>
              <a:t>konkrétní znalost či dovednost, resp. </a:t>
            </a:r>
            <a:r>
              <a:rPr lang="cs-CZ" b="1" dirty="0"/>
              <a:t>soubor znalostí či </a:t>
            </a:r>
            <a:r>
              <a:rPr lang="cs-CZ" b="1" dirty="0" smtClean="0"/>
              <a:t>dovedností = soubor kompetencí</a:t>
            </a:r>
          </a:p>
          <a:p>
            <a:pPr marL="0" indent="0">
              <a:buNone/>
            </a:pPr>
            <a:endParaRPr lang="cs-CZ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Funkční </a:t>
            </a:r>
            <a:r>
              <a:rPr lang="cs-CZ" b="1" dirty="0">
                <a:solidFill>
                  <a:srgbClr val="FFC000"/>
                </a:solidFill>
              </a:rPr>
              <a:t>gramotnost </a:t>
            </a:r>
            <a:r>
              <a:rPr lang="cs-CZ" dirty="0" smtClean="0"/>
              <a:t>(vztažená </a:t>
            </a:r>
            <a:r>
              <a:rPr lang="cs-CZ" dirty="0"/>
              <a:t>ke kulturnímu </a:t>
            </a:r>
            <a:r>
              <a:rPr lang="cs-CZ" dirty="0" smtClean="0"/>
              <a:t>kontextu) - </a:t>
            </a:r>
            <a:r>
              <a:rPr lang="cs-CZ" b="1" dirty="0" smtClean="0"/>
              <a:t>schopnost </a:t>
            </a:r>
            <a:r>
              <a:rPr lang="cs-CZ" b="1" dirty="0"/>
              <a:t>takové znalosti či dovednosti </a:t>
            </a:r>
            <a:r>
              <a:rPr lang="cs-CZ" b="1" dirty="0" smtClean="0"/>
              <a:t>použít, schopnost </a:t>
            </a:r>
            <a:r>
              <a:rPr lang="cs-CZ" b="1" dirty="0"/>
              <a:t>aktivně participovat na světě </a:t>
            </a:r>
            <a:r>
              <a:rPr lang="cs-CZ" b="1" dirty="0" smtClean="0"/>
              <a:t>informací</a:t>
            </a:r>
          </a:p>
          <a:p>
            <a:pPr marL="0" indent="0">
              <a:buNone/>
            </a:pPr>
            <a:r>
              <a:rPr lang="cs-CZ" dirty="0" smtClean="0"/>
              <a:t>Rozčleněna </a:t>
            </a:r>
            <a:r>
              <a:rPr lang="cs-CZ" dirty="0" smtClean="0"/>
              <a:t>v základním rámci do </a:t>
            </a:r>
            <a:r>
              <a:rPr lang="cs-CZ" dirty="0" smtClean="0"/>
              <a:t>složek:</a:t>
            </a:r>
            <a:endParaRPr lang="cs-CZ" dirty="0"/>
          </a:p>
          <a:p>
            <a:r>
              <a:rPr lang="cs-CZ" b="1" dirty="0"/>
              <a:t>gramotnost </a:t>
            </a:r>
            <a:r>
              <a:rPr lang="cs-CZ" b="1" dirty="0" smtClean="0"/>
              <a:t>literární </a:t>
            </a:r>
            <a:r>
              <a:rPr lang="cs-CZ" dirty="0" smtClean="0"/>
              <a:t>- schopnost </a:t>
            </a:r>
            <a:r>
              <a:rPr lang="cs-CZ" dirty="0"/>
              <a:t>nalézt a porozumět informaci z textu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dokumentová </a:t>
            </a:r>
            <a:r>
              <a:rPr lang="cs-CZ" dirty="0" smtClean="0"/>
              <a:t>- schopnost </a:t>
            </a:r>
            <a:r>
              <a:rPr lang="cs-CZ" dirty="0"/>
              <a:t>vyhledat a využít přesně definovanou informaci</a:t>
            </a:r>
          </a:p>
          <a:p>
            <a:r>
              <a:rPr lang="cs-CZ" b="1" dirty="0"/>
              <a:t>gramotnost </a:t>
            </a:r>
            <a:r>
              <a:rPr lang="cs-CZ" b="1" dirty="0" smtClean="0"/>
              <a:t>numerická </a:t>
            </a:r>
            <a:r>
              <a:rPr lang="cs-CZ" dirty="0" smtClean="0"/>
              <a:t>- </a:t>
            </a:r>
            <a:r>
              <a:rPr lang="cs-CZ" dirty="0"/>
              <a:t>schopnost manipulovat s </a:t>
            </a:r>
            <a:r>
              <a:rPr lang="cs-CZ" dirty="0" smtClean="0"/>
              <a:t>čísly</a:t>
            </a:r>
          </a:p>
          <a:p>
            <a:r>
              <a:rPr lang="cs-CZ" b="1" dirty="0" smtClean="0"/>
              <a:t>jazyková gramotnost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+ </a:t>
            </a:r>
            <a:r>
              <a:rPr lang="cs-CZ" b="1" dirty="0" smtClean="0"/>
              <a:t>přesah</a:t>
            </a:r>
            <a:r>
              <a:rPr lang="cs-CZ" dirty="0" smtClean="0"/>
              <a:t> - etický </a:t>
            </a:r>
            <a:r>
              <a:rPr lang="cs-CZ" dirty="0"/>
              <a:t>přístup a znalost právních </a:t>
            </a:r>
            <a:r>
              <a:rPr lang="cs-CZ" dirty="0" smtClean="0"/>
              <a:t>aspektů (použité </a:t>
            </a:r>
            <a:r>
              <a:rPr lang="cs-CZ" dirty="0"/>
              <a:t>zdroje je třeba </a:t>
            </a:r>
            <a:r>
              <a:rPr lang="cs-CZ" dirty="0" smtClean="0"/>
              <a:t>citovat </a:t>
            </a:r>
            <a:r>
              <a:rPr lang="cs-CZ" dirty="0"/>
              <a:t>a zacházet s nimi s ohledem na autorské </a:t>
            </a:r>
            <a:r>
              <a:rPr lang="cs-CZ" dirty="0" smtClean="0"/>
              <a:t>právo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??? Období vzniku??? Chybí v konceptu něco?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482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</a:t>
            </a:r>
            <a:r>
              <a:rPr lang="cs-CZ" sz="2800" b="1" dirty="0" smtClean="0"/>
              <a:t>/ </a:t>
            </a:r>
            <a:r>
              <a:rPr lang="cs-CZ" sz="2800" dirty="0" err="1" smtClean="0"/>
              <a:t>information</a:t>
            </a:r>
            <a:r>
              <a:rPr lang="cs-CZ" sz="2800" dirty="0" smtClean="0"/>
              <a:t> </a:t>
            </a:r>
            <a:r>
              <a:rPr lang="cs-CZ" sz="2800" dirty="0" err="1" smtClean="0"/>
              <a:t>literacy</a:t>
            </a:r>
            <a:r>
              <a:rPr lang="cs-CZ" sz="2800" dirty="0" smtClean="0"/>
              <a:t> / IG</a:t>
            </a:r>
            <a:endParaRPr lang="cs-CZ" sz="2800" b="1" dirty="0" smtClean="0"/>
          </a:p>
          <a:p>
            <a:r>
              <a:rPr lang="cs-CZ" dirty="0" smtClean="0"/>
              <a:t>Obecně: </a:t>
            </a:r>
            <a:endParaRPr lang="cs-CZ" dirty="0"/>
          </a:p>
          <a:p>
            <a:pPr lvl="1"/>
            <a:r>
              <a:rPr lang="cs-CZ" dirty="0" smtClean="0"/>
              <a:t>informační gramotnost je znalost</a:t>
            </a:r>
            <a:r>
              <a:rPr lang="cs-CZ" dirty="0"/>
              <a:t> a uvědomění si, kdy a proč </a:t>
            </a:r>
            <a:r>
              <a:rPr lang="cs-CZ" b="1" dirty="0" smtClean="0"/>
              <a:t>potřebujeme</a:t>
            </a:r>
            <a:r>
              <a:rPr lang="cs-CZ" dirty="0" smtClean="0"/>
              <a:t> informace (definování informační potřeby), </a:t>
            </a:r>
            <a:r>
              <a:rPr lang="cs-CZ" dirty="0"/>
              <a:t>kde </a:t>
            </a:r>
            <a:r>
              <a:rPr lang="cs-CZ" dirty="0" smtClean="0"/>
              <a:t>můžeme informace </a:t>
            </a:r>
            <a:r>
              <a:rPr lang="cs-CZ" b="1" dirty="0" smtClean="0"/>
              <a:t>najít</a:t>
            </a:r>
            <a:r>
              <a:rPr lang="cs-CZ" dirty="0" smtClean="0"/>
              <a:t> a </a:t>
            </a:r>
            <a:r>
              <a:rPr lang="cs-CZ" dirty="0"/>
              <a:t>jak je </a:t>
            </a:r>
            <a:r>
              <a:rPr lang="cs-CZ" dirty="0" smtClean="0"/>
              <a:t>máme </a:t>
            </a:r>
            <a:r>
              <a:rPr lang="cs-CZ" b="1" dirty="0" smtClean="0"/>
              <a:t>vyhodnotit</a:t>
            </a:r>
            <a:r>
              <a:rPr lang="cs-CZ" b="1" dirty="0"/>
              <a:t>, použít </a:t>
            </a:r>
            <a:r>
              <a:rPr lang="cs-CZ" dirty="0" smtClean="0"/>
              <a:t>a </a:t>
            </a:r>
            <a:r>
              <a:rPr lang="cs-CZ" dirty="0"/>
              <a:t>etickým </a:t>
            </a:r>
            <a:r>
              <a:rPr lang="cs-CZ" dirty="0" smtClean="0"/>
              <a:t>způsobem </a:t>
            </a:r>
            <a:r>
              <a:rPr lang="cs-CZ" b="1" dirty="0" smtClean="0"/>
              <a:t>sdělovat</a:t>
            </a:r>
            <a:r>
              <a:rPr lang="cs-CZ" dirty="0" smtClean="0"/>
              <a:t> dále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662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800" b="1" dirty="0">
                <a:solidFill>
                  <a:srgbClr val="FFC000"/>
                </a:solidFill>
              </a:rPr>
              <a:t>Informační </a:t>
            </a:r>
            <a:r>
              <a:rPr lang="cs-CZ" sz="3800" b="1" dirty="0" smtClean="0">
                <a:solidFill>
                  <a:srgbClr val="FFC000"/>
                </a:solidFill>
              </a:rPr>
              <a:t>gramotnost - definování</a:t>
            </a:r>
            <a:endParaRPr lang="cs-CZ" sz="3800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Paul </a:t>
            </a:r>
            <a:r>
              <a:rPr lang="cs-CZ" b="1" dirty="0" err="1" smtClean="0"/>
              <a:t>Zurkowski</a:t>
            </a:r>
            <a:r>
              <a:rPr lang="cs-CZ" dirty="0" smtClean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poprvé použil pojem IG v kontextu profesního vzdělávání </a:t>
            </a:r>
            <a:r>
              <a:rPr lang="cs-CZ" b="1" dirty="0" smtClean="0"/>
              <a:t>(1974) </a:t>
            </a:r>
          </a:p>
          <a:p>
            <a:pPr marL="514350" indent="-457200" algn="just"/>
            <a:r>
              <a:rPr lang="cs-CZ" dirty="0" smtClean="0"/>
              <a:t>Informačně gramotný je jedinec </a:t>
            </a:r>
            <a:r>
              <a:rPr lang="cs-CZ" i="1" dirty="0" smtClean="0"/>
              <a:t>připravený používat informační zdroje při práci, jedinec, který se při řešení problémů naučil využívat širokou škálu technik a informačních nástrojů stejně jako primární zdroje.</a:t>
            </a:r>
          </a:p>
          <a:p>
            <a:pPr marL="514350" indent="-457200" algn="just"/>
            <a:endParaRPr lang="cs-CZ" i="1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514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C000"/>
                </a:solidFill>
              </a:rPr>
              <a:t>Informační gramotnost - definování</a:t>
            </a:r>
            <a:endParaRPr lang="cs-CZ" dirty="0" smtClean="0"/>
          </a:p>
          <a:p>
            <a:pPr algn="just">
              <a:buNone/>
            </a:pPr>
            <a:r>
              <a:rPr lang="cs-CZ" sz="2600" b="1" dirty="0" smtClean="0"/>
              <a:t>ALA (Americká asociace knihoven) - </a:t>
            </a:r>
            <a:r>
              <a:rPr lang="cs-CZ" sz="2600" dirty="0" smtClean="0"/>
              <a:t>nejčastěji používaná definice informační gramotnosti (r. 1989 </a:t>
            </a:r>
            <a:r>
              <a:rPr lang="cs-CZ" sz="2600" dirty="0"/>
              <a:t>ve zprávě Komise pro informační </a:t>
            </a:r>
            <a:r>
              <a:rPr lang="cs-CZ" sz="2600" dirty="0" smtClean="0"/>
              <a:t>gramotnost)</a:t>
            </a:r>
          </a:p>
          <a:p>
            <a:pPr marL="0" indent="0" algn="just"/>
            <a:r>
              <a:rPr lang="cs-CZ" sz="2600" b="1" dirty="0" smtClean="0"/>
              <a:t> </a:t>
            </a:r>
            <a:r>
              <a:rPr lang="cs-CZ" sz="2600" i="1" dirty="0" smtClean="0"/>
              <a:t>"</a:t>
            </a:r>
            <a:r>
              <a:rPr lang="cs-CZ" sz="2600" i="1" dirty="0"/>
              <a:t>K dosažení informační gramotnosti musí být jedinec schopen rozeznat, kdy potřebuje informace, a dále je vyhledat, vyhodnotit a efektivně využít. Informačně gramotní lidé se naučili, jak se učit. Vědí, jak se učit, protože vědí, jak jsou znalosti pořádány, jak je možné informace vyhledat a využít je tak, aby se z nich další mohli učit. Jsou to lidé připravení pro celoživotní vzdělávání, protože mohou vždy najít informace potřebné k určitému rozhodnutí či k vyřešení daného úkolu."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462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150" indent="0">
              <a:buNone/>
            </a:pPr>
            <a:r>
              <a:rPr lang="cs-CZ" b="1" dirty="0"/>
              <a:t>Odborná komise IVIG (Informační vzdělávání a informační gramotnost) při AKVŠ (Asociaci knihoven vysokých škol) - 2007</a:t>
            </a:r>
            <a:r>
              <a:rPr lang="cs-CZ" dirty="0"/>
              <a:t>	</a:t>
            </a:r>
          </a:p>
          <a:p>
            <a:pPr marL="514350" indent="-457200" algn="just"/>
            <a:r>
              <a:rPr lang="cs-CZ" dirty="0"/>
              <a:t>Informační gramotnost chápána jako </a:t>
            </a:r>
            <a:r>
              <a:rPr lang="cs-CZ" i="1" dirty="0"/>
              <a:t>funkční gramotnost </a:t>
            </a:r>
            <a:r>
              <a:rPr lang="cs-CZ" i="1" dirty="0" smtClean="0"/>
              <a:t>v </a:t>
            </a:r>
            <a:r>
              <a:rPr lang="cs-CZ" i="1" dirty="0"/>
              <a:t>informační společnosti, společnosti založené na rozvoji technologií. K funkční gramotnosti proto přidáváme ICT gramotnost jako schopnost uživatelské práce s počítačem (a dalšími nástroji) a sítěmi (zejména internetem), zdůrazňujeme však, že práce s ICT je vždy práce s nástroji a podporuje ostatní složky informační gramotnosti.</a:t>
            </a: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Základní terminologie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61701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</TotalTime>
  <Words>1599</Words>
  <Application>Microsoft Office PowerPoint</Application>
  <PresentationFormat>Předvádění na obrazovce (4:3)</PresentationFormat>
  <Paragraphs>224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Arial</vt:lpstr>
      <vt:lpstr>Calibri</vt:lpstr>
      <vt:lpstr>Motiv systému Office</vt:lpstr>
      <vt:lpstr>VIKBA32   Informační vzdělávání  Kontext pojmů, definic a strategických dokumentů</vt:lpstr>
      <vt:lpstr>Základní terminologie</vt:lpstr>
      <vt:lpstr>Informační vzdělávání dle studentů VŠ (TIV, KISK 2016)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Vzdělávací prostředí v ČR  (dle společnosti EDUin, 2013)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</vt:lpstr>
      <vt:lpstr>Základní terminologie - standardy</vt:lpstr>
      <vt:lpstr>Strategické dokumenty a rozvoj (také)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Strategické dokumenty a rozvoj informačního vzdělávání</vt:lpstr>
      <vt:lpstr>Další strategické dokumenty pro rozvoj celoživotního vzdělávání a IG</vt:lpstr>
      <vt:lpstr>Doporučené zdroje – odkazy výběr </vt:lpstr>
      <vt:lpstr>Strategické dokumenty a rozvoj informačního vzdělávání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VIKBA32   Informační vzdělávání</dc:title>
  <dc:creator>user</dc:creator>
  <cp:lastModifiedBy>Projekt INTERES</cp:lastModifiedBy>
  <cp:revision>47</cp:revision>
  <dcterms:created xsi:type="dcterms:W3CDTF">2016-02-25T20:34:34Z</dcterms:created>
  <dcterms:modified xsi:type="dcterms:W3CDTF">2019-10-04T06:08:47Z</dcterms:modified>
</cp:coreProperties>
</file>