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60"/>
  </p:notesMasterIdLst>
  <p:sldIdLst>
    <p:sldId id="256" r:id="rId2"/>
    <p:sldId id="288" r:id="rId3"/>
    <p:sldId id="316" r:id="rId4"/>
    <p:sldId id="359" r:id="rId5"/>
    <p:sldId id="321" r:id="rId6"/>
    <p:sldId id="298" r:id="rId7"/>
    <p:sldId id="309" r:id="rId8"/>
    <p:sldId id="299" r:id="rId9"/>
    <p:sldId id="300" r:id="rId10"/>
    <p:sldId id="322" r:id="rId11"/>
    <p:sldId id="324" r:id="rId12"/>
    <p:sldId id="330" r:id="rId13"/>
    <p:sldId id="329" r:id="rId14"/>
    <p:sldId id="335" r:id="rId15"/>
    <p:sldId id="339" r:id="rId16"/>
    <p:sldId id="360" r:id="rId17"/>
    <p:sldId id="340" r:id="rId18"/>
    <p:sldId id="315" r:id="rId19"/>
    <p:sldId id="301" r:id="rId20"/>
    <p:sldId id="331" r:id="rId21"/>
    <p:sldId id="326" r:id="rId22"/>
    <p:sldId id="327" r:id="rId23"/>
    <p:sldId id="302" r:id="rId24"/>
    <p:sldId id="303" r:id="rId25"/>
    <p:sldId id="304" r:id="rId26"/>
    <p:sldId id="305" r:id="rId27"/>
    <p:sldId id="336" r:id="rId28"/>
    <p:sldId id="333" r:id="rId29"/>
    <p:sldId id="334" r:id="rId30"/>
    <p:sldId id="337" r:id="rId31"/>
    <p:sldId id="338" r:id="rId32"/>
    <p:sldId id="341" r:id="rId33"/>
    <p:sldId id="343" r:id="rId34"/>
    <p:sldId id="308" r:id="rId35"/>
    <p:sldId id="273" r:id="rId36"/>
    <p:sldId id="282" r:id="rId37"/>
    <p:sldId id="260" r:id="rId38"/>
    <p:sldId id="271" r:id="rId39"/>
    <p:sldId id="275" r:id="rId40"/>
    <p:sldId id="318" r:id="rId41"/>
    <p:sldId id="320" r:id="rId42"/>
    <p:sldId id="284" r:id="rId43"/>
    <p:sldId id="344" r:id="rId44"/>
    <p:sldId id="345" r:id="rId45"/>
    <p:sldId id="346" r:id="rId46"/>
    <p:sldId id="347" r:id="rId47"/>
    <p:sldId id="348" r:id="rId48"/>
    <p:sldId id="350" r:id="rId49"/>
    <p:sldId id="351" r:id="rId50"/>
    <p:sldId id="352" r:id="rId51"/>
    <p:sldId id="354" r:id="rId52"/>
    <p:sldId id="355" r:id="rId53"/>
    <p:sldId id="356" r:id="rId54"/>
    <p:sldId id="357" r:id="rId55"/>
    <p:sldId id="358" r:id="rId56"/>
    <p:sldId id="306" r:id="rId57"/>
    <p:sldId id="290" r:id="rId58"/>
    <p:sldId id="291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4660"/>
  </p:normalViewPr>
  <p:slideViewPr>
    <p:cSldViewPr>
      <p:cViewPr varScale="1">
        <p:scale>
          <a:sx n="75" d="100"/>
          <a:sy n="75" d="100"/>
        </p:scale>
        <p:origin x="120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89204-9903-4891-8E17-90D56B84926D}" type="datetimeFigureOut">
              <a:rPr lang="cs-CZ" smtClean="0"/>
              <a:t>15. 11. 2019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EC4DD-68B1-4DC2-AC6E-A9E226F394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49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CFC78-4C50-47D0-8BD4-15E253E3F8B7}" type="datetime1">
              <a:rPr lang="cs-CZ" smtClean="0"/>
              <a:t>15. 11. 2019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AE4CD-1BB6-4B5D-9696-42EE5C8D96BA}" type="datetime1">
              <a:rPr lang="cs-CZ" smtClean="0"/>
              <a:t>15. 11. 2019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88541-EAF0-4D7B-A2CF-395E2700890F}" type="datetime1">
              <a:rPr lang="cs-CZ" smtClean="0"/>
              <a:t>15. 11. 2019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A0EE-A340-407A-800F-AF44295DF0E4}" type="datetime1">
              <a:rPr lang="cs-CZ" smtClean="0"/>
              <a:t>15. 11. 2019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090C-BFC1-4A3F-85CD-99A689546B85}" type="datetime1">
              <a:rPr lang="cs-CZ" smtClean="0"/>
              <a:t>15. 11. 2019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F82B3A6-0C98-4E32-9ED7-D839B20A88FB}" type="datetime1">
              <a:rPr lang="cs-CZ" smtClean="0"/>
              <a:t>15. 11. 2019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08CD-9B5E-4154-A70E-81E912C2256A}" type="datetime1">
              <a:rPr lang="cs-CZ" smtClean="0"/>
              <a:t>15. 11. 2019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77C91-8584-4CCB-B8AE-203CC1E963FF}" type="datetime1">
              <a:rPr lang="cs-CZ" smtClean="0"/>
              <a:t>15. 11. 2019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0DA26-899D-4AF9-8D45-0112ABDEA7C7}" type="datetime1">
              <a:rPr lang="cs-CZ" smtClean="0"/>
              <a:t>15. 11. 2019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BA2A-01A4-4BD1-8BBE-BA6249A62BE9}" type="datetime1">
              <a:rPr lang="cs-CZ" smtClean="0"/>
              <a:t>15. 11. 2019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9A07CCF-DAAB-42D0-AC58-458F9C62FC42}" type="datetime1">
              <a:rPr lang="cs-CZ" smtClean="0"/>
              <a:t>15. 11. 2019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DBD1764-D64E-4D89-B5B8-2F1B175AA40C}" type="datetime1">
              <a:rPr lang="cs-CZ" smtClean="0"/>
              <a:t>15. 11. 2019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2A87FA-1DB9-438E-BF68-A68BCCF8A853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ritickemysleni.cz/aktuality.php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itickemysleni.cz/" TargetMode="External"/><Relationship Id="rId2" Type="http://schemas.openxmlformats.org/officeDocument/2006/relationships/hyperlink" Target="http://www.respektneboli.eu/pedagogove/archiv-meto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pektneboli.eu/pedagogove/archiv-meto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endParaRPr lang="cs-CZ" dirty="0"/>
          </a:p>
          <a:p>
            <a:r>
              <a:rPr lang="cs-CZ" b="1" dirty="0" smtClean="0"/>
              <a:t>Předmět Informační vzdělávání</a:t>
            </a:r>
          </a:p>
          <a:p>
            <a:endParaRPr lang="cs-CZ" b="1" dirty="0" smtClean="0"/>
          </a:p>
          <a:p>
            <a:r>
              <a:rPr lang="cs-CZ" b="1" dirty="0" smtClean="0"/>
              <a:t>Pavlína </a:t>
            </a:r>
            <a:r>
              <a:rPr lang="cs-CZ" b="1" dirty="0" smtClean="0"/>
              <a:t>Mazáčová</a:t>
            </a:r>
            <a:endParaRPr lang="cs-CZ" b="1" dirty="0" smtClean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45700"/>
            <a:ext cx="7772400" cy="1512912"/>
          </a:xfrm>
        </p:spPr>
        <p:txBody>
          <a:bodyPr>
            <a:normAutofit fontScale="90000"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Konstruktivismus a metody 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kritického myšlení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v informačním vzdělávání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65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ANO - NE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064896" cy="4392488"/>
          </a:xfrm>
        </p:spPr>
        <p:txBody>
          <a:bodyPr>
            <a:normAutofit fontScale="925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Využití:</a:t>
            </a:r>
            <a:r>
              <a:rPr lang="cs-CZ" dirty="0" smtClean="0"/>
              <a:t> v evokaci  (reflexi) k </a:t>
            </a:r>
            <a:r>
              <a:rPr lang="cs-CZ" b="1" dirty="0" smtClean="0"/>
              <a:t>opakování </a:t>
            </a:r>
            <a:r>
              <a:rPr lang="cs-CZ" b="1" dirty="0"/>
              <a:t>probraného </a:t>
            </a:r>
            <a:r>
              <a:rPr lang="cs-CZ" b="1" dirty="0" smtClean="0"/>
              <a:t>učiva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pPr lvl="1"/>
            <a:r>
              <a:rPr lang="cs-CZ" dirty="0" smtClean="0"/>
              <a:t>Učitel </a:t>
            </a:r>
            <a:r>
              <a:rPr lang="cs-CZ" dirty="0"/>
              <a:t>diktuje otázky a studenti na papír píší odpovědi </a:t>
            </a:r>
            <a:r>
              <a:rPr lang="cs-CZ" b="1" dirty="0" smtClean="0"/>
              <a:t>ANO /NE</a:t>
            </a:r>
            <a:endParaRPr lang="cs-CZ" dirty="0" smtClean="0"/>
          </a:p>
          <a:p>
            <a:pPr lvl="1"/>
            <a:r>
              <a:rPr lang="cs-CZ" dirty="0" smtClean="0"/>
              <a:t>Společné hodnocení odpovědí (+ pochvala)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0070C0"/>
                </a:solidFill>
              </a:rPr>
              <a:t>Příklady</a:t>
            </a:r>
            <a:r>
              <a:rPr lang="cs-CZ" dirty="0"/>
              <a:t> </a:t>
            </a:r>
            <a:r>
              <a:rPr lang="cs-CZ" dirty="0" smtClean="0"/>
              <a:t>otázek (opakování učiva):</a:t>
            </a:r>
          </a:p>
          <a:p>
            <a:pPr lvl="1"/>
            <a:r>
              <a:rPr lang="cs-CZ" dirty="0" smtClean="0"/>
              <a:t>1</a:t>
            </a:r>
            <a:r>
              <a:rPr lang="cs-CZ" dirty="0"/>
              <a:t>. Fond pojištění vkladů je státním fondem ANO – </a:t>
            </a:r>
            <a:r>
              <a:rPr lang="cs-CZ" b="1" dirty="0" smtClean="0"/>
              <a:t>NE</a:t>
            </a:r>
          </a:p>
          <a:p>
            <a:pPr marL="274320" lvl="1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</a:t>
            </a:r>
            <a:r>
              <a:rPr lang="cs-CZ" dirty="0"/>
              <a:t>(FPV – je právnickou osobou a je zapsán v obchodním rejstříku) </a:t>
            </a:r>
          </a:p>
          <a:p>
            <a:pPr lvl="1"/>
            <a:r>
              <a:rPr lang="cs-CZ" dirty="0"/>
              <a:t>2. Zdrojem fondu pojištění vkladů jsou především příspěvky od bank </a:t>
            </a:r>
            <a:r>
              <a:rPr lang="cs-CZ" b="1" dirty="0"/>
              <a:t>ANO –</a:t>
            </a:r>
            <a:r>
              <a:rPr lang="cs-CZ" dirty="0"/>
              <a:t> </a:t>
            </a:r>
            <a:r>
              <a:rPr lang="cs-CZ" dirty="0" smtClean="0"/>
              <a:t>NE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393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Metoda </a:t>
            </a:r>
            <a:r>
              <a:rPr lang="cs-CZ" b="1" dirty="0">
                <a:solidFill>
                  <a:srgbClr val="FF0000"/>
                </a:solidFill>
              </a:rPr>
              <a:t>BRAINSTORMING (bouře mozků)</a:t>
            </a:r>
            <a:r>
              <a:rPr lang="cs-CZ" dirty="0">
                <a:solidFill>
                  <a:srgbClr val="FF0000"/>
                </a:solidFill>
              </a:rPr>
              <a:t/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8352928" cy="460851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Využití</a:t>
            </a:r>
            <a:r>
              <a:rPr lang="cs-CZ" dirty="0" smtClean="0"/>
              <a:t>: evokace výuky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Cíl</a:t>
            </a:r>
            <a:r>
              <a:rPr lang="cs-CZ" b="1" dirty="0" smtClean="0"/>
              <a:t>:</a:t>
            </a:r>
            <a:r>
              <a:rPr lang="cs-CZ" dirty="0" smtClean="0"/>
              <a:t> získat </a:t>
            </a:r>
            <a:r>
              <a:rPr lang="cs-CZ" dirty="0"/>
              <a:t>co </a:t>
            </a:r>
            <a:r>
              <a:rPr lang="cs-CZ" dirty="0" smtClean="0"/>
              <a:t>nejvíce </a:t>
            </a:r>
            <a:r>
              <a:rPr lang="cs-CZ" dirty="0"/>
              <a:t>návrhů řešení </a:t>
            </a:r>
            <a:r>
              <a:rPr lang="cs-CZ" dirty="0" smtClean="0"/>
              <a:t>problému </a:t>
            </a:r>
            <a:r>
              <a:rPr lang="cs-CZ" dirty="0"/>
              <a:t>a jejich </a:t>
            </a:r>
            <a:r>
              <a:rPr lang="cs-CZ" dirty="0" smtClean="0"/>
              <a:t>rychlé posouzení </a:t>
            </a:r>
          </a:p>
          <a:p>
            <a:r>
              <a:rPr lang="cs-CZ" dirty="0" smtClean="0"/>
              <a:t>Metoda </a:t>
            </a:r>
            <a:r>
              <a:rPr lang="cs-CZ" b="1" dirty="0"/>
              <a:t>demonstruje </a:t>
            </a:r>
            <a:r>
              <a:rPr lang="cs-CZ" b="1" dirty="0" smtClean="0"/>
              <a:t>dosavadní (aktuální) znalosti </a:t>
            </a:r>
            <a:r>
              <a:rPr lang="cs-CZ" b="1" dirty="0"/>
              <a:t>studentů</a:t>
            </a:r>
            <a:r>
              <a:rPr lang="cs-CZ" dirty="0"/>
              <a:t>, shrnuje nápady a představy o řešení určitého </a:t>
            </a:r>
            <a:r>
              <a:rPr lang="cs-CZ" dirty="0" smtClean="0"/>
              <a:t>problému (o tématu, o učební látce) 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  <a:r>
              <a:rPr lang="cs-CZ" b="1" dirty="0">
                <a:solidFill>
                  <a:srgbClr val="00B050"/>
                </a:solidFill>
              </a:rPr>
              <a:t> </a:t>
            </a:r>
            <a:endParaRPr lang="cs-CZ" dirty="0">
              <a:solidFill>
                <a:srgbClr val="00B050"/>
              </a:solidFill>
            </a:endParaRPr>
          </a:p>
          <a:p>
            <a:pPr lvl="0"/>
            <a:r>
              <a:rPr lang="cs-CZ" dirty="0" smtClean="0"/>
              <a:t>volnost </a:t>
            </a:r>
            <a:r>
              <a:rPr lang="cs-CZ" dirty="0"/>
              <a:t>a nevázanost myšlenek</a:t>
            </a:r>
          </a:p>
          <a:p>
            <a:pPr lvl="0"/>
            <a:r>
              <a:rPr lang="cs-CZ" dirty="0"/>
              <a:t>žádná kritika nápadů </a:t>
            </a:r>
          </a:p>
          <a:p>
            <a:pPr lvl="0"/>
            <a:r>
              <a:rPr lang="cs-CZ" dirty="0"/>
              <a:t>každá myšlenka se zaznamenává</a:t>
            </a:r>
          </a:p>
          <a:p>
            <a:pPr lvl="0"/>
            <a:r>
              <a:rPr lang="cs-CZ" dirty="0"/>
              <a:t>hodnocení nápadů až v poslední fázi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4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KOSTKA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fáze evokace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r>
              <a:rPr lang="cs-CZ" dirty="0" smtClean="0"/>
              <a:t>Učitel </a:t>
            </a:r>
            <a:r>
              <a:rPr lang="cs-CZ" dirty="0"/>
              <a:t>stanoví téma, o kterém se bude z různých hledisek </a:t>
            </a:r>
            <a:r>
              <a:rPr lang="cs-CZ" dirty="0" smtClean="0"/>
              <a:t>na </a:t>
            </a:r>
            <a:r>
              <a:rPr lang="cs-CZ" dirty="0"/>
              <a:t>stranách kostky </a:t>
            </a:r>
            <a:r>
              <a:rPr lang="cs-CZ" dirty="0" smtClean="0"/>
              <a:t>přemýšlet</a:t>
            </a:r>
          </a:p>
          <a:p>
            <a:r>
              <a:rPr lang="cs-CZ" dirty="0" smtClean="0"/>
              <a:t>Učitel </a:t>
            </a:r>
            <a:r>
              <a:rPr lang="cs-CZ" dirty="0"/>
              <a:t>postupně hází kostkou, na jejíchž </a:t>
            </a:r>
            <a:r>
              <a:rPr lang="cs-CZ" dirty="0" smtClean="0"/>
              <a:t>stranách </a:t>
            </a:r>
            <a:r>
              <a:rPr lang="cs-CZ" dirty="0"/>
              <a:t>má uvedeny pokyny: </a:t>
            </a:r>
            <a:r>
              <a:rPr lang="cs-CZ" b="1" dirty="0"/>
              <a:t>popište, porovnejte, asociujte, analyzujte, aplikujte, </a:t>
            </a:r>
            <a:r>
              <a:rPr lang="cs-CZ" b="1" dirty="0" smtClean="0"/>
              <a:t>argumentujte</a:t>
            </a:r>
          </a:p>
          <a:p>
            <a:r>
              <a:rPr lang="cs-CZ" dirty="0" smtClean="0"/>
              <a:t>Studenti</a:t>
            </a:r>
            <a:r>
              <a:rPr lang="cs-CZ" b="1" dirty="0" smtClean="0"/>
              <a:t> </a:t>
            </a:r>
            <a:r>
              <a:rPr lang="cs-CZ" dirty="0" smtClean="0"/>
              <a:t>se</a:t>
            </a:r>
            <a:r>
              <a:rPr lang="cs-CZ" b="1" dirty="0" smtClean="0"/>
              <a:t> </a:t>
            </a:r>
            <a:r>
              <a:rPr lang="cs-CZ" dirty="0" smtClean="0"/>
              <a:t>volným </a:t>
            </a:r>
            <a:r>
              <a:rPr lang="cs-CZ" dirty="0"/>
              <a:t>psaním </a:t>
            </a:r>
            <a:r>
              <a:rPr lang="cs-CZ" dirty="0" smtClean="0"/>
              <a:t>vyjádří </a:t>
            </a:r>
            <a:r>
              <a:rPr lang="cs-CZ" dirty="0"/>
              <a:t>během 2-4 minut k tématu tak, jak udává pokyn, který „padl“ na </a:t>
            </a:r>
            <a:r>
              <a:rPr lang="cs-CZ" dirty="0" smtClean="0"/>
              <a:t>kostce</a:t>
            </a:r>
          </a:p>
          <a:p>
            <a:r>
              <a:rPr lang="cs-CZ" dirty="0" smtClean="0"/>
              <a:t>Učitel </a:t>
            </a:r>
            <a:r>
              <a:rPr lang="cs-CZ" dirty="0" err="1" smtClean="0"/>
              <a:t>proháže</a:t>
            </a:r>
            <a:r>
              <a:rPr lang="cs-CZ" dirty="0" smtClean="0"/>
              <a:t> všechny </a:t>
            </a:r>
            <a:r>
              <a:rPr lang="cs-CZ" dirty="0"/>
              <a:t>strany kostky a studenti skončí psaní</a:t>
            </a:r>
            <a:r>
              <a:rPr lang="cs-CZ" dirty="0" smtClean="0"/>
              <a:t>,</a:t>
            </a:r>
          </a:p>
          <a:p>
            <a:r>
              <a:rPr lang="cs-CZ" dirty="0" smtClean="0"/>
              <a:t>Závěrečná diskuse ve dvojicích, společně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92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KOSTKA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13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84569494"/>
              </p:ext>
            </p:extLst>
          </p:nvPr>
        </p:nvGraphicFramePr>
        <p:xfrm>
          <a:off x="251520" y="1340768"/>
          <a:ext cx="8640959" cy="5312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38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837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37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296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29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Popište!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Jak to vypadá?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Podívejte se na námět zblízka, byť i jen vnitřním zrakem, popište, co vidíte?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Barvy, tvar, velikost, rozměry…funkci apod.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7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Porovnejte!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Čemu je to podobné?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Srovnejte: Čemu se to podobá? Od čeho se to liší?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06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Asociujte!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Nač si při tom vzpomenete? </a:t>
                      </a:r>
                      <a:r>
                        <a:rPr lang="cs-CZ" sz="1600" dirty="0" smtClean="0">
                          <a:effectLst/>
                        </a:rPr>
                        <a:t>Co Vám </a:t>
                      </a:r>
                      <a:r>
                        <a:rPr lang="cs-CZ" sz="1600" dirty="0">
                          <a:effectLst/>
                        </a:rPr>
                        <a:t>to připomíná? Dovolte svým myšlenkám volně plynout.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Mohou to být události, dojmy, zážitky, věci, lidé, místa.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07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Analyzujte!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Řekněte, z čeho to je, z čeho se to skládá, jak se rozvíjí. Pokud nevíte, zkuste si něco vymyslet.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74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Aplikujte!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Jak to můžete použít?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Řekněte, s čím to souvisí, co byste s tím mohl/a udělat, jak byste stav mohl/a řešit.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29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Argumentujte!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(Pro a proti)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Je to dobré? Špatné?</a:t>
                      </a:r>
                      <a:endParaRPr lang="cs-CZ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Zkuste zaujmout nějaká stanoviska. Použijte pro jejich obhajobu jakékoliv argumenty-logické, pošetilé nebo zkrátka jakékoliv.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086" marR="4008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1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T-graf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evokace, případně uvědomění si významu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znázornění </a:t>
            </a:r>
            <a:r>
              <a:rPr lang="cs-CZ" dirty="0"/>
              <a:t>a zaznamenávání binárních („ano/ne“ a „pro/proti“) či srovnávacích/protikladných reakcí </a:t>
            </a:r>
            <a:r>
              <a:rPr lang="cs-CZ" b="1" dirty="0"/>
              <a:t>v </a:t>
            </a:r>
            <a:r>
              <a:rPr lang="cs-CZ" b="1" dirty="0" smtClean="0"/>
              <a:t>diskusi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</a:t>
            </a:r>
            <a:r>
              <a:rPr lang="cs-CZ" b="1" dirty="0">
                <a:solidFill>
                  <a:srgbClr val="0070C0"/>
                </a:solidFill>
              </a:rPr>
              <a:t>:</a:t>
            </a:r>
            <a:endParaRPr lang="cs-CZ" dirty="0">
              <a:solidFill>
                <a:srgbClr val="0070C0"/>
              </a:solidFill>
            </a:endParaRPr>
          </a:p>
          <a:p>
            <a:pPr lvl="0"/>
            <a:r>
              <a:rPr lang="cs-CZ" dirty="0"/>
              <a:t>Učitel vyzve studenty, aby v  pěti minutách zapsali na levou stranu T – grafu co nejvíce argumentů „ano</a:t>
            </a:r>
            <a:r>
              <a:rPr lang="cs-CZ" dirty="0" smtClean="0"/>
              <a:t>“/ „</a:t>
            </a:r>
            <a:r>
              <a:rPr lang="cs-CZ" dirty="0"/>
              <a:t>pro“ k předloženému tématu (textu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dirty="0"/>
              <a:t>V dalších pěti minutách zapíší do T-grafu na pravou stranu co nejvíce argumentů pro „ne“ </a:t>
            </a:r>
            <a:r>
              <a:rPr lang="cs-CZ" dirty="0" smtClean="0"/>
              <a:t>/ „</a:t>
            </a:r>
            <a:r>
              <a:rPr lang="cs-CZ" dirty="0"/>
              <a:t>proti“ k danému tématu (textu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smtClean="0"/>
              <a:t>Příklad: </a:t>
            </a:r>
            <a:r>
              <a:rPr lang="cs-CZ" dirty="0" err="1" smtClean="0"/>
              <a:t>euhtanasie</a:t>
            </a:r>
            <a:r>
              <a:rPr lang="cs-CZ" dirty="0" smtClean="0"/>
              <a:t>, jaderná energie, prolomení limitu těžby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nerostných surovin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95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Metoda Vím – Chci vědět – Dozvěděl jsem se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postupně </a:t>
            </a:r>
            <a:r>
              <a:rPr lang="cs-CZ" dirty="0"/>
              <a:t>ve všech fázích </a:t>
            </a:r>
            <a:r>
              <a:rPr lang="cs-CZ" dirty="0" smtClean="0"/>
              <a:t>výuky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Postup</a:t>
            </a:r>
            <a:r>
              <a:rPr lang="cs-CZ" b="1" dirty="0">
                <a:solidFill>
                  <a:srgbClr val="0070C0"/>
                </a:solidFill>
              </a:rPr>
              <a:t>:</a:t>
            </a:r>
            <a:endParaRPr lang="cs-CZ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cs-CZ" dirty="0" smtClean="0"/>
              <a:t>1. Rozdělíme </a:t>
            </a:r>
            <a:r>
              <a:rPr lang="cs-CZ" dirty="0"/>
              <a:t>tabuli nebo veliký list papíru na tři široké sloupce, které označíme Vím – Chci vědět – Dozvěděl jsem </a:t>
            </a:r>
            <a:r>
              <a:rPr lang="cs-CZ" dirty="0" smtClean="0"/>
              <a:t>se (o totéž požádáme studenty).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2. Seznámíme </a:t>
            </a:r>
            <a:r>
              <a:rPr lang="cs-CZ" dirty="0"/>
              <a:t>studenty s tématem, kterému se hodláme </a:t>
            </a:r>
            <a:r>
              <a:rPr lang="cs-CZ" dirty="0" smtClean="0"/>
              <a:t>věnovat – např. </a:t>
            </a:r>
            <a:r>
              <a:rPr lang="cs-CZ" b="1" dirty="0" smtClean="0"/>
              <a:t>Digitální stopa.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3. Zeptáme </a:t>
            </a:r>
            <a:r>
              <a:rPr lang="cs-CZ" dirty="0"/>
              <a:t>se studentů, zda o daném tématu už něco vědí.</a:t>
            </a:r>
          </a:p>
          <a:p>
            <a:pPr marL="0" lvl="0" indent="0">
              <a:buNone/>
            </a:pPr>
            <a:r>
              <a:rPr lang="cs-CZ" dirty="0" smtClean="0"/>
              <a:t>4. Pokračujeme </a:t>
            </a:r>
            <a:r>
              <a:rPr lang="cs-CZ" dirty="0"/>
              <a:t>tak dlouho, dokud nezískáme několik klíčových faktů, kterými jsou si studenti dostatečně jisti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5. Zapíšeme je do sloupce </a:t>
            </a:r>
            <a:r>
              <a:rPr lang="cs-CZ" b="1" i="1" dirty="0"/>
              <a:t>Vím</a:t>
            </a:r>
            <a:r>
              <a:rPr lang="cs-CZ" dirty="0"/>
              <a:t> a požádáme studenty, aby totéž udělali ve svých sešitech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/>
              <a:t>6. Máme-li už několik návrhů k tématu, roztřídíme je spolu se studenty do kategorií.</a:t>
            </a:r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6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Metoda Vím – Chci vědět – Dozvěděl jsem se</a:t>
            </a:r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7. Aktivizujeme studenty </a:t>
            </a:r>
            <a:r>
              <a:rPr lang="cs-CZ" dirty="0"/>
              <a:t>k tomu, aby vzniklé kategorie ještě doplnili nějakými myšlenkami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8. Body nejistoty  a pochybností zapíšeme do </a:t>
            </a:r>
            <a:r>
              <a:rPr lang="cs-CZ" dirty="0"/>
              <a:t>sloupečku </a:t>
            </a:r>
            <a:r>
              <a:rPr lang="cs-CZ" b="1" i="1" dirty="0"/>
              <a:t>Chci vědět</a:t>
            </a:r>
            <a:r>
              <a:rPr lang="cs-CZ" b="1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9.</a:t>
            </a:r>
            <a:r>
              <a:rPr lang="cs-CZ" b="1" dirty="0" smtClean="0"/>
              <a:t> </a:t>
            </a:r>
            <a:r>
              <a:rPr lang="cs-CZ" dirty="0" smtClean="0"/>
              <a:t>Do </a:t>
            </a:r>
            <a:r>
              <a:rPr lang="cs-CZ" dirty="0"/>
              <a:t>téhož sloupce také zapíšeme, co by studenty zajímalo, co by se chtěli o tématu dozvědět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10. Vyzveme </a:t>
            </a:r>
            <a:r>
              <a:rPr lang="cs-CZ" dirty="0"/>
              <a:t>studenty, aby ke každé kategorii vytvořili nějaké </a:t>
            </a:r>
            <a:r>
              <a:rPr lang="cs-CZ" dirty="0" smtClean="0"/>
              <a:t>otázky.</a:t>
            </a:r>
          </a:p>
          <a:p>
            <a:pPr marL="0" lvl="0" indent="0">
              <a:buNone/>
            </a:pPr>
            <a:r>
              <a:rPr lang="cs-CZ" dirty="0" smtClean="0"/>
              <a:t>11. Studenti </a:t>
            </a:r>
            <a:r>
              <a:rPr lang="cs-CZ" dirty="0"/>
              <a:t>čtou a pracují s textem.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12. Pokud </a:t>
            </a:r>
            <a:r>
              <a:rPr lang="cs-CZ" dirty="0"/>
              <a:t>na své otázky v textu našli odpověď, zapíší tuto skutečnost do sloupce  </a:t>
            </a:r>
            <a:r>
              <a:rPr lang="cs-CZ" b="1" i="1" dirty="0"/>
              <a:t>Dozvěděl jsem se</a:t>
            </a:r>
            <a:r>
              <a:rPr lang="cs-CZ" b="1" i="1" dirty="0" smtClean="0"/>
              <a:t>.</a:t>
            </a:r>
          </a:p>
          <a:p>
            <a:pPr marL="0" lvl="0" indent="0">
              <a:buNone/>
            </a:pPr>
            <a:r>
              <a:rPr lang="cs-CZ" dirty="0" smtClean="0"/>
              <a:t>13.</a:t>
            </a:r>
            <a:r>
              <a:rPr lang="cs-CZ" b="1" i="1" dirty="0" smtClean="0"/>
              <a:t> </a:t>
            </a:r>
            <a:r>
              <a:rPr lang="cs-CZ" dirty="0" smtClean="0"/>
              <a:t>Do </a:t>
            </a:r>
            <a:r>
              <a:rPr lang="cs-CZ" dirty="0"/>
              <a:t>tohoto </a:t>
            </a:r>
            <a:r>
              <a:rPr lang="cs-CZ" dirty="0" smtClean="0"/>
              <a:t>sloupce </a:t>
            </a:r>
            <a:r>
              <a:rPr lang="cs-CZ" dirty="0"/>
              <a:t>úplně dole zaznamenáme i další informace, které jsme předem nepředpokládali a na které jsme se neptali.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50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Metoda Vím – Chci vědět – Dozvěděl jsem se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17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48173318"/>
              </p:ext>
            </p:extLst>
          </p:nvPr>
        </p:nvGraphicFramePr>
        <p:xfrm>
          <a:off x="755577" y="2420888"/>
          <a:ext cx="7848871" cy="2634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57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16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165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r>
                        <a:rPr lang="cs-CZ" sz="1600" dirty="0" smtClean="0">
                          <a:effectLst/>
                        </a:rPr>
                        <a:t>VÍM</a:t>
                      </a:r>
                      <a:endParaRPr lang="cs-CZ" sz="16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tabLst>
                          <a:tab pos="2876550" algn="l"/>
                        </a:tabLst>
                      </a:pPr>
                      <a:r>
                        <a:rPr lang="cs-CZ" sz="1600" dirty="0" smtClean="0">
                          <a:effectLst/>
                        </a:rPr>
                        <a:t>CHCI </a:t>
                      </a:r>
                      <a:r>
                        <a:rPr lang="cs-CZ" sz="1600" dirty="0">
                          <a:effectLst/>
                        </a:rPr>
                        <a:t>VĚDĚT</a:t>
                      </a:r>
                      <a:endParaRPr lang="cs-CZ" sz="16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76550" algn="l"/>
                        </a:tabLs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r>
                        <a:rPr lang="cs-CZ" sz="1600" dirty="0" smtClean="0">
                          <a:effectLst/>
                        </a:rPr>
                        <a:t>DOZVĚDĚL </a:t>
                      </a:r>
                      <a:r>
                        <a:rPr lang="cs-CZ" sz="1600" dirty="0">
                          <a:effectLst/>
                        </a:rPr>
                        <a:t>JSEM SE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36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30275" algn="ctr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300"/>
                        </a:spcAft>
                        <a:tabLst>
                          <a:tab pos="287655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76550" algn="l"/>
                        </a:tabLs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98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cap="all" dirty="0" smtClean="0">
                <a:solidFill>
                  <a:srgbClr val="FF0000"/>
                </a:solidFill>
              </a:rPr>
              <a:t>Uvědomění si významu</a:t>
            </a:r>
            <a:endParaRPr lang="cs-CZ" b="1" cap="all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Zprostředkování nových poznatků, vlastního vzdělávacího obsahu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Konstruování nových </a:t>
            </a:r>
            <a:r>
              <a:rPr lang="cs-CZ" dirty="0" smtClean="0">
                <a:latin typeface="Calibri" panose="020F0502020204030204" pitchFamily="34" charset="0"/>
              </a:rPr>
              <a:t>znalostí, dovedností a postojů 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</a:rPr>
              <a:t> </a:t>
            </a:r>
            <a:r>
              <a:rPr lang="cs-CZ" dirty="0" smtClean="0">
                <a:latin typeface="Calibri" panose="020F0502020204030204" pitchFamily="34" charset="0"/>
              </a:rPr>
              <a:t>   v interakci </a:t>
            </a:r>
            <a:r>
              <a:rPr lang="cs-CZ" dirty="0" err="1" smtClean="0">
                <a:latin typeface="Calibri" panose="020F0502020204030204" pitchFamily="34" charset="0"/>
              </a:rPr>
              <a:t>prekoncept</a:t>
            </a:r>
            <a:r>
              <a:rPr lang="cs-CZ" dirty="0" smtClean="0">
                <a:latin typeface="Calibri" panose="020F0502020204030204" pitchFamily="34" charset="0"/>
              </a:rPr>
              <a:t> – vzdělávací obsah 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3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534400" cy="79208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Metody pro UVĚDOMĚNÍ SI významu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19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I.N.S.E.R.T.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Řízené čtení (čtení s otázkami)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Podvojný deník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Interaktivní výklad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Učíme se navzájem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11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>
                <a:solidFill>
                  <a:srgbClr val="FF0000"/>
                </a:solidFill>
              </a:rPr>
              <a:t>Rámcový obsah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2204864"/>
            <a:ext cx="7467600" cy="3784861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Calibri" panose="020F0502020204030204" pitchFamily="34" charset="0"/>
              </a:rPr>
              <a:t>Konstruktivistické pojetí výuky</a:t>
            </a:r>
          </a:p>
          <a:p>
            <a:r>
              <a:rPr lang="cs-CZ" sz="3200" dirty="0" smtClean="0">
                <a:latin typeface="Calibri" panose="020F0502020204030204" pitchFamily="34" charset="0"/>
              </a:rPr>
              <a:t>Trojfázový model učení</a:t>
            </a:r>
          </a:p>
          <a:p>
            <a:r>
              <a:rPr lang="cs-CZ" sz="3200" dirty="0" smtClean="0">
                <a:latin typeface="Calibri" panose="020F0502020204030204" pitchFamily="34" charset="0"/>
              </a:rPr>
              <a:t>Vybrané metody aktivizující vysokoškolskou výuku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93359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Dvojitý zápisník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0070C0"/>
                </a:solidFill>
              </a:rPr>
              <a:t>Použití:</a:t>
            </a:r>
            <a:r>
              <a:rPr lang="cs-CZ" sz="2000" dirty="0" smtClean="0"/>
              <a:t> </a:t>
            </a:r>
            <a:r>
              <a:rPr lang="cs-CZ" sz="2000" b="1" dirty="0" smtClean="0"/>
              <a:t>v </a:t>
            </a:r>
            <a:r>
              <a:rPr lang="cs-CZ" sz="2000" b="1" dirty="0"/>
              <a:t>druhé fázi učení, tedy v uvědomění si významu</a:t>
            </a:r>
            <a:r>
              <a:rPr lang="cs-CZ" sz="2000" dirty="0"/>
              <a:t> nových </a:t>
            </a:r>
            <a:r>
              <a:rPr lang="cs-CZ" sz="2000" dirty="0" smtClean="0"/>
              <a:t>souvislostí</a:t>
            </a:r>
          </a:p>
          <a:p>
            <a:r>
              <a:rPr lang="cs-CZ" sz="2000" dirty="0" smtClean="0"/>
              <a:t>Metoda umožňuje </a:t>
            </a:r>
            <a:r>
              <a:rPr lang="cs-CZ" sz="2000" b="1" dirty="0" smtClean="0"/>
              <a:t>písemně </a:t>
            </a:r>
            <a:r>
              <a:rPr lang="cs-CZ" sz="2000" b="1" dirty="0"/>
              <a:t>reflektovat text</a:t>
            </a:r>
            <a:r>
              <a:rPr lang="cs-CZ" sz="2000" dirty="0"/>
              <a:t> – odborný i </a:t>
            </a:r>
            <a:r>
              <a:rPr lang="cs-CZ" sz="2000" dirty="0" smtClean="0"/>
              <a:t>umělecký </a:t>
            </a:r>
          </a:p>
          <a:p>
            <a:r>
              <a:rPr lang="cs-CZ" sz="2000" dirty="0" smtClean="0"/>
              <a:t>V </a:t>
            </a:r>
            <a:r>
              <a:rPr lang="cs-CZ" sz="2000" dirty="0"/>
              <a:t>závěru </a:t>
            </a:r>
            <a:r>
              <a:rPr lang="cs-CZ" sz="2000" dirty="0" smtClean="0"/>
              <a:t>výuky (</a:t>
            </a:r>
            <a:r>
              <a:rPr lang="cs-CZ" sz="2000" dirty="0"/>
              <a:t>v rámci reflexe) pak můžeme </a:t>
            </a:r>
            <a:r>
              <a:rPr lang="cs-CZ" sz="2000" dirty="0" smtClean="0"/>
              <a:t>s </a:t>
            </a:r>
            <a:r>
              <a:rPr lang="cs-CZ" sz="2000" dirty="0"/>
              <a:t>metodou pracovat několikerým </a:t>
            </a:r>
            <a:r>
              <a:rPr lang="cs-CZ" sz="2000" dirty="0" smtClean="0"/>
              <a:t>způsobem</a:t>
            </a:r>
          </a:p>
          <a:p>
            <a:r>
              <a:rPr lang="cs-CZ" sz="2000" b="1" dirty="0" smtClean="0">
                <a:solidFill>
                  <a:srgbClr val="0070C0"/>
                </a:solidFill>
              </a:rPr>
              <a:t>Popis </a:t>
            </a:r>
            <a:r>
              <a:rPr lang="cs-CZ" sz="2000" b="1" dirty="0">
                <a:solidFill>
                  <a:srgbClr val="0070C0"/>
                </a:solidFill>
              </a:rPr>
              <a:t>metody</a:t>
            </a:r>
            <a:r>
              <a:rPr lang="cs-CZ" sz="2000" b="1" dirty="0"/>
              <a:t>:</a:t>
            </a:r>
            <a:endParaRPr lang="cs-CZ" sz="2000" dirty="0"/>
          </a:p>
          <a:p>
            <a:r>
              <a:rPr lang="cs-CZ" sz="2000" dirty="0"/>
              <a:t>Volnou stránku rozdělíme svislou čarou na dvě poloviny</a:t>
            </a:r>
            <a:r>
              <a:rPr lang="cs-CZ" sz="2000" dirty="0" smtClean="0"/>
              <a:t>.</a:t>
            </a:r>
          </a:p>
          <a:p>
            <a:pPr lvl="1"/>
            <a:r>
              <a:rPr lang="cs-CZ" sz="2000" dirty="0" smtClean="0"/>
              <a:t>Na levou stranu si vypisujeme </a:t>
            </a:r>
            <a:r>
              <a:rPr lang="cs-CZ" sz="2000" b="1" dirty="0" smtClean="0"/>
              <a:t>citát</a:t>
            </a:r>
            <a:r>
              <a:rPr lang="cs-CZ" sz="2000" dirty="0" smtClean="0"/>
              <a:t> - slova, věty, ucelené myšlenky, pasáže, které nás zaujaly. </a:t>
            </a:r>
          </a:p>
          <a:p>
            <a:pPr lvl="1"/>
            <a:r>
              <a:rPr lang="cs-CZ" sz="2000" dirty="0" smtClean="0"/>
              <a:t>Na </a:t>
            </a:r>
            <a:r>
              <a:rPr lang="cs-CZ" sz="2000" dirty="0"/>
              <a:t>pravou stranu k nim zapisujeme svůj </a:t>
            </a:r>
            <a:r>
              <a:rPr lang="cs-CZ" sz="2000" b="1" dirty="0"/>
              <a:t>komentář.</a:t>
            </a:r>
            <a:r>
              <a:rPr lang="cs-CZ" sz="2000" dirty="0"/>
              <a:t> 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951284"/>
              </p:ext>
            </p:extLst>
          </p:nvPr>
        </p:nvGraphicFramePr>
        <p:xfrm>
          <a:off x="971600" y="5085184"/>
          <a:ext cx="6458217" cy="1481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58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Citace z textu: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Vlastní komentáře: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778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487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I.N.S:E.R.T.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Jedna </a:t>
            </a:r>
            <a:r>
              <a:rPr lang="cs-CZ" dirty="0"/>
              <a:t>ze základních metod kritického </a:t>
            </a:r>
            <a:r>
              <a:rPr lang="cs-CZ" dirty="0" smtClean="0"/>
              <a:t>myšlení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Použití:  </a:t>
            </a:r>
            <a:r>
              <a:rPr lang="cs-CZ" dirty="0" smtClean="0"/>
              <a:t>ve fázi uvědomění  </a:t>
            </a:r>
            <a:r>
              <a:rPr lang="cs-CZ" dirty="0"/>
              <a:t>– při četbě odborného </a:t>
            </a:r>
            <a:r>
              <a:rPr lang="cs-CZ" dirty="0" smtClean="0"/>
              <a:t>textu</a:t>
            </a:r>
          </a:p>
          <a:p>
            <a:r>
              <a:rPr lang="cs-CZ" dirty="0" smtClean="0"/>
              <a:t>Základem je systém </a:t>
            </a:r>
            <a:r>
              <a:rPr lang="cs-CZ" dirty="0"/>
              <a:t>několika značek </a:t>
            </a:r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r>
              <a:rPr lang="cs-CZ" b="1" dirty="0"/>
              <a:t>M</a:t>
            </a:r>
            <a:r>
              <a:rPr lang="cs-CZ" b="1" dirty="0" smtClean="0"/>
              <a:t>etoda </a:t>
            </a:r>
            <a:r>
              <a:rPr lang="cs-CZ" b="1" dirty="0"/>
              <a:t>INSERT při četbě pomáhá:</a:t>
            </a:r>
            <a:endParaRPr lang="cs-CZ" dirty="0"/>
          </a:p>
          <a:p>
            <a:pPr lvl="0"/>
            <a:r>
              <a:rPr lang="cs-CZ" dirty="0"/>
              <a:t>získat z textu </a:t>
            </a:r>
            <a:r>
              <a:rPr lang="cs-CZ" dirty="0" smtClean="0"/>
              <a:t>informace</a:t>
            </a:r>
            <a:endParaRPr lang="cs-CZ" dirty="0"/>
          </a:p>
          <a:p>
            <a:pPr lvl="0"/>
            <a:r>
              <a:rPr lang="cs-CZ" dirty="0"/>
              <a:t>analyzovat text při prvním </a:t>
            </a:r>
            <a:r>
              <a:rPr lang="cs-CZ" dirty="0" smtClean="0"/>
              <a:t>čtení</a:t>
            </a:r>
            <a:endParaRPr lang="cs-CZ" dirty="0"/>
          </a:p>
          <a:p>
            <a:pPr lvl="0"/>
            <a:r>
              <a:rPr lang="cs-CZ" dirty="0"/>
              <a:t>vybírat informace podle </a:t>
            </a:r>
            <a:r>
              <a:rPr lang="cs-CZ" dirty="0" smtClean="0"/>
              <a:t>důležitosti</a:t>
            </a:r>
            <a:endParaRPr lang="cs-CZ" dirty="0"/>
          </a:p>
          <a:p>
            <a:pPr lvl="0"/>
            <a:r>
              <a:rPr lang="cs-CZ" dirty="0"/>
              <a:t>třídit informace na známé, nové – důvěryhodné, </a:t>
            </a:r>
            <a:r>
              <a:rPr lang="cs-CZ" dirty="0" smtClean="0"/>
              <a:t>nedůvěryhodné</a:t>
            </a:r>
            <a:endParaRPr lang="cs-CZ" dirty="0"/>
          </a:p>
          <a:p>
            <a:pPr lvl="0"/>
            <a:r>
              <a:rPr lang="cs-CZ" dirty="0"/>
              <a:t>propojovat známé s </a:t>
            </a:r>
            <a:r>
              <a:rPr lang="cs-CZ" dirty="0" smtClean="0"/>
              <a:t>novým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57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</a:t>
            </a:r>
            <a:r>
              <a:rPr lang="cs-CZ" b="1" dirty="0" smtClean="0">
                <a:solidFill>
                  <a:srgbClr val="FF0000"/>
                </a:solidFill>
              </a:rPr>
              <a:t>I.N.S.E.R.T</a:t>
            </a:r>
            <a:r>
              <a:rPr lang="cs-CZ" b="1" dirty="0">
                <a:solidFill>
                  <a:srgbClr val="FF0000"/>
                </a:solidFill>
              </a:rPr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22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55201745"/>
              </p:ext>
            </p:extLst>
          </p:nvPr>
        </p:nvGraphicFramePr>
        <p:xfrm>
          <a:off x="323528" y="1628800"/>
          <a:ext cx="8424936" cy="46085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4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695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441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√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Udělejte 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fajfku na okraji textu, jestliže určitá informace v textu potvrzuje, co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jste 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věděl/a nebo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si </a:t>
                      </a:r>
                      <a:r>
                        <a:rPr lang="cs-CZ" sz="1800" b="0" dirty="0">
                          <a:solidFill>
                            <a:schemeClr val="tx1"/>
                          </a:solidFill>
                          <a:effectLst/>
                        </a:rPr>
                        <a:t>myslel/a, že </a:t>
                      </a:r>
                      <a:r>
                        <a:rPr lang="cs-CZ" sz="1800" b="0" dirty="0" smtClean="0">
                          <a:solidFill>
                            <a:schemeClr val="tx1"/>
                          </a:solidFill>
                          <a:effectLst/>
                        </a:rPr>
                        <a:t>víte.</a:t>
                      </a:r>
                      <a:endParaRPr lang="cs-CZ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–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Udělejte </a:t>
                      </a:r>
                      <a:r>
                        <a:rPr lang="cs-CZ" sz="1800" dirty="0">
                          <a:effectLst/>
                        </a:rPr>
                        <a:t>minus, jestliže je informace, kterou </a:t>
                      </a:r>
                      <a:r>
                        <a:rPr lang="cs-CZ" sz="1800" dirty="0" smtClean="0">
                          <a:effectLst/>
                        </a:rPr>
                        <a:t>čtete, </a:t>
                      </a:r>
                      <a:r>
                        <a:rPr lang="cs-CZ" sz="1800" dirty="0">
                          <a:effectLst/>
                        </a:rPr>
                        <a:t>v rozporu s tím, co </a:t>
                      </a:r>
                      <a:r>
                        <a:rPr lang="cs-CZ" sz="1800" dirty="0" smtClean="0">
                          <a:effectLst/>
                        </a:rPr>
                        <a:t>víte. </a:t>
                      </a:r>
                      <a:r>
                        <a:rPr lang="cs-CZ" sz="1800" dirty="0">
                          <a:effectLst/>
                        </a:rPr>
                        <a:t>Tímto znaménkem </a:t>
                      </a:r>
                      <a:r>
                        <a:rPr lang="cs-CZ" sz="1800" dirty="0" smtClean="0">
                          <a:effectLst/>
                        </a:rPr>
                        <a:t>můžete označit </a:t>
                      </a:r>
                      <a:r>
                        <a:rPr lang="cs-CZ" sz="1800" dirty="0">
                          <a:effectLst/>
                        </a:rPr>
                        <a:t>také nějaký rozpor uvnitř textu.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+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Udělejte </a:t>
                      </a:r>
                      <a:r>
                        <a:rPr lang="cs-CZ" sz="1800" dirty="0">
                          <a:effectLst/>
                        </a:rPr>
                        <a:t>plus, jestliže informace, kterou se </a:t>
                      </a:r>
                      <a:r>
                        <a:rPr lang="cs-CZ" sz="1800" dirty="0" smtClean="0">
                          <a:effectLst/>
                        </a:rPr>
                        <a:t>dozvíte, </a:t>
                      </a:r>
                      <a:r>
                        <a:rPr lang="cs-CZ" sz="1800" dirty="0">
                          <a:effectLst/>
                        </a:rPr>
                        <a:t>je pro </a:t>
                      </a:r>
                      <a:r>
                        <a:rPr lang="cs-CZ" sz="1800" dirty="0" smtClean="0">
                          <a:effectLst/>
                        </a:rPr>
                        <a:t>Vás </a:t>
                      </a:r>
                      <a:r>
                        <a:rPr lang="cs-CZ" sz="1800" dirty="0">
                          <a:effectLst/>
                        </a:rPr>
                        <a:t>nová a zároveň důvěryhodná.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81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FF00"/>
                          </a:solidFill>
                          <a:effectLst/>
                        </a:rPr>
                        <a:t>?</a:t>
                      </a:r>
                      <a:endParaRPr lang="cs-CZ" sz="20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Udělejte </a:t>
                      </a:r>
                      <a:r>
                        <a:rPr lang="cs-CZ" sz="1800" dirty="0">
                          <a:effectLst/>
                        </a:rPr>
                        <a:t>otazník, jestliže se objeví informace, které </a:t>
                      </a:r>
                      <a:r>
                        <a:rPr lang="cs-CZ" sz="1800" dirty="0" smtClean="0">
                          <a:effectLst/>
                        </a:rPr>
                        <a:t>nerozumíte, </a:t>
                      </a:r>
                      <a:r>
                        <a:rPr lang="cs-CZ" sz="1800" dirty="0">
                          <a:effectLst/>
                        </a:rPr>
                        <a:t>která </a:t>
                      </a:r>
                      <a:r>
                        <a:rPr lang="cs-CZ" sz="1800" dirty="0" smtClean="0">
                          <a:effectLst/>
                        </a:rPr>
                        <a:t>Vás </a:t>
                      </a:r>
                      <a:r>
                        <a:rPr lang="cs-CZ" sz="1800" dirty="0">
                          <a:effectLst/>
                        </a:rPr>
                        <a:t>mate nebo o které </a:t>
                      </a:r>
                      <a:r>
                        <a:rPr lang="cs-CZ" sz="1800" dirty="0" smtClean="0">
                          <a:effectLst/>
                        </a:rPr>
                        <a:t>byste se chtěl/a </a:t>
                      </a:r>
                      <a:r>
                        <a:rPr lang="cs-CZ" sz="1800" dirty="0">
                          <a:effectLst/>
                        </a:rPr>
                        <a:t>dozvědět více.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46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REFLEXE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772816"/>
            <a:ext cx="7467600" cy="42169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>
                <a:latin typeface="Calibri" panose="020F0502020204030204" pitchFamily="34" charset="0"/>
              </a:rPr>
              <a:t>Student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si dělá nový „pořádek“ v tom, co se naučil, formuluje závěrečné pochopení po svém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hledá, propracovává a vytváří svými slovy smysluplné znění svých myšlenek, názorů apod.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přichází na to, co se dozvěděl, díky předchozím fázím, a uvědomuje si hranice svého (ne)chápání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staví novou strukturu z původních i nových poznatků a otázek, obaluje je podrobnostmi, ujasňuje si souvislosti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0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REFLEXE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632848" cy="460851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Týká se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</a:rPr>
              <a:t>cílů učení </a:t>
            </a:r>
            <a:r>
              <a:rPr lang="cs-CZ" dirty="0" smtClean="0">
                <a:latin typeface="Calibri" panose="020F0502020204030204" pitchFamily="34" charset="0"/>
              </a:rPr>
              <a:t>věcnému obsahu – </a:t>
            </a:r>
            <a:r>
              <a:rPr lang="cs-CZ" b="1" i="1" dirty="0" smtClean="0">
                <a:latin typeface="Calibri" panose="020F0502020204030204" pitchFamily="34" charset="0"/>
              </a:rPr>
              <a:t>Co</a:t>
            </a:r>
            <a:r>
              <a:rPr lang="cs-CZ" i="1" dirty="0" smtClean="0">
                <a:latin typeface="Calibri" panose="020F0502020204030204" pitchFamily="34" charset="0"/>
              </a:rPr>
              <a:t> jsem se naučil, měl pochopit, zvládnout?</a:t>
            </a:r>
          </a:p>
          <a:p>
            <a:pPr lvl="1"/>
            <a:r>
              <a:rPr lang="cs-CZ" i="1" dirty="0" smtClean="0">
                <a:latin typeface="Calibri" panose="020F0502020204030204" pitchFamily="34" charset="0"/>
              </a:rPr>
              <a:t> </a:t>
            </a:r>
            <a:r>
              <a:rPr lang="cs-CZ" b="1" dirty="0" smtClean="0">
                <a:latin typeface="Calibri" panose="020F0502020204030204" pitchFamily="34" charset="0"/>
              </a:rPr>
              <a:t>procesu učení </a:t>
            </a:r>
            <a:r>
              <a:rPr lang="cs-CZ" dirty="0" smtClean="0">
                <a:latin typeface="Calibri" panose="020F0502020204030204" pitchFamily="34" charset="0"/>
              </a:rPr>
              <a:t>– </a:t>
            </a:r>
            <a:r>
              <a:rPr lang="cs-CZ" b="1" i="1" dirty="0" smtClean="0">
                <a:latin typeface="Calibri" panose="020F0502020204030204" pitchFamily="34" charset="0"/>
              </a:rPr>
              <a:t>Jak</a:t>
            </a:r>
            <a:r>
              <a:rPr lang="cs-CZ" i="1" dirty="0" smtClean="0">
                <a:latin typeface="Calibri" panose="020F0502020204030204" pitchFamily="34" charset="0"/>
              </a:rPr>
              <a:t> jsem se učil?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Student si ujasňuje postupy učení a myšlení, kterými dospěl k novým informacím a pochopení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Uspokojení z vědění, radost, zvědavost, co bude dál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Reflexe EVOKUJE nové nápady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Reflexi je TŘEBA zařadit v každé vyučovací jednotce </a:t>
            </a:r>
            <a:endParaRPr lang="cs-CZ" dirty="0">
              <a:latin typeface="Calibri" panose="020F0502020204030204" pitchFamily="34" charset="0"/>
            </a:endParaRPr>
          </a:p>
          <a:p>
            <a:pPr marL="329184" lvl="1" indent="0">
              <a:buNone/>
            </a:pPr>
            <a:endParaRPr lang="cs-CZ" i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40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Fáze reflexe – pedagogické omyly 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2800" dirty="0" smtClean="0">
                <a:latin typeface="Calibri" panose="020F0502020204030204" pitchFamily="34" charset="0"/>
              </a:rPr>
              <a:t>Spěch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Výklad</a:t>
            </a:r>
          </a:p>
          <a:p>
            <a:endParaRPr lang="cs-CZ" sz="2800" dirty="0" smtClean="0">
              <a:latin typeface="Calibri" panose="020F0502020204030204" pitchFamily="34" charset="0"/>
            </a:endParaRPr>
          </a:p>
          <a:p>
            <a:r>
              <a:rPr lang="cs-CZ" sz="2800" dirty="0" smtClean="0">
                <a:latin typeface="Calibri" panose="020F0502020204030204" pitchFamily="34" charset="0"/>
              </a:rPr>
              <a:t>Kontrolování	</a:t>
            </a:r>
          </a:p>
          <a:p>
            <a:pPr marL="0" indent="0">
              <a:buNone/>
            </a:pPr>
            <a:r>
              <a:rPr lang="cs-CZ" sz="2800" dirty="0" smtClean="0">
                <a:latin typeface="Calibri" panose="020F0502020204030204" pitchFamily="34" charset="0"/>
              </a:rPr>
              <a:t>					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Vyrušování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60" y="2276872"/>
            <a:ext cx="2059429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76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Metody vhodné pro reflexi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3960440" cy="439248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Brainstorming ve dvojicích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Skupinový brainstorming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Klíčová slova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Zpřeházené věty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Myšlenkové mapy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I.N.S.E.R.T.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Pětiminutové pojednání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Podvojné deníky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Poslední slovo patří mně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312368" cy="432048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Volné psaní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Pětilístek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Kostka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Třídílný zápisník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Srovnávací tabulka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T-graf</a:t>
            </a:r>
          </a:p>
          <a:p>
            <a:r>
              <a:rPr lang="cs-CZ" dirty="0" err="1" smtClean="0">
                <a:latin typeface="Calibri" panose="020F0502020204030204" pitchFamily="34" charset="0"/>
              </a:rPr>
              <a:t>Vennův</a:t>
            </a:r>
            <a:r>
              <a:rPr lang="cs-CZ" dirty="0" smtClean="0">
                <a:latin typeface="Calibri" panose="020F0502020204030204" pitchFamily="34" charset="0"/>
              </a:rPr>
              <a:t> diagram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Záznamy z 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1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Předvídání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62500" lnSpcReduction="20000"/>
          </a:bodyPr>
          <a:lstStyle/>
          <a:p>
            <a:r>
              <a:rPr lang="cs-CZ" sz="3200" b="1" dirty="0" smtClean="0">
                <a:solidFill>
                  <a:srgbClr val="0070C0"/>
                </a:solidFill>
              </a:rPr>
              <a:t>Použití</a:t>
            </a:r>
            <a:r>
              <a:rPr lang="cs-CZ" sz="3200" dirty="0" smtClean="0"/>
              <a:t>: především </a:t>
            </a:r>
            <a:r>
              <a:rPr lang="cs-CZ" sz="3200" dirty="0"/>
              <a:t>ve fázi </a:t>
            </a:r>
            <a:r>
              <a:rPr lang="cs-CZ" sz="3200" dirty="0" smtClean="0"/>
              <a:t>reflexe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3200" dirty="0" smtClean="0"/>
          </a:p>
          <a:p>
            <a:r>
              <a:rPr lang="cs-CZ" sz="3200" b="1" dirty="0" smtClean="0">
                <a:solidFill>
                  <a:srgbClr val="0070C0"/>
                </a:solidFill>
              </a:rPr>
              <a:t>Postup:</a:t>
            </a:r>
            <a:endParaRPr lang="cs-CZ" sz="3200" b="1" dirty="0">
              <a:solidFill>
                <a:srgbClr val="0070C0"/>
              </a:solidFill>
            </a:endParaRPr>
          </a:p>
          <a:p>
            <a:r>
              <a:rPr lang="cs-CZ" sz="3200" b="1" dirty="0"/>
              <a:t>Učitel</a:t>
            </a:r>
            <a:r>
              <a:rPr lang="cs-CZ" sz="3200" dirty="0"/>
              <a:t> definuje problém, popíše určitou situaci, probere učební </a:t>
            </a:r>
            <a:r>
              <a:rPr lang="cs-CZ" sz="3200" dirty="0" smtClean="0"/>
              <a:t>téma</a:t>
            </a:r>
          </a:p>
          <a:p>
            <a:pPr lvl="1"/>
            <a:r>
              <a:rPr lang="cs-CZ" dirty="0" smtClean="0"/>
              <a:t>Použije pro podnícení studentů k</a:t>
            </a:r>
            <a:r>
              <a:rPr lang="cs-CZ" dirty="0"/>
              <a:t> zamyšlení </a:t>
            </a:r>
            <a:r>
              <a:rPr lang="cs-CZ" dirty="0" smtClean="0"/>
              <a:t>„provokativní otázku“</a:t>
            </a:r>
          </a:p>
          <a:p>
            <a:r>
              <a:rPr lang="cs-CZ" sz="3200" b="1" dirty="0" smtClean="0"/>
              <a:t>Student</a:t>
            </a:r>
            <a:r>
              <a:rPr lang="cs-CZ" sz="3200" dirty="0" smtClean="0"/>
              <a:t> </a:t>
            </a:r>
            <a:r>
              <a:rPr lang="cs-CZ" sz="3200" dirty="0"/>
              <a:t>tak na základě známých faktů a daných podmínek předvídá, k čemu by mohlo dojít.</a:t>
            </a:r>
          </a:p>
          <a:p>
            <a:pPr marL="0" indent="0">
              <a:buNone/>
            </a:pPr>
            <a:r>
              <a:rPr lang="cs-CZ" sz="3200" dirty="0"/>
              <a:t> </a:t>
            </a:r>
          </a:p>
          <a:p>
            <a:r>
              <a:rPr lang="cs-CZ" sz="3200" b="1" dirty="0" smtClean="0">
                <a:solidFill>
                  <a:srgbClr val="0070C0"/>
                </a:solidFill>
              </a:rPr>
              <a:t>Příklad témat</a:t>
            </a:r>
            <a:r>
              <a:rPr lang="cs-CZ" sz="3200" b="1" dirty="0" smtClean="0"/>
              <a:t>:</a:t>
            </a:r>
            <a:endParaRPr lang="cs-CZ" sz="3200" dirty="0"/>
          </a:p>
          <a:p>
            <a:r>
              <a:rPr lang="cs-CZ" sz="3200" b="1" dirty="0" smtClean="0"/>
              <a:t>Technologie</a:t>
            </a:r>
          </a:p>
          <a:p>
            <a:pPr lvl="1"/>
            <a:r>
              <a:rPr lang="cs-CZ" dirty="0" smtClean="0"/>
              <a:t>Co </a:t>
            </a:r>
            <a:r>
              <a:rPr lang="cs-CZ" dirty="0"/>
              <a:t>nastane, když správně nezaložím obvodové zdivo?</a:t>
            </a:r>
          </a:p>
          <a:p>
            <a:r>
              <a:rPr lang="cs-CZ" sz="3200" b="1" dirty="0" smtClean="0"/>
              <a:t>Ekonomika</a:t>
            </a:r>
          </a:p>
          <a:p>
            <a:pPr lvl="1"/>
            <a:r>
              <a:rPr lang="cs-CZ" dirty="0" smtClean="0"/>
              <a:t>Co </a:t>
            </a:r>
            <a:r>
              <a:rPr lang="cs-CZ" dirty="0"/>
              <a:t>se stane na trhu z ekonomického hlediska, pokud se rapidně zvedne celosvětová cena ropy? </a:t>
            </a:r>
            <a:endParaRPr lang="cs-CZ" dirty="0" smtClean="0"/>
          </a:p>
          <a:p>
            <a:pPr lvl="1"/>
            <a:r>
              <a:rPr lang="cs-CZ" dirty="0" smtClean="0"/>
              <a:t>Jaký </a:t>
            </a:r>
            <a:r>
              <a:rPr lang="cs-CZ" dirty="0"/>
              <a:t>dopad nastane v případě, že ČR bude mít v následujících letech několikanásobně větší import než export?</a:t>
            </a:r>
          </a:p>
          <a:p>
            <a:pPr marL="0" indent="0">
              <a:buNone/>
            </a:pPr>
            <a:r>
              <a:rPr lang="cs-CZ" sz="29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43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SNĚHOVÁ KOULE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</a:t>
            </a:r>
            <a:r>
              <a:rPr lang="cs-CZ" dirty="0"/>
              <a:t>fáze reflexe v trojfázovém modelu učení</a:t>
            </a:r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Cíl: </a:t>
            </a:r>
            <a:r>
              <a:rPr lang="cs-CZ" dirty="0" smtClean="0"/>
              <a:t>nabalování poznatků, procvičování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>
                <a:solidFill>
                  <a:srgbClr val="0070C0"/>
                </a:solidFill>
              </a:rPr>
              <a:t>Postup:</a:t>
            </a:r>
            <a:endParaRPr lang="cs-CZ" dirty="0">
              <a:solidFill>
                <a:srgbClr val="0070C0"/>
              </a:solidFill>
            </a:endParaRPr>
          </a:p>
          <a:p>
            <a:pPr lvl="1"/>
            <a:r>
              <a:rPr lang="cs-CZ" dirty="0" smtClean="0"/>
              <a:t>1. Učitel </a:t>
            </a:r>
            <a:r>
              <a:rPr lang="cs-CZ" dirty="0"/>
              <a:t>zadá téma, otázku.</a:t>
            </a:r>
          </a:p>
          <a:p>
            <a:pPr lvl="1"/>
            <a:r>
              <a:rPr lang="cs-CZ" dirty="0" smtClean="0"/>
              <a:t>2. Určí </a:t>
            </a:r>
            <a:r>
              <a:rPr lang="cs-CZ" dirty="0"/>
              <a:t>čas, po který má student možnost celou věc si dobře promyslet.</a:t>
            </a:r>
          </a:p>
          <a:p>
            <a:pPr lvl="1"/>
            <a:r>
              <a:rPr lang="cs-CZ" dirty="0" smtClean="0"/>
              <a:t>3. Po </a:t>
            </a:r>
            <a:r>
              <a:rPr lang="cs-CZ" dirty="0"/>
              <a:t>uplynutí stanovené doby studenti začnou o daném promyšleném tématu diskutovat ve dvojicích. I tato diskuse je omezena časem.</a:t>
            </a:r>
          </a:p>
          <a:p>
            <a:pPr lvl="1"/>
            <a:r>
              <a:rPr lang="cs-CZ" dirty="0" smtClean="0"/>
              <a:t>4. Poté </a:t>
            </a:r>
            <a:r>
              <a:rPr lang="cs-CZ" dirty="0"/>
              <a:t>se dvojice sloučí ve čtveřici a celý proces se opakuje.</a:t>
            </a:r>
          </a:p>
          <a:p>
            <a:pPr lvl="1"/>
            <a:r>
              <a:rPr lang="cs-CZ" dirty="0" smtClean="0"/>
              <a:t>5. Nakonec </a:t>
            </a:r>
            <a:r>
              <a:rPr lang="cs-CZ" dirty="0"/>
              <a:t>se čtveřice sloučí ve skupinu osmi studentů, a to celé pokračuje dál tak, </a:t>
            </a:r>
            <a:r>
              <a:rPr lang="cs-CZ" dirty="0" smtClean="0"/>
              <a:t>až </a:t>
            </a:r>
            <a:r>
              <a:rPr lang="cs-CZ" dirty="0"/>
              <a:t>se skupiny sloučí v jednu celou skupinu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06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SNĚHOVÁ KOULE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29</a:t>
            </a:fld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5079" y="1527175"/>
            <a:ext cx="525733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647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Vyučování orientované </a:t>
            </a:r>
          </a:p>
          <a:p>
            <a:r>
              <a:rPr lang="cs-CZ" dirty="0" smtClean="0"/>
              <a:t>na učitele / lektora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Vyučování orientované </a:t>
            </a:r>
          </a:p>
          <a:p>
            <a:r>
              <a:rPr lang="cs-CZ" dirty="0" smtClean="0"/>
              <a:t>na studenta / žáka</a:t>
            </a:r>
            <a:endParaRPr lang="cs-CZ" dirty="0"/>
          </a:p>
        </p:txBody>
      </p:sp>
      <p:pic>
        <p:nvPicPr>
          <p:cNvPr id="10" name="Picture 9" descr="ampow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1625" y="2841369"/>
            <a:ext cx="4041775" cy="3078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amadjust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0600" y="2578908"/>
            <a:ext cx="4038600" cy="3606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</a:t>
            </a:fld>
            <a:endParaRPr lang="cs-CZ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Vzájemné vztahy lektora a studenta </a:t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v edukačním procesu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3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</a:t>
            </a:r>
            <a:r>
              <a:rPr lang="cs-CZ" b="1" dirty="0" err="1" smtClean="0">
                <a:solidFill>
                  <a:srgbClr val="FF0000"/>
                </a:solidFill>
              </a:rPr>
              <a:t>Vennův</a:t>
            </a:r>
            <a:r>
              <a:rPr lang="cs-CZ" b="1" dirty="0" smtClean="0">
                <a:solidFill>
                  <a:srgbClr val="FF0000"/>
                </a:solidFill>
              </a:rPr>
              <a:t> diagram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v reflexi </a:t>
            </a:r>
          </a:p>
          <a:p>
            <a:pPr lvl="1"/>
            <a:r>
              <a:rPr lang="cs-CZ" dirty="0" smtClean="0"/>
              <a:t>Přehlednější </a:t>
            </a:r>
            <a:r>
              <a:rPr lang="cs-CZ" b="1" dirty="0" smtClean="0"/>
              <a:t>vizualizace</a:t>
            </a:r>
            <a:r>
              <a:rPr lang="cs-CZ" dirty="0" smtClean="0"/>
              <a:t> kontrastu </a:t>
            </a:r>
            <a:r>
              <a:rPr lang="cs-CZ" dirty="0"/>
              <a:t>myšlenek a styčných </a:t>
            </a:r>
            <a:r>
              <a:rPr lang="cs-CZ" dirty="0" smtClean="0"/>
              <a:t>oblastí, zdůraznění rozdílných rysů </a:t>
            </a:r>
            <a:r>
              <a:rPr lang="cs-CZ" dirty="0"/>
              <a:t>textů nebo témat, ale zároveň </a:t>
            </a:r>
            <a:r>
              <a:rPr lang="cs-CZ" dirty="0" smtClean="0"/>
              <a:t>zaznamenání toho společného</a:t>
            </a:r>
            <a:endParaRPr lang="cs-CZ" dirty="0"/>
          </a:p>
          <a:p>
            <a:r>
              <a:rPr lang="cs-CZ" b="1" dirty="0">
                <a:solidFill>
                  <a:srgbClr val="0070C0"/>
                </a:solidFill>
              </a:rPr>
              <a:t>Postup s příkladem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Učitel vyzve studenty, aby do jednoho kruhu zaznamenali skutečnosti týkající se první pomoci u postiženého v bezvědomí se zachovanými životními </a:t>
            </a:r>
            <a:r>
              <a:rPr lang="cs-CZ" dirty="0" smtClean="0"/>
              <a:t>funkcemi</a:t>
            </a:r>
            <a:endParaRPr lang="cs-CZ" dirty="0"/>
          </a:p>
          <a:p>
            <a:pPr lvl="0"/>
            <a:r>
              <a:rPr lang="cs-CZ" dirty="0"/>
              <a:t>Posléze studenti doplní do druhého kruhu skutečnosti týkající se první pomoci </a:t>
            </a:r>
            <a:r>
              <a:rPr lang="cs-CZ" dirty="0" smtClean="0"/>
              <a:t>u </a:t>
            </a:r>
            <a:r>
              <a:rPr lang="cs-CZ" dirty="0"/>
              <a:t>postiženého v bezvědomí se zástavou dechu i </a:t>
            </a:r>
            <a:r>
              <a:rPr lang="cs-CZ" dirty="0" smtClean="0"/>
              <a:t>oběhu</a:t>
            </a:r>
            <a:endParaRPr lang="cs-CZ" dirty="0"/>
          </a:p>
          <a:p>
            <a:pPr lvl="0"/>
            <a:r>
              <a:rPr lang="cs-CZ" dirty="0" smtClean="0"/>
              <a:t>Poté studenti ve </a:t>
            </a:r>
            <a:r>
              <a:rPr lang="cs-CZ" dirty="0"/>
              <a:t>dvojicích </a:t>
            </a:r>
            <a:r>
              <a:rPr lang="cs-CZ" dirty="0" smtClean="0"/>
              <a:t>porovnají </a:t>
            </a:r>
            <a:r>
              <a:rPr lang="cs-CZ" dirty="0"/>
              <a:t>své výsledky a </a:t>
            </a:r>
            <a:r>
              <a:rPr lang="cs-CZ" dirty="0" smtClean="0"/>
              <a:t>společně </a:t>
            </a:r>
            <a:r>
              <a:rPr lang="cs-CZ" dirty="0"/>
              <a:t>mohou do průniku kruhu sestavit společné rysy obou </a:t>
            </a:r>
            <a:r>
              <a:rPr lang="cs-CZ" dirty="0" smtClean="0"/>
              <a:t>skutečností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058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</a:t>
            </a:r>
            <a:r>
              <a:rPr lang="cs-CZ" b="1" dirty="0" err="1">
                <a:solidFill>
                  <a:srgbClr val="FF0000"/>
                </a:solidFill>
              </a:rPr>
              <a:t>Vennův</a:t>
            </a:r>
            <a:r>
              <a:rPr lang="cs-CZ" b="1" dirty="0">
                <a:solidFill>
                  <a:srgbClr val="FF0000"/>
                </a:solidFill>
              </a:rPr>
              <a:t> diagram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31</a:t>
            </a:fld>
            <a:endParaRPr lang="cs-CZ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1628800"/>
            <a:ext cx="4465149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34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Volné psaní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jedna </a:t>
            </a:r>
            <a:r>
              <a:rPr lang="cs-CZ" dirty="0"/>
              <a:t>z brainstormingových nebo reflexních </a:t>
            </a:r>
            <a:r>
              <a:rPr lang="cs-CZ" dirty="0" smtClean="0"/>
              <a:t>metod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Postup: </a:t>
            </a:r>
          </a:p>
          <a:p>
            <a:r>
              <a:rPr lang="cs-CZ" dirty="0"/>
              <a:t>Je důležité, aby studenti ještě před tím, než jim přečtete zadání, věděli, že své volné psaní nebudou muset </a:t>
            </a:r>
            <a:r>
              <a:rPr lang="cs-CZ" dirty="0" smtClean="0"/>
              <a:t>zveřejňovat</a:t>
            </a:r>
          </a:p>
          <a:p>
            <a:r>
              <a:rPr lang="cs-CZ" dirty="0" smtClean="0"/>
              <a:t>Také </a:t>
            </a:r>
            <a:r>
              <a:rPr lang="cs-CZ" dirty="0"/>
              <a:t>jim </a:t>
            </a:r>
            <a:r>
              <a:rPr lang="cs-CZ" dirty="0" smtClean="0"/>
              <a:t>učitel předem řekne, </a:t>
            </a:r>
            <a:r>
              <a:rPr lang="cs-CZ" dirty="0"/>
              <a:t>jak dlouho budou </a:t>
            </a:r>
            <a:r>
              <a:rPr lang="cs-CZ" dirty="0" smtClean="0"/>
              <a:t>psát - většinou 3-5 minut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Metoda </a:t>
            </a:r>
            <a:r>
              <a:rPr lang="cs-CZ" dirty="0"/>
              <a:t>pomáhá objevit v sobě nečekané nápady, myšlenky a </a:t>
            </a:r>
            <a:r>
              <a:rPr lang="cs-CZ" dirty="0" smtClean="0"/>
              <a:t>souvislosti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1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Metoda Volné psaní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33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42892955"/>
              </p:ext>
            </p:extLst>
          </p:nvPr>
        </p:nvGraphicFramePr>
        <p:xfrm>
          <a:off x="467544" y="1484784"/>
          <a:ext cx="3801428" cy="4865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14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8657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solidFill>
                            <a:schemeClr val="bg1"/>
                          </a:solidFill>
                          <a:effectLst/>
                        </a:rPr>
                        <a:t>Pravidla volného psaní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Piš </a:t>
                      </a:r>
                      <a:r>
                        <a:rPr lang="cs-CZ" sz="1600" dirty="0">
                          <a:effectLst/>
                        </a:rPr>
                        <a:t>po celou stanovenou dobu vše, co tě k tématu napadá. 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Piš </a:t>
                      </a:r>
                      <a:r>
                        <a:rPr lang="cs-CZ" sz="1600" dirty="0">
                          <a:effectLst/>
                        </a:rPr>
                        <a:t>souvislý text, ne jen jednotlivá hesla nebo body. 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Nevracej </a:t>
                      </a:r>
                      <a:r>
                        <a:rPr lang="cs-CZ" sz="1600" dirty="0">
                          <a:effectLst/>
                        </a:rPr>
                        <a:t>se k napsanému, neopravuj, nevylepšuj, co jsi napsal/a.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Pokračuj </a:t>
                      </a:r>
                      <a:r>
                        <a:rPr lang="cs-CZ" sz="1600" dirty="0">
                          <a:effectLst/>
                        </a:rPr>
                        <a:t>v psaní, i když tě nic nenapadá, zapisuj i pomocné věty („Teď mne nic nenapadá…“), ale snaž se vrátit k tématu.    </a:t>
                      </a:r>
                      <a:endParaRPr lang="cs-CZ" sz="1600" dirty="0" smtClean="0">
                        <a:effectLst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/>
                      </a:pPr>
                      <a:r>
                        <a:rPr lang="cs-CZ" sz="1600" dirty="0" smtClean="0">
                          <a:effectLst/>
                        </a:rPr>
                        <a:t>Nenech </a:t>
                      </a:r>
                      <a:r>
                        <a:rPr lang="cs-CZ" sz="1600" dirty="0">
                          <a:effectLst/>
                        </a:rPr>
                        <a:t>se ve svých nápadech brzdit pravopisem.</a:t>
                      </a:r>
                      <a:endParaRPr lang="cs-CZ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374" marR="9374" marT="9525" marB="9525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2600" b="1" dirty="0" smtClean="0"/>
          </a:p>
          <a:p>
            <a:pPr marL="0" indent="0">
              <a:buNone/>
            </a:pPr>
            <a:r>
              <a:rPr lang="cs-CZ" sz="2600" b="1" dirty="0" smtClean="0"/>
              <a:t>Volné </a:t>
            </a:r>
            <a:r>
              <a:rPr lang="cs-CZ" sz="2600" b="1" dirty="0"/>
              <a:t>psaní pomáhá:</a:t>
            </a:r>
            <a:endParaRPr lang="cs-CZ" sz="2600" dirty="0"/>
          </a:p>
          <a:p>
            <a:pPr lvl="0"/>
            <a:r>
              <a:rPr lang="cs-CZ" sz="2600" dirty="0"/>
              <a:t>rozvíjet slovní zásobu</a:t>
            </a:r>
          </a:p>
          <a:p>
            <a:pPr lvl="0"/>
            <a:r>
              <a:rPr lang="cs-CZ" sz="2600" dirty="0"/>
              <a:t>formulovat slova i věty </a:t>
            </a:r>
          </a:p>
          <a:p>
            <a:pPr lvl="0"/>
            <a:r>
              <a:rPr lang="cs-CZ" sz="2600" dirty="0"/>
              <a:t>nebát se hodnocení</a:t>
            </a:r>
          </a:p>
          <a:p>
            <a:pPr lvl="0"/>
            <a:r>
              <a:rPr lang="cs-CZ" sz="2600" dirty="0"/>
              <a:t>učit se od sebe samého</a:t>
            </a:r>
          </a:p>
          <a:p>
            <a:pPr lvl="0"/>
            <a:r>
              <a:rPr lang="cs-CZ" sz="2600" dirty="0"/>
              <a:t>vyjadřovat myšlenky</a:t>
            </a:r>
          </a:p>
          <a:p>
            <a:pPr lvl="0"/>
            <a:r>
              <a:rPr lang="cs-CZ" sz="2600" dirty="0"/>
              <a:t>rozvíjet fantazii (skutečnost)</a:t>
            </a:r>
          </a:p>
          <a:p>
            <a:pPr lvl="0"/>
            <a:r>
              <a:rPr lang="cs-CZ" sz="2600" dirty="0"/>
              <a:t>rozvíjet pohotovost a představivost</a:t>
            </a:r>
          </a:p>
          <a:p>
            <a:pPr lvl="0"/>
            <a:r>
              <a:rPr lang="cs-CZ" sz="2600" dirty="0"/>
              <a:t>vnímat čas</a:t>
            </a:r>
          </a:p>
          <a:p>
            <a:pPr lvl="0"/>
            <a:r>
              <a:rPr lang="cs-CZ" sz="2600" dirty="0"/>
              <a:t>držet se tématu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043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Význam E-U-R pro studenty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7920880" cy="460851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Samostatné formulování cílů </a:t>
            </a:r>
            <a:r>
              <a:rPr lang="cs-CZ" dirty="0" smtClean="0">
                <a:latin typeface="Calibri" panose="020F0502020204030204" pitchFamily="34" charset="0"/>
              </a:rPr>
              <a:t>učení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Aktivní účast </a:t>
            </a:r>
            <a:r>
              <a:rPr lang="cs-CZ" dirty="0" smtClean="0">
                <a:latin typeface="Calibri" panose="020F0502020204030204" pitchFamily="34" charset="0"/>
              </a:rPr>
              <a:t>při výuce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Bohatá </a:t>
            </a:r>
            <a:r>
              <a:rPr lang="cs-CZ" b="1" dirty="0" smtClean="0">
                <a:latin typeface="Calibri" panose="020F0502020204030204" pitchFamily="34" charset="0"/>
              </a:rPr>
              <a:t>diskuse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Povzbuzování k tvorbě a kladení vlastních otázek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Snazší </a:t>
            </a:r>
            <a:r>
              <a:rPr lang="cs-CZ" b="1" dirty="0" smtClean="0">
                <a:latin typeface="Calibri" panose="020F0502020204030204" pitchFamily="34" charset="0"/>
              </a:rPr>
              <a:t>vyjadřování vlastních názorů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Motivace</a:t>
            </a:r>
            <a:r>
              <a:rPr lang="cs-CZ" dirty="0" smtClean="0">
                <a:latin typeface="Calibri" panose="020F0502020204030204" pitchFamily="34" charset="0"/>
              </a:rPr>
              <a:t> k učení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Atmosféra </a:t>
            </a:r>
            <a:r>
              <a:rPr lang="cs-CZ" b="1" dirty="0" smtClean="0">
                <a:latin typeface="Calibri" panose="020F0502020204030204" pitchFamily="34" charset="0"/>
              </a:rPr>
              <a:t>respektování </a:t>
            </a:r>
            <a:r>
              <a:rPr lang="cs-CZ" dirty="0" smtClean="0">
                <a:latin typeface="Calibri" panose="020F0502020204030204" pitchFamily="34" charset="0"/>
              </a:rPr>
              <a:t>názorů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Prostředí pro úvahy nad hodnotami studentů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Stimulace změny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Angažování v procesu kritického myšlení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Kritické myšlení vyššího řádu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46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51280" y="1412776"/>
            <a:ext cx="8041440" cy="2016224"/>
          </a:xfrm>
        </p:spPr>
        <p:txBody>
          <a:bodyPr>
            <a:normAutofit fontScale="90000"/>
          </a:bodyPr>
          <a:lstStyle/>
          <a:p>
            <a:pPr lvl="0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>
                <a:solidFill>
                  <a:srgbClr val="FF0000"/>
                </a:solidFill>
              </a:rPr>
              <a:t>Pozitiva versus negativa</a:t>
            </a:r>
            <a:br>
              <a:rPr lang="cs-CZ" sz="4000" b="1" dirty="0" smtClean="0">
                <a:solidFill>
                  <a:srgbClr val="FF0000"/>
                </a:solidFill>
              </a:rPr>
            </a:br>
            <a:r>
              <a:rPr lang="cs-CZ" sz="4000" b="1" dirty="0" smtClean="0">
                <a:solidFill>
                  <a:srgbClr val="FF0000"/>
                </a:solidFill>
              </a:rPr>
              <a:t>tradičních a inovativních edukačních metod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35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345" y="3429000"/>
            <a:ext cx="3744416" cy="249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851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41440" cy="93610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Tradiční edukační </a:t>
            </a:r>
            <a:r>
              <a:rPr lang="cs-CZ" sz="3200" b="1" dirty="0" smtClean="0">
                <a:solidFill>
                  <a:srgbClr val="FF0000"/>
                </a:solidFill>
              </a:rPr>
              <a:t>metody a formy </a:t>
            </a:r>
            <a:r>
              <a:rPr lang="cs-CZ" sz="3200" b="1" dirty="0" smtClean="0">
                <a:solidFill>
                  <a:srgbClr val="FF0000"/>
                </a:solidFill>
              </a:rPr>
              <a:t/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v </a:t>
            </a:r>
            <a:r>
              <a:rPr lang="cs-CZ" sz="3200" b="1" dirty="0" smtClean="0">
                <a:solidFill>
                  <a:srgbClr val="FF0000"/>
                </a:solidFill>
              </a:rPr>
              <a:t>(knihovnické) pedagogice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7920880" cy="446449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Vysvětlování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</a:rPr>
              <a:t>Výklad</a:t>
            </a:r>
          </a:p>
          <a:p>
            <a:r>
              <a:rPr lang="cs-CZ" dirty="0">
                <a:latin typeface="Calibri" panose="020F0502020204030204" pitchFamily="34" charset="0"/>
              </a:rPr>
              <a:t>Přednáška</a:t>
            </a:r>
          </a:p>
          <a:p>
            <a:r>
              <a:rPr lang="cs-CZ" dirty="0">
                <a:latin typeface="Calibri" panose="020F0502020204030204" pitchFamily="34" charset="0"/>
              </a:rPr>
              <a:t>Popis</a:t>
            </a:r>
          </a:p>
          <a:p>
            <a:r>
              <a:rPr lang="cs-CZ" dirty="0">
                <a:latin typeface="Calibri" panose="020F0502020204030204" pitchFamily="34" charset="0"/>
              </a:rPr>
              <a:t>Práce s textem</a:t>
            </a:r>
          </a:p>
          <a:p>
            <a:r>
              <a:rPr lang="cs-CZ" dirty="0">
                <a:latin typeface="Calibri" panose="020F0502020204030204" pitchFamily="34" charset="0"/>
              </a:rPr>
              <a:t>Sokratovský rozhovor</a:t>
            </a:r>
          </a:p>
          <a:p>
            <a:r>
              <a:rPr lang="cs-CZ" dirty="0">
                <a:latin typeface="Calibri" panose="020F0502020204030204" pitchFamily="34" charset="0"/>
              </a:rPr>
              <a:t>Dialog</a:t>
            </a:r>
          </a:p>
          <a:p>
            <a:r>
              <a:rPr lang="cs-CZ" dirty="0">
                <a:latin typeface="Calibri" panose="020F0502020204030204" pitchFamily="34" charset="0"/>
              </a:rPr>
              <a:t>Pozorování</a:t>
            </a:r>
          </a:p>
          <a:p>
            <a:r>
              <a:rPr lang="cs-CZ" dirty="0">
                <a:latin typeface="Calibri" panose="020F0502020204030204" pitchFamily="34" charset="0"/>
              </a:rPr>
              <a:t>Předvádění</a:t>
            </a:r>
          </a:p>
          <a:p>
            <a:r>
              <a:rPr lang="cs-CZ" dirty="0">
                <a:latin typeface="Calibri" panose="020F0502020204030204" pitchFamily="34" charset="0"/>
              </a:rPr>
              <a:t>Práce s obrazovým materiálem</a:t>
            </a:r>
          </a:p>
          <a:p>
            <a:r>
              <a:rPr lang="cs-CZ" dirty="0">
                <a:latin typeface="Calibri" panose="020F0502020204030204" pitchFamily="34" charset="0"/>
              </a:rPr>
              <a:t>Instruktáž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51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Moderní edukační metody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cs-CZ" sz="3200" dirty="0" smtClean="0">
              <a:latin typeface="Calibri" panose="020F0502020204030204" pitchFamily="34" charset="0"/>
            </a:endParaRPr>
          </a:p>
          <a:p>
            <a:pPr lvl="0"/>
            <a:r>
              <a:rPr lang="cs-CZ" sz="3200" dirty="0" smtClean="0">
                <a:latin typeface="Calibri" panose="020F0502020204030204" pitchFamily="34" charset="0"/>
              </a:rPr>
              <a:t>Reflektují: </a:t>
            </a:r>
            <a:endParaRPr lang="cs-CZ" sz="32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aktivitu</a:t>
            </a:r>
            <a:endParaRPr lang="cs-CZ" sz="28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samostatnou práci</a:t>
            </a:r>
            <a:endParaRPr lang="cs-CZ" sz="28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tvořivost</a:t>
            </a:r>
            <a:endParaRPr lang="cs-CZ" sz="2800" dirty="0">
              <a:latin typeface="Calibri" panose="020F0502020204030204" pitchFamily="34" charset="0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libri" panose="020F0502020204030204" pitchFamily="34" charset="0"/>
              </a:rPr>
              <a:t> celistvý </a:t>
            </a:r>
            <a:r>
              <a:rPr lang="cs-CZ" sz="2800" dirty="0">
                <a:latin typeface="Calibri" panose="020F0502020204030204" pitchFamily="34" charset="0"/>
              </a:rPr>
              <a:t>harmonický rozvoj </a:t>
            </a:r>
            <a:r>
              <a:rPr lang="cs-CZ" sz="2800" dirty="0" smtClean="0">
                <a:latin typeface="Calibri" panose="020F0502020204030204" pitchFamily="34" charset="0"/>
              </a:rPr>
              <a:t>osobnosti studenta</a:t>
            </a:r>
            <a:endParaRPr lang="cs-CZ" sz="2800" dirty="0">
              <a:latin typeface="Calibri" panose="020F0502020204030204" pitchFamily="34" charset="0"/>
            </a:endParaRP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94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pPr lvl="0" algn="l"/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3100" b="1" dirty="0" smtClean="0"/>
              <a:t>Další metody </a:t>
            </a:r>
            <a:r>
              <a:rPr lang="cs-CZ" sz="3100" b="1" dirty="0">
                <a:solidFill>
                  <a:srgbClr val="FF0000"/>
                </a:solidFill>
              </a:rPr>
              <a:t>aktivní práce </a:t>
            </a:r>
            <a:r>
              <a:rPr lang="cs-CZ" sz="3100" b="1" dirty="0" smtClean="0"/>
              <a:t>studentů (</a:t>
            </a:r>
            <a:r>
              <a:rPr lang="cs-CZ" sz="3100" b="1" dirty="0" smtClean="0">
                <a:solidFill>
                  <a:srgbClr val="FF0000"/>
                </a:solidFill>
              </a:rPr>
              <a:t>aktivizační</a:t>
            </a:r>
            <a:r>
              <a:rPr lang="cs-CZ" sz="3100" b="1" dirty="0" smtClean="0"/>
              <a:t>)</a:t>
            </a:r>
            <a:endParaRPr lang="cs-CZ" sz="31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556792"/>
            <a:ext cx="4175320" cy="4432528"/>
          </a:xfrm>
        </p:spPr>
        <p:txBody>
          <a:bodyPr>
            <a:noAutofit/>
          </a:bodyPr>
          <a:lstStyle/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Samostatná </a:t>
            </a:r>
            <a:r>
              <a:rPr lang="cs-CZ" sz="2000" b="1" dirty="0">
                <a:latin typeface="Calibri" panose="020F0502020204030204" pitchFamily="34" charset="0"/>
              </a:rPr>
              <a:t>práce</a:t>
            </a:r>
          </a:p>
          <a:p>
            <a:pPr lvl="1"/>
            <a:r>
              <a:rPr lang="cs-CZ" sz="2000" b="1" dirty="0">
                <a:latin typeface="Calibri" panose="020F0502020204030204" pitchFamily="34" charset="0"/>
              </a:rPr>
              <a:t>Diskusní metody (dialog, </a:t>
            </a:r>
            <a:r>
              <a:rPr lang="cs-CZ" sz="2000" b="1" dirty="0" smtClean="0">
                <a:latin typeface="Calibri" panose="020F0502020204030204" pitchFamily="34" charset="0"/>
              </a:rPr>
              <a:t>rozhovor</a:t>
            </a:r>
            <a:r>
              <a:rPr lang="cs-CZ" sz="2000" b="1" dirty="0">
                <a:latin typeface="Calibri" panose="020F0502020204030204" pitchFamily="34" charset="0"/>
              </a:rPr>
              <a:t>, diskuse)</a:t>
            </a:r>
          </a:p>
          <a:p>
            <a:pPr lvl="1"/>
            <a:r>
              <a:rPr lang="cs-CZ" sz="2000" b="1" dirty="0">
                <a:latin typeface="Calibri" panose="020F0502020204030204" pitchFamily="34" charset="0"/>
              </a:rPr>
              <a:t>Problémová metoda </a:t>
            </a:r>
            <a:endParaRPr lang="cs-CZ" sz="2000" b="1" dirty="0" smtClean="0">
              <a:latin typeface="Calibri" panose="020F0502020204030204" pitchFamily="34" charset="0"/>
            </a:endParaRPr>
          </a:p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Metody </a:t>
            </a:r>
            <a:r>
              <a:rPr lang="cs-CZ" sz="2000" b="1" dirty="0">
                <a:latin typeface="Calibri" panose="020F0502020204030204" pitchFamily="34" charset="0"/>
              </a:rPr>
              <a:t>inscenační a </a:t>
            </a:r>
            <a:r>
              <a:rPr lang="cs-CZ" sz="2000" b="1" dirty="0" smtClean="0">
                <a:latin typeface="Calibri" panose="020F0502020204030204" pitchFamily="34" charset="0"/>
              </a:rPr>
              <a:t>situační, didaktické </a:t>
            </a:r>
            <a:r>
              <a:rPr lang="cs-CZ" sz="2000" b="1" dirty="0">
                <a:latin typeface="Calibri" panose="020F0502020204030204" pitchFamily="34" charset="0"/>
              </a:rPr>
              <a:t>hry</a:t>
            </a:r>
          </a:p>
          <a:p>
            <a:pPr lvl="1"/>
            <a:r>
              <a:rPr lang="cs-CZ" sz="2000" b="1" dirty="0">
                <a:latin typeface="Calibri" panose="020F0502020204030204" pitchFamily="34" charset="0"/>
              </a:rPr>
              <a:t>Brainstorming a </a:t>
            </a:r>
            <a:r>
              <a:rPr lang="cs-CZ" sz="2000" b="1" dirty="0" err="1">
                <a:latin typeface="Calibri" panose="020F0502020204030204" pitchFamily="34" charset="0"/>
              </a:rPr>
              <a:t>brainwriting</a:t>
            </a:r>
            <a:endParaRPr lang="cs-CZ" sz="2000" b="1" dirty="0">
              <a:latin typeface="Calibri" panose="020F0502020204030204" pitchFamily="34" charset="0"/>
            </a:endParaRPr>
          </a:p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Výukové projekty</a:t>
            </a:r>
            <a:endParaRPr lang="cs-CZ" sz="2000" b="1" dirty="0">
              <a:latin typeface="Calibri" panose="020F0502020204030204" pitchFamily="34" charset="0"/>
            </a:endParaRPr>
          </a:p>
          <a:p>
            <a:pPr lvl="1"/>
            <a:r>
              <a:rPr lang="cs-CZ" sz="2000" b="1" dirty="0" smtClean="0">
                <a:latin typeface="Calibri" panose="020F0502020204030204" pitchFamily="34" charset="0"/>
              </a:rPr>
              <a:t>Problémově </a:t>
            </a:r>
            <a:r>
              <a:rPr lang="cs-CZ" sz="2000" b="1" dirty="0">
                <a:latin typeface="Calibri" panose="020F0502020204030204" pitchFamily="34" charset="0"/>
              </a:rPr>
              <a:t>orientovaná práce s </a:t>
            </a:r>
            <a:r>
              <a:rPr lang="cs-CZ" sz="2000" b="1" dirty="0" smtClean="0">
                <a:latin typeface="Calibri" panose="020F0502020204030204" pitchFamily="34" charset="0"/>
              </a:rPr>
              <a:t>moderními technologiemi</a:t>
            </a:r>
            <a:endParaRPr lang="cs-CZ" sz="2000" b="1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645152" y="1556792"/>
            <a:ext cx="4103312" cy="4896544"/>
          </a:xfrm>
        </p:spPr>
        <p:txBody>
          <a:bodyPr>
            <a:normAutofit fontScale="32500" lnSpcReduction="20000"/>
          </a:bodyPr>
          <a:lstStyle/>
          <a:p>
            <a:pPr lvl="1"/>
            <a:r>
              <a:rPr lang="cs-CZ" sz="6200" dirty="0" smtClean="0">
                <a:latin typeface="Calibri" panose="020F0502020204030204" pitchFamily="34" charset="0"/>
              </a:rPr>
              <a:t>Problémově </a:t>
            </a:r>
            <a:r>
              <a:rPr lang="cs-CZ" sz="6200" dirty="0">
                <a:latin typeface="Calibri" panose="020F0502020204030204" pitchFamily="34" charset="0"/>
              </a:rPr>
              <a:t>orientované </a:t>
            </a:r>
            <a:r>
              <a:rPr lang="cs-CZ" sz="6200" b="1" dirty="0">
                <a:latin typeface="Calibri" panose="020F0502020204030204" pitchFamily="34" charset="0"/>
              </a:rPr>
              <a:t>experimentování, </a:t>
            </a:r>
            <a:r>
              <a:rPr lang="cs-CZ" sz="6200" b="1" dirty="0" smtClean="0">
                <a:latin typeface="Calibri" panose="020F0502020204030204" pitchFamily="34" charset="0"/>
              </a:rPr>
              <a:t>laborování</a:t>
            </a:r>
          </a:p>
          <a:p>
            <a:pPr lvl="1"/>
            <a:endParaRPr lang="cs-CZ" sz="6200" dirty="0">
              <a:latin typeface="Calibri" panose="020F0502020204030204" pitchFamily="34" charset="0"/>
            </a:endParaRPr>
          </a:p>
          <a:p>
            <a:pPr lvl="1"/>
            <a:r>
              <a:rPr lang="cs-CZ" sz="6200" dirty="0">
                <a:latin typeface="Calibri" panose="020F0502020204030204" pitchFamily="34" charset="0"/>
              </a:rPr>
              <a:t>Problémově orientované </a:t>
            </a:r>
            <a:r>
              <a:rPr lang="cs-CZ" sz="6200" b="1" dirty="0">
                <a:latin typeface="Calibri" panose="020F0502020204030204" pitchFamily="34" charset="0"/>
              </a:rPr>
              <a:t>skupinové a kooperativní </a:t>
            </a:r>
            <a:r>
              <a:rPr lang="cs-CZ" sz="6200" b="1" dirty="0" smtClean="0">
                <a:latin typeface="Calibri" panose="020F0502020204030204" pitchFamily="34" charset="0"/>
              </a:rPr>
              <a:t>vyučování</a:t>
            </a:r>
          </a:p>
          <a:p>
            <a:pPr lvl="1"/>
            <a:endParaRPr lang="cs-CZ" sz="6200" dirty="0">
              <a:latin typeface="Calibri" panose="020F0502020204030204" pitchFamily="34" charset="0"/>
            </a:endParaRPr>
          </a:p>
          <a:p>
            <a:pPr lvl="1"/>
            <a:r>
              <a:rPr lang="cs-CZ" sz="6200" dirty="0">
                <a:latin typeface="Calibri" panose="020F0502020204030204" pitchFamily="34" charset="0"/>
              </a:rPr>
              <a:t>Problémově orientované </a:t>
            </a:r>
            <a:r>
              <a:rPr lang="cs-CZ" sz="6200" b="1" dirty="0">
                <a:latin typeface="Calibri" panose="020F0502020204030204" pitchFamily="34" charset="0"/>
              </a:rPr>
              <a:t>exkurze</a:t>
            </a:r>
            <a:r>
              <a:rPr lang="cs-CZ" sz="6200" dirty="0">
                <a:latin typeface="Calibri" panose="020F0502020204030204" pitchFamily="34" charset="0"/>
              </a:rPr>
              <a:t> a jiné mimoškolní </a:t>
            </a:r>
            <a:r>
              <a:rPr lang="cs-CZ" sz="6200" dirty="0" smtClean="0">
                <a:latin typeface="Calibri" panose="020F0502020204030204" pitchFamily="34" charset="0"/>
              </a:rPr>
              <a:t>akce</a:t>
            </a:r>
          </a:p>
          <a:p>
            <a:pPr lvl="1"/>
            <a:endParaRPr lang="cs-CZ" sz="6200" dirty="0">
              <a:latin typeface="Calibri" panose="020F0502020204030204" pitchFamily="34" charset="0"/>
            </a:endParaRPr>
          </a:p>
          <a:p>
            <a:pPr lvl="1"/>
            <a:r>
              <a:rPr lang="cs-CZ" sz="6200" dirty="0">
                <a:latin typeface="Calibri" panose="020F0502020204030204" pitchFamily="34" charset="0"/>
              </a:rPr>
              <a:t>Další modifikace uvedeného (</a:t>
            </a:r>
            <a:r>
              <a:rPr lang="cs-CZ" sz="6200" b="1" dirty="0">
                <a:latin typeface="Calibri" panose="020F0502020204030204" pitchFamily="34" charset="0"/>
              </a:rPr>
              <a:t>případové studie</a:t>
            </a:r>
            <a:r>
              <a:rPr lang="cs-CZ" sz="6200" dirty="0">
                <a:latin typeface="Calibri" panose="020F0502020204030204" pitchFamily="34" charset="0"/>
              </a:rPr>
              <a:t>, metoda konfrontace, relaxačně aktivizační metody, inspirativní metody – čtení životopisů vědců, kreativní metody … </a:t>
            </a:r>
            <a:r>
              <a:rPr lang="cs-CZ" sz="6200" dirty="0" smtClean="0">
                <a:latin typeface="Calibri" panose="020F0502020204030204" pitchFamily="34" charset="0"/>
              </a:rPr>
              <a:t>)</a:t>
            </a:r>
            <a:endParaRPr lang="cs-CZ" sz="6200" dirty="0">
              <a:latin typeface="Calibri" panose="020F0502020204030204" pitchFamily="34" charset="0"/>
            </a:endParaRPr>
          </a:p>
          <a:p>
            <a:endParaRPr lang="cs-CZ" sz="6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82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>
                <a:solidFill>
                  <a:srgbClr val="FF0000"/>
                </a:solidFill>
              </a:rPr>
              <a:t/>
            </a:r>
            <a:br>
              <a:rPr lang="cs-CZ" sz="4000" b="1" dirty="0">
                <a:solidFill>
                  <a:srgbClr val="FF0000"/>
                </a:solidFill>
              </a:rPr>
            </a:br>
            <a:r>
              <a:rPr lang="cs-CZ" sz="3600" b="1" dirty="0">
                <a:solidFill>
                  <a:srgbClr val="FF0000"/>
                </a:solidFill>
              </a:rPr>
              <a:t>Co ovlivňuje volbu edukační metody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39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776864" cy="4680520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Calibri" panose="020F0502020204030204" pitchFamily="34" charset="0"/>
              </a:rPr>
              <a:t>Cíle </a:t>
            </a:r>
            <a:r>
              <a:rPr lang="cs-CZ" b="1" dirty="0">
                <a:latin typeface="Calibri" panose="020F0502020204030204" pitchFamily="34" charset="0"/>
              </a:rPr>
              <a:t>a úkoly </a:t>
            </a:r>
            <a:r>
              <a:rPr lang="cs-CZ" dirty="0">
                <a:latin typeface="Calibri" panose="020F0502020204030204" pitchFamily="34" charset="0"/>
              </a:rPr>
              <a:t>výuky </a:t>
            </a:r>
            <a:r>
              <a:rPr lang="cs-CZ" dirty="0" smtClean="0">
                <a:latin typeface="Calibri" panose="020F0502020204030204" pitchFamily="34" charset="0"/>
              </a:rPr>
              <a:t>vztahující </a:t>
            </a:r>
            <a:r>
              <a:rPr lang="cs-CZ" dirty="0">
                <a:latin typeface="Calibri" panose="020F0502020204030204" pitchFamily="34" charset="0"/>
              </a:rPr>
              <a:t>se k interakci, jazyku</a:t>
            </a:r>
          </a:p>
          <a:p>
            <a:r>
              <a:rPr lang="cs-CZ" b="1" dirty="0">
                <a:latin typeface="Calibri" panose="020F0502020204030204" pitchFamily="34" charset="0"/>
              </a:rPr>
              <a:t>Obsah a metody daného oboru </a:t>
            </a:r>
            <a:r>
              <a:rPr lang="cs-CZ" dirty="0">
                <a:latin typeface="Calibri" panose="020F0502020204030204" pitchFamily="34" charset="0"/>
              </a:rPr>
              <a:t>zprostředkovaného konkrétním předmětem</a:t>
            </a:r>
          </a:p>
          <a:p>
            <a:r>
              <a:rPr lang="cs-CZ" b="1" dirty="0">
                <a:latin typeface="Calibri" panose="020F0502020204030204" pitchFamily="34" charset="0"/>
              </a:rPr>
              <a:t>Úroveň a dispozice studentů</a:t>
            </a:r>
          </a:p>
          <a:p>
            <a:r>
              <a:rPr lang="cs-CZ" dirty="0">
                <a:latin typeface="Calibri" panose="020F0502020204030204" pitchFamily="34" charset="0"/>
              </a:rPr>
              <a:t>Zvláštnosti skupiny</a:t>
            </a:r>
          </a:p>
          <a:p>
            <a:r>
              <a:rPr lang="cs-CZ" b="1" dirty="0">
                <a:latin typeface="Calibri" panose="020F0502020204030204" pitchFamily="34" charset="0"/>
              </a:rPr>
              <a:t>Osobnost pedagoga </a:t>
            </a:r>
            <a:r>
              <a:rPr lang="cs-CZ" dirty="0">
                <a:latin typeface="Calibri" panose="020F0502020204030204" pitchFamily="34" charset="0"/>
              </a:rPr>
              <a:t>– odborná a metodická </a:t>
            </a:r>
            <a:r>
              <a:rPr lang="cs-CZ" dirty="0" smtClean="0">
                <a:latin typeface="Calibri" panose="020F0502020204030204" pitchFamily="34" charset="0"/>
              </a:rPr>
              <a:t>vybavenost</a:t>
            </a:r>
            <a:r>
              <a:rPr lang="cs-CZ" dirty="0">
                <a:latin typeface="Calibri" panose="020F0502020204030204" pitchFamily="34" charset="0"/>
              </a:rPr>
              <a:t>, pedagogické </a:t>
            </a:r>
            <a:r>
              <a:rPr lang="cs-CZ" dirty="0" smtClean="0">
                <a:latin typeface="Calibri" panose="020F0502020204030204" pitchFamily="34" charset="0"/>
              </a:rPr>
              <a:t>zkušenosti, komunikační dovednosti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Čas</a:t>
            </a:r>
            <a:r>
              <a:rPr lang="cs-CZ" dirty="0" smtClean="0">
                <a:latin typeface="Calibri" panose="020F0502020204030204" pitchFamily="34" charset="0"/>
              </a:rPr>
              <a:t> daný výuce</a:t>
            </a:r>
            <a:r>
              <a:rPr lang="cs-CZ" dirty="0">
                <a:latin typeface="Calibri" panose="020F0502020204030204" pitchFamily="34" charset="0"/>
              </a:rPr>
              <a:t> 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03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Konstruktivismus a </a:t>
            </a:r>
            <a:r>
              <a:rPr lang="cs-CZ" b="1" dirty="0" err="1" smtClean="0">
                <a:solidFill>
                  <a:srgbClr val="FF0000"/>
                </a:solidFill>
              </a:rPr>
              <a:t>prekoncepty</a:t>
            </a:r>
            <a:r>
              <a:rPr lang="cs-CZ" b="1" dirty="0" smtClean="0">
                <a:solidFill>
                  <a:srgbClr val="FF0000"/>
                </a:solidFill>
              </a:rPr>
              <a:t> 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Prekoncept</a:t>
            </a:r>
            <a:r>
              <a:rPr lang="cs-CZ" dirty="0" smtClean="0"/>
              <a:t> = původní a spontánní představa studenta o tématu (učivu, problematice, světě) </a:t>
            </a:r>
          </a:p>
          <a:p>
            <a:endParaRPr lang="cs-CZ" dirty="0" smtClean="0"/>
          </a:p>
          <a:p>
            <a:r>
              <a:rPr lang="cs-CZ" dirty="0" smtClean="0"/>
              <a:t>Didaktická práce s </a:t>
            </a:r>
            <a:r>
              <a:rPr lang="cs-CZ" dirty="0" err="1" smtClean="0"/>
              <a:t>prekoncepty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Vyjadřování </a:t>
            </a:r>
            <a:r>
              <a:rPr lang="cs-CZ" dirty="0" err="1" smtClean="0"/>
              <a:t>prekonceptů</a:t>
            </a:r>
            <a:r>
              <a:rPr lang="cs-CZ" dirty="0" smtClean="0"/>
              <a:t> - cílem je diskuse, reorganizace </a:t>
            </a:r>
            <a:r>
              <a:rPr lang="cs-CZ" dirty="0" err="1" smtClean="0"/>
              <a:t>prekonceptů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Boj proti </a:t>
            </a:r>
            <a:r>
              <a:rPr lang="cs-CZ" dirty="0" err="1" smtClean="0"/>
              <a:t>prekonceptům</a:t>
            </a:r>
            <a:r>
              <a:rPr lang="cs-CZ" dirty="0" smtClean="0"/>
              <a:t> – cílem je zpochybnění </a:t>
            </a:r>
            <a:r>
              <a:rPr lang="cs-CZ" dirty="0" err="1" smtClean="0"/>
              <a:t>prekonceptů</a:t>
            </a:r>
            <a:r>
              <a:rPr lang="cs-CZ" dirty="0" smtClean="0"/>
              <a:t>, vyprovokování konfrontace s nimi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4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Aktivizační metody na přednáškách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sz="3600" b="1" dirty="0" smtClean="0">
                <a:latin typeface="Calibri" panose="020F0502020204030204" pitchFamily="34" charset="0"/>
              </a:rPr>
              <a:t>Přenesme </a:t>
            </a:r>
            <a:r>
              <a:rPr lang="cs-CZ" sz="3600" b="1" dirty="0">
                <a:latin typeface="Calibri" panose="020F0502020204030204" pitchFamily="34" charset="0"/>
              </a:rPr>
              <a:t>proces učení na </a:t>
            </a:r>
            <a:r>
              <a:rPr lang="cs-CZ" sz="3600" b="1" dirty="0" smtClean="0">
                <a:latin typeface="Calibri" panose="020F0502020204030204" pitchFamily="34" charset="0"/>
              </a:rPr>
              <a:t>studenty:</a:t>
            </a:r>
            <a:endParaRPr lang="cs-CZ" sz="3600" b="1" dirty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Studenti doplňují </a:t>
            </a:r>
            <a:r>
              <a:rPr lang="cs-CZ" b="1" dirty="0">
                <a:latin typeface="Calibri" panose="020F0502020204030204" pitchFamily="34" charset="0"/>
              </a:rPr>
              <a:t>„bílé“ místo </a:t>
            </a:r>
            <a:r>
              <a:rPr lang="cs-CZ" dirty="0">
                <a:latin typeface="Calibri" panose="020F0502020204030204" pitchFamily="34" charset="0"/>
              </a:rPr>
              <a:t>v textu nebo schématu</a:t>
            </a:r>
          </a:p>
          <a:p>
            <a:r>
              <a:rPr lang="cs-CZ" b="1" dirty="0">
                <a:latin typeface="Calibri" panose="020F0502020204030204" pitchFamily="34" charset="0"/>
              </a:rPr>
              <a:t>Uspořádají </a:t>
            </a:r>
            <a:r>
              <a:rPr lang="cs-CZ" dirty="0">
                <a:latin typeface="Calibri" panose="020F0502020204030204" pitchFamily="34" charset="0"/>
              </a:rPr>
              <a:t>rozházenou strukturu (slov, vět, tvrzení…) – chaos změní v systém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Odhalují a opravují </a:t>
            </a:r>
            <a:r>
              <a:rPr lang="cs-CZ" dirty="0">
                <a:latin typeface="Calibri" panose="020F0502020204030204" pitchFamily="34" charset="0"/>
              </a:rPr>
              <a:t>úmyslnou chybu/chyby v textu, schématu, zadání úlohy apod.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Vyřazují ze schématu </a:t>
            </a:r>
            <a:r>
              <a:rPr lang="cs-CZ" dirty="0">
                <a:latin typeface="Calibri" panose="020F0502020204030204" pitchFamily="34" charset="0"/>
              </a:rPr>
              <a:t>tématu údaje, které tam nepatří…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Vybírají</a:t>
            </a:r>
            <a:r>
              <a:rPr lang="cs-CZ" dirty="0">
                <a:latin typeface="Calibri" panose="020F0502020204030204" pitchFamily="34" charset="0"/>
              </a:rPr>
              <a:t> z několika navržených řešení  to správné a výběr zdůvodní</a:t>
            </a:r>
          </a:p>
          <a:p>
            <a:pPr lvl="0"/>
            <a:r>
              <a:rPr lang="cs-CZ" b="1" dirty="0">
                <a:latin typeface="Calibri" panose="020F0502020204030204" pitchFamily="34" charset="0"/>
              </a:rPr>
              <a:t>Odhalují princip </a:t>
            </a:r>
            <a:r>
              <a:rPr lang="cs-CZ" dirty="0">
                <a:latin typeface="Calibri" panose="020F0502020204030204" pitchFamily="34" charset="0"/>
              </a:rPr>
              <a:t>předloženého schématu</a:t>
            </a:r>
          </a:p>
          <a:p>
            <a:r>
              <a:rPr lang="cs-CZ" b="1" dirty="0">
                <a:latin typeface="Calibri" panose="020F0502020204030204" pitchFamily="34" charset="0"/>
              </a:rPr>
              <a:t>Identifikují problém </a:t>
            </a:r>
            <a:r>
              <a:rPr lang="cs-CZ" dirty="0">
                <a:latin typeface="Calibri" panose="020F0502020204030204" pitchFamily="34" charset="0"/>
              </a:rPr>
              <a:t>a zformulují řešení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5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84632" cy="798912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Jak získat zpětnou vazbu na </a:t>
            </a:r>
            <a:r>
              <a:rPr lang="cs-CZ" b="1" dirty="0" err="1" smtClean="0">
                <a:solidFill>
                  <a:srgbClr val="FF0000"/>
                </a:solidFill>
              </a:rPr>
              <a:t>přednáškách</a:t>
            </a:r>
            <a:r>
              <a:rPr lang="cs-CZ" b="1" dirty="0" err="1" smtClean="0">
                <a:solidFill>
                  <a:schemeClr val="bg1"/>
                </a:solidFill>
                <a:latin typeface="Calibri" panose="020F0502020204030204" pitchFamily="34" charset="0"/>
              </a:rPr>
              <a:t>kJ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Namátkově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</a:p>
          <a:p>
            <a:r>
              <a:rPr lang="cs-CZ" b="1" dirty="0" smtClean="0">
                <a:latin typeface="Calibri" panose="020F0502020204030204" pitchFamily="34" charset="0"/>
              </a:rPr>
              <a:t>Hlasováním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</a:rPr>
              <a:t>předem připraveného zadání s možnostmi a/b/c </a:t>
            </a:r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Zadáním </a:t>
            </a:r>
            <a:r>
              <a:rPr lang="cs-CZ" b="1" dirty="0">
                <a:latin typeface="Calibri" panose="020F0502020204030204" pitchFamily="34" charset="0"/>
              </a:rPr>
              <a:t>krátké písemné reflexe všem</a:t>
            </a:r>
            <a:r>
              <a:rPr lang="cs-CZ" dirty="0">
                <a:latin typeface="Calibri" panose="020F0502020204030204" pitchFamily="34" charset="0"/>
              </a:rPr>
              <a:t>, lístky s odpověďmi studenti </a:t>
            </a:r>
            <a:r>
              <a:rPr lang="cs-CZ" dirty="0" smtClean="0">
                <a:latin typeface="Calibri" panose="020F0502020204030204" pitchFamily="34" charset="0"/>
              </a:rPr>
              <a:t> dají </a:t>
            </a:r>
            <a:r>
              <a:rPr lang="cs-CZ" dirty="0">
                <a:latin typeface="Calibri" panose="020F0502020204030204" pitchFamily="34" charset="0"/>
              </a:rPr>
              <a:t>na hromádku a </a:t>
            </a:r>
            <a:r>
              <a:rPr lang="cs-CZ" dirty="0" smtClean="0">
                <a:latin typeface="Calibri" panose="020F0502020204030204" pitchFamily="34" charset="0"/>
              </a:rPr>
              <a:t>některý z </a:t>
            </a:r>
            <a:r>
              <a:rPr lang="cs-CZ" dirty="0">
                <a:latin typeface="Calibri" panose="020F0502020204030204" pitchFamily="34" charset="0"/>
              </a:rPr>
              <a:t>nich je rychle přečte a odpovědi vyhodnotí  a představí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99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Vyzkoušejte </a:t>
            </a:r>
            <a:br>
              <a:rPr lang="cs-CZ" sz="3200" b="1" dirty="0" smtClean="0">
                <a:solidFill>
                  <a:srgbClr val="FF0000"/>
                </a:solidFill>
              </a:rPr>
            </a:br>
            <a:r>
              <a:rPr lang="cs-CZ" sz="3200" b="1" dirty="0" smtClean="0">
                <a:solidFill>
                  <a:srgbClr val="FF0000"/>
                </a:solidFill>
              </a:rPr>
              <a:t>aktivizační výukové </a:t>
            </a:r>
            <a:r>
              <a:rPr lang="cs-CZ" sz="3200" b="1" dirty="0">
                <a:solidFill>
                  <a:srgbClr val="FF0000"/>
                </a:solidFill>
              </a:rPr>
              <a:t>metody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Muší / bzučící skupiny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Kolečka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Diskuse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Případová studie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Svědectví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Rozdílné pohledy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Výzkumné týmy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Práce s textem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Projektová výuka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endParaRPr lang="cs-CZ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28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Muší / bzučící skupiny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</a:t>
            </a:r>
            <a:r>
              <a:rPr lang="cs-CZ" dirty="0" smtClean="0"/>
              <a:t> v kterékoli fázi vyučování</a:t>
            </a:r>
          </a:p>
          <a:p>
            <a:r>
              <a:rPr lang="cs-CZ" dirty="0" smtClean="0"/>
              <a:t>Studenti – alespoň elementární znalost tématu</a:t>
            </a:r>
          </a:p>
          <a:p>
            <a:r>
              <a:rPr lang="cs-CZ" dirty="0" smtClean="0"/>
              <a:t>Podobná sněhové kouli</a:t>
            </a:r>
          </a:p>
          <a:p>
            <a:r>
              <a:rPr lang="cs-CZ" dirty="0" smtClean="0"/>
              <a:t>Práce ve dvojici, pak ve čtveřici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</a:t>
            </a:r>
            <a:r>
              <a:rPr lang="cs-CZ" dirty="0" smtClean="0"/>
              <a:t>: především naučit studenty práci s odborným textem, porovnání výsledků, interpretaci, prezentaci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09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Kolečka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Použití: </a:t>
            </a:r>
            <a:r>
              <a:rPr lang="cs-CZ" dirty="0" smtClean="0"/>
              <a:t>fáze uvědomění i reflexe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rychlé zjišťování znalostí studentů, rozsah…, prověření porozumění novému učivu</a:t>
            </a:r>
          </a:p>
          <a:p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pPr marL="0" indent="0">
              <a:buNone/>
            </a:pPr>
            <a:r>
              <a:rPr lang="cs-CZ" dirty="0" smtClean="0"/>
              <a:t>1. Na tabuli /v prostoru kdekoli napsáno slovo – pojem</a:t>
            </a:r>
          </a:p>
          <a:p>
            <a:pPr marL="0" indent="0">
              <a:buNone/>
            </a:pPr>
            <a:r>
              <a:rPr lang="cs-CZ" dirty="0" smtClean="0"/>
              <a:t>2. Skupiny studentů</a:t>
            </a:r>
          </a:p>
          <a:p>
            <a:pPr marL="0" indent="0">
              <a:buNone/>
            </a:pPr>
            <a:r>
              <a:rPr lang="cs-CZ" dirty="0" smtClean="0"/>
              <a:t>3. Zapisovatel</a:t>
            </a:r>
          </a:p>
          <a:p>
            <a:pPr marL="0" indent="0">
              <a:buNone/>
            </a:pPr>
            <a:r>
              <a:rPr lang="cs-CZ" dirty="0" smtClean="0"/>
              <a:t>4. Předávání nějakého předmětu z ruky do ruky</a:t>
            </a:r>
          </a:p>
          <a:p>
            <a:pPr marL="0" indent="0">
              <a:buNone/>
            </a:pPr>
            <a:r>
              <a:rPr lang="cs-CZ" dirty="0" smtClean="0"/>
              <a:t>5. Záznam odpovědí</a:t>
            </a:r>
          </a:p>
          <a:p>
            <a:pPr marL="0" indent="0">
              <a:buNone/>
            </a:pPr>
            <a:r>
              <a:rPr lang="cs-CZ" dirty="0" smtClean="0"/>
              <a:t>6. Rekapitulace, hodnocení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09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Diskuse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fáze evokace, ale také uvědomění 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Hlavní vzdělávací metoda zjišťující znalosti, zkušenosti, argumentační dovednosti,  názory a postoje na určité téma</a:t>
            </a:r>
          </a:p>
          <a:p>
            <a:pPr lvl="1"/>
            <a:r>
              <a:rPr lang="cs-CZ" dirty="0" smtClean="0"/>
              <a:t>Pro pochopení složitějších a různorodosti názorů</a:t>
            </a:r>
          </a:p>
          <a:p>
            <a:r>
              <a:rPr lang="cs-CZ" dirty="0" smtClean="0"/>
              <a:t>Vhodné je zahájit diskusi kontroverzním názorem!!!, úryvkem z krásné nebo odborné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8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Jak hodnotit diskusi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Aktivní zapojení studenta do diskuse</a:t>
            </a:r>
          </a:p>
          <a:p>
            <a:r>
              <a:rPr lang="cs-CZ" dirty="0" smtClean="0"/>
              <a:t>Zájem o diskutované téma</a:t>
            </a:r>
          </a:p>
          <a:p>
            <a:r>
              <a:rPr lang="cs-CZ" dirty="0" smtClean="0"/>
              <a:t>Dodržování pravidel</a:t>
            </a:r>
          </a:p>
          <a:p>
            <a:r>
              <a:rPr lang="cs-CZ" dirty="0" smtClean="0"/>
              <a:t>Schopnost aktivně naslouchat</a:t>
            </a:r>
          </a:p>
          <a:p>
            <a:r>
              <a:rPr lang="cs-CZ" dirty="0" smtClean="0"/>
              <a:t>Zapojení většiny účastníků</a:t>
            </a:r>
          </a:p>
          <a:p>
            <a:r>
              <a:rPr lang="cs-CZ" dirty="0" smtClean="0"/>
              <a:t>Neodchylování se od tématu</a:t>
            </a:r>
          </a:p>
          <a:p>
            <a:r>
              <a:rPr lang="cs-CZ" dirty="0" smtClean="0"/>
              <a:t>Úroveň verbálního i neverbálního vyjadřování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Případová studie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reflexe – ověření pochopení učiva (na závěr tematického celku, semestru…)</a:t>
            </a:r>
          </a:p>
          <a:p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Cíl</a:t>
            </a:r>
            <a:r>
              <a:rPr lang="cs-CZ" dirty="0" smtClean="0"/>
              <a:t>: skupinové </a:t>
            </a:r>
            <a:r>
              <a:rPr lang="cs-CZ" dirty="0"/>
              <a:t>řešení připraveného případu</a:t>
            </a:r>
          </a:p>
          <a:p>
            <a:r>
              <a:rPr lang="cs-CZ" dirty="0" err="1"/>
              <a:t>Provazba</a:t>
            </a:r>
            <a:r>
              <a:rPr lang="cs-CZ" dirty="0"/>
              <a:t> akademické výuky a reálného světa</a:t>
            </a:r>
          </a:p>
          <a:p>
            <a:r>
              <a:rPr lang="cs-CZ" dirty="0" smtClean="0"/>
              <a:t>Praktické uplatnění teoretických znalosti</a:t>
            </a:r>
          </a:p>
          <a:p>
            <a:endParaRPr lang="cs-CZ" b="1" dirty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0070C0"/>
                </a:solidFill>
              </a:rPr>
              <a:t>Postup</a:t>
            </a:r>
            <a:r>
              <a:rPr lang="cs-CZ" b="1" dirty="0">
                <a:solidFill>
                  <a:srgbClr val="0070C0"/>
                </a:solidFill>
              </a:rPr>
              <a:t>:</a:t>
            </a:r>
          </a:p>
          <a:p>
            <a:r>
              <a:rPr lang="cs-CZ" dirty="0"/>
              <a:t>Učitel připraví téma + materiál + odkazy na zdroje + otázky pro všechny stejné, ale i jiné téma pro každou skupinu </a:t>
            </a:r>
          </a:p>
          <a:p>
            <a:r>
              <a:rPr lang="cs-CZ" dirty="0"/>
              <a:t>Lze zpracovávat jako semestrální práci, ale také v rámci jedné hodiny (např. dvouhodinovky)</a:t>
            </a:r>
          </a:p>
          <a:p>
            <a:r>
              <a:rPr lang="cs-CZ" dirty="0"/>
              <a:t>ROLE v rámci aktivizace: stanoví učitel pro vyvážení práce, dosažení výsledku - mluvčí, zapisovatel, pracovník s informacemi, pozorovatel…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18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Případová studie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Příprava několika případových studií</a:t>
            </a:r>
          </a:p>
          <a:p>
            <a:r>
              <a:rPr lang="cs-CZ" dirty="0" smtClean="0"/>
              <a:t>2. Rozdělení studentů do skupin</a:t>
            </a:r>
          </a:p>
          <a:p>
            <a:r>
              <a:rPr lang="cs-CZ" dirty="0" smtClean="0"/>
              <a:t>3. Vysvětlení postupu…, čas na práci</a:t>
            </a:r>
          </a:p>
          <a:p>
            <a:r>
              <a:rPr lang="cs-CZ" dirty="0" smtClean="0"/>
              <a:t>4. Samostatná práce, písemné a praktické výstupy a závěry, odpovědi na otázky</a:t>
            </a:r>
          </a:p>
          <a:p>
            <a:r>
              <a:rPr lang="cs-CZ" dirty="0" smtClean="0"/>
              <a:t>5. Zprávy mluvčích skupin, diskuse nad závěry</a:t>
            </a:r>
          </a:p>
          <a:p>
            <a:r>
              <a:rPr lang="cs-CZ" dirty="0" smtClean="0"/>
              <a:t>6. Učitel shrne výsledky, porovná, posoudí, vyjasní nejasné, propojí s další výukou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2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Svědectví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49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Použití</a:t>
            </a:r>
            <a:r>
              <a:rPr lang="cs-CZ" dirty="0" smtClean="0"/>
              <a:t>: </a:t>
            </a:r>
            <a:r>
              <a:rPr lang="cs-CZ" dirty="0"/>
              <a:t>uvědomění + </a:t>
            </a:r>
            <a:r>
              <a:rPr lang="cs-CZ" dirty="0" smtClean="0"/>
              <a:t>reflexe (ověření pochopení učiva) </a:t>
            </a:r>
            <a:endParaRPr lang="cs-CZ" dirty="0"/>
          </a:p>
          <a:p>
            <a:r>
              <a:rPr lang="cs-CZ" b="1" dirty="0" smtClean="0">
                <a:solidFill>
                  <a:srgbClr val="0070C0"/>
                </a:solidFill>
              </a:rPr>
              <a:t>Cíl: </a:t>
            </a:r>
            <a:r>
              <a:rPr lang="cs-CZ" b="1" dirty="0" smtClean="0"/>
              <a:t>Práce s formulováním otázek</a:t>
            </a:r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pPr marL="0" indent="0">
              <a:buNone/>
            </a:pPr>
            <a:r>
              <a:rPr lang="cs-CZ" dirty="0" smtClean="0"/>
              <a:t>1. Učitel určí svědka, který připraví 15 minutovou prezentaci zadaného tématu, které před skupinou </a:t>
            </a:r>
            <a:r>
              <a:rPr lang="cs-CZ" dirty="0" smtClean="0"/>
              <a:t>prezentuje, </a:t>
            </a:r>
            <a:r>
              <a:rPr lang="cs-CZ" dirty="0" smtClean="0"/>
              <a:t>a opustí prostor třídy</a:t>
            </a:r>
          </a:p>
          <a:p>
            <a:pPr marL="0" indent="0">
              <a:buNone/>
            </a:pPr>
            <a:r>
              <a:rPr lang="cs-CZ" dirty="0" smtClean="0"/>
              <a:t>2. Skupiny žáků pro svědka připravují otázky - fáze formulování otázek = klíčová edukační část hodiny</a:t>
            </a:r>
          </a:p>
          <a:p>
            <a:pPr marL="0" indent="0">
              <a:buNone/>
            </a:pPr>
            <a:r>
              <a:rPr lang="cs-CZ" dirty="0" smtClean="0"/>
              <a:t>3. Skupiny se shodnou na nejvhodnějších otázkách a dají je společně dohromady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Často bývá svědkem učitel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78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Schémata výuky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</a:t>
            </a:fld>
            <a:endParaRPr lang="cs-CZ"/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3" y="2060848"/>
            <a:ext cx="8136904" cy="381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38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Rozdílné pohledy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50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Cíl: </a:t>
            </a:r>
          </a:p>
          <a:p>
            <a:r>
              <a:rPr lang="cs-CZ" b="1" dirty="0" smtClean="0"/>
              <a:t>Zkoumání faktů, jevů, zákonitostí z různých úhlů pohledu</a:t>
            </a:r>
          </a:p>
          <a:p>
            <a:r>
              <a:rPr lang="cs-CZ" b="1" dirty="0" smtClean="0"/>
              <a:t>Práce s různými zdroji, posílení dovednosti interpretovat informace, třídit je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0070C0"/>
                </a:solidFill>
              </a:rPr>
              <a:t>Postup:</a:t>
            </a:r>
          </a:p>
          <a:p>
            <a:r>
              <a:rPr lang="cs-CZ" dirty="0" smtClean="0"/>
              <a:t>3-4 členné skupiny</a:t>
            </a:r>
          </a:p>
          <a:p>
            <a:r>
              <a:rPr lang="cs-CZ" dirty="0" smtClean="0"/>
              <a:t>Každá skupina zpracovává téma z jiného úhlu pohledu</a:t>
            </a:r>
          </a:p>
          <a:p>
            <a:r>
              <a:rPr lang="cs-CZ" dirty="0" smtClean="0"/>
              <a:t>Prezentace výsledků prostřednictvím zástupců</a:t>
            </a:r>
          </a:p>
          <a:p>
            <a:endParaRPr lang="cs-CZ" dirty="0"/>
          </a:p>
          <a:p>
            <a:r>
              <a:rPr lang="cs-CZ" dirty="0" smtClean="0">
                <a:solidFill>
                  <a:srgbClr val="0070C0"/>
                </a:solidFill>
              </a:rPr>
              <a:t>Výsledek:</a:t>
            </a:r>
            <a:r>
              <a:rPr lang="cs-CZ" dirty="0" smtClean="0"/>
              <a:t> pestré a všestranná prezentace tématu v souvislostech – např. příčiny 1. světové války, dětské choroby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182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Metoda výzkumné týmy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51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</a:t>
            </a:r>
            <a:r>
              <a:rPr lang="cs-CZ" b="1" dirty="0" smtClean="0"/>
              <a:t>Spolupráce při zpracování textového materiálu</a:t>
            </a:r>
          </a:p>
          <a:p>
            <a:endParaRPr lang="cs-CZ" dirty="0" smtClean="0"/>
          </a:p>
          <a:p>
            <a:r>
              <a:rPr lang="cs-CZ" dirty="0" smtClean="0"/>
              <a:t>Využití vědeckých textů a podpora čtenářského vztahu studentů k nim a vztahu k hloubkové vědecké četbě</a:t>
            </a:r>
          </a:p>
          <a:p>
            <a:r>
              <a:rPr lang="cs-CZ" dirty="0" smtClean="0"/>
              <a:t>Stejný text – různé úkoly a úhly pohledu</a:t>
            </a:r>
          </a:p>
          <a:p>
            <a:r>
              <a:rPr lang="cs-CZ" dirty="0" err="1" smtClean="0"/>
              <a:t>Autokorektura</a:t>
            </a:r>
            <a:r>
              <a:rPr lang="cs-CZ" dirty="0" smtClean="0"/>
              <a:t>, vzájemné předávání informací mezi studenty bez zásahu učitele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449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Výzkumné týmy – průběh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Učitel vybere téma a určí vzdělávací cíl výuky a časový harmonogram</a:t>
            </a:r>
          </a:p>
          <a:p>
            <a:r>
              <a:rPr lang="cs-CZ" dirty="0" smtClean="0"/>
              <a:t>2. Učitel rozdělí studenty do 4-6 týmů o 4-5 studentech </a:t>
            </a:r>
          </a:p>
          <a:p>
            <a:r>
              <a:rPr lang="cs-CZ" dirty="0" smtClean="0"/>
              <a:t>3. Učitel rozdá stejný materiál všem</a:t>
            </a:r>
          </a:p>
          <a:p>
            <a:r>
              <a:rPr lang="cs-CZ" dirty="0" smtClean="0"/>
              <a:t>4. Učitel stanoví čas pro práci, prezentaci, hodnocení výsledků…</a:t>
            </a:r>
          </a:p>
          <a:p>
            <a:r>
              <a:rPr lang="cs-CZ" dirty="0" smtClean="0"/>
              <a:t>5. Učitel vysvětlí výzkumným týmům jejich úkol</a:t>
            </a:r>
          </a:p>
          <a:p>
            <a:r>
              <a:rPr lang="cs-CZ" dirty="0" smtClean="0"/>
              <a:t>6. Prezentace výsledků podle pořadí učitelem</a:t>
            </a:r>
          </a:p>
          <a:p>
            <a:r>
              <a:rPr lang="cs-CZ" dirty="0" smtClean="0"/>
              <a:t>7. Záznamy v průběhu prezentace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0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Výzkumné týmy – typologie týmů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Sumarizátoři</a:t>
            </a:r>
            <a:endParaRPr lang="cs-CZ" dirty="0" smtClean="0"/>
          </a:p>
          <a:p>
            <a:r>
              <a:rPr lang="cs-CZ" dirty="0" smtClean="0"/>
              <a:t>Odpůrci</a:t>
            </a:r>
          </a:p>
          <a:p>
            <a:r>
              <a:rPr lang="cs-CZ" dirty="0" smtClean="0"/>
              <a:t>Přitakávači</a:t>
            </a:r>
          </a:p>
          <a:p>
            <a:r>
              <a:rPr lang="cs-CZ" dirty="0" smtClean="0"/>
              <a:t>Oponenti</a:t>
            </a:r>
          </a:p>
          <a:p>
            <a:r>
              <a:rPr lang="cs-CZ" dirty="0" err="1" smtClean="0"/>
              <a:t>Příkladi</a:t>
            </a:r>
            <a:endParaRPr lang="cs-CZ" dirty="0" smtClean="0"/>
          </a:p>
          <a:p>
            <a:r>
              <a:rPr lang="cs-CZ" dirty="0" err="1" smtClean="0"/>
              <a:t>Aplikátoři</a:t>
            </a:r>
            <a:endParaRPr lang="cs-CZ" dirty="0" smtClean="0"/>
          </a:p>
          <a:p>
            <a:r>
              <a:rPr lang="cs-CZ" dirty="0" smtClean="0"/>
              <a:t>Zvědavci (tazatelé)</a:t>
            </a:r>
          </a:p>
          <a:p>
            <a:r>
              <a:rPr lang="cs-CZ" dirty="0" smtClean="0"/>
              <a:t>Zkoušeči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558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Práce s textem jako metoda výuky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70C0"/>
                </a:solidFill>
              </a:rPr>
              <a:t>Cíl: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Sumarizovat různými způsoby text</a:t>
            </a:r>
          </a:p>
          <a:p>
            <a:pPr lvl="1"/>
            <a:r>
              <a:rPr lang="cs-CZ" dirty="0" smtClean="0"/>
              <a:t>Kriticky posoudit text z různých pohledů –organizace faktů, přehlednost, srozumitelnost, relevance faktů, příkladů</a:t>
            </a:r>
          </a:p>
          <a:p>
            <a:r>
              <a:rPr lang="cs-CZ" dirty="0" smtClean="0"/>
              <a:t>Číst text s cílem prezentovat </a:t>
            </a:r>
          </a:p>
          <a:p>
            <a:r>
              <a:rPr lang="cs-CZ" dirty="0" smtClean="0"/>
              <a:t>Číst text s cílem připravit z textu materiál pro diskusi – formulace tématu, otázek, cíle diskuse, diskusní lístky…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Projektová výuka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55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Úkoly pro učitele před použitím metody:</a:t>
            </a:r>
          </a:p>
          <a:p>
            <a:pPr marL="0" indent="0">
              <a:buNone/>
            </a:pPr>
            <a:r>
              <a:rPr lang="cs-CZ" dirty="0" smtClean="0"/>
              <a:t>1. Výběr tématu</a:t>
            </a:r>
          </a:p>
          <a:p>
            <a:pPr marL="0" indent="0">
              <a:buNone/>
            </a:pPr>
            <a:r>
              <a:rPr lang="cs-CZ" dirty="0" smtClean="0"/>
              <a:t>2. Stanovení cílů</a:t>
            </a:r>
          </a:p>
          <a:p>
            <a:pPr marL="0" indent="0">
              <a:buNone/>
            </a:pPr>
            <a:r>
              <a:rPr lang="cs-CZ" dirty="0" smtClean="0"/>
              <a:t>3. Dostupnost zdrojů</a:t>
            </a:r>
          </a:p>
          <a:p>
            <a:pPr marL="0" indent="0">
              <a:buNone/>
            </a:pPr>
            <a:r>
              <a:rPr lang="cs-CZ" dirty="0" smtClean="0"/>
              <a:t>4. Příprava studentů</a:t>
            </a:r>
          </a:p>
          <a:p>
            <a:pPr marL="0" indent="0">
              <a:buNone/>
            </a:pPr>
            <a:r>
              <a:rPr lang="cs-CZ" dirty="0" smtClean="0"/>
              <a:t>5. Návrh kroků</a:t>
            </a:r>
          </a:p>
          <a:p>
            <a:pPr marL="0" indent="0">
              <a:buNone/>
            </a:pPr>
            <a:r>
              <a:rPr lang="cs-CZ" dirty="0" smtClean="0"/>
              <a:t>6. Motivace studentů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725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Užitečné grafické organizátory 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b="1" dirty="0" smtClean="0">
                <a:latin typeface="Calibri" panose="020F0502020204030204" pitchFamily="34" charset="0"/>
              </a:rPr>
              <a:t>Celoživotní pomocníci při učení, plánování, rozhodování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Třídílný zápisník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Myšlenková mapa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Srovnávací tabulka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T-graf</a:t>
            </a:r>
          </a:p>
          <a:p>
            <a:pPr lvl="1"/>
            <a:r>
              <a:rPr lang="cs-CZ" dirty="0" err="1" smtClean="0">
                <a:latin typeface="Calibri" panose="020F0502020204030204" pitchFamily="34" charset="0"/>
              </a:rPr>
              <a:t>Vennův</a:t>
            </a:r>
            <a:r>
              <a:rPr lang="cs-CZ" dirty="0" smtClean="0">
                <a:latin typeface="Calibri" panose="020F0502020204030204" pitchFamily="34" charset="0"/>
              </a:rPr>
              <a:t> diagram</a:t>
            </a:r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71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Literatura a zdroje - výběr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700808"/>
            <a:ext cx="7467600" cy="4464496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KASÍKOVÁ, Hana</a:t>
            </a:r>
            <a:r>
              <a:rPr lang="cs-CZ" dirty="0"/>
              <a:t>. </a:t>
            </a:r>
            <a:r>
              <a:rPr lang="cs-CZ" i="1" dirty="0"/>
              <a:t>Kooperativní učení, kooperativní škola</a:t>
            </a:r>
            <a:r>
              <a:rPr lang="cs-CZ" dirty="0"/>
              <a:t>. 2. vyd. v českém jazyce. Praha: Portál, 2010, 152 s. Školství (organizace). ISBN 978-80-7367-712-1</a:t>
            </a:r>
            <a:r>
              <a:rPr lang="cs-CZ" dirty="0" smtClean="0"/>
              <a:t>.</a:t>
            </a:r>
          </a:p>
          <a:p>
            <a:r>
              <a:rPr lang="cs-CZ" b="1" dirty="0"/>
              <a:t>PETTY, </a:t>
            </a:r>
            <a:r>
              <a:rPr lang="cs-CZ" b="1" dirty="0" err="1"/>
              <a:t>Geoffrey</a:t>
            </a:r>
            <a:r>
              <a:rPr lang="cs-CZ" dirty="0"/>
              <a:t>. </a:t>
            </a:r>
            <a:r>
              <a:rPr lang="cs-CZ" i="1" dirty="0"/>
              <a:t>Moderní vyučování</a:t>
            </a:r>
            <a:r>
              <a:rPr lang="cs-CZ" dirty="0"/>
              <a:t>. 6.,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vyd. Překlad Jiří Foltýn. Praha: Portál, 2013, 562 s. ISBN 978-80-262-0367-4.</a:t>
            </a:r>
          </a:p>
          <a:p>
            <a:r>
              <a:rPr lang="cs-CZ" b="1" dirty="0"/>
              <a:t>PRŮCHA, Jan</a:t>
            </a:r>
            <a:r>
              <a:rPr lang="cs-CZ" dirty="0"/>
              <a:t>. </a:t>
            </a:r>
            <a:r>
              <a:rPr lang="cs-CZ" i="1" dirty="0"/>
              <a:t>Moderní pedagogika: Věda o edukačních procesech</a:t>
            </a:r>
            <a:r>
              <a:rPr lang="cs-CZ" dirty="0"/>
              <a:t>. 4., </a:t>
            </a:r>
            <a:r>
              <a:rPr lang="cs-CZ" dirty="0" err="1"/>
              <a:t>aktualiz</a:t>
            </a:r>
            <a:r>
              <a:rPr lang="cs-CZ" dirty="0"/>
              <a:t>. a dopl. vyd. Praha: Portál, 2009, 481 s. ISBN 978-80-7367-503-5.</a:t>
            </a:r>
          </a:p>
          <a:p>
            <a:r>
              <a:rPr lang="cs-CZ" b="1" dirty="0"/>
              <a:t>PRŮCHA, Jan, Eliška WALTEROVÁ a Jiří 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</a:t>
            </a:r>
            <a:r>
              <a:rPr lang="cs-CZ" dirty="0" err="1"/>
              <a:t>aktualiz</a:t>
            </a:r>
            <a:r>
              <a:rPr lang="cs-CZ" dirty="0"/>
              <a:t>. vyd. Praha: Portál, 2003, 322 s. ISBN 80-717-8772-8.</a:t>
            </a:r>
          </a:p>
          <a:p>
            <a:r>
              <a:rPr lang="cs-CZ" b="1" dirty="0"/>
              <a:t>VOGEL, Walter</a:t>
            </a:r>
            <a:r>
              <a:rPr lang="cs-CZ" dirty="0"/>
              <a:t>. </a:t>
            </a:r>
            <a:r>
              <a:rPr lang="cs-CZ" i="1" dirty="0"/>
              <a:t>Jak se učí učitelé?: tipy a triky pro každodenní život učitelů</a:t>
            </a:r>
            <a:r>
              <a:rPr lang="cs-CZ" dirty="0"/>
              <a:t>. 1. vyd. v českém jazyce. Plzeň: Fraus, 2009, 111 s. Moderní pedagogika v teorii a praxi. ISBN 978-807-2388-516.</a:t>
            </a:r>
          </a:p>
          <a:p>
            <a:r>
              <a:rPr lang="cs-CZ" b="1" dirty="0"/>
              <a:t>ZORMANOVÁ, Lucie</a:t>
            </a:r>
            <a:r>
              <a:rPr lang="cs-CZ" dirty="0"/>
              <a:t>. </a:t>
            </a:r>
            <a:r>
              <a:rPr lang="cs-CZ" i="1" dirty="0"/>
              <a:t>Výukové metody v pedagogice: tradiční a inovativní metody, </a:t>
            </a:r>
            <a:r>
              <a:rPr lang="cs-CZ" i="1" dirty="0" err="1"/>
              <a:t>transmisivní</a:t>
            </a:r>
            <a:r>
              <a:rPr lang="cs-CZ" i="1" dirty="0"/>
              <a:t> a konstruktivistické pojetí výuky, klasifikace výukových metod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2012, 155 s. Pedagogika (</a:t>
            </a:r>
            <a:r>
              <a:rPr lang="cs-CZ" dirty="0" err="1"/>
              <a:t>Grada</a:t>
            </a:r>
            <a:r>
              <a:rPr lang="cs-CZ" dirty="0"/>
              <a:t>). ISBN 978-802-4741-000.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u="sng" dirty="0">
                <a:hlinkClick r:id="rId2"/>
              </a:rPr>
              <a:t>http://www.kritickemysleni.cz/aktuality.php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38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1280" y="908720"/>
            <a:ext cx="8041440" cy="2808312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FF0000"/>
                </a:solidFill>
              </a:rPr>
              <a:t>Děkuji vám za pozornost </a:t>
            </a:r>
            <a:r>
              <a:rPr lang="cs-CZ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br>
              <a:rPr lang="cs-CZ" sz="3200" dirty="0" smtClean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cs-CZ" sz="3200" dirty="0" smtClean="0">
                <a:solidFill>
                  <a:srgbClr val="FF0000"/>
                </a:solidFill>
              </a:rPr>
              <a:t/>
            </a:r>
            <a:br>
              <a:rPr lang="cs-CZ" sz="3200" dirty="0" smtClean="0">
                <a:solidFill>
                  <a:srgbClr val="FF0000"/>
                </a:solidFill>
              </a:rPr>
            </a:br>
            <a:endParaRPr lang="cs-CZ" sz="3200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8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Třífázový model učení  E-U-R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200" dirty="0" smtClean="0"/>
              <a:t>Základní metodika využívání </a:t>
            </a:r>
            <a:r>
              <a:rPr lang="cs-CZ" sz="3200" dirty="0" err="1" smtClean="0"/>
              <a:t>prekonceptů</a:t>
            </a:r>
            <a:r>
              <a:rPr lang="cs-CZ" sz="3200" dirty="0" smtClean="0"/>
              <a:t> </a:t>
            </a:r>
          </a:p>
          <a:p>
            <a:pPr marL="0" indent="0">
              <a:buNone/>
            </a:pPr>
            <a:r>
              <a:rPr lang="cs-CZ" sz="3200" dirty="0"/>
              <a:t>v</a:t>
            </a:r>
            <a:r>
              <a:rPr lang="cs-CZ" sz="3200" dirty="0" smtClean="0"/>
              <a:t> učení a v designování vzdělávacího procesu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E = Evokace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U = Uvědomění si významu informací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buNone/>
            </a:pPr>
            <a:r>
              <a:rPr lang="cs-CZ" sz="3200" b="1" dirty="0" smtClean="0"/>
              <a:t>R = Reflexe</a:t>
            </a:r>
          </a:p>
          <a:p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786546" y="3711279"/>
            <a:ext cx="4571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5" name="Šipka dolů 4"/>
          <p:cNvSpPr/>
          <p:nvPr/>
        </p:nvSpPr>
        <p:spPr>
          <a:xfrm flipH="1">
            <a:off x="1786546" y="4797152"/>
            <a:ext cx="45719" cy="3600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5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4000" b="1" dirty="0" smtClean="0"/>
              <a:t>    </a:t>
            </a:r>
            <a:r>
              <a:rPr lang="cs-CZ" sz="4000" b="1" dirty="0" smtClean="0">
                <a:solidFill>
                  <a:srgbClr val="FF0000"/>
                </a:solidFill>
              </a:rPr>
              <a:t>Společnost Kritické myšlení</a:t>
            </a:r>
            <a:r>
              <a:rPr lang="cs-CZ" sz="4000" b="1" dirty="0" smtClean="0"/>
              <a:t>     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 ČR rozvíjí a propaguje metodu třífázového modelu učení v rámci programu </a:t>
            </a:r>
            <a:r>
              <a:rPr lang="cs-CZ" i="1" dirty="0" smtClean="0"/>
              <a:t>Čtením a psaním ke kritickému myšlení</a:t>
            </a:r>
          </a:p>
          <a:p>
            <a:endParaRPr lang="cs-CZ" dirty="0" smtClean="0"/>
          </a:p>
          <a:p>
            <a:r>
              <a:rPr lang="cs-CZ" dirty="0" smtClean="0"/>
              <a:t>Zdroje:</a:t>
            </a:r>
          </a:p>
          <a:p>
            <a:pPr lvl="1"/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www.respektneboli.eu/pedagogove/archiv-metod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www.kritickemysleni.cz</a:t>
            </a:r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4248" y="980728"/>
            <a:ext cx="10477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893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EVOKACE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anose="020F0502020204030204" pitchFamily="34" charset="0"/>
              </a:rPr>
              <a:t>Shrnutí dosavadních znalostí o předkládaném tématu (studenti)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Práce s </a:t>
            </a:r>
            <a:r>
              <a:rPr lang="cs-CZ" dirty="0" err="1" smtClean="0">
                <a:latin typeface="Calibri" panose="020F0502020204030204" pitchFamily="34" charset="0"/>
              </a:rPr>
              <a:t>prekoncepty</a:t>
            </a:r>
            <a:r>
              <a:rPr lang="cs-CZ" dirty="0" smtClean="0">
                <a:latin typeface="Calibri" panose="020F0502020204030204" pitchFamily="34" charset="0"/>
              </a:rPr>
              <a:t> (vlastními interpretacemi poznání)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Motivace </a:t>
            </a:r>
          </a:p>
          <a:p>
            <a:endParaRPr lang="cs-CZ" dirty="0" smtClean="0">
              <a:latin typeface="Calibri" panose="020F0502020204030204" pitchFamily="34" charset="0"/>
            </a:endParaRPr>
          </a:p>
          <a:p>
            <a:r>
              <a:rPr lang="cs-CZ" b="1" dirty="0" smtClean="0">
                <a:latin typeface="Calibri" panose="020F0502020204030204" pitchFamily="34" charset="0"/>
              </a:rPr>
              <a:t>Cíl</a:t>
            </a:r>
            <a:r>
              <a:rPr lang="cs-CZ" dirty="0" smtClean="0">
                <a:latin typeface="Calibri" panose="020F0502020204030204" pitchFamily="34" charset="0"/>
              </a:rPr>
              <a:t> metod v evokační fázi: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vzbudit zájem studentů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vzbudit zvědavost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pomoc  s formulováním záměrů a cílů  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07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688181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Metody vhodné pro EVOKACI</a:t>
            </a:r>
            <a:endParaRPr lang="cs-CZ" sz="40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87FA-1DB9-438E-BF68-A68BCCF8A853}" type="slidenum">
              <a:rPr lang="cs-CZ" smtClean="0"/>
              <a:t>9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38200" y="1628800"/>
            <a:ext cx="746760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hlinkClick r:id="rId2"/>
              </a:rPr>
              <a:t>http://www.respektneboli.eu/pedagogove/archiv-metod</a:t>
            </a:r>
            <a:endParaRPr lang="cs-CZ" sz="2400" dirty="0"/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ANO – NE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Brainstorming ve dvojicích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Brainstorming skupinový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Kostka</a:t>
            </a:r>
          </a:p>
          <a:p>
            <a:pPr lvl="1"/>
            <a:r>
              <a:rPr lang="cs-CZ" dirty="0">
                <a:latin typeface="Calibri" panose="020F0502020204030204" pitchFamily="34" charset="0"/>
              </a:rPr>
              <a:t>Myšlenkové </a:t>
            </a:r>
            <a:r>
              <a:rPr lang="cs-CZ" dirty="0" smtClean="0">
                <a:latin typeface="Calibri" panose="020F0502020204030204" pitchFamily="34" charset="0"/>
              </a:rPr>
              <a:t>mapy</a:t>
            </a:r>
          </a:p>
          <a:p>
            <a:pPr lvl="1"/>
            <a:r>
              <a:rPr lang="cs-CZ" dirty="0" err="1">
                <a:latin typeface="Calibri" panose="020F0502020204030204" pitchFamily="34" charset="0"/>
              </a:rPr>
              <a:t>Vennův</a:t>
            </a:r>
            <a:r>
              <a:rPr lang="cs-CZ" dirty="0">
                <a:latin typeface="Calibri" panose="020F0502020204030204" pitchFamily="34" charset="0"/>
              </a:rPr>
              <a:t> diagram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Volné psaní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T-graf</a:t>
            </a:r>
          </a:p>
          <a:p>
            <a:pPr lvl="1"/>
            <a:r>
              <a:rPr lang="cs-CZ" dirty="0" smtClean="0">
                <a:latin typeface="Calibri" panose="020F0502020204030204" pitchFamily="34" charset="0"/>
              </a:rPr>
              <a:t>Zpřeházené </a:t>
            </a:r>
            <a:r>
              <a:rPr lang="cs-CZ" dirty="0">
                <a:latin typeface="Calibri" panose="020F0502020204030204" pitchFamily="34" charset="0"/>
              </a:rPr>
              <a:t>věty</a:t>
            </a:r>
          </a:p>
          <a:p>
            <a:pPr lvl="1"/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3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</TotalTime>
  <Words>2247</Words>
  <Application>Microsoft Office PowerPoint</Application>
  <PresentationFormat>Předvádění na obrazovce (4:3)</PresentationFormat>
  <Paragraphs>576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5" baseType="lpstr">
      <vt:lpstr>Arial</vt:lpstr>
      <vt:lpstr>Calibri</vt:lpstr>
      <vt:lpstr>Georgia</vt:lpstr>
      <vt:lpstr>Times New Roman</vt:lpstr>
      <vt:lpstr>Wingdings</vt:lpstr>
      <vt:lpstr>Wingdings 2</vt:lpstr>
      <vt:lpstr>Administrativní</vt:lpstr>
      <vt:lpstr>Konstruktivismus a metody  kritického myšlení v informačním vzdělávání </vt:lpstr>
      <vt:lpstr>Rámcový obsah</vt:lpstr>
      <vt:lpstr>Vzájemné vztahy lektora a studenta  v edukačním procesu</vt:lpstr>
      <vt:lpstr>Konstruktivismus a prekoncepty  </vt:lpstr>
      <vt:lpstr>Schémata výuky </vt:lpstr>
      <vt:lpstr>Třífázový model učení  E-U-R</vt:lpstr>
      <vt:lpstr>    Společnost Kritické myšlení     </vt:lpstr>
      <vt:lpstr>EVOKACE</vt:lpstr>
      <vt:lpstr>Metody vhodné pro EVOKACI</vt:lpstr>
      <vt:lpstr>Metoda ANO - NE</vt:lpstr>
      <vt:lpstr>      Metoda BRAINSTORMING (bouře mozků) </vt:lpstr>
      <vt:lpstr>Metoda KOSTKA</vt:lpstr>
      <vt:lpstr>Metoda KOSTKA</vt:lpstr>
      <vt:lpstr>Metoda T-graf</vt:lpstr>
      <vt:lpstr>Metoda Vím – Chci vědět – Dozvěděl jsem se</vt:lpstr>
      <vt:lpstr>Metoda Vím – Chci vědět – Dozvěděl jsem se</vt:lpstr>
      <vt:lpstr>Metoda Vím – Chci vědět – Dozvěděl jsem se</vt:lpstr>
      <vt:lpstr>Uvědomění si významu</vt:lpstr>
      <vt:lpstr>Metody pro UVĚDOMĚNÍ SI významu</vt:lpstr>
      <vt:lpstr>Dvojitý zápisník</vt:lpstr>
      <vt:lpstr>Metoda I.N.S:E.R.T.</vt:lpstr>
      <vt:lpstr>Metoda I.N.S.E.R.T.</vt:lpstr>
      <vt:lpstr>REFLEXE</vt:lpstr>
      <vt:lpstr>REFLEXE</vt:lpstr>
      <vt:lpstr>Fáze reflexe – pedagogické omyly </vt:lpstr>
      <vt:lpstr>Metody vhodné pro reflexi</vt:lpstr>
      <vt:lpstr>Metoda Předvídání</vt:lpstr>
      <vt:lpstr>Metoda SNĚHOVÁ KOULE </vt:lpstr>
      <vt:lpstr>Metoda SNĚHOVÁ KOULE </vt:lpstr>
      <vt:lpstr>Metoda Vennův diagram</vt:lpstr>
      <vt:lpstr>Metoda Vennův diagram</vt:lpstr>
      <vt:lpstr>Metoda Volné psaní</vt:lpstr>
      <vt:lpstr>Metoda Volné psaní</vt:lpstr>
      <vt:lpstr>Význam E-U-R pro studenty</vt:lpstr>
      <vt:lpstr> Pozitiva versus negativa tradičních a inovativních edukačních metod </vt:lpstr>
      <vt:lpstr>Tradiční edukační metody a formy  v (knihovnické) pedagogice</vt:lpstr>
      <vt:lpstr>Moderní edukační metody</vt:lpstr>
      <vt:lpstr>   Další metody aktivní práce studentů (aktivizační)</vt:lpstr>
      <vt:lpstr>  Co ovlivňuje volbu edukační metody</vt:lpstr>
      <vt:lpstr>Aktivizační metody na přednáškách</vt:lpstr>
      <vt:lpstr>Jak získat zpětnou vazbu na přednáškáchkJ</vt:lpstr>
      <vt:lpstr>Vyzkoušejte  aktivizační výukové metody</vt:lpstr>
      <vt:lpstr>Muší / bzučící skupiny</vt:lpstr>
      <vt:lpstr>Kolečka</vt:lpstr>
      <vt:lpstr>Diskuse</vt:lpstr>
      <vt:lpstr>Jak hodnotit diskusi</vt:lpstr>
      <vt:lpstr>Případová studie</vt:lpstr>
      <vt:lpstr>Případová studie</vt:lpstr>
      <vt:lpstr>Svědectví</vt:lpstr>
      <vt:lpstr>Rozdílné pohledy</vt:lpstr>
      <vt:lpstr>Metoda výzkumné týmy</vt:lpstr>
      <vt:lpstr>Výzkumné týmy – průběh </vt:lpstr>
      <vt:lpstr>Výzkumné týmy – typologie týmů</vt:lpstr>
      <vt:lpstr>Práce s textem jako metoda výuky</vt:lpstr>
      <vt:lpstr>Projektová výuka</vt:lpstr>
      <vt:lpstr>Užitečné grafické organizátory </vt:lpstr>
      <vt:lpstr>Literatura a zdroje - výběr</vt:lpstr>
      <vt:lpstr>Děkuji vám za pozornost  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minimum pro doktorandy</dc:title>
  <dc:creator>user</dc:creator>
  <cp:lastModifiedBy>Projekt INTERES</cp:lastModifiedBy>
  <cp:revision>80</cp:revision>
  <dcterms:created xsi:type="dcterms:W3CDTF">2013-10-09T20:25:01Z</dcterms:created>
  <dcterms:modified xsi:type="dcterms:W3CDTF">2019-11-15T06:46:40Z</dcterms:modified>
</cp:coreProperties>
</file>