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7"/>
  </p:notesMasterIdLst>
  <p:sldIdLst>
    <p:sldId id="256" r:id="rId2"/>
    <p:sldId id="313" r:id="rId3"/>
    <p:sldId id="283" r:id="rId4"/>
    <p:sldId id="316" r:id="rId5"/>
    <p:sldId id="286" r:id="rId6"/>
    <p:sldId id="287" r:id="rId7"/>
    <p:sldId id="288" r:id="rId8"/>
    <p:sldId id="292" r:id="rId9"/>
    <p:sldId id="294" r:id="rId10"/>
    <p:sldId id="297" r:id="rId11"/>
    <p:sldId id="295" r:id="rId12"/>
    <p:sldId id="296" r:id="rId13"/>
    <p:sldId id="334" r:id="rId14"/>
    <p:sldId id="298" r:id="rId15"/>
    <p:sldId id="335" r:id="rId16"/>
    <p:sldId id="322" r:id="rId17"/>
    <p:sldId id="320" r:id="rId18"/>
    <p:sldId id="324" r:id="rId19"/>
    <p:sldId id="321" r:id="rId20"/>
    <p:sldId id="325" r:id="rId21"/>
    <p:sldId id="326" r:id="rId22"/>
    <p:sldId id="327" r:id="rId23"/>
    <p:sldId id="330" r:id="rId24"/>
    <p:sldId id="333" r:id="rId25"/>
    <p:sldId id="332" r:id="rId26"/>
    <p:sldId id="314" r:id="rId27"/>
    <p:sldId id="317" r:id="rId28"/>
    <p:sldId id="268" r:id="rId29"/>
    <p:sldId id="269" r:id="rId30"/>
    <p:sldId id="270" r:id="rId31"/>
    <p:sldId id="271" r:id="rId32"/>
    <p:sldId id="319" r:id="rId33"/>
    <p:sldId id="272" r:id="rId34"/>
    <p:sldId id="273" r:id="rId35"/>
    <p:sldId id="274" r:id="rId36"/>
    <p:sldId id="262" r:id="rId37"/>
    <p:sldId id="267" r:id="rId38"/>
    <p:sldId id="342" r:id="rId39"/>
    <p:sldId id="343" r:id="rId40"/>
    <p:sldId id="302" r:id="rId41"/>
    <p:sldId id="282" r:id="rId42"/>
    <p:sldId id="307" r:id="rId43"/>
    <p:sldId id="338" r:id="rId44"/>
    <p:sldId id="337" r:id="rId45"/>
    <p:sldId id="33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08" y="1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ka\Desktop\DIZ\Tafonomia%20modely\Glynis%20model%20luka+ruderal\MODEL_BARBORA-M+Kluka+ruderal%20kontexty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Se&#353;it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Se&#353;it1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Se&#353;it1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Se&#353;it1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Documents%20and%20Settings\All%20Users\Dokumenty\konference_Hru&#353;ky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4482758620689655E-2"/>
          <c:y val="6.3927083170758348E-2"/>
          <c:w val="0.90171514567673583"/>
          <c:h val="0.874431173371444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x"/>
            <c:size val="5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graf!$C$218:$C$280</c:f>
              <c:numCache>
                <c:formatCode>General</c:formatCode>
                <c:ptCount val="63"/>
                <c:pt idx="0">
                  <c:v>1.3445397759865703</c:v>
                </c:pt>
                <c:pt idx="1">
                  <c:v>1.3349496582510625</c:v>
                </c:pt>
                <c:pt idx="2">
                  <c:v>2.2492898943555213</c:v>
                </c:pt>
                <c:pt idx="3">
                  <c:v>7.7081260420137383</c:v>
                </c:pt>
                <c:pt idx="4">
                  <c:v>0.62400834142784645</c:v>
                </c:pt>
                <c:pt idx="5">
                  <c:v>1.6656375600041118</c:v>
                </c:pt>
                <c:pt idx="6">
                  <c:v>1.6737243613076469</c:v>
                </c:pt>
                <c:pt idx="7">
                  <c:v>0.73398704136326121</c:v>
                </c:pt>
                <c:pt idx="8">
                  <c:v>0.22240891714994659</c:v>
                </c:pt>
                <c:pt idx="9">
                  <c:v>0.80994235230405476</c:v>
                </c:pt>
                <c:pt idx="10">
                  <c:v>2.8497165322896163</c:v>
                </c:pt>
                <c:pt idx="11">
                  <c:v>0.49931469039329546</c:v>
                </c:pt>
                <c:pt idx="12">
                  <c:v>0.96841892384250394</c:v>
                </c:pt>
                <c:pt idx="13">
                  <c:v>1.8075668713788038</c:v>
                </c:pt>
                <c:pt idx="14">
                  <c:v>2.040952663821666</c:v>
                </c:pt>
                <c:pt idx="15">
                  <c:v>0.94209500194256812</c:v>
                </c:pt>
                <c:pt idx="16">
                  <c:v>2.6462445050380929</c:v>
                </c:pt>
                <c:pt idx="17">
                  <c:v>2.1604915579771222</c:v>
                </c:pt>
                <c:pt idx="18">
                  <c:v>1.4035724317050704</c:v>
                </c:pt>
                <c:pt idx="19">
                  <c:v>1.0392595770294117</c:v>
                </c:pt>
                <c:pt idx="20">
                  <c:v>2.0938702148133563</c:v>
                </c:pt>
                <c:pt idx="21">
                  <c:v>1.2372457312615293</c:v>
                </c:pt>
                <c:pt idx="22">
                  <c:v>1.4545799201466245</c:v>
                </c:pt>
                <c:pt idx="23">
                  <c:v>1.2386693462025935</c:v>
                </c:pt>
                <c:pt idx="24">
                  <c:v>0.79689254046971492</c:v>
                </c:pt>
                <c:pt idx="25">
                  <c:v>2.0008021460748773</c:v>
                </c:pt>
                <c:pt idx="26">
                  <c:v>1.1549202579036191</c:v>
                </c:pt>
                <c:pt idx="27">
                  <c:v>1.8359728474405248</c:v>
                </c:pt>
                <c:pt idx="28">
                  <c:v>1.4315155130854627</c:v>
                </c:pt>
                <c:pt idx="29">
                  <c:v>1.269500996527563</c:v>
                </c:pt>
                <c:pt idx="30">
                  <c:v>1.9467133270215005</c:v>
                </c:pt>
                <c:pt idx="31">
                  <c:v>1.6386113223496124</c:v>
                </c:pt>
                <c:pt idx="32">
                  <c:v>1.7699377581317597</c:v>
                </c:pt>
                <c:pt idx="33">
                  <c:v>0.39270603458608216</c:v>
                </c:pt>
                <c:pt idx="34">
                  <c:v>1.2386693462025935</c:v>
                </c:pt>
                <c:pt idx="35">
                  <c:v>1.7731745781138155</c:v>
                </c:pt>
                <c:pt idx="36">
                  <c:v>2.0297270769350746</c:v>
                </c:pt>
                <c:pt idx="37">
                  <c:v>1.6405959595075674</c:v>
                </c:pt>
                <c:pt idx="38">
                  <c:v>3.0489291724052987</c:v>
                </c:pt>
                <c:pt idx="39">
                  <c:v>3.3450661423844132</c:v>
                </c:pt>
                <c:pt idx="40">
                  <c:v>2.0401147127180432</c:v>
                </c:pt>
                <c:pt idx="41">
                  <c:v>1.7722856013457271</c:v>
                </c:pt>
                <c:pt idx="42">
                  <c:v>2.8637156546938751</c:v>
                </c:pt>
                <c:pt idx="43">
                  <c:v>5.1472240941639571</c:v>
                </c:pt>
                <c:pt idx="44">
                  <c:v>3.4923614941548924</c:v>
                </c:pt>
                <c:pt idx="45">
                  <c:v>2.9973015529467606</c:v>
                </c:pt>
                <c:pt idx="46">
                  <c:v>3.5700154467908964</c:v>
                </c:pt>
                <c:pt idx="47">
                  <c:v>4.4889682060986873</c:v>
                </c:pt>
                <c:pt idx="48">
                  <c:v>4.6492307982130612</c:v>
                </c:pt>
                <c:pt idx="49">
                  <c:v>2.5340142362639035</c:v>
                </c:pt>
                <c:pt idx="50">
                  <c:v>4.9958713609555243</c:v>
                </c:pt>
                <c:pt idx="51">
                  <c:v>3.1799189450864516</c:v>
                </c:pt>
                <c:pt idx="52">
                  <c:v>6.1502051769658719</c:v>
                </c:pt>
              </c:numCache>
            </c:numRef>
          </c:xVal>
          <c:yVal>
            <c:numRef>
              <c:f>graf!$D$218:$D$280</c:f>
              <c:numCache>
                <c:formatCode>General</c:formatCode>
                <c:ptCount val="6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098-4DFF-8FC9-63BFC200F0D2}"/>
            </c:ext>
          </c:extLst>
        </c:ser>
        <c:ser>
          <c:idx val="1"/>
          <c:order val="1"/>
          <c:spPr>
            <a:ln w="28575">
              <a:noFill/>
            </a:ln>
          </c:spPr>
          <c:marker>
            <c:symbol val="triangl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graf!$C$218:$C$280</c:f>
              <c:numCache>
                <c:formatCode>General</c:formatCode>
                <c:ptCount val="63"/>
                <c:pt idx="0">
                  <c:v>1.3445397759865703</c:v>
                </c:pt>
                <c:pt idx="1">
                  <c:v>1.3349496582510625</c:v>
                </c:pt>
                <c:pt idx="2">
                  <c:v>2.2492898943555213</c:v>
                </c:pt>
                <c:pt idx="3">
                  <c:v>7.7081260420137383</c:v>
                </c:pt>
                <c:pt idx="4">
                  <c:v>0.62400834142784645</c:v>
                </c:pt>
                <c:pt idx="5">
                  <c:v>1.6656375600041118</c:v>
                </c:pt>
                <c:pt idx="6">
                  <c:v>1.6737243613076469</c:v>
                </c:pt>
                <c:pt idx="7">
                  <c:v>0.73398704136326121</c:v>
                </c:pt>
                <c:pt idx="8">
                  <c:v>0.22240891714994659</c:v>
                </c:pt>
                <c:pt idx="9">
                  <c:v>0.80994235230405476</c:v>
                </c:pt>
                <c:pt idx="10">
                  <c:v>2.8497165322896163</c:v>
                </c:pt>
                <c:pt idx="11">
                  <c:v>0.49931469039329546</c:v>
                </c:pt>
                <c:pt idx="12">
                  <c:v>0.96841892384250394</c:v>
                </c:pt>
                <c:pt idx="13">
                  <c:v>1.8075668713788038</c:v>
                </c:pt>
                <c:pt idx="14">
                  <c:v>2.040952663821666</c:v>
                </c:pt>
                <c:pt idx="15">
                  <c:v>0.94209500194256812</c:v>
                </c:pt>
                <c:pt idx="16">
                  <c:v>2.6462445050380929</c:v>
                </c:pt>
                <c:pt idx="17">
                  <c:v>2.1604915579771222</c:v>
                </c:pt>
                <c:pt idx="18">
                  <c:v>1.4035724317050704</c:v>
                </c:pt>
                <c:pt idx="19">
                  <c:v>1.0392595770294117</c:v>
                </c:pt>
                <c:pt idx="20">
                  <c:v>2.0938702148133563</c:v>
                </c:pt>
                <c:pt idx="21">
                  <c:v>1.2372457312615293</c:v>
                </c:pt>
                <c:pt idx="22">
                  <c:v>1.4545799201466245</c:v>
                </c:pt>
                <c:pt idx="23">
                  <c:v>1.2386693462025935</c:v>
                </c:pt>
                <c:pt idx="24">
                  <c:v>0.79689254046971492</c:v>
                </c:pt>
                <c:pt idx="25">
                  <c:v>2.0008021460748773</c:v>
                </c:pt>
                <c:pt idx="26">
                  <c:v>1.1549202579036191</c:v>
                </c:pt>
                <c:pt idx="27">
                  <c:v>1.8359728474405248</c:v>
                </c:pt>
                <c:pt idx="28">
                  <c:v>1.4315155130854627</c:v>
                </c:pt>
                <c:pt idx="29">
                  <c:v>1.269500996527563</c:v>
                </c:pt>
                <c:pt idx="30">
                  <c:v>1.9467133270215005</c:v>
                </c:pt>
                <c:pt idx="31">
                  <c:v>1.6386113223496124</c:v>
                </c:pt>
                <c:pt idx="32">
                  <c:v>1.7699377581317597</c:v>
                </c:pt>
                <c:pt idx="33">
                  <c:v>0.39270603458608216</c:v>
                </c:pt>
                <c:pt idx="34">
                  <c:v>1.2386693462025935</c:v>
                </c:pt>
                <c:pt idx="35">
                  <c:v>1.7731745781138155</c:v>
                </c:pt>
                <c:pt idx="36">
                  <c:v>2.0297270769350746</c:v>
                </c:pt>
                <c:pt idx="37">
                  <c:v>1.6405959595075674</c:v>
                </c:pt>
                <c:pt idx="38">
                  <c:v>3.0489291724052987</c:v>
                </c:pt>
                <c:pt idx="39">
                  <c:v>3.3450661423844132</c:v>
                </c:pt>
                <c:pt idx="40">
                  <c:v>2.0401147127180432</c:v>
                </c:pt>
                <c:pt idx="41">
                  <c:v>1.7722856013457271</c:v>
                </c:pt>
                <c:pt idx="42">
                  <c:v>2.8637156546938751</c:v>
                </c:pt>
                <c:pt idx="43">
                  <c:v>5.1472240941639571</c:v>
                </c:pt>
                <c:pt idx="44">
                  <c:v>3.4923614941548924</c:v>
                </c:pt>
                <c:pt idx="45">
                  <c:v>2.9973015529467606</c:v>
                </c:pt>
                <c:pt idx="46">
                  <c:v>3.5700154467908964</c:v>
                </c:pt>
                <c:pt idx="47">
                  <c:v>4.4889682060986873</c:v>
                </c:pt>
                <c:pt idx="48">
                  <c:v>4.6492307982130612</c:v>
                </c:pt>
                <c:pt idx="49">
                  <c:v>2.5340142362639035</c:v>
                </c:pt>
                <c:pt idx="50">
                  <c:v>4.9958713609555243</c:v>
                </c:pt>
                <c:pt idx="51">
                  <c:v>3.1799189450864516</c:v>
                </c:pt>
                <c:pt idx="52">
                  <c:v>6.1502051769658719</c:v>
                </c:pt>
              </c:numCache>
            </c:numRef>
          </c:xVal>
          <c:yVal>
            <c:numRef>
              <c:f>graf!$E$218:$E$280</c:f>
              <c:numCache>
                <c:formatCode>General</c:formatCode>
                <c:ptCount val="6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098-4DFF-8FC9-63BFC200F0D2}"/>
            </c:ext>
          </c:extLst>
        </c:ser>
        <c:ser>
          <c:idx val="2"/>
          <c:order val="2"/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graf!$C$218:$C$280</c:f>
              <c:numCache>
                <c:formatCode>General</c:formatCode>
                <c:ptCount val="63"/>
                <c:pt idx="0">
                  <c:v>1.3445397759865703</c:v>
                </c:pt>
                <c:pt idx="1">
                  <c:v>1.3349496582510625</c:v>
                </c:pt>
                <c:pt idx="2">
                  <c:v>2.2492898943555213</c:v>
                </c:pt>
                <c:pt idx="3">
                  <c:v>7.7081260420137383</c:v>
                </c:pt>
                <c:pt idx="4">
                  <c:v>0.62400834142784645</c:v>
                </c:pt>
                <c:pt idx="5">
                  <c:v>1.6656375600041118</c:v>
                </c:pt>
                <c:pt idx="6">
                  <c:v>1.6737243613076469</c:v>
                </c:pt>
                <c:pt idx="7">
                  <c:v>0.73398704136326121</c:v>
                </c:pt>
                <c:pt idx="8">
                  <c:v>0.22240891714994659</c:v>
                </c:pt>
                <c:pt idx="9">
                  <c:v>0.80994235230405476</c:v>
                </c:pt>
                <c:pt idx="10">
                  <c:v>2.8497165322896163</c:v>
                </c:pt>
                <c:pt idx="11">
                  <c:v>0.49931469039329546</c:v>
                </c:pt>
                <c:pt idx="12">
                  <c:v>0.96841892384250394</c:v>
                </c:pt>
                <c:pt idx="13">
                  <c:v>1.8075668713788038</c:v>
                </c:pt>
                <c:pt idx="14">
                  <c:v>2.040952663821666</c:v>
                </c:pt>
                <c:pt idx="15">
                  <c:v>0.94209500194256812</c:v>
                </c:pt>
                <c:pt idx="16">
                  <c:v>2.6462445050380929</c:v>
                </c:pt>
                <c:pt idx="17">
                  <c:v>2.1604915579771222</c:v>
                </c:pt>
                <c:pt idx="18">
                  <c:v>1.4035724317050704</c:v>
                </c:pt>
                <c:pt idx="19">
                  <c:v>1.0392595770294117</c:v>
                </c:pt>
                <c:pt idx="20">
                  <c:v>2.0938702148133563</c:v>
                </c:pt>
                <c:pt idx="21">
                  <c:v>1.2372457312615293</c:v>
                </c:pt>
                <c:pt idx="22">
                  <c:v>1.4545799201466245</c:v>
                </c:pt>
                <c:pt idx="23">
                  <c:v>1.2386693462025935</c:v>
                </c:pt>
                <c:pt idx="24">
                  <c:v>0.79689254046971492</c:v>
                </c:pt>
                <c:pt idx="25">
                  <c:v>2.0008021460748773</c:v>
                </c:pt>
                <c:pt idx="26">
                  <c:v>1.1549202579036191</c:v>
                </c:pt>
                <c:pt idx="27">
                  <c:v>1.8359728474405248</c:v>
                </c:pt>
                <c:pt idx="28">
                  <c:v>1.4315155130854627</c:v>
                </c:pt>
                <c:pt idx="29">
                  <c:v>1.269500996527563</c:v>
                </c:pt>
                <c:pt idx="30">
                  <c:v>1.9467133270215005</c:v>
                </c:pt>
                <c:pt idx="31">
                  <c:v>1.6386113223496124</c:v>
                </c:pt>
                <c:pt idx="32">
                  <c:v>1.7699377581317597</c:v>
                </c:pt>
                <c:pt idx="33">
                  <c:v>0.39270603458608216</c:v>
                </c:pt>
                <c:pt idx="34">
                  <c:v>1.2386693462025935</c:v>
                </c:pt>
                <c:pt idx="35">
                  <c:v>1.7731745781138155</c:v>
                </c:pt>
                <c:pt idx="36">
                  <c:v>2.0297270769350746</c:v>
                </c:pt>
                <c:pt idx="37">
                  <c:v>1.6405959595075674</c:v>
                </c:pt>
                <c:pt idx="38">
                  <c:v>3.0489291724052987</c:v>
                </c:pt>
                <c:pt idx="39">
                  <c:v>3.3450661423844132</c:v>
                </c:pt>
                <c:pt idx="40">
                  <c:v>2.0401147127180432</c:v>
                </c:pt>
                <c:pt idx="41">
                  <c:v>1.7722856013457271</c:v>
                </c:pt>
                <c:pt idx="42">
                  <c:v>2.8637156546938751</c:v>
                </c:pt>
                <c:pt idx="43">
                  <c:v>5.1472240941639571</c:v>
                </c:pt>
                <c:pt idx="44">
                  <c:v>3.4923614941548924</c:v>
                </c:pt>
                <c:pt idx="45">
                  <c:v>2.9973015529467606</c:v>
                </c:pt>
                <c:pt idx="46">
                  <c:v>3.5700154467908964</c:v>
                </c:pt>
                <c:pt idx="47">
                  <c:v>4.4889682060986873</c:v>
                </c:pt>
                <c:pt idx="48">
                  <c:v>4.6492307982130612</c:v>
                </c:pt>
                <c:pt idx="49">
                  <c:v>2.5340142362639035</c:v>
                </c:pt>
                <c:pt idx="50">
                  <c:v>4.9958713609555243</c:v>
                </c:pt>
                <c:pt idx="51">
                  <c:v>3.1799189450864516</c:v>
                </c:pt>
                <c:pt idx="52">
                  <c:v>6.1502051769658719</c:v>
                </c:pt>
              </c:numCache>
            </c:numRef>
          </c:xVal>
          <c:yVal>
            <c:numRef>
              <c:f>graf!$F$218:$F$280</c:f>
              <c:numCache>
                <c:formatCode>General</c:formatCode>
                <c:ptCount val="63"/>
                <c:pt idx="0">
                  <c:v>-1.4490872605042888</c:v>
                </c:pt>
                <c:pt idx="1">
                  <c:v>-0.39110023559829477</c:v>
                </c:pt>
                <c:pt idx="2">
                  <c:v>-2.6776591745843157</c:v>
                </c:pt>
                <c:pt idx="3">
                  <c:v>-10.290535069744427</c:v>
                </c:pt>
                <c:pt idx="4">
                  <c:v>-1.6050028895197728</c:v>
                </c:pt>
                <c:pt idx="5">
                  <c:v>-0.72164977915644746</c:v>
                </c:pt>
                <c:pt idx="6">
                  <c:v>-1.3641426604724394</c:v>
                </c:pt>
                <c:pt idx="7">
                  <c:v>-1.3695928731167677</c:v>
                </c:pt>
                <c:pt idx="8">
                  <c:v>-0.57905302212589327</c:v>
                </c:pt>
                <c:pt idx="9">
                  <c:v>-1.1224853110542026</c:v>
                </c:pt>
                <c:pt idx="10">
                  <c:v>-4.3805046588741918</c:v>
                </c:pt>
                <c:pt idx="11">
                  <c:v>-1.7731745104811683</c:v>
                </c:pt>
                <c:pt idx="12">
                  <c:v>-0.22480028582135117</c:v>
                </c:pt>
                <c:pt idx="13">
                  <c:v>-0.5175277620369868</c:v>
                </c:pt>
                <c:pt idx="14">
                  <c:v>-1.2265271044815975</c:v>
                </c:pt>
                <c:pt idx="15">
                  <c:v>-0.67622752704247935</c:v>
                </c:pt>
                <c:pt idx="16">
                  <c:v>-1.4039192252915322</c:v>
                </c:pt>
                <c:pt idx="17">
                  <c:v>-0.71994920415407171</c:v>
                </c:pt>
                <c:pt idx="18">
                  <c:v>-0.61390694544239133</c:v>
                </c:pt>
                <c:pt idx="19">
                  <c:v>-0.35265153909123603</c:v>
                </c:pt>
                <c:pt idx="20">
                  <c:v>-1.1173644617006286</c:v>
                </c:pt>
                <c:pt idx="21">
                  <c:v>-0.72769895672841667</c:v>
                </c:pt>
                <c:pt idx="22">
                  <c:v>-0.63824610549866867</c:v>
                </c:pt>
                <c:pt idx="23">
                  <c:v>-0.46293969545252667</c:v>
                </c:pt>
                <c:pt idx="24">
                  <c:v>-0.26315426008838472</c:v>
                </c:pt>
                <c:pt idx="25">
                  <c:v>-0.3780883130681677</c:v>
                </c:pt>
                <c:pt idx="26">
                  <c:v>-0.49222180335794963</c:v>
                </c:pt>
                <c:pt idx="27">
                  <c:v>-0.61498451114718822</c:v>
                </c:pt>
                <c:pt idx="28">
                  <c:v>-0.45718509390973139</c:v>
                </c:pt>
                <c:pt idx="29">
                  <c:v>-0.48709169407482611</c:v>
                </c:pt>
                <c:pt idx="30">
                  <c:v>-0.79208648826359218</c:v>
                </c:pt>
                <c:pt idx="31">
                  <c:v>-2.6487524964891507</c:v>
                </c:pt>
                <c:pt idx="32">
                  <c:v>-2.3844718438069776</c:v>
                </c:pt>
                <c:pt idx="33">
                  <c:v>-1.0499434728084256</c:v>
                </c:pt>
                <c:pt idx="34">
                  <c:v>-0.46293969545252667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098-4DFF-8FC9-63BFC200F0D2}"/>
            </c:ext>
          </c:extLst>
        </c:ser>
        <c:ser>
          <c:idx val="3"/>
          <c:order val="3"/>
          <c:spPr>
            <a:ln w="28575">
              <a:noFill/>
            </a:ln>
          </c:spPr>
          <c:marker>
            <c:symbol val="square"/>
            <c:size val="5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graf!$C$218:$C$280</c:f>
              <c:numCache>
                <c:formatCode>General</c:formatCode>
                <c:ptCount val="63"/>
                <c:pt idx="0">
                  <c:v>1.3445397759865703</c:v>
                </c:pt>
                <c:pt idx="1">
                  <c:v>1.3349496582510625</c:v>
                </c:pt>
                <c:pt idx="2">
                  <c:v>2.2492898943555213</c:v>
                </c:pt>
                <c:pt idx="3">
                  <c:v>7.7081260420137383</c:v>
                </c:pt>
                <c:pt idx="4">
                  <c:v>0.62400834142784645</c:v>
                </c:pt>
                <c:pt idx="5">
                  <c:v>1.6656375600041118</c:v>
                </c:pt>
                <c:pt idx="6">
                  <c:v>1.6737243613076469</c:v>
                </c:pt>
                <c:pt idx="7">
                  <c:v>0.73398704136326121</c:v>
                </c:pt>
                <c:pt idx="8">
                  <c:v>0.22240891714994659</c:v>
                </c:pt>
                <c:pt idx="9">
                  <c:v>0.80994235230405476</c:v>
                </c:pt>
                <c:pt idx="10">
                  <c:v>2.8497165322896163</c:v>
                </c:pt>
                <c:pt idx="11">
                  <c:v>0.49931469039329546</c:v>
                </c:pt>
                <c:pt idx="12">
                  <c:v>0.96841892384250394</c:v>
                </c:pt>
                <c:pt idx="13">
                  <c:v>1.8075668713788038</c:v>
                </c:pt>
                <c:pt idx="14">
                  <c:v>2.040952663821666</c:v>
                </c:pt>
                <c:pt idx="15">
                  <c:v>0.94209500194256812</c:v>
                </c:pt>
                <c:pt idx="16">
                  <c:v>2.6462445050380929</c:v>
                </c:pt>
                <c:pt idx="17">
                  <c:v>2.1604915579771222</c:v>
                </c:pt>
                <c:pt idx="18">
                  <c:v>1.4035724317050704</c:v>
                </c:pt>
                <c:pt idx="19">
                  <c:v>1.0392595770294117</c:v>
                </c:pt>
                <c:pt idx="20">
                  <c:v>2.0938702148133563</c:v>
                </c:pt>
                <c:pt idx="21">
                  <c:v>1.2372457312615293</c:v>
                </c:pt>
                <c:pt idx="22">
                  <c:v>1.4545799201466245</c:v>
                </c:pt>
                <c:pt idx="23">
                  <c:v>1.2386693462025935</c:v>
                </c:pt>
                <c:pt idx="24">
                  <c:v>0.79689254046971492</c:v>
                </c:pt>
                <c:pt idx="25">
                  <c:v>2.0008021460748773</c:v>
                </c:pt>
                <c:pt idx="26">
                  <c:v>1.1549202579036191</c:v>
                </c:pt>
                <c:pt idx="27">
                  <c:v>1.8359728474405248</c:v>
                </c:pt>
                <c:pt idx="28">
                  <c:v>1.4315155130854627</c:v>
                </c:pt>
                <c:pt idx="29">
                  <c:v>1.269500996527563</c:v>
                </c:pt>
                <c:pt idx="30">
                  <c:v>1.9467133270215005</c:v>
                </c:pt>
                <c:pt idx="31">
                  <c:v>1.6386113223496124</c:v>
                </c:pt>
                <c:pt idx="32">
                  <c:v>1.7699377581317597</c:v>
                </c:pt>
                <c:pt idx="33">
                  <c:v>0.39270603458608216</c:v>
                </c:pt>
                <c:pt idx="34">
                  <c:v>1.2386693462025935</c:v>
                </c:pt>
                <c:pt idx="35">
                  <c:v>1.7731745781138155</c:v>
                </c:pt>
                <c:pt idx="36">
                  <c:v>2.0297270769350746</c:v>
                </c:pt>
                <c:pt idx="37">
                  <c:v>1.6405959595075674</c:v>
                </c:pt>
                <c:pt idx="38">
                  <c:v>3.0489291724052987</c:v>
                </c:pt>
                <c:pt idx="39">
                  <c:v>3.3450661423844132</c:v>
                </c:pt>
                <c:pt idx="40">
                  <c:v>2.0401147127180432</c:v>
                </c:pt>
                <c:pt idx="41">
                  <c:v>1.7722856013457271</c:v>
                </c:pt>
                <c:pt idx="42">
                  <c:v>2.8637156546938751</c:v>
                </c:pt>
                <c:pt idx="43">
                  <c:v>5.1472240941639571</c:v>
                </c:pt>
                <c:pt idx="44">
                  <c:v>3.4923614941548924</c:v>
                </c:pt>
                <c:pt idx="45">
                  <c:v>2.9973015529467606</c:v>
                </c:pt>
                <c:pt idx="46">
                  <c:v>3.5700154467908964</c:v>
                </c:pt>
                <c:pt idx="47">
                  <c:v>4.4889682060986873</c:v>
                </c:pt>
                <c:pt idx="48">
                  <c:v>4.6492307982130612</c:v>
                </c:pt>
                <c:pt idx="49">
                  <c:v>2.5340142362639035</c:v>
                </c:pt>
                <c:pt idx="50">
                  <c:v>4.9958713609555243</c:v>
                </c:pt>
                <c:pt idx="51">
                  <c:v>3.1799189450864516</c:v>
                </c:pt>
                <c:pt idx="52">
                  <c:v>6.1502051769658719</c:v>
                </c:pt>
              </c:numCache>
            </c:numRef>
          </c:xVal>
          <c:yVal>
            <c:numRef>
              <c:f>graf!$G$218:$G$280</c:f>
              <c:numCache>
                <c:formatCode>General</c:formatCode>
                <c:ptCount val="63"/>
                <c:pt idx="35">
                  <c:v>0.43609332941582357</c:v>
                </c:pt>
                <c:pt idx="36">
                  <c:v>0.26767878802771639</c:v>
                </c:pt>
                <c:pt idx="37">
                  <c:v>-0.2299670440873163</c:v>
                </c:pt>
                <c:pt idx="38">
                  <c:v>0.52984816670224644</c:v>
                </c:pt>
                <c:pt idx="39">
                  <c:v>-0.23257466963167328</c:v>
                </c:pt>
                <c:pt idx="40">
                  <c:v>0.37907060516058944</c:v>
                </c:pt>
                <c:pt idx="41">
                  <c:v>0.4530131149842076</c:v>
                </c:pt>
                <c:pt idx="42">
                  <c:v>0.40171348076862234</c:v>
                </c:pt>
                <c:pt idx="43">
                  <c:v>1.9796284461369598</c:v>
                </c:pt>
                <c:pt idx="44">
                  <c:v>-0.29950197049557026</c:v>
                </c:pt>
                <c:pt idx="45">
                  <c:v>-0.12009167058209527</c:v>
                </c:pt>
                <c:pt idx="46">
                  <c:v>-0.85460570667452174</c:v>
                </c:pt>
                <c:pt idx="47">
                  <c:v>0.93293459983726856</c:v>
                </c:pt>
                <c:pt idx="48">
                  <c:v>-0.80139696398772953</c:v>
                </c:pt>
                <c:pt idx="49">
                  <c:v>7.0400305462484353E-2</c:v>
                </c:pt>
                <c:pt idx="50">
                  <c:v>-2.2255745978410011</c:v>
                </c:pt>
                <c:pt idx="51">
                  <c:v>1.0828211186850882</c:v>
                </c:pt>
                <c:pt idx="52">
                  <c:v>3.0199223180562638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098-4DFF-8FC9-63BFC200F0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238528"/>
        <c:axId val="85240448"/>
      </c:scatterChart>
      <c:valAx>
        <c:axId val="85238528"/>
        <c:scaling>
          <c:orientation val="minMax"/>
          <c:max val="6"/>
          <c:min val="-6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85240448"/>
        <c:crosses val="autoZero"/>
        <c:crossBetween val="midCat"/>
      </c:valAx>
      <c:valAx>
        <c:axId val="85240448"/>
        <c:scaling>
          <c:orientation val="minMax"/>
          <c:max val="6"/>
          <c:min val="-6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85238528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3175">
      <a:solidFill>
        <a:schemeClr val="tx2">
          <a:lumMod val="40000"/>
          <a:lumOff val="60000"/>
        </a:schemeClr>
      </a:solidFill>
      <a:prstDash val="solid"/>
    </a:ln>
  </c:spPr>
  <c:txPr>
    <a:bodyPr/>
    <a:lstStyle/>
    <a:p>
      <a:pPr>
        <a:defRPr sz="14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54910661595671"/>
          <c:y val="6.9728071989769047E-2"/>
          <c:w val="0.82492825975517625"/>
          <c:h val="0.5199233987141355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List1!$A$19</c:f>
              <c:strCache>
                <c:ptCount val="1"/>
                <c:pt idx="0">
                  <c:v>Hmotnost fragmentů</c:v>
                </c:pt>
              </c:strCache>
            </c:strRef>
          </c:tx>
          <c:invertIfNegative val="0"/>
          <c:cat>
            <c:multiLvlStrRef>
              <c:f>List1!$B$16:$P$17</c:f>
              <c:multiLvlStrCache>
                <c:ptCount val="15"/>
                <c:lvl>
                  <c:pt idx="0">
                    <c:v>RS3 </c:v>
                  </c:pt>
                  <c:pt idx="1">
                    <c:v>RS3</c:v>
                  </c:pt>
                  <c:pt idx="2">
                    <c:v>RS2</c:v>
                  </c:pt>
                  <c:pt idx="3">
                    <c:v>RS3-4</c:v>
                  </c:pt>
                  <c:pt idx="4">
                    <c:v>RS3</c:v>
                  </c:pt>
                  <c:pt idx="5">
                    <c:v>RS1</c:v>
                  </c:pt>
                  <c:pt idx="6">
                    <c:v>RS1-2</c:v>
                  </c:pt>
                  <c:pt idx="7">
                    <c:v>RS2</c:v>
                  </c:pt>
                  <c:pt idx="8">
                    <c:v>RS3-4</c:v>
                  </c:pt>
                  <c:pt idx="9">
                    <c:v>RS1-RS2</c:v>
                  </c:pt>
                  <c:pt idx="10">
                    <c:v>RS3</c:v>
                  </c:pt>
                  <c:pt idx="11">
                    <c:v>RS4</c:v>
                  </c:pt>
                  <c:pt idx="12">
                    <c:v>RS4I</c:v>
                  </c:pt>
                  <c:pt idx="13">
                    <c:v>RS4II</c:v>
                  </c:pt>
                  <c:pt idx="14">
                    <c:v>RS4III</c:v>
                  </c:pt>
                </c:lvl>
                <c:lvl>
                  <c:pt idx="0">
                    <c:v>PLH</c:v>
                  </c:pt>
                  <c:pt idx="1">
                    <c:v>PR18</c:v>
                  </c:pt>
                  <c:pt idx="2">
                    <c:v>PSP</c:v>
                  </c:pt>
                  <c:pt idx="4">
                    <c:v>PVD</c:v>
                  </c:pt>
                  <c:pt idx="5">
                    <c:v>BL </c:v>
                  </c:pt>
                  <c:pt idx="8">
                    <c:v>BNV </c:v>
                  </c:pt>
                  <c:pt idx="9">
                    <c:v>KZH</c:v>
                  </c:pt>
                </c:lvl>
              </c:multiLvlStrCache>
            </c:multiLvlStrRef>
          </c:cat>
          <c:val>
            <c:numRef>
              <c:f>List1!$B$19:$P$19</c:f>
              <c:numCache>
                <c:formatCode>General</c:formatCode>
                <c:ptCount val="15"/>
                <c:pt idx="0">
                  <c:v>152399</c:v>
                </c:pt>
                <c:pt idx="1">
                  <c:v>27405</c:v>
                </c:pt>
                <c:pt idx="2">
                  <c:v>1877</c:v>
                </c:pt>
                <c:pt idx="3">
                  <c:v>225486</c:v>
                </c:pt>
                <c:pt idx="4">
                  <c:v>98864</c:v>
                </c:pt>
                <c:pt idx="5">
                  <c:v>1482</c:v>
                </c:pt>
                <c:pt idx="6">
                  <c:v>2125</c:v>
                </c:pt>
                <c:pt idx="7">
                  <c:v>1807</c:v>
                </c:pt>
                <c:pt idx="8">
                  <c:v>34339</c:v>
                </c:pt>
                <c:pt idx="9">
                  <c:v>708</c:v>
                </c:pt>
                <c:pt idx="10">
                  <c:v>10862</c:v>
                </c:pt>
                <c:pt idx="11">
                  <c:v>10358</c:v>
                </c:pt>
                <c:pt idx="12">
                  <c:v>6602</c:v>
                </c:pt>
                <c:pt idx="13">
                  <c:v>8508</c:v>
                </c:pt>
                <c:pt idx="14">
                  <c:v>7130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31-46E6-A9B5-ED049EECA9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70908928"/>
        <c:axId val="66040576"/>
      </c:barChart>
      <c:catAx>
        <c:axId val="70908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66040576"/>
        <c:crosses val="autoZero"/>
        <c:auto val="1"/>
        <c:lblAlgn val="ctr"/>
        <c:lblOffset val="100"/>
        <c:noMultiLvlLbl val="0"/>
      </c:catAx>
      <c:valAx>
        <c:axId val="660405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70908928"/>
        <c:crosses val="autoZero"/>
        <c:crossBetween val="between"/>
        <c:dispUnits>
          <c:builtInUnit val="thousands"/>
          <c:dispUnitsLbl/>
        </c:dispUnits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64214063186343"/>
          <c:y val="8.8226543959967582E-2"/>
          <c:w val="0.82483541153505202"/>
          <c:h val="0.501425076169747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List1!$A$18</c:f>
              <c:strCache>
                <c:ptCount val="1"/>
                <c:pt idx="0">
                  <c:v>Počet fragmentů</c:v>
                </c:pt>
              </c:strCache>
            </c:strRef>
          </c:tx>
          <c:invertIfNegative val="0"/>
          <c:cat>
            <c:multiLvlStrRef>
              <c:f>List1!$B$15:$P$17</c:f>
              <c:multiLvlStrCache>
                <c:ptCount val="15"/>
                <c:lvl>
                  <c:pt idx="0">
                    <c:v>RS3 </c:v>
                  </c:pt>
                  <c:pt idx="1">
                    <c:v>RS3</c:v>
                  </c:pt>
                  <c:pt idx="2">
                    <c:v>RS2</c:v>
                  </c:pt>
                  <c:pt idx="3">
                    <c:v>RS3-4</c:v>
                  </c:pt>
                  <c:pt idx="4">
                    <c:v>RS3</c:v>
                  </c:pt>
                  <c:pt idx="5">
                    <c:v>RS1</c:v>
                  </c:pt>
                  <c:pt idx="6">
                    <c:v>RS1-2</c:v>
                  </c:pt>
                  <c:pt idx="7">
                    <c:v>RS2</c:v>
                  </c:pt>
                  <c:pt idx="8">
                    <c:v>RS3-4</c:v>
                  </c:pt>
                  <c:pt idx="9">
                    <c:v>RS1-RS2</c:v>
                  </c:pt>
                  <c:pt idx="10">
                    <c:v>RS3</c:v>
                  </c:pt>
                  <c:pt idx="11">
                    <c:v>RS4</c:v>
                  </c:pt>
                  <c:pt idx="12">
                    <c:v>RS4I</c:v>
                  </c:pt>
                  <c:pt idx="13">
                    <c:v>RS4II</c:v>
                  </c:pt>
                  <c:pt idx="14">
                    <c:v>RS4III</c:v>
                  </c:pt>
                </c:lvl>
                <c:lvl>
                  <c:pt idx="0">
                    <c:v>PLH</c:v>
                  </c:pt>
                  <c:pt idx="1">
                    <c:v>PR18</c:v>
                  </c:pt>
                  <c:pt idx="2">
                    <c:v>PSP</c:v>
                  </c:pt>
                  <c:pt idx="4">
                    <c:v>PVD</c:v>
                  </c:pt>
                  <c:pt idx="5">
                    <c:v>BL </c:v>
                  </c:pt>
                  <c:pt idx="8">
                    <c:v>BNV </c:v>
                  </c:pt>
                  <c:pt idx="9">
                    <c:v>KZH</c:v>
                  </c:pt>
                </c:lvl>
              </c:multiLvlStrCache>
            </c:multiLvlStrRef>
          </c:cat>
          <c:val>
            <c:numRef>
              <c:f>List1!$B$18:$P$18</c:f>
              <c:numCache>
                <c:formatCode>General</c:formatCode>
                <c:ptCount val="15"/>
                <c:pt idx="0">
                  <c:v>14074</c:v>
                </c:pt>
                <c:pt idx="1">
                  <c:v>7917</c:v>
                </c:pt>
                <c:pt idx="2">
                  <c:v>308</c:v>
                </c:pt>
                <c:pt idx="3">
                  <c:v>21228</c:v>
                </c:pt>
                <c:pt idx="4">
                  <c:v>6658</c:v>
                </c:pt>
                <c:pt idx="5">
                  <c:v>271</c:v>
                </c:pt>
                <c:pt idx="6">
                  <c:v>295</c:v>
                </c:pt>
                <c:pt idx="7">
                  <c:v>171</c:v>
                </c:pt>
                <c:pt idx="8">
                  <c:v>5755</c:v>
                </c:pt>
                <c:pt idx="9">
                  <c:v>121</c:v>
                </c:pt>
                <c:pt idx="10">
                  <c:v>2519</c:v>
                </c:pt>
                <c:pt idx="11">
                  <c:v>2146</c:v>
                </c:pt>
                <c:pt idx="12">
                  <c:v>1414</c:v>
                </c:pt>
                <c:pt idx="13">
                  <c:v>1647</c:v>
                </c:pt>
                <c:pt idx="14">
                  <c:v>1611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C5-4E07-8D08-FCBB9FDD31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66064768"/>
        <c:axId val="66066304"/>
      </c:barChart>
      <c:catAx>
        <c:axId val="660647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66066304"/>
        <c:crosses val="autoZero"/>
        <c:auto val="1"/>
        <c:lblAlgn val="ctr"/>
        <c:lblOffset val="100"/>
        <c:noMultiLvlLbl val="0"/>
      </c:catAx>
      <c:valAx>
        <c:axId val="6606630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66064768"/>
        <c:crosses val="autoZero"/>
        <c:crossBetween val="between"/>
        <c:dispUnits>
          <c:builtInUnit val="thousands"/>
          <c:dispUnitsLbl/>
        </c:dispUnits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14500176561938"/>
          <c:y val="5.1344982774184665E-2"/>
          <c:w val="0.8443325367990524"/>
          <c:h val="0.538306637355530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List1!$A$3</c:f>
              <c:strCache>
                <c:ptCount val="1"/>
                <c:pt idx="0">
                  <c:v>Určené fragmenty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c:spPr>
          <c:invertIfNegative val="0"/>
          <c:cat>
            <c:multiLvlStrRef>
              <c:f>List1!$B$1:$P$2</c:f>
              <c:multiLvlStrCache>
                <c:ptCount val="15"/>
                <c:lvl>
                  <c:pt idx="0">
                    <c:v>RS3 </c:v>
                  </c:pt>
                  <c:pt idx="1">
                    <c:v>RS3</c:v>
                  </c:pt>
                  <c:pt idx="2">
                    <c:v>RS3-4</c:v>
                  </c:pt>
                  <c:pt idx="3">
                    <c:v>RS2</c:v>
                  </c:pt>
                  <c:pt idx="4">
                    <c:v>RS3</c:v>
                  </c:pt>
                  <c:pt idx="5">
                    <c:v>RS1</c:v>
                  </c:pt>
                  <c:pt idx="6">
                    <c:v>RS1-2</c:v>
                  </c:pt>
                  <c:pt idx="7">
                    <c:v>RS2</c:v>
                  </c:pt>
                  <c:pt idx="8">
                    <c:v>RS3-4</c:v>
                  </c:pt>
                  <c:pt idx="9">
                    <c:v>RS1-RS2</c:v>
                  </c:pt>
                  <c:pt idx="10">
                    <c:v>RS3</c:v>
                  </c:pt>
                  <c:pt idx="11">
                    <c:v>RS4</c:v>
                  </c:pt>
                  <c:pt idx="12">
                    <c:v>RS4I</c:v>
                  </c:pt>
                  <c:pt idx="13">
                    <c:v>RS4II</c:v>
                  </c:pt>
                  <c:pt idx="14">
                    <c:v>RS4III</c:v>
                  </c:pt>
                </c:lvl>
                <c:lvl>
                  <c:pt idx="0">
                    <c:v>PLH</c:v>
                  </c:pt>
                  <c:pt idx="1">
                    <c:v>PR18</c:v>
                  </c:pt>
                  <c:pt idx="2">
                    <c:v>PSP</c:v>
                  </c:pt>
                  <c:pt idx="4">
                    <c:v>PVD</c:v>
                  </c:pt>
                  <c:pt idx="5">
                    <c:v>BL </c:v>
                  </c:pt>
                  <c:pt idx="8">
                    <c:v>BNV </c:v>
                  </c:pt>
                  <c:pt idx="9">
                    <c:v>KZH</c:v>
                  </c:pt>
                </c:lvl>
              </c:multiLvlStrCache>
            </c:multiLvlStrRef>
          </c:cat>
          <c:val>
            <c:numRef>
              <c:f>List1!$B$3:$P$3</c:f>
              <c:numCache>
                <c:formatCode>General</c:formatCode>
                <c:ptCount val="15"/>
                <c:pt idx="0">
                  <c:v>4799</c:v>
                </c:pt>
                <c:pt idx="1">
                  <c:v>1745</c:v>
                </c:pt>
                <c:pt idx="2">
                  <c:v>7196</c:v>
                </c:pt>
                <c:pt idx="3">
                  <c:v>91</c:v>
                </c:pt>
                <c:pt idx="4">
                  <c:v>3641</c:v>
                </c:pt>
                <c:pt idx="5">
                  <c:v>74</c:v>
                </c:pt>
                <c:pt idx="6">
                  <c:v>86</c:v>
                </c:pt>
                <c:pt idx="7">
                  <c:v>57</c:v>
                </c:pt>
                <c:pt idx="8">
                  <c:v>1051</c:v>
                </c:pt>
                <c:pt idx="9">
                  <c:v>13</c:v>
                </c:pt>
                <c:pt idx="10" formatCode="@">
                  <c:v>0</c:v>
                </c:pt>
                <c:pt idx="11">
                  <c:v>568</c:v>
                </c:pt>
                <c:pt idx="12" formatCode="@">
                  <c:v>0</c:v>
                </c:pt>
                <c:pt idx="13">
                  <c:v>373</c:v>
                </c:pt>
                <c:pt idx="14">
                  <c:v>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D7-45FC-9F9A-2AF165A31231}"/>
            </c:ext>
          </c:extLst>
        </c:ser>
        <c:ser>
          <c:idx val="1"/>
          <c:order val="1"/>
          <c:tx>
            <c:strRef>
              <c:f>List1!$A$4</c:f>
              <c:strCache>
                <c:ptCount val="1"/>
                <c:pt idx="0">
                  <c:v>Neurčené fragmenty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c:spPr>
          <c:invertIfNegative val="0"/>
          <c:cat>
            <c:multiLvlStrRef>
              <c:f>List1!$B$1:$P$2</c:f>
              <c:multiLvlStrCache>
                <c:ptCount val="15"/>
                <c:lvl>
                  <c:pt idx="0">
                    <c:v>RS3 </c:v>
                  </c:pt>
                  <c:pt idx="1">
                    <c:v>RS3</c:v>
                  </c:pt>
                  <c:pt idx="2">
                    <c:v>RS3-4</c:v>
                  </c:pt>
                  <c:pt idx="3">
                    <c:v>RS2</c:v>
                  </c:pt>
                  <c:pt idx="4">
                    <c:v>RS3</c:v>
                  </c:pt>
                  <c:pt idx="5">
                    <c:v>RS1</c:v>
                  </c:pt>
                  <c:pt idx="6">
                    <c:v>RS1-2</c:v>
                  </c:pt>
                  <c:pt idx="7">
                    <c:v>RS2</c:v>
                  </c:pt>
                  <c:pt idx="8">
                    <c:v>RS3-4</c:v>
                  </c:pt>
                  <c:pt idx="9">
                    <c:v>RS1-RS2</c:v>
                  </c:pt>
                  <c:pt idx="10">
                    <c:v>RS3</c:v>
                  </c:pt>
                  <c:pt idx="11">
                    <c:v>RS4</c:v>
                  </c:pt>
                  <c:pt idx="12">
                    <c:v>RS4I</c:v>
                  </c:pt>
                  <c:pt idx="13">
                    <c:v>RS4II</c:v>
                  </c:pt>
                  <c:pt idx="14">
                    <c:v>RS4III</c:v>
                  </c:pt>
                </c:lvl>
                <c:lvl>
                  <c:pt idx="0">
                    <c:v>PLH</c:v>
                  </c:pt>
                  <c:pt idx="1">
                    <c:v>PR18</c:v>
                  </c:pt>
                  <c:pt idx="2">
                    <c:v>PSP</c:v>
                  </c:pt>
                  <c:pt idx="4">
                    <c:v>PVD</c:v>
                  </c:pt>
                  <c:pt idx="5">
                    <c:v>BL </c:v>
                  </c:pt>
                  <c:pt idx="8">
                    <c:v>BNV </c:v>
                  </c:pt>
                  <c:pt idx="9">
                    <c:v>KZH</c:v>
                  </c:pt>
                </c:lvl>
              </c:multiLvlStrCache>
            </c:multiLvlStrRef>
          </c:cat>
          <c:val>
            <c:numRef>
              <c:f>List1!$B$4:$P$4</c:f>
              <c:numCache>
                <c:formatCode>General</c:formatCode>
                <c:ptCount val="15"/>
                <c:pt idx="0">
                  <c:v>9275</c:v>
                </c:pt>
                <c:pt idx="1">
                  <c:v>6172</c:v>
                </c:pt>
                <c:pt idx="2">
                  <c:v>14032</c:v>
                </c:pt>
                <c:pt idx="3">
                  <c:v>217</c:v>
                </c:pt>
                <c:pt idx="4">
                  <c:v>3017</c:v>
                </c:pt>
                <c:pt idx="5">
                  <c:v>197</c:v>
                </c:pt>
                <c:pt idx="6">
                  <c:v>209</c:v>
                </c:pt>
                <c:pt idx="7">
                  <c:v>114</c:v>
                </c:pt>
                <c:pt idx="8">
                  <c:v>4704</c:v>
                </c:pt>
                <c:pt idx="9">
                  <c:v>108</c:v>
                </c:pt>
                <c:pt idx="10">
                  <c:v>1469</c:v>
                </c:pt>
                <c:pt idx="11">
                  <c:v>1578</c:v>
                </c:pt>
                <c:pt idx="12">
                  <c:v>1110</c:v>
                </c:pt>
                <c:pt idx="13">
                  <c:v>1274</c:v>
                </c:pt>
                <c:pt idx="14">
                  <c:v>1160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D7-45FC-9F9A-2AF165A312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66112128"/>
        <c:axId val="66113920"/>
      </c:barChart>
      <c:catAx>
        <c:axId val="661121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66113920"/>
        <c:crosses val="autoZero"/>
        <c:auto val="1"/>
        <c:lblAlgn val="ctr"/>
        <c:lblOffset val="100"/>
        <c:noMultiLvlLbl val="0"/>
      </c:catAx>
      <c:valAx>
        <c:axId val="661139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66112128"/>
        <c:crosses val="autoZero"/>
        <c:crossBetween val="between"/>
        <c:dispUnits>
          <c:builtInUnit val="thousands"/>
          <c:dispUnitsLbl/>
        </c:dispUnits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42717215322358"/>
          <c:y val="5.1344982774184665E-2"/>
          <c:w val="0.81105025649191942"/>
          <c:h val="0.538306637355530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List1!$A$10</c:f>
              <c:strCache>
                <c:ptCount val="1"/>
                <c:pt idx="0">
                  <c:v>Určené fragmenty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</c:spPr>
          <c:invertIfNegative val="0"/>
          <c:cat>
            <c:multiLvlStrRef>
              <c:f>List1!$B$8:$P$9</c:f>
              <c:multiLvlStrCache>
                <c:ptCount val="15"/>
                <c:lvl>
                  <c:pt idx="0">
                    <c:v>RS3 </c:v>
                  </c:pt>
                  <c:pt idx="1">
                    <c:v>RS3</c:v>
                  </c:pt>
                  <c:pt idx="2">
                    <c:v>RS3-4</c:v>
                  </c:pt>
                  <c:pt idx="3">
                    <c:v>RS2</c:v>
                  </c:pt>
                  <c:pt idx="4">
                    <c:v>RS3</c:v>
                  </c:pt>
                  <c:pt idx="5">
                    <c:v>RS1</c:v>
                  </c:pt>
                  <c:pt idx="6">
                    <c:v>RS1-2</c:v>
                  </c:pt>
                  <c:pt idx="7">
                    <c:v>RS2</c:v>
                  </c:pt>
                  <c:pt idx="8">
                    <c:v>RS3-4</c:v>
                  </c:pt>
                  <c:pt idx="9">
                    <c:v>RS1-RS2</c:v>
                  </c:pt>
                  <c:pt idx="10">
                    <c:v>RS3</c:v>
                  </c:pt>
                  <c:pt idx="11">
                    <c:v>RS4</c:v>
                  </c:pt>
                  <c:pt idx="12">
                    <c:v>RS4I</c:v>
                  </c:pt>
                  <c:pt idx="13">
                    <c:v>RS4II</c:v>
                  </c:pt>
                  <c:pt idx="14">
                    <c:v>RS4III</c:v>
                  </c:pt>
                </c:lvl>
                <c:lvl>
                  <c:pt idx="0">
                    <c:v>PLH</c:v>
                  </c:pt>
                  <c:pt idx="1">
                    <c:v>PR18</c:v>
                  </c:pt>
                  <c:pt idx="2">
                    <c:v>PSP</c:v>
                  </c:pt>
                  <c:pt idx="4">
                    <c:v>PVD</c:v>
                  </c:pt>
                  <c:pt idx="5">
                    <c:v>BL </c:v>
                  </c:pt>
                  <c:pt idx="8">
                    <c:v>BNV </c:v>
                  </c:pt>
                  <c:pt idx="9">
                    <c:v>KZH</c:v>
                  </c:pt>
                </c:lvl>
              </c:multiLvlStrCache>
            </c:multiLvlStrRef>
          </c:cat>
          <c:val>
            <c:numRef>
              <c:f>List1!$B$10:$P$10</c:f>
              <c:numCache>
                <c:formatCode>General</c:formatCode>
                <c:ptCount val="15"/>
                <c:pt idx="0">
                  <c:v>110677</c:v>
                </c:pt>
                <c:pt idx="1">
                  <c:v>15721</c:v>
                </c:pt>
                <c:pt idx="2">
                  <c:v>157222</c:v>
                </c:pt>
                <c:pt idx="3">
                  <c:v>1117</c:v>
                </c:pt>
                <c:pt idx="4">
                  <c:v>78559</c:v>
                </c:pt>
                <c:pt idx="5">
                  <c:v>974</c:v>
                </c:pt>
                <c:pt idx="6">
                  <c:v>1426</c:v>
                </c:pt>
                <c:pt idx="7">
                  <c:v>1358</c:v>
                </c:pt>
                <c:pt idx="8">
                  <c:v>18235</c:v>
                </c:pt>
                <c:pt idx="9">
                  <c:v>440</c:v>
                </c:pt>
                <c:pt idx="10" formatCode="@">
                  <c:v>0</c:v>
                </c:pt>
                <c:pt idx="11">
                  <c:v>6651</c:v>
                </c:pt>
                <c:pt idx="12" formatCode="@">
                  <c:v>0</c:v>
                </c:pt>
                <c:pt idx="13">
                  <c:v>5303</c:v>
                </c:pt>
                <c:pt idx="14">
                  <c:v>4184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46-4D5D-9C07-6DEEC1331543}"/>
            </c:ext>
          </c:extLst>
        </c:ser>
        <c:ser>
          <c:idx val="1"/>
          <c:order val="1"/>
          <c:tx>
            <c:strRef>
              <c:f>List1!$A$11</c:f>
              <c:strCache>
                <c:ptCount val="1"/>
                <c:pt idx="0">
                  <c:v>Neurčené fragment</c:v>
                </c:pt>
              </c:strCache>
            </c:strRef>
          </c:tx>
          <c:spPr>
            <a:solidFill>
              <a:srgbClr val="FF8F8F"/>
            </a:solidFill>
            <a:ln>
              <a:solidFill>
                <a:srgbClr val="FF8F8F"/>
              </a:solidFill>
            </a:ln>
          </c:spPr>
          <c:invertIfNegative val="0"/>
          <c:cat>
            <c:multiLvlStrRef>
              <c:f>List1!$B$8:$P$9</c:f>
              <c:multiLvlStrCache>
                <c:ptCount val="15"/>
                <c:lvl>
                  <c:pt idx="0">
                    <c:v>RS3 </c:v>
                  </c:pt>
                  <c:pt idx="1">
                    <c:v>RS3</c:v>
                  </c:pt>
                  <c:pt idx="2">
                    <c:v>RS3-4</c:v>
                  </c:pt>
                  <c:pt idx="3">
                    <c:v>RS2</c:v>
                  </c:pt>
                  <c:pt idx="4">
                    <c:v>RS3</c:v>
                  </c:pt>
                  <c:pt idx="5">
                    <c:v>RS1</c:v>
                  </c:pt>
                  <c:pt idx="6">
                    <c:v>RS1-2</c:v>
                  </c:pt>
                  <c:pt idx="7">
                    <c:v>RS2</c:v>
                  </c:pt>
                  <c:pt idx="8">
                    <c:v>RS3-4</c:v>
                  </c:pt>
                  <c:pt idx="9">
                    <c:v>RS1-RS2</c:v>
                  </c:pt>
                  <c:pt idx="10">
                    <c:v>RS3</c:v>
                  </c:pt>
                  <c:pt idx="11">
                    <c:v>RS4</c:v>
                  </c:pt>
                  <c:pt idx="12">
                    <c:v>RS4I</c:v>
                  </c:pt>
                  <c:pt idx="13">
                    <c:v>RS4II</c:v>
                  </c:pt>
                  <c:pt idx="14">
                    <c:v>RS4III</c:v>
                  </c:pt>
                </c:lvl>
                <c:lvl>
                  <c:pt idx="0">
                    <c:v>PLH</c:v>
                  </c:pt>
                  <c:pt idx="1">
                    <c:v>PR18</c:v>
                  </c:pt>
                  <c:pt idx="2">
                    <c:v>PSP</c:v>
                  </c:pt>
                  <c:pt idx="4">
                    <c:v>PVD</c:v>
                  </c:pt>
                  <c:pt idx="5">
                    <c:v>BL </c:v>
                  </c:pt>
                  <c:pt idx="8">
                    <c:v>BNV </c:v>
                  </c:pt>
                  <c:pt idx="9">
                    <c:v>KZH</c:v>
                  </c:pt>
                </c:lvl>
              </c:multiLvlStrCache>
            </c:multiLvlStrRef>
          </c:cat>
          <c:val>
            <c:numRef>
              <c:f>List1!$B$11:$P$11</c:f>
              <c:numCache>
                <c:formatCode>General</c:formatCode>
                <c:ptCount val="15"/>
                <c:pt idx="0">
                  <c:v>41722</c:v>
                </c:pt>
                <c:pt idx="1">
                  <c:v>11684</c:v>
                </c:pt>
                <c:pt idx="2">
                  <c:v>68264</c:v>
                </c:pt>
                <c:pt idx="3">
                  <c:v>760</c:v>
                </c:pt>
                <c:pt idx="4">
                  <c:v>20305</c:v>
                </c:pt>
                <c:pt idx="5">
                  <c:v>508</c:v>
                </c:pt>
                <c:pt idx="6">
                  <c:v>699</c:v>
                </c:pt>
                <c:pt idx="7">
                  <c:v>449</c:v>
                </c:pt>
                <c:pt idx="8">
                  <c:v>16104</c:v>
                </c:pt>
                <c:pt idx="9">
                  <c:v>268</c:v>
                </c:pt>
                <c:pt idx="10">
                  <c:v>3493</c:v>
                </c:pt>
                <c:pt idx="11">
                  <c:v>3707</c:v>
                </c:pt>
                <c:pt idx="12">
                  <c:v>2687</c:v>
                </c:pt>
                <c:pt idx="13">
                  <c:v>3205</c:v>
                </c:pt>
                <c:pt idx="14">
                  <c:v>2946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46-4D5D-9C07-6DEEC13315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66593920"/>
        <c:axId val="66595456"/>
      </c:barChart>
      <c:catAx>
        <c:axId val="665939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66595456"/>
        <c:crosses val="autoZero"/>
        <c:auto val="1"/>
        <c:lblAlgn val="ctr"/>
        <c:lblOffset val="100"/>
        <c:noMultiLvlLbl val="0"/>
      </c:catAx>
      <c:valAx>
        <c:axId val="665954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66593920"/>
        <c:crosses val="autoZero"/>
        <c:crossBetween val="between"/>
        <c:dispUnits>
          <c:builtInUnit val="thousands"/>
          <c:dispUnitsLbl/>
        </c:dispUnits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489239141143641E-2"/>
          <c:y val="5.1400554097404488E-2"/>
          <c:w val="0.87495519365772778"/>
          <c:h val="0.56868912219305945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List5!$A$3</c:f>
              <c:strCache>
                <c:ptCount val="1"/>
                <c:pt idx="0">
                  <c:v>Domácí zvířata</c:v>
                </c:pt>
              </c:strCache>
            </c:strRef>
          </c:tx>
          <c:spPr>
            <a:solidFill>
              <a:prstClr val="white">
                <a:lumMod val="75000"/>
              </a:prstClr>
            </a:solidFill>
            <a:ln>
              <a:solidFill>
                <a:schemeClr val="bg1">
                  <a:lumMod val="75000"/>
                </a:schemeClr>
              </a:solidFill>
            </a:ln>
          </c:spPr>
          <c:invertIfNegative val="0"/>
          <c:cat>
            <c:strRef>
              <c:f>List5!$B$2:$R$2</c:f>
              <c:strCache>
                <c:ptCount val="17"/>
                <c:pt idx="0">
                  <c:v>BL RS1</c:v>
                </c:pt>
                <c:pt idx="1">
                  <c:v>BL RS1-2</c:v>
                </c:pt>
                <c:pt idx="2">
                  <c:v>Líbivá RS1-2</c:v>
                </c:pt>
                <c:pt idx="3">
                  <c:v>KZH RS1-RS2</c:v>
                </c:pt>
                <c:pt idx="4">
                  <c:v>BL RS2</c:v>
                </c:pt>
                <c:pt idx="5">
                  <c:v>PSP RS2</c:v>
                </c:pt>
                <c:pt idx="6">
                  <c:v>KZH RS3</c:v>
                </c:pt>
                <c:pt idx="7">
                  <c:v>Líbivá RS3</c:v>
                </c:pt>
                <c:pt idx="8">
                  <c:v>PLH RS3 </c:v>
                </c:pt>
                <c:pt idx="9">
                  <c:v>PR18 RS3</c:v>
                </c:pt>
                <c:pt idx="10">
                  <c:v>PVD RS3</c:v>
                </c:pt>
                <c:pt idx="11">
                  <c:v>PSP RS3-4</c:v>
                </c:pt>
                <c:pt idx="12">
                  <c:v>BNV RS3-4</c:v>
                </c:pt>
                <c:pt idx="13">
                  <c:v>KZH RS4I</c:v>
                </c:pt>
                <c:pt idx="14">
                  <c:v>KZH RS4II</c:v>
                </c:pt>
                <c:pt idx="15">
                  <c:v>KZH RS4III</c:v>
                </c:pt>
                <c:pt idx="16">
                  <c:v>KZH RS4</c:v>
                </c:pt>
              </c:strCache>
            </c:strRef>
          </c:cat>
          <c:val>
            <c:numRef>
              <c:f>List5!$B$3:$R$3</c:f>
              <c:numCache>
                <c:formatCode>0.00</c:formatCode>
                <c:ptCount val="17"/>
                <c:pt idx="0">
                  <c:v>98.701298701298697</c:v>
                </c:pt>
                <c:pt idx="1">
                  <c:v>100</c:v>
                </c:pt>
                <c:pt idx="2">
                  <c:v>99</c:v>
                </c:pt>
                <c:pt idx="3">
                  <c:v>100</c:v>
                </c:pt>
                <c:pt idx="4">
                  <c:v>97.540983606557376</c:v>
                </c:pt>
                <c:pt idx="5">
                  <c:v>91.044776119402982</c:v>
                </c:pt>
                <c:pt idx="6">
                  <c:v>99.266503667481658</c:v>
                </c:pt>
                <c:pt idx="7">
                  <c:v>96</c:v>
                </c:pt>
                <c:pt idx="8">
                  <c:v>99.001952701236704</c:v>
                </c:pt>
                <c:pt idx="9">
                  <c:v>99.885189437428252</c:v>
                </c:pt>
                <c:pt idx="10">
                  <c:v>98.310810810810807</c:v>
                </c:pt>
                <c:pt idx="11">
                  <c:v>77.270794955363471</c:v>
                </c:pt>
                <c:pt idx="12">
                  <c:v>77.821011673151759</c:v>
                </c:pt>
                <c:pt idx="13">
                  <c:v>76.31578947368422</c:v>
                </c:pt>
                <c:pt idx="14">
                  <c:v>80.653950953678475</c:v>
                </c:pt>
                <c:pt idx="15">
                  <c:v>85.427135678391963</c:v>
                </c:pt>
                <c:pt idx="16">
                  <c:v>93.280632411067202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52-4A8F-9B42-AFD9655870CB}"/>
            </c:ext>
          </c:extLst>
        </c:ser>
        <c:ser>
          <c:idx val="3"/>
          <c:order val="1"/>
          <c:tx>
            <c:strRef>
              <c:f>List5!$A$4</c:f>
              <c:strCache>
                <c:ptCount val="1"/>
                <c:pt idx="0">
                  <c:v>Volně žijící zvířata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List5!$B$2:$R$2</c:f>
              <c:strCache>
                <c:ptCount val="17"/>
                <c:pt idx="0">
                  <c:v>BL RS1</c:v>
                </c:pt>
                <c:pt idx="1">
                  <c:v>BL RS1-2</c:v>
                </c:pt>
                <c:pt idx="2">
                  <c:v>Líbivá RS1-2</c:v>
                </c:pt>
                <c:pt idx="3">
                  <c:v>KZH RS1-RS2</c:v>
                </c:pt>
                <c:pt idx="4">
                  <c:v>BL RS2</c:v>
                </c:pt>
                <c:pt idx="5">
                  <c:v>PSP RS2</c:v>
                </c:pt>
                <c:pt idx="6">
                  <c:v>KZH RS3</c:v>
                </c:pt>
                <c:pt idx="7">
                  <c:v>Líbivá RS3</c:v>
                </c:pt>
                <c:pt idx="8">
                  <c:v>PLH RS3 </c:v>
                </c:pt>
                <c:pt idx="9">
                  <c:v>PR18 RS3</c:v>
                </c:pt>
                <c:pt idx="10">
                  <c:v>PVD RS3</c:v>
                </c:pt>
                <c:pt idx="11">
                  <c:v>PSP RS3-4</c:v>
                </c:pt>
                <c:pt idx="12">
                  <c:v>BNV RS3-4</c:v>
                </c:pt>
                <c:pt idx="13">
                  <c:v>KZH RS4I</c:v>
                </c:pt>
                <c:pt idx="14">
                  <c:v>KZH RS4II</c:v>
                </c:pt>
                <c:pt idx="15">
                  <c:v>KZH RS4III</c:v>
                </c:pt>
                <c:pt idx="16">
                  <c:v>KZH RS4</c:v>
                </c:pt>
              </c:strCache>
            </c:strRef>
          </c:cat>
          <c:val>
            <c:numRef>
              <c:f>List5!$B$4:$R$4</c:f>
              <c:numCache>
                <c:formatCode>0.00</c:formatCode>
                <c:ptCount val="17"/>
                <c:pt idx="0">
                  <c:v>1.2987012987012987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2.459016393442623</c:v>
                </c:pt>
                <c:pt idx="5">
                  <c:v>8.9552238805970141</c:v>
                </c:pt>
                <c:pt idx="6">
                  <c:v>0.73349633251833746</c:v>
                </c:pt>
                <c:pt idx="7">
                  <c:v>4</c:v>
                </c:pt>
                <c:pt idx="8">
                  <c:v>0.99804729876328924</c:v>
                </c:pt>
                <c:pt idx="9">
                  <c:v>0.11481056257175661</c:v>
                </c:pt>
                <c:pt idx="10">
                  <c:v>1.6891891891891893</c:v>
                </c:pt>
                <c:pt idx="11">
                  <c:v>22.729205044636529</c:v>
                </c:pt>
                <c:pt idx="12">
                  <c:v>22.178988326848248</c:v>
                </c:pt>
                <c:pt idx="13">
                  <c:v>23.684210526315788</c:v>
                </c:pt>
                <c:pt idx="14">
                  <c:v>19.346049046321525</c:v>
                </c:pt>
                <c:pt idx="15">
                  <c:v>14.572864321608039</c:v>
                </c:pt>
                <c:pt idx="16">
                  <c:v>6.7193675889328066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52-4A8F-9B42-AFD9655870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56622464"/>
        <c:axId val="66649088"/>
      </c:barChart>
      <c:catAx>
        <c:axId val="566224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66649088"/>
        <c:crosses val="autoZero"/>
        <c:auto val="1"/>
        <c:lblAlgn val="ctr"/>
        <c:lblOffset val="100"/>
        <c:noMultiLvlLbl val="0"/>
      </c:catAx>
      <c:valAx>
        <c:axId val="66649088"/>
        <c:scaling>
          <c:orientation val="minMax"/>
          <c:max val="100"/>
        </c:scaling>
        <c:delete val="0"/>
        <c:axPos val="l"/>
        <c:majorGridlines/>
        <c:numFmt formatCode="0" sourceLinked="0"/>
        <c:majorTickMark val="none"/>
        <c:minorTickMark val="none"/>
        <c:tickLblPos val="nextTo"/>
        <c:spPr>
          <a:ln w="9525">
            <a:noFill/>
          </a:ln>
        </c:spPr>
        <c:crossAx val="566224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4050488100902837"/>
          <c:y val="0.82097803176190298"/>
          <c:w val="0.30900693948051894"/>
          <c:h val="4.4295425508276857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0.0027</cdr:x>
      <cdr:y>0.27477</cdr:y>
    </cdr:from>
    <cdr:to>
      <cdr:x>0.05946</cdr:x>
      <cdr:y>0.44144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86587" y="853539"/>
          <a:ext cx="457695" cy="2597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/>
            <a:t>gram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6.55459E-7</cdr:x>
      <cdr:y>0.26577</cdr:y>
    </cdr:from>
    <cdr:to>
      <cdr:x>0.04865</cdr:x>
      <cdr:y>0.44595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136069" y="865911"/>
          <a:ext cx="494805" cy="2226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/>
            <a:t>počet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0.00533</cdr:x>
      <cdr:y>0.00888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DBD505A2-0827-43AA-9A6E-632AA5E22E6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0.00811</cdr:x>
      <cdr:y>0.36036</cdr:y>
    </cdr:from>
    <cdr:to>
      <cdr:x>0.05676</cdr:x>
      <cdr:y>0.54054</cdr:y>
    </cdr:to>
    <cdr:sp macro="" textlink="">
      <cdr:nvSpPr>
        <cdr:cNvPr id="3" name="TextovéPole 1"/>
        <cdr:cNvSpPr txBox="1"/>
      </cdr:nvSpPr>
      <cdr:spPr>
        <a:xfrm xmlns:a="http://schemas.openxmlformats.org/drawingml/2006/main" rot="16200000">
          <a:off x="-98960" y="1125682"/>
          <a:ext cx="494805" cy="2226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cs-CZ" sz="1100"/>
            <a:t>počet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0.01311</cdr:x>
      <cdr:y>0.37563</cdr:y>
    </cdr:from>
    <cdr:to>
      <cdr:x>0.06985</cdr:x>
      <cdr:y>0.53619</cdr:y>
    </cdr:to>
    <cdr:sp macro="" textlink="">
      <cdr:nvSpPr>
        <cdr:cNvPr id="3" name="TextovéPole 2"/>
        <cdr:cNvSpPr txBox="1"/>
      </cdr:nvSpPr>
      <cdr:spPr>
        <a:xfrm xmlns:a="http://schemas.openxmlformats.org/drawingml/2006/main" rot="16200000">
          <a:off x="-34664" y="1138824"/>
          <a:ext cx="446485" cy="2579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/>
            <a:t>gram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0.01563</cdr:x>
      <cdr:y>0.32465</cdr:y>
    </cdr:from>
    <cdr:to>
      <cdr:x>0.08021</cdr:x>
      <cdr:y>0.42882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76201" y="885825"/>
          <a:ext cx="285750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/>
            <a:t>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9DE52-F219-407D-BA65-D67950C5FD2C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B2EA8-D8F6-41D4-9576-91F2446F93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32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Typical</a:t>
            </a:r>
            <a:r>
              <a:rPr lang="cs-CZ" dirty="0"/>
              <a:t> long-</a:t>
            </a:r>
            <a:r>
              <a:rPr lang="cs-CZ" dirty="0" err="1"/>
              <a:t>dureé</a:t>
            </a:r>
            <a:r>
              <a:rPr lang="cs-CZ" dirty="0"/>
              <a:t> </a:t>
            </a:r>
            <a:r>
              <a:rPr lang="cs-CZ" dirty="0" err="1"/>
              <a:t>perspective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prepresented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agricultural</a:t>
            </a:r>
            <a:r>
              <a:rPr lang="cs-CZ" dirty="0"/>
              <a:t> </a:t>
            </a:r>
            <a:r>
              <a:rPr lang="cs-CZ" dirty="0" err="1"/>
              <a:t>tools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C4610-05C0-4617-8CEE-E839AAD454B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3011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1x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2CDA-7993-49DD-B0F5-F1B9F48FFB7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898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3x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2CDA-7993-49DD-B0F5-F1B9F48FFB7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820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8 x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2CDA-7993-49DD-B0F5-F1B9F48FFB71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2441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0569701-620E-4564-9899-35E56C5EFDC6}" type="slidenum">
              <a:rPr lang="cs-CZ" altLang="cs-CZ" smtClean="0">
                <a:latin typeface="Calibri" panose="020F0502020204030204" pitchFamily="34" charset="0"/>
              </a:rPr>
              <a:pPr/>
              <a:t>42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917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30EC-F7AC-463B-84BD-7C2B5F5BF7C9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577903F-AFBD-4358-9F08-3F5BF7195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74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30EC-F7AC-463B-84BD-7C2B5F5BF7C9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577903F-AFBD-4358-9F08-3F5BF7195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552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30EC-F7AC-463B-84BD-7C2B5F5BF7C9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577903F-AFBD-4358-9F08-3F5BF7195689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5184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30EC-F7AC-463B-84BD-7C2B5F5BF7C9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577903F-AFBD-4358-9F08-3F5BF7195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450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30EC-F7AC-463B-84BD-7C2B5F5BF7C9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577903F-AFBD-4358-9F08-3F5BF7195689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3326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30EC-F7AC-463B-84BD-7C2B5F5BF7C9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577903F-AFBD-4358-9F08-3F5BF7195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6279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30EC-F7AC-463B-84BD-7C2B5F5BF7C9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903F-AFBD-4358-9F08-3F5BF7195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882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30EC-F7AC-463B-84BD-7C2B5F5BF7C9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903F-AFBD-4358-9F08-3F5BF7195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03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6619B0-D9F2-4A4E-87F7-E8B4302B7D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213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30EC-F7AC-463B-84BD-7C2B5F5BF7C9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903F-AFBD-4358-9F08-3F5BF7195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45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30EC-F7AC-463B-84BD-7C2B5F5BF7C9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577903F-AFBD-4358-9F08-3F5BF7195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092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30EC-F7AC-463B-84BD-7C2B5F5BF7C9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577903F-AFBD-4358-9F08-3F5BF7195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79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30EC-F7AC-463B-84BD-7C2B5F5BF7C9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577903F-AFBD-4358-9F08-3F5BF7195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414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30EC-F7AC-463B-84BD-7C2B5F5BF7C9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903F-AFBD-4358-9F08-3F5BF7195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5818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30EC-F7AC-463B-84BD-7C2B5F5BF7C9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903F-AFBD-4358-9F08-3F5BF7195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738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30EC-F7AC-463B-84BD-7C2B5F5BF7C9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903F-AFBD-4358-9F08-3F5BF7195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4403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30EC-F7AC-463B-84BD-7C2B5F5BF7C9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577903F-AFBD-4358-9F08-3F5BF7195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7508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630EC-F7AC-463B-84BD-7C2B5F5BF7C9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577903F-AFBD-4358-9F08-3F5BF7195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847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4400" dirty="0"/>
              <a:t>Metody rekonstrukce hospodářského života a ekonomiky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6763230"/>
      </p:ext>
    </p:extLst>
  </p:cSld>
  <p:clrMapOvr>
    <a:masterClrMapping/>
  </p:clrMapOvr>
  <p:transition spd="slow">
    <p:strip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95" y="0"/>
            <a:ext cx="8106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29143"/>
      </p:ext>
    </p:extLst>
  </p:cSld>
  <p:clrMapOvr>
    <a:masterClrMapping/>
  </p:clrMapOvr>
  <p:transition spd="slow">
    <p:strip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049"/>
            <a:ext cx="9144000" cy="384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36990"/>
      </p:ext>
    </p:extLst>
  </p:cSld>
  <p:clrMapOvr>
    <a:masterClrMapping/>
  </p:clrMapOvr>
  <p:transition spd="slow">
    <p:strip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678"/>
            <a:ext cx="4572000" cy="4572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75607"/>
            <a:ext cx="4572000" cy="477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79992"/>
      </p:ext>
    </p:extLst>
  </p:cSld>
  <p:clrMapOvr>
    <a:masterClrMapping/>
  </p:clrMapOvr>
  <p:transition spd="slow">
    <p:strip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700808"/>
            <a:ext cx="8712968" cy="5040560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endParaRPr lang="sk-SK" sz="1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00" y="1243813"/>
            <a:ext cx="2088232" cy="387952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044" y="523415"/>
            <a:ext cx="2132949" cy="583950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418" y="785000"/>
            <a:ext cx="1929242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39269"/>
      </p:ext>
    </p:extLst>
  </p:cSld>
  <p:clrMapOvr>
    <a:masterClrMapping/>
  </p:clrMapOvr>
  <p:transition spd="slow">
    <p:strip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636816"/>
            <a:ext cx="6712444" cy="5372100"/>
          </a:xfrm>
          <a:prstGeom prst="rect">
            <a:avLst/>
          </a:prstGeom>
        </p:spPr>
      </p:pic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6535057" y="3322866"/>
          <a:ext cx="2608943" cy="36230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6629">
                  <a:extLst>
                    <a:ext uri="{9D8B030D-6E8A-4147-A177-3AD203B41FA5}">
                      <a16:colId xmlns:a16="http://schemas.microsoft.com/office/drawing/2014/main" val="3426252360"/>
                    </a:ext>
                  </a:extLst>
                </a:gridCol>
                <a:gridCol w="1802314">
                  <a:extLst>
                    <a:ext uri="{9D8B030D-6E8A-4147-A177-3AD203B41FA5}">
                      <a16:colId xmlns:a16="http://schemas.microsoft.com/office/drawing/2014/main" val="3198963130"/>
                    </a:ext>
                  </a:extLst>
                </a:gridCol>
              </a:tblGrid>
              <a:tr h="270782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Zkratka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Název lokality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69658850"/>
                  </a:ext>
                </a:extLst>
              </a:tr>
              <a:tr h="270782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BP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Pohansko u Břeclavi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1690307"/>
                  </a:ext>
                </a:extLst>
              </a:tr>
              <a:tr h="270782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ZP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Zemianské Podhradie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6773944"/>
                  </a:ext>
                </a:extLst>
              </a:tr>
              <a:tr h="270782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VK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Veľký Klíž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9519913"/>
                  </a:ext>
                </a:extLst>
              </a:tr>
              <a:tr h="270782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Mik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Valy u Mikulčic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1577475"/>
                  </a:ext>
                </a:extLst>
              </a:tr>
              <a:tr h="270782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Vr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Vrbové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3846964"/>
                  </a:ext>
                </a:extLst>
              </a:tr>
              <a:tr h="270782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Bo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Bojná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1737652"/>
                  </a:ext>
                </a:extLst>
              </a:tr>
              <a:tr h="270782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NP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Pohansko u Nejdku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8410510"/>
                  </a:ext>
                </a:extLst>
              </a:tr>
              <a:tr h="13539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Br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Bratislava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8353226"/>
                  </a:ext>
                </a:extLst>
              </a:tr>
              <a:tr h="13539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Zadiel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8267864"/>
                  </a:ext>
                </a:extLst>
              </a:tr>
              <a:tr h="270782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</a:rPr>
                        <a:t>Kl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Klášťov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925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507766"/>
      </p:ext>
    </p:extLst>
  </p:cSld>
  <p:clrMapOvr>
    <a:masterClrMapping/>
  </p:clrMapOvr>
  <p:transition spd="slow">
    <p:strip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41908" y="643467"/>
            <a:ext cx="6719491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budova, vsedě, ulice, staré&#10;&#10;Popis byl vytvořen automaticky">
            <a:extLst>
              <a:ext uri="{FF2B5EF4-FFF2-40B4-BE49-F238E27FC236}">
                <a16:creationId xmlns:a16="http://schemas.microsoft.com/office/drawing/2014/main" id="{F746A519-CC2F-4731-ADFD-1CF30631C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208" y="1855816"/>
            <a:ext cx="6239703" cy="314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43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Skladování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1379766" y="2175390"/>
            <a:ext cx="3477986" cy="3670238"/>
          </a:xfrm>
        </p:spPr>
        <p:txBody>
          <a:bodyPr/>
          <a:lstStyle/>
          <a:p>
            <a:r>
              <a:rPr lang="cs-CZ" dirty="0"/>
              <a:t>Obilní jámy</a:t>
            </a:r>
          </a:p>
          <a:p>
            <a:r>
              <a:rPr lang="cs-CZ" dirty="0"/>
              <a:t>Sýpky</a:t>
            </a:r>
          </a:p>
          <a:p>
            <a:r>
              <a:rPr lang="cs-CZ" dirty="0"/>
              <a:t>Zásobnice</a:t>
            </a:r>
          </a:p>
          <a:p>
            <a:r>
              <a:rPr lang="cs-CZ" dirty="0"/>
              <a:t>Koše</a:t>
            </a:r>
          </a:p>
          <a:p>
            <a:r>
              <a:rPr lang="cs-CZ" dirty="0"/>
              <a:t>Truhlice</a:t>
            </a:r>
          </a:p>
          <a:p>
            <a:r>
              <a:rPr lang="cs-CZ" dirty="0"/>
              <a:t>Dlabané schrány</a:t>
            </a:r>
          </a:p>
          <a:p>
            <a:r>
              <a:rPr lang="cs-CZ" dirty="0"/>
              <a:t>Stohy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89" y="49668"/>
            <a:ext cx="2996293" cy="224722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55" y="2383971"/>
            <a:ext cx="2996293" cy="224722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55" y="4702626"/>
            <a:ext cx="2996293" cy="21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8524"/>
      </p:ext>
    </p:extLst>
  </p:cSld>
  <p:clrMapOvr>
    <a:masterClrMapping/>
  </p:clrMapOvr>
  <p:transition spd="slow">
    <p:strip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Zástupný symbol pro obsah 3" descr="Obr10.tif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981075"/>
            <a:ext cx="5129213" cy="4857750"/>
          </a:xfrm>
        </p:spPr>
      </p:pic>
      <p:pic>
        <p:nvPicPr>
          <p:cNvPr id="182275" name="Picture 2" descr="C:\Users\user\Documents\Data\texty\clanky2\Zazemi_Pohansko_Poc-Podpor\Obrazky_zazemi\Male_obr\Obr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3" y="3733453"/>
            <a:ext cx="3671887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6577" y="993428"/>
            <a:ext cx="3681984" cy="2286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cxnSp>
        <p:nvCxnSpPr>
          <p:cNvPr id="8" name="Přímá spojovací čára 7"/>
          <p:cNvCxnSpPr/>
          <p:nvPr/>
        </p:nvCxnSpPr>
        <p:spPr>
          <a:xfrm flipV="1">
            <a:off x="500063" y="2304703"/>
            <a:ext cx="3857625" cy="2000250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571868" y="2661888"/>
            <a:ext cx="151836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rgbClr val="0070C0"/>
                  </a:solidFill>
                </a:ln>
                <a:latin typeface="Arial" pitchFamily="34" charset="0"/>
              </a:rPr>
              <a:t>Storage area</a:t>
            </a:r>
            <a:endParaRPr lang="cs-CZ" dirty="0">
              <a:ln>
                <a:solidFill>
                  <a:srgbClr val="0070C0"/>
                </a:solidFill>
              </a:ln>
              <a:latin typeface="Arial" pitchFamily="34" charset="0"/>
            </a:endParaRPr>
          </a:p>
        </p:txBody>
      </p:sp>
      <p:sp>
        <p:nvSpPr>
          <p:cNvPr id="182279" name="Obdélník 10"/>
          <p:cNvSpPr>
            <a:spLocks noChangeArrowheads="1"/>
          </p:cNvSpPr>
          <p:nvPr/>
        </p:nvSpPr>
        <p:spPr bwMode="auto">
          <a:xfrm>
            <a:off x="5286375" y="3274665"/>
            <a:ext cx="3857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200" b="1" dirty="0"/>
              <a:t>Obilnice/zásobní jámy</a:t>
            </a:r>
            <a:r>
              <a:rPr lang="en-GB" sz="1200" b="1" dirty="0">
                <a:latin typeface="Arial" pitchFamily="34" charset="0"/>
              </a:rPr>
              <a:t>. 2-D </a:t>
            </a:r>
            <a:r>
              <a:rPr lang="en-GB" sz="1200" b="1" dirty="0" err="1">
                <a:latin typeface="Arial" pitchFamily="34" charset="0"/>
              </a:rPr>
              <a:t>Scatterplot</a:t>
            </a:r>
            <a:endParaRPr lang="cs-CZ" sz="1200" b="1" dirty="0">
              <a:latin typeface="Arial" pitchFamily="34" charset="0"/>
            </a:endParaRPr>
          </a:p>
        </p:txBody>
      </p:sp>
      <p:sp>
        <p:nvSpPr>
          <p:cNvPr id="182280" name="Obdélník 11"/>
          <p:cNvSpPr>
            <a:spLocks noChangeArrowheads="1"/>
          </p:cNvSpPr>
          <p:nvPr/>
        </p:nvSpPr>
        <p:spPr bwMode="auto">
          <a:xfrm>
            <a:off x="5357813" y="5914678"/>
            <a:ext cx="36433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1" dirty="0"/>
              <a:t>Obilnice/zásobní jámy</a:t>
            </a:r>
            <a:r>
              <a:rPr lang="en-GB" sz="1200" b="1" dirty="0">
                <a:latin typeface="Arial" pitchFamily="34" charset="0"/>
              </a:rPr>
              <a:t>.</a:t>
            </a:r>
            <a:r>
              <a:rPr lang="cs-CZ" sz="1200" b="1" dirty="0">
                <a:latin typeface="Arial" pitchFamily="34" charset="0"/>
              </a:rPr>
              <a:t> Profily.</a:t>
            </a:r>
          </a:p>
        </p:txBody>
      </p:sp>
      <p:sp>
        <p:nvSpPr>
          <p:cNvPr id="182281" name="Rectangle 6"/>
          <p:cNvSpPr>
            <a:spLocks noChangeArrowheads="1"/>
          </p:cNvSpPr>
          <p:nvPr/>
        </p:nvSpPr>
        <p:spPr bwMode="auto">
          <a:xfrm>
            <a:off x="142875" y="5846415"/>
            <a:ext cx="5143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cs-CZ" sz="1200" b="1" dirty="0">
                <a:latin typeface="Arial" pitchFamily="34" charset="0"/>
                <a:cs typeface="Times New Roman" pitchFamily="18" charset="0"/>
              </a:rPr>
              <a:t>Velkomoravská fáze </a:t>
            </a:r>
            <a:r>
              <a:rPr lang="en-GB" sz="1200" b="1" dirty="0">
                <a:latin typeface="Arial" pitchFamily="34" charset="0"/>
                <a:cs typeface="Times New Roman" pitchFamily="18" charset="0"/>
              </a:rPr>
              <a:t>– </a:t>
            </a:r>
            <a:r>
              <a:rPr lang="cs-CZ" sz="1200" b="1" dirty="0">
                <a:latin typeface="Arial" pitchFamily="34" charset="0"/>
                <a:cs typeface="Times New Roman" pitchFamily="18" charset="0"/>
              </a:rPr>
              <a:t>červeně: velké obilnice,</a:t>
            </a:r>
            <a:r>
              <a:rPr lang="en-GB" sz="1200" b="1" dirty="0">
                <a:latin typeface="Arial" pitchFamily="34" charset="0"/>
                <a:cs typeface="Times New Roman" pitchFamily="18" charset="0"/>
              </a:rPr>
              <a:t> </a:t>
            </a:r>
            <a:br>
              <a:rPr lang="cs-CZ" sz="1200" b="1" dirty="0">
                <a:latin typeface="Arial" pitchFamily="34" charset="0"/>
                <a:cs typeface="Times New Roman" pitchFamily="18" charset="0"/>
              </a:rPr>
            </a:br>
            <a:r>
              <a:rPr lang="cs-CZ" sz="1200" b="1" dirty="0">
                <a:latin typeface="Arial" pitchFamily="34" charset="0"/>
                <a:cs typeface="Times New Roman" pitchFamily="18" charset="0"/>
              </a:rPr>
              <a:t>zeleně</a:t>
            </a:r>
            <a:r>
              <a:rPr lang="en-GB" sz="1200" b="1" dirty="0">
                <a:latin typeface="Arial" pitchFamily="34" charset="0"/>
                <a:cs typeface="Times New Roman" pitchFamily="18" charset="0"/>
              </a:rPr>
              <a:t>– </a:t>
            </a:r>
            <a:r>
              <a:rPr lang="cs-CZ" sz="1200" b="1" dirty="0">
                <a:cs typeface="Times New Roman" pitchFamily="18" charset="0"/>
              </a:rPr>
              <a:t>malé obilnice</a:t>
            </a:r>
            <a:r>
              <a:rPr lang="en-GB" sz="1200" b="1" dirty="0">
                <a:latin typeface="Arial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82283" name="Obdélník 16"/>
          <p:cNvSpPr>
            <a:spLocks noChangeArrowheads="1"/>
          </p:cNvSpPr>
          <p:nvPr/>
        </p:nvSpPr>
        <p:spPr bwMode="auto">
          <a:xfrm>
            <a:off x="300360" y="470736"/>
            <a:ext cx="846455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000" b="1" dirty="0" err="1">
                <a:latin typeface="+mn-lt"/>
              </a:rPr>
              <a:t>Břeclav</a:t>
            </a:r>
            <a:r>
              <a:rPr lang="de-DE" sz="2000" b="1" dirty="0">
                <a:latin typeface="+mn-lt"/>
              </a:rPr>
              <a:t> - </a:t>
            </a:r>
            <a:r>
              <a:rPr lang="de-DE" sz="2000" b="1" dirty="0" err="1">
                <a:latin typeface="+mn-lt"/>
              </a:rPr>
              <a:t>Líbivá</a:t>
            </a:r>
            <a:r>
              <a:rPr lang="de-DE" sz="2000" b="1" dirty="0">
                <a:latin typeface="+mn-lt"/>
              </a:rPr>
              <a:t>. </a:t>
            </a:r>
            <a:r>
              <a:rPr lang="cs-CZ" sz="2000" b="1" dirty="0">
                <a:latin typeface="+mn-lt"/>
              </a:rPr>
              <a:t>Velkomoravské zemědělské sídliště v zázemí </a:t>
            </a:r>
            <a:r>
              <a:rPr lang="cs-CZ" sz="2000" b="1" dirty="0" err="1">
                <a:latin typeface="+mn-lt"/>
              </a:rPr>
              <a:t>Pohanska</a:t>
            </a:r>
            <a:endParaRPr lang="de-DE" sz="2000" b="1" dirty="0">
              <a:latin typeface="+mn-lt"/>
            </a:endParaRPr>
          </a:p>
        </p:txBody>
      </p:sp>
      <p:sp>
        <p:nvSpPr>
          <p:cNvPr id="12" name="Elipsa 11"/>
          <p:cNvSpPr/>
          <p:nvPr/>
        </p:nvSpPr>
        <p:spPr>
          <a:xfrm rot="1943263">
            <a:off x="8015288" y="1218853"/>
            <a:ext cx="501650" cy="1071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6543675" y="1707803"/>
            <a:ext cx="1143000" cy="7143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2286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eaLnBrk="0" hangingPunct="0">
              <a:defRPr/>
            </a:pPr>
            <a:r>
              <a:rPr lang="cs-CZ" sz="2400" b="1" dirty="0">
                <a:solidFill>
                  <a:schemeClr val="tx1"/>
                </a:solidFill>
              </a:rPr>
              <a:t>Velkomoravská </a:t>
            </a:r>
            <a:r>
              <a:rPr lang="cs-CZ" sz="2400" b="1" dirty="0" err="1">
                <a:solidFill>
                  <a:schemeClr val="tx1"/>
                </a:solidFill>
              </a:rPr>
              <a:t>supercentra</a:t>
            </a:r>
            <a:r>
              <a:rPr lang="cs-CZ" sz="2400" b="1" dirty="0">
                <a:solidFill>
                  <a:schemeClr val="tx1"/>
                </a:solidFill>
              </a:rPr>
              <a:t> a jejich zemědělské zázemí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254622" y="6310054"/>
            <a:ext cx="6556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Pozn.: V </a:t>
            </a:r>
            <a:r>
              <a:rPr lang="cs-CZ" sz="2400" dirty="0" err="1">
                <a:solidFill>
                  <a:srgbClr val="FF0000"/>
                </a:solidFill>
              </a:rPr>
              <a:t>supercentrech</a:t>
            </a:r>
            <a:r>
              <a:rPr lang="cs-CZ" sz="2400" dirty="0">
                <a:solidFill>
                  <a:srgbClr val="FF0000"/>
                </a:solidFill>
              </a:rPr>
              <a:t> podzemní obilní sila chybí!  </a:t>
            </a:r>
          </a:p>
        </p:txBody>
      </p:sp>
      <p:sp>
        <p:nvSpPr>
          <p:cNvPr id="3" name="Zaoblený obdélník 2"/>
          <p:cNvSpPr/>
          <p:nvPr/>
        </p:nvSpPr>
        <p:spPr>
          <a:xfrm>
            <a:off x="5343526" y="4720797"/>
            <a:ext cx="3157823" cy="1078909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750346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0" y="69852"/>
            <a:ext cx="2171700" cy="6826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Sýpky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70" y="231479"/>
            <a:ext cx="3653518" cy="346220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077685"/>
            <a:ext cx="3542708" cy="303885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014" y="4018895"/>
            <a:ext cx="4818888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92406"/>
      </p:ext>
    </p:extLst>
  </p:cSld>
  <p:clrMapOvr>
    <a:masterClrMapping/>
  </p:clrMapOvr>
  <p:transition spd="slow">
    <p:strip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2084" r="4722" b="9444"/>
          <a:stretch/>
        </p:blipFill>
        <p:spPr>
          <a:xfrm>
            <a:off x="2171700" y="144462"/>
            <a:ext cx="6649019" cy="649605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 rot="18824896">
            <a:off x="3209183" y="940906"/>
            <a:ext cx="1364796" cy="130675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 rot="18824896">
            <a:off x="6576697" y="1033304"/>
            <a:ext cx="1196641" cy="12693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 rot="18056681">
            <a:off x="2466302" y="4776875"/>
            <a:ext cx="1056601" cy="97369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 rot="18056681">
            <a:off x="3274436" y="4489508"/>
            <a:ext cx="689348" cy="84005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 rot="19019485">
            <a:off x="6278826" y="4191414"/>
            <a:ext cx="1527049" cy="16121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69852"/>
            <a:ext cx="2171700" cy="6826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Sýpky?</a:t>
            </a:r>
          </a:p>
        </p:txBody>
      </p:sp>
    </p:spTree>
    <p:extLst>
      <p:ext uri="{BB962C8B-B14F-4D97-AF65-F5344CB8AC3E}">
        <p14:creationId xmlns:p14="http://schemas.microsoft.com/office/powerpoint/2010/main" val="1793773885"/>
      </p:ext>
    </p:extLst>
  </p:cSld>
  <p:clrMapOvr>
    <a:masterClrMapping/>
  </p:clrMapOvr>
  <p:transition spd="slow">
    <p:strip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29891" y="63048"/>
            <a:ext cx="7886700" cy="696231"/>
          </a:xfrm>
        </p:spPr>
        <p:txBody>
          <a:bodyPr/>
          <a:lstStyle/>
          <a:p>
            <a:r>
              <a:rPr lang="cs-CZ" dirty="0"/>
              <a:t>Hospodářský život a ekonomika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type="body" idx="1"/>
          </p:nvPr>
        </p:nvSpPr>
        <p:spPr>
          <a:xfrm>
            <a:off x="629842" y="1297442"/>
            <a:ext cx="3868340" cy="490537"/>
          </a:xfrm>
        </p:spPr>
        <p:txBody>
          <a:bodyPr>
            <a:normAutofit/>
          </a:bodyPr>
          <a:lstStyle/>
          <a:p>
            <a:r>
              <a:rPr lang="cs-CZ" dirty="0"/>
              <a:t>Zemědělství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629842" y="1894114"/>
            <a:ext cx="3868340" cy="4295549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Archeologie</a:t>
            </a:r>
          </a:p>
          <a:p>
            <a:pPr lvl="1"/>
            <a:r>
              <a:rPr lang="cs-CZ" dirty="0"/>
              <a:t>Zemědělské nástroje</a:t>
            </a:r>
          </a:p>
          <a:p>
            <a:pPr lvl="1"/>
            <a:r>
              <a:rPr lang="cs-CZ" dirty="0"/>
              <a:t>Stopy orby</a:t>
            </a:r>
          </a:p>
          <a:p>
            <a:r>
              <a:rPr lang="cs-CZ" dirty="0"/>
              <a:t>Paleobotanika</a:t>
            </a:r>
          </a:p>
          <a:p>
            <a:pPr lvl="1"/>
            <a:r>
              <a:rPr lang="cs-CZ" dirty="0"/>
              <a:t>Pěstované plodiny</a:t>
            </a:r>
          </a:p>
          <a:p>
            <a:pPr lvl="1"/>
            <a:r>
              <a:rPr lang="cs-CZ" dirty="0"/>
              <a:t>Plevely</a:t>
            </a:r>
          </a:p>
          <a:p>
            <a:pPr lvl="1"/>
            <a:r>
              <a:rPr lang="cs-CZ" dirty="0"/>
              <a:t>Rekonstrukce PP</a:t>
            </a:r>
          </a:p>
          <a:p>
            <a:pPr lvl="1"/>
            <a:r>
              <a:rPr lang="cs-CZ" dirty="0" err="1"/>
              <a:t>Tafonomické</a:t>
            </a:r>
            <a:r>
              <a:rPr lang="cs-CZ" dirty="0"/>
              <a:t> procesy – typ hospodaření</a:t>
            </a:r>
          </a:p>
          <a:p>
            <a:r>
              <a:rPr lang="cs-CZ" dirty="0"/>
              <a:t>Palynologie</a:t>
            </a:r>
          </a:p>
          <a:p>
            <a:pPr lvl="1"/>
            <a:r>
              <a:rPr lang="cs-CZ" dirty="0"/>
              <a:t>Rekonstrukce PP</a:t>
            </a:r>
          </a:p>
          <a:p>
            <a:r>
              <a:rPr lang="cs-CZ" dirty="0" err="1"/>
              <a:t>Zooarcheologie</a:t>
            </a:r>
            <a:endParaRPr lang="cs-CZ" dirty="0"/>
          </a:p>
          <a:p>
            <a:pPr lvl="1"/>
            <a:r>
              <a:rPr lang="cs-CZ" dirty="0"/>
              <a:t>Chov X Lov</a:t>
            </a:r>
          </a:p>
          <a:p>
            <a:pPr lvl="1"/>
            <a:r>
              <a:rPr lang="cs-CZ" dirty="0"/>
              <a:t>Řeznictví</a:t>
            </a:r>
          </a:p>
          <a:p>
            <a:pPr lvl="1"/>
            <a:r>
              <a:rPr lang="cs-CZ" dirty="0"/>
              <a:t>Spotřeba X Distribuce</a:t>
            </a:r>
          </a:p>
          <a:p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3"/>
          </p:nvPr>
        </p:nvSpPr>
        <p:spPr>
          <a:xfrm>
            <a:off x="4629150" y="1297442"/>
            <a:ext cx="3887391" cy="490537"/>
          </a:xfrm>
        </p:spPr>
        <p:txBody>
          <a:bodyPr/>
          <a:lstStyle/>
          <a:p>
            <a:r>
              <a:rPr lang="cs-CZ" dirty="0"/>
              <a:t>Řemesla a obchod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4"/>
          </p:nvPr>
        </p:nvSpPr>
        <p:spPr>
          <a:xfrm>
            <a:off x="4629150" y="1894114"/>
            <a:ext cx="3887391" cy="4295549"/>
          </a:xfrm>
        </p:spPr>
        <p:txBody>
          <a:bodyPr>
            <a:normAutofit/>
          </a:bodyPr>
          <a:lstStyle/>
          <a:p>
            <a:r>
              <a:rPr lang="cs-CZ" dirty="0"/>
              <a:t>Archeologie</a:t>
            </a:r>
          </a:p>
          <a:p>
            <a:pPr lvl="1"/>
            <a:r>
              <a:rPr lang="cs-CZ" dirty="0"/>
              <a:t>Nástroje</a:t>
            </a:r>
          </a:p>
          <a:p>
            <a:pPr lvl="1"/>
            <a:r>
              <a:rPr lang="cs-CZ" dirty="0"/>
              <a:t>Kontakty X Obchod</a:t>
            </a:r>
          </a:p>
          <a:p>
            <a:r>
              <a:rPr lang="cs-CZ" dirty="0"/>
              <a:t>Numismatika</a:t>
            </a:r>
          </a:p>
          <a:p>
            <a:pPr lvl="1"/>
            <a:r>
              <a:rPr lang="cs-CZ" dirty="0"/>
              <a:t>Význam mince</a:t>
            </a:r>
          </a:p>
          <a:p>
            <a:pPr lvl="1"/>
            <a:r>
              <a:rPr lang="cs-CZ" dirty="0"/>
              <a:t>Obchod X Výpalné</a:t>
            </a:r>
          </a:p>
          <a:p>
            <a:r>
              <a:rPr lang="cs-CZ" dirty="0"/>
              <a:t>Metalografie</a:t>
            </a:r>
          </a:p>
          <a:p>
            <a:pPr lvl="1"/>
            <a:r>
              <a:rPr lang="cs-CZ" dirty="0"/>
              <a:t>Kvalita</a:t>
            </a:r>
          </a:p>
          <a:p>
            <a:pPr lvl="1"/>
            <a:r>
              <a:rPr lang="cs-CZ" dirty="0"/>
              <a:t>Výroba X </a:t>
            </a:r>
          </a:p>
          <a:p>
            <a:r>
              <a:rPr lang="cs-CZ" dirty="0"/>
              <a:t>Geografie</a:t>
            </a:r>
          </a:p>
          <a:p>
            <a:pPr lvl="1"/>
            <a:r>
              <a:rPr lang="cs-CZ" dirty="0"/>
              <a:t>Distribuce a mechanismy</a:t>
            </a:r>
          </a:p>
        </p:txBody>
      </p:sp>
    </p:spTree>
    <p:extLst>
      <p:ext uri="{BB962C8B-B14F-4D97-AF65-F5344CB8AC3E}">
        <p14:creationId xmlns:p14="http://schemas.microsoft.com/office/powerpoint/2010/main" val="3015246260"/>
      </p:ext>
    </p:extLst>
  </p:cSld>
  <p:clrMapOvr>
    <a:masterClrMapping/>
  </p:clrMapOvr>
  <p:transition spd="slow">
    <p:strip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5" y="1910443"/>
            <a:ext cx="3154326" cy="4572000"/>
          </a:xfrm>
          <a:prstGeom prst="rect">
            <a:avLst/>
          </a:prstGeom>
        </p:spPr>
      </p:pic>
      <p:sp>
        <p:nvSpPr>
          <p:cNvPr id="2" name="Nadpis 1"/>
          <p:cNvSpPr txBox="1">
            <a:spLocks/>
          </p:cNvSpPr>
          <p:nvPr/>
        </p:nvSpPr>
        <p:spPr>
          <a:xfrm>
            <a:off x="-1" y="69852"/>
            <a:ext cx="3168629" cy="6826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Skladování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628" y="266814"/>
            <a:ext cx="5456626" cy="328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22794"/>
      </p:ext>
    </p:extLst>
  </p:cSld>
  <p:clrMapOvr>
    <a:masterClrMapping/>
  </p:clrMapOvr>
  <p:transition spd="slow">
    <p:strip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90973"/>
            <a:ext cx="9144000" cy="676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Tafonomická analýza – klíč k </a:t>
            </a:r>
            <a:r>
              <a:rPr lang="sk-SK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ekonomice</a:t>
            </a:r>
            <a:endParaRPr lang="sk-SK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0729" y="1493988"/>
            <a:ext cx="7645471" cy="5080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919716"/>
      </p:ext>
    </p:extLst>
  </p:cSld>
  <p:clrMapOvr>
    <a:masterClrMapping/>
  </p:clrMapOvr>
  <p:transition spd="slow">
    <p:strip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af 12"/>
          <p:cNvGraphicFramePr/>
          <p:nvPr/>
        </p:nvGraphicFramePr>
        <p:xfrm>
          <a:off x="755576" y="1628800"/>
          <a:ext cx="756084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BlokTextu 3"/>
          <p:cNvSpPr txBox="1"/>
          <p:nvPr/>
        </p:nvSpPr>
        <p:spPr>
          <a:xfrm>
            <a:off x="1554645" y="4653136"/>
            <a:ext cx="171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0000"/>
                </a:solidFill>
              </a:rPr>
              <a:t>O </a:t>
            </a:r>
            <a:r>
              <a:rPr lang="cs-CZ" dirty="0">
                <a:solidFill>
                  <a:srgbClr val="FF0000"/>
                </a:solidFill>
              </a:rPr>
              <a:t>z čištění vátím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971600" y="2276872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C00000"/>
                </a:solidFill>
              </a:rPr>
              <a:t>O hrubé </a:t>
            </a:r>
            <a:r>
              <a:rPr lang="sk-SK" dirty="0" err="1">
                <a:solidFill>
                  <a:srgbClr val="C00000"/>
                </a:solidFill>
              </a:rPr>
              <a:t>přeosívání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5004048" y="5589240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 jemné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přeosívání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868144" y="2412105"/>
            <a:ext cx="826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zásoba</a:t>
            </a:r>
          </a:p>
        </p:txBody>
      </p:sp>
      <p:sp>
        <p:nvSpPr>
          <p:cNvPr id="8" name="Ovál 7"/>
          <p:cNvSpPr/>
          <p:nvPr/>
        </p:nvSpPr>
        <p:spPr>
          <a:xfrm>
            <a:off x="1554644" y="2646204"/>
            <a:ext cx="2225267" cy="20069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vál 8"/>
          <p:cNvSpPr/>
          <p:nvPr/>
        </p:nvSpPr>
        <p:spPr>
          <a:xfrm>
            <a:off x="2627784" y="3039259"/>
            <a:ext cx="2160240" cy="20069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vál 9"/>
          <p:cNvSpPr/>
          <p:nvPr/>
        </p:nvSpPr>
        <p:spPr>
          <a:xfrm>
            <a:off x="5000533" y="2178006"/>
            <a:ext cx="2380504" cy="228618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vál 10"/>
          <p:cNvSpPr/>
          <p:nvPr/>
        </p:nvSpPr>
        <p:spPr>
          <a:xfrm>
            <a:off x="3973254" y="3356992"/>
            <a:ext cx="2398945" cy="220774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Producent - Konzument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Mikulčice a Kopčany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bdĺžnik 14"/>
          <p:cNvSpPr/>
          <p:nvPr/>
        </p:nvSpPr>
        <p:spPr>
          <a:xfrm>
            <a:off x="0" y="730260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cs-CZ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pouze pozdní fáze úprav</a:t>
            </a:r>
          </a:p>
        </p:txBody>
      </p:sp>
    </p:spTree>
    <p:extLst>
      <p:ext uri="{BB962C8B-B14F-4D97-AF65-F5344CB8AC3E}">
        <p14:creationId xmlns:p14="http://schemas.microsoft.com/office/powerpoint/2010/main" val="857911880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72" y="857250"/>
            <a:ext cx="7804547" cy="26010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86" y="1807395"/>
            <a:ext cx="502985" cy="15023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71" y="3540894"/>
            <a:ext cx="7778422" cy="1011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910"/>
                    </a14:imgEffect>
                    <a14:imgEffect>
                      <a14:saturation sat="70000"/>
                    </a14:imgEffect>
                    <a14:imgEffect>
                      <a14:brightnessContrast bright="19000" contras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589037" y="3647041"/>
            <a:ext cx="2228571" cy="246666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270507" y="926522"/>
            <a:ext cx="10262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Studna SVP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58000"/>
                    </a14:imgEffect>
                    <a14:imgEffect>
                      <a14:brightnessContrast bright="20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990" y="3795529"/>
            <a:ext cx="2142857" cy="199047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7000" contras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8928" y="4438206"/>
            <a:ext cx="1552381" cy="127619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200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3309" y="4252671"/>
            <a:ext cx="1714286" cy="179047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028799" y="5714395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Cerealia</a:t>
            </a:r>
            <a:endParaRPr lang="cs-CZ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722876" y="3677687"/>
            <a:ext cx="4421124" cy="738664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cs-CZ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Velmi málo dřevin – zakrytí studny.  Nalezen </a:t>
            </a:r>
            <a:r>
              <a:rPr lang="cs-CZ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Juglan</a:t>
            </a:r>
            <a:r>
              <a:rPr lang="cs-CZ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Picea</a:t>
            </a:r>
            <a:endParaRPr lang="cs-CZ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Hojné </a:t>
            </a:r>
            <a:r>
              <a:rPr lang="cs-CZ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Cerealia</a:t>
            </a:r>
            <a:r>
              <a:rPr lang="cs-CZ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konglomeráty – místní zdroj. Spolu s nimi více </a:t>
            </a:r>
            <a:r>
              <a:rPr lang="cs-CZ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Polygonum</a:t>
            </a:r>
            <a:r>
              <a:rPr lang="cs-CZ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aviculare</a:t>
            </a:r>
            <a:r>
              <a:rPr lang="cs-CZ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Více vlhkomilných a mokřadních nízkých bylin – přetékání vody</a:t>
            </a:r>
          </a:p>
        </p:txBody>
      </p:sp>
    </p:spTree>
    <p:extLst>
      <p:ext uri="{BB962C8B-B14F-4D97-AF65-F5344CB8AC3E}">
        <p14:creationId xmlns:p14="http://schemas.microsoft.com/office/powerpoint/2010/main" val="1962867270"/>
      </p:ext>
    </p:extLst>
  </p:cSld>
  <p:clrMapOvr>
    <a:masterClrMapping/>
  </p:clrMapOvr>
  <p:transition spd="slow">
    <p:strip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78098"/>
          </a:xfrm>
        </p:spPr>
        <p:txBody>
          <a:bodyPr>
            <a:normAutofit/>
          </a:bodyPr>
          <a:lstStyle/>
          <a:p>
            <a:r>
              <a:rPr lang="sk-SK" sz="3200" dirty="0" err="1"/>
              <a:t>Kvantitativní</a:t>
            </a:r>
            <a:r>
              <a:rPr lang="sk-SK" sz="3200" dirty="0"/>
              <a:t> </a:t>
            </a:r>
            <a:r>
              <a:rPr lang="sk-SK" sz="3200" dirty="0" err="1"/>
              <a:t>srovnání</a:t>
            </a:r>
            <a:r>
              <a:rPr lang="sk-SK" sz="3200" dirty="0"/>
              <a:t> </a:t>
            </a:r>
            <a:r>
              <a:rPr lang="sk-SK" sz="3200" dirty="0" err="1"/>
              <a:t>lokalit</a:t>
            </a:r>
            <a:endParaRPr lang="sk-SK" sz="3200" dirty="0"/>
          </a:p>
        </p:txBody>
      </p:sp>
      <p:graphicFrame>
        <p:nvGraphicFramePr>
          <p:cNvPr id="10" name="Graf 9"/>
          <p:cNvGraphicFramePr/>
          <p:nvPr/>
        </p:nvGraphicFramePr>
        <p:xfrm>
          <a:off x="4602616" y="1052736"/>
          <a:ext cx="4541384" cy="2787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f 10"/>
          <p:cNvGraphicFramePr/>
          <p:nvPr/>
        </p:nvGraphicFramePr>
        <p:xfrm>
          <a:off x="0" y="908720"/>
          <a:ext cx="4578237" cy="2790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f 11"/>
          <p:cNvGraphicFramePr/>
          <p:nvPr/>
        </p:nvGraphicFramePr>
        <p:xfrm>
          <a:off x="0" y="4082065"/>
          <a:ext cx="4570634" cy="2775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af 12"/>
          <p:cNvGraphicFramePr/>
          <p:nvPr/>
        </p:nvGraphicFramePr>
        <p:xfrm>
          <a:off x="4597463" y="4077169"/>
          <a:ext cx="4546537" cy="2780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92940082"/>
      </p:ext>
    </p:extLst>
  </p:cSld>
  <p:clrMapOvr>
    <a:masterClrMapping/>
  </p:clrMapOvr>
  <p:transition spd="slow">
    <p:strip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1"/>
          <p:cNvSpPr txBox="1"/>
          <p:nvPr/>
        </p:nvSpPr>
        <p:spPr>
          <a:xfrm>
            <a:off x="0" y="0"/>
            <a:ext cx="9144000" cy="50405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Percentuelní</a:t>
            </a:r>
            <a:r>
              <a:rPr lang="sk-SK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podíl</a:t>
            </a:r>
            <a:r>
              <a:rPr lang="sk-SK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chovné a lovné fauny (NISP) </a:t>
            </a:r>
          </a:p>
        </p:txBody>
      </p:sp>
      <p:graphicFrame>
        <p:nvGraphicFramePr>
          <p:cNvPr id="6" name="Graf 5"/>
          <p:cNvGraphicFramePr/>
          <p:nvPr/>
        </p:nvGraphicFramePr>
        <p:xfrm>
          <a:off x="755576" y="1268760"/>
          <a:ext cx="7632848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Elipsa 6"/>
          <p:cNvSpPr/>
          <p:nvPr/>
        </p:nvSpPr>
        <p:spPr>
          <a:xfrm>
            <a:off x="5724128" y="692696"/>
            <a:ext cx="2520280" cy="2304256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3780881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Ekonomika + Centra + Zázemí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Umland</a:t>
            </a:r>
            <a:r>
              <a:rPr lang="cs-CZ" dirty="0"/>
              <a:t> / </a:t>
            </a:r>
            <a:r>
              <a:rPr lang="cs-CZ" dirty="0" err="1"/>
              <a:t>Hinterland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2064925"/>
      </p:ext>
    </p:extLst>
  </p:cSld>
  <p:clrMapOvr>
    <a:masterClrMapping/>
  </p:clrMapOvr>
  <p:transition spd="slow">
    <p:strip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96" y="1358900"/>
            <a:ext cx="6916310" cy="3931017"/>
          </a:xfrm>
        </p:spPr>
      </p:pic>
    </p:spTree>
    <p:extLst>
      <p:ext uri="{BB962C8B-B14F-4D97-AF65-F5344CB8AC3E}">
        <p14:creationId xmlns:p14="http://schemas.microsoft.com/office/powerpoint/2010/main" val="1762628013"/>
      </p:ext>
    </p:extLst>
  </p:cSld>
  <p:clrMapOvr>
    <a:masterClrMapping/>
  </p:clrMapOvr>
  <p:transition spd="slow">
    <p:strip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5156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Walter </a:t>
            </a:r>
            <a:r>
              <a:rPr lang="cs-CZ" b="1" dirty="0" err="1"/>
              <a:t>Christaller</a:t>
            </a:r>
            <a:br>
              <a:rPr lang="cs-CZ" dirty="0"/>
            </a:br>
            <a:r>
              <a:rPr lang="cs-CZ" dirty="0"/>
              <a:t>Teorie centrálních míst</a:t>
            </a:r>
            <a:br>
              <a:rPr lang="cs-CZ" dirty="0"/>
            </a:b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25" y="2133600"/>
            <a:ext cx="3778250" cy="3778250"/>
          </a:xfrm>
        </p:spPr>
      </p:pic>
    </p:spTree>
    <p:extLst>
      <p:ext uri="{BB962C8B-B14F-4D97-AF65-F5344CB8AC3E}">
        <p14:creationId xmlns:p14="http://schemas.microsoft.com/office/powerpoint/2010/main" val="1419622518"/>
      </p:ext>
    </p:extLst>
  </p:cSld>
  <p:clrMapOvr>
    <a:masterClrMapping/>
  </p:clrMapOvr>
  <p:transition spd="slow">
    <p:strips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73" y="0"/>
            <a:ext cx="6782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50913"/>
      </p:ext>
    </p:extLst>
  </p:cSld>
  <p:clrMapOvr>
    <a:masterClrMapping/>
  </p:clrMapOvr>
  <p:transition spd="slow">
    <p:strip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2756135" y="5936629"/>
            <a:ext cx="3901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Late Iron Age (A) and Early Medieval (B)</a:t>
            </a:r>
          </a:p>
          <a:p>
            <a:pPr algn="ctr"/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(Danielisová – Mařík 2012)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Zemědělské nástroje</a:t>
            </a:r>
          </a:p>
        </p:txBody>
      </p:sp>
      <p:pic>
        <p:nvPicPr>
          <p:cNvPr id="16" name="Zástupný symbol pro obsah 1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678" y="2085492"/>
            <a:ext cx="4044762" cy="3494742"/>
          </a:xfrm>
          <a:prstGeom prst="rect">
            <a:avLst/>
          </a:prstGeom>
        </p:spPr>
      </p:pic>
      <p:pic>
        <p:nvPicPr>
          <p:cNvPr id="17" name="Zástupný symbol pro obsah 1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6553" y="2085492"/>
            <a:ext cx="4237149" cy="36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97664"/>
      </p:ext>
    </p:extLst>
  </p:cSld>
  <p:clrMapOvr>
    <a:masterClrMapping/>
  </p:clrMapOvr>
  <p:transition spd="slow">
    <p:strips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72" y="0"/>
            <a:ext cx="6585527" cy="683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58111"/>
      </p:ext>
    </p:extLst>
  </p:cSld>
  <p:clrMapOvr>
    <a:masterClrMapping/>
  </p:clrMapOvr>
  <p:transition spd="slow">
    <p:strip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03" y="36950"/>
            <a:ext cx="6853562" cy="682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84405"/>
      </p:ext>
    </p:extLst>
  </p:cSld>
  <p:clrMapOvr>
    <a:masterClrMapping/>
  </p:clrMapOvr>
  <p:transition spd="slow">
    <p:strips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75" y="0"/>
            <a:ext cx="6724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85659"/>
      </p:ext>
    </p:extLst>
  </p:cSld>
  <p:clrMapOvr>
    <a:masterClrMapping/>
  </p:clrMapOvr>
  <p:transition spd="slow">
    <p:strips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6"/>
          <a:stretch/>
        </p:blipFill>
        <p:spPr>
          <a:xfrm>
            <a:off x="1280334" y="18000"/>
            <a:ext cx="658333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0592"/>
      </p:ext>
    </p:extLst>
  </p:cSld>
  <p:clrMapOvr>
    <a:masterClrMapping/>
  </p:clrMapOvr>
  <p:transition spd="slow">
    <p:strips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b="15000"/>
          <a:stretch/>
        </p:blipFill>
        <p:spPr>
          <a:xfrm>
            <a:off x="1593553" y="-1"/>
            <a:ext cx="595689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70983"/>
      </p:ext>
    </p:extLst>
  </p:cSld>
  <p:clrMapOvr>
    <a:masterClrMapping/>
  </p:clrMapOvr>
  <p:transition spd="slow">
    <p:strips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3" descr="Stredohradistni_Centres_td_densit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3"/>
            <a:ext cx="9144000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644900"/>
            <a:ext cx="352742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844125"/>
      </p:ext>
    </p:extLst>
  </p:cSld>
  <p:clrMapOvr>
    <a:masterClrMapping/>
  </p:clrMapOvr>
  <p:transition spd="slow">
    <p:strips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411760" cy="764704"/>
          </a:xfrm>
        </p:spPr>
        <p:txBody>
          <a:bodyPr anchor="t"/>
          <a:lstStyle/>
          <a:p>
            <a:pPr algn="l"/>
            <a:r>
              <a:rPr lang="cs-CZ" dirty="0"/>
              <a:t>Pohansko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07504" y="908720"/>
            <a:ext cx="4244280" cy="5400600"/>
          </a:xfrm>
        </p:spPr>
        <p:txBody>
          <a:bodyPr>
            <a:normAutofit/>
          </a:bodyPr>
          <a:lstStyle/>
          <a:p>
            <a:r>
              <a:rPr lang="cs-CZ" dirty="0"/>
              <a:t>Centrum</a:t>
            </a:r>
            <a:r>
              <a:rPr lang="en-US" dirty="0"/>
              <a:t> - </a:t>
            </a:r>
            <a:r>
              <a:rPr lang="cs-CZ" dirty="0"/>
              <a:t>Hrad</a:t>
            </a:r>
            <a:endParaRPr lang="en-US" dirty="0"/>
          </a:p>
          <a:p>
            <a:pPr lvl="1"/>
            <a:r>
              <a:rPr lang="en-US" dirty="0"/>
              <a:t>27 Ha</a:t>
            </a:r>
          </a:p>
          <a:p>
            <a:pPr lvl="1"/>
            <a:r>
              <a:rPr lang="cs-CZ" dirty="0"/>
              <a:t>Opevnění</a:t>
            </a:r>
            <a:r>
              <a:rPr lang="en-US" dirty="0"/>
              <a:t> 2000 m</a:t>
            </a:r>
          </a:p>
          <a:p>
            <a:pPr lvl="1"/>
            <a:r>
              <a:rPr lang="cs-CZ" dirty="0"/>
              <a:t>Velmožský dvorec </a:t>
            </a:r>
            <a:r>
              <a:rPr lang="en-US" dirty="0"/>
              <a:t>– 1 Ha</a:t>
            </a:r>
          </a:p>
          <a:p>
            <a:pPr lvl="2"/>
            <a:r>
              <a:rPr lang="cs-CZ" dirty="0"/>
              <a:t>Dřevěná palisáda</a:t>
            </a:r>
            <a:endParaRPr lang="en-US" dirty="0"/>
          </a:p>
          <a:p>
            <a:pPr lvl="2"/>
            <a:r>
              <a:rPr lang="cs-CZ" dirty="0"/>
              <a:t>Kostel</a:t>
            </a:r>
            <a:endParaRPr lang="en-US" dirty="0"/>
          </a:p>
          <a:p>
            <a:pPr lvl="2"/>
            <a:r>
              <a:rPr lang="cs-CZ" dirty="0"/>
              <a:t>Rezidenční, hospodářské a shromažďovací stavby</a:t>
            </a:r>
            <a:endParaRPr lang="en-US" dirty="0"/>
          </a:p>
          <a:p>
            <a:pPr lvl="1"/>
            <a:r>
              <a:rPr lang="cs-CZ" dirty="0"/>
              <a:t>Usedlosti</a:t>
            </a:r>
            <a:r>
              <a:rPr lang="en-US" dirty="0"/>
              <a:t> – ca 100</a:t>
            </a:r>
          </a:p>
          <a:p>
            <a:pPr lvl="2"/>
            <a:r>
              <a:rPr lang="en-US" dirty="0"/>
              <a:t>25-40 x 25-40 m</a:t>
            </a:r>
          </a:p>
          <a:p>
            <a:pPr lvl="2"/>
            <a:r>
              <a:rPr lang="cs-CZ" dirty="0"/>
              <a:t>Povrchové stavby – dřevěnice, sruby, zemnice</a:t>
            </a:r>
            <a:endParaRPr lang="en-US" dirty="0"/>
          </a:p>
          <a:p>
            <a:pPr lvl="1"/>
            <a:r>
              <a:rPr lang="cs-CZ" dirty="0"/>
              <a:t>Tržiště ??</a:t>
            </a:r>
            <a:endParaRPr lang="en-US" dirty="0"/>
          </a:p>
          <a:p>
            <a:pPr lvl="1"/>
            <a:r>
              <a:rPr lang="en-US" b="1" dirty="0"/>
              <a:t>1000</a:t>
            </a:r>
            <a:r>
              <a:rPr lang="en-US" dirty="0"/>
              <a:t> </a:t>
            </a:r>
            <a:r>
              <a:rPr lang="cs-CZ" dirty="0"/>
              <a:t>obyvatel</a:t>
            </a:r>
            <a:endParaRPr lang="en-US" dirty="0"/>
          </a:p>
          <a:p>
            <a:endParaRPr lang="en-US" dirty="0"/>
          </a:p>
        </p:txBody>
      </p:sp>
      <p:pic>
        <p:nvPicPr>
          <p:cNvPr id="6" name="Zástupný symbol pro obsah 5" descr="Machacek_2005_Habilitace_Pohansko_Stránka_338.tif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404664"/>
            <a:ext cx="4431117" cy="6048672"/>
          </a:xfrm>
        </p:spPr>
      </p:pic>
      <p:sp>
        <p:nvSpPr>
          <p:cNvPr id="3" name="Volný tvar 2"/>
          <p:cNvSpPr/>
          <p:nvPr/>
        </p:nvSpPr>
        <p:spPr>
          <a:xfrm>
            <a:off x="4820478" y="822002"/>
            <a:ext cx="3955774" cy="5290563"/>
          </a:xfrm>
          <a:custGeom>
            <a:avLst/>
            <a:gdLst>
              <a:gd name="connsiteX0" fmla="*/ 467139 w 3955774"/>
              <a:gd name="connsiteY0" fmla="*/ 1689653 h 5317435"/>
              <a:gd name="connsiteX1" fmla="*/ 2445026 w 3955774"/>
              <a:gd name="connsiteY1" fmla="*/ 0 h 5317435"/>
              <a:gd name="connsiteX2" fmla="*/ 3955774 w 3955774"/>
              <a:gd name="connsiteY2" fmla="*/ 1302027 h 5317435"/>
              <a:gd name="connsiteX3" fmla="*/ 3816626 w 3955774"/>
              <a:gd name="connsiteY3" fmla="*/ 3120887 h 5317435"/>
              <a:gd name="connsiteX4" fmla="*/ 3071192 w 3955774"/>
              <a:gd name="connsiteY4" fmla="*/ 5068957 h 5317435"/>
              <a:gd name="connsiteX5" fmla="*/ 2902226 w 3955774"/>
              <a:gd name="connsiteY5" fmla="*/ 5227983 h 5317435"/>
              <a:gd name="connsiteX6" fmla="*/ 2643809 w 3955774"/>
              <a:gd name="connsiteY6" fmla="*/ 5317435 h 5317435"/>
              <a:gd name="connsiteX7" fmla="*/ 2166731 w 3955774"/>
              <a:gd name="connsiteY7" fmla="*/ 5317435 h 5317435"/>
              <a:gd name="connsiteX8" fmla="*/ 1610139 w 3955774"/>
              <a:gd name="connsiteY8" fmla="*/ 5178287 h 5317435"/>
              <a:gd name="connsiteX9" fmla="*/ 1152939 w 3955774"/>
              <a:gd name="connsiteY9" fmla="*/ 4919870 h 5317435"/>
              <a:gd name="connsiteX10" fmla="*/ 745435 w 3955774"/>
              <a:gd name="connsiteY10" fmla="*/ 4552122 h 5317435"/>
              <a:gd name="connsiteX11" fmla="*/ 0 w 3955774"/>
              <a:gd name="connsiteY11" fmla="*/ 3717235 h 5317435"/>
              <a:gd name="connsiteX12" fmla="*/ 129209 w 3955774"/>
              <a:gd name="connsiteY12" fmla="*/ 2435087 h 5317435"/>
              <a:gd name="connsiteX13" fmla="*/ 238539 w 3955774"/>
              <a:gd name="connsiteY13" fmla="*/ 1908313 h 5317435"/>
              <a:gd name="connsiteX14" fmla="*/ 805070 w 3955774"/>
              <a:gd name="connsiteY14" fmla="*/ 1272209 h 5317435"/>
              <a:gd name="connsiteX15" fmla="*/ 1162879 w 3955774"/>
              <a:gd name="connsiteY15" fmla="*/ 1003853 h 5317435"/>
              <a:gd name="connsiteX0" fmla="*/ 467139 w 3955774"/>
              <a:gd name="connsiteY0" fmla="*/ 1689653 h 5317435"/>
              <a:gd name="connsiteX1" fmla="*/ 2454965 w 3955774"/>
              <a:gd name="connsiteY1" fmla="*/ 0 h 5317435"/>
              <a:gd name="connsiteX2" fmla="*/ 3955774 w 3955774"/>
              <a:gd name="connsiteY2" fmla="*/ 1302027 h 5317435"/>
              <a:gd name="connsiteX3" fmla="*/ 3816626 w 3955774"/>
              <a:gd name="connsiteY3" fmla="*/ 3120887 h 5317435"/>
              <a:gd name="connsiteX4" fmla="*/ 3071192 w 3955774"/>
              <a:gd name="connsiteY4" fmla="*/ 5068957 h 5317435"/>
              <a:gd name="connsiteX5" fmla="*/ 2902226 w 3955774"/>
              <a:gd name="connsiteY5" fmla="*/ 5227983 h 5317435"/>
              <a:gd name="connsiteX6" fmla="*/ 2643809 w 3955774"/>
              <a:gd name="connsiteY6" fmla="*/ 5317435 h 5317435"/>
              <a:gd name="connsiteX7" fmla="*/ 2166731 w 3955774"/>
              <a:gd name="connsiteY7" fmla="*/ 5317435 h 5317435"/>
              <a:gd name="connsiteX8" fmla="*/ 1610139 w 3955774"/>
              <a:gd name="connsiteY8" fmla="*/ 5178287 h 5317435"/>
              <a:gd name="connsiteX9" fmla="*/ 1152939 w 3955774"/>
              <a:gd name="connsiteY9" fmla="*/ 4919870 h 5317435"/>
              <a:gd name="connsiteX10" fmla="*/ 745435 w 3955774"/>
              <a:gd name="connsiteY10" fmla="*/ 4552122 h 5317435"/>
              <a:gd name="connsiteX11" fmla="*/ 0 w 3955774"/>
              <a:gd name="connsiteY11" fmla="*/ 3717235 h 5317435"/>
              <a:gd name="connsiteX12" fmla="*/ 129209 w 3955774"/>
              <a:gd name="connsiteY12" fmla="*/ 2435087 h 5317435"/>
              <a:gd name="connsiteX13" fmla="*/ 238539 w 3955774"/>
              <a:gd name="connsiteY13" fmla="*/ 1908313 h 5317435"/>
              <a:gd name="connsiteX14" fmla="*/ 805070 w 3955774"/>
              <a:gd name="connsiteY14" fmla="*/ 1272209 h 5317435"/>
              <a:gd name="connsiteX15" fmla="*/ 1162879 w 3955774"/>
              <a:gd name="connsiteY15" fmla="*/ 1003853 h 5317435"/>
              <a:gd name="connsiteX0" fmla="*/ 467139 w 3955774"/>
              <a:gd name="connsiteY0" fmla="*/ 1689653 h 5317435"/>
              <a:gd name="connsiteX1" fmla="*/ 2196548 w 3955774"/>
              <a:gd name="connsiteY1" fmla="*/ 188844 h 5317435"/>
              <a:gd name="connsiteX2" fmla="*/ 2454965 w 3955774"/>
              <a:gd name="connsiteY2" fmla="*/ 0 h 5317435"/>
              <a:gd name="connsiteX3" fmla="*/ 3955774 w 3955774"/>
              <a:gd name="connsiteY3" fmla="*/ 1302027 h 5317435"/>
              <a:gd name="connsiteX4" fmla="*/ 3816626 w 3955774"/>
              <a:gd name="connsiteY4" fmla="*/ 3120887 h 5317435"/>
              <a:gd name="connsiteX5" fmla="*/ 3071192 w 3955774"/>
              <a:gd name="connsiteY5" fmla="*/ 5068957 h 5317435"/>
              <a:gd name="connsiteX6" fmla="*/ 2902226 w 3955774"/>
              <a:gd name="connsiteY6" fmla="*/ 5227983 h 5317435"/>
              <a:gd name="connsiteX7" fmla="*/ 2643809 w 3955774"/>
              <a:gd name="connsiteY7" fmla="*/ 5317435 h 5317435"/>
              <a:gd name="connsiteX8" fmla="*/ 2166731 w 3955774"/>
              <a:gd name="connsiteY8" fmla="*/ 5317435 h 5317435"/>
              <a:gd name="connsiteX9" fmla="*/ 1610139 w 3955774"/>
              <a:gd name="connsiteY9" fmla="*/ 5178287 h 5317435"/>
              <a:gd name="connsiteX10" fmla="*/ 1152939 w 3955774"/>
              <a:gd name="connsiteY10" fmla="*/ 4919870 h 5317435"/>
              <a:gd name="connsiteX11" fmla="*/ 745435 w 3955774"/>
              <a:gd name="connsiteY11" fmla="*/ 4552122 h 5317435"/>
              <a:gd name="connsiteX12" fmla="*/ 0 w 3955774"/>
              <a:gd name="connsiteY12" fmla="*/ 3717235 h 5317435"/>
              <a:gd name="connsiteX13" fmla="*/ 129209 w 3955774"/>
              <a:gd name="connsiteY13" fmla="*/ 2435087 h 5317435"/>
              <a:gd name="connsiteX14" fmla="*/ 238539 w 3955774"/>
              <a:gd name="connsiteY14" fmla="*/ 1908313 h 5317435"/>
              <a:gd name="connsiteX15" fmla="*/ 805070 w 3955774"/>
              <a:gd name="connsiteY15" fmla="*/ 1272209 h 5317435"/>
              <a:gd name="connsiteX16" fmla="*/ 1162879 w 3955774"/>
              <a:gd name="connsiteY16" fmla="*/ 1003853 h 5317435"/>
              <a:gd name="connsiteX0" fmla="*/ 467139 w 3955774"/>
              <a:gd name="connsiteY0" fmla="*/ 1689653 h 5317435"/>
              <a:gd name="connsiteX1" fmla="*/ 2196548 w 3955774"/>
              <a:gd name="connsiteY1" fmla="*/ 188844 h 5317435"/>
              <a:gd name="connsiteX2" fmla="*/ 2454965 w 3955774"/>
              <a:gd name="connsiteY2" fmla="*/ 0 h 5317435"/>
              <a:gd name="connsiteX3" fmla="*/ 3955774 w 3955774"/>
              <a:gd name="connsiteY3" fmla="*/ 1302027 h 5317435"/>
              <a:gd name="connsiteX4" fmla="*/ 3816626 w 3955774"/>
              <a:gd name="connsiteY4" fmla="*/ 3120887 h 5317435"/>
              <a:gd name="connsiteX5" fmla="*/ 3071192 w 3955774"/>
              <a:gd name="connsiteY5" fmla="*/ 5068957 h 5317435"/>
              <a:gd name="connsiteX6" fmla="*/ 2902226 w 3955774"/>
              <a:gd name="connsiteY6" fmla="*/ 5227983 h 5317435"/>
              <a:gd name="connsiteX7" fmla="*/ 2643809 w 3955774"/>
              <a:gd name="connsiteY7" fmla="*/ 5317435 h 5317435"/>
              <a:gd name="connsiteX8" fmla="*/ 2166731 w 3955774"/>
              <a:gd name="connsiteY8" fmla="*/ 5317435 h 5317435"/>
              <a:gd name="connsiteX9" fmla="*/ 1610139 w 3955774"/>
              <a:gd name="connsiteY9" fmla="*/ 5178287 h 5317435"/>
              <a:gd name="connsiteX10" fmla="*/ 1152939 w 3955774"/>
              <a:gd name="connsiteY10" fmla="*/ 4919870 h 5317435"/>
              <a:gd name="connsiteX11" fmla="*/ 745435 w 3955774"/>
              <a:gd name="connsiteY11" fmla="*/ 4552122 h 5317435"/>
              <a:gd name="connsiteX12" fmla="*/ 0 w 3955774"/>
              <a:gd name="connsiteY12" fmla="*/ 3717235 h 5317435"/>
              <a:gd name="connsiteX13" fmla="*/ 129209 w 3955774"/>
              <a:gd name="connsiteY13" fmla="*/ 2435087 h 5317435"/>
              <a:gd name="connsiteX14" fmla="*/ 238539 w 3955774"/>
              <a:gd name="connsiteY14" fmla="*/ 1908313 h 5317435"/>
              <a:gd name="connsiteX15" fmla="*/ 805070 w 3955774"/>
              <a:gd name="connsiteY15" fmla="*/ 1272209 h 5317435"/>
              <a:gd name="connsiteX16" fmla="*/ 1162879 w 3955774"/>
              <a:gd name="connsiteY16" fmla="*/ 1003853 h 5317435"/>
              <a:gd name="connsiteX0" fmla="*/ 467139 w 3955774"/>
              <a:gd name="connsiteY0" fmla="*/ 1590261 h 5218043"/>
              <a:gd name="connsiteX1" fmla="*/ 2196548 w 3955774"/>
              <a:gd name="connsiteY1" fmla="*/ 89452 h 5218043"/>
              <a:gd name="connsiteX2" fmla="*/ 2623931 w 3955774"/>
              <a:gd name="connsiteY2" fmla="*/ 0 h 5218043"/>
              <a:gd name="connsiteX3" fmla="*/ 3955774 w 3955774"/>
              <a:gd name="connsiteY3" fmla="*/ 1202635 h 5218043"/>
              <a:gd name="connsiteX4" fmla="*/ 3816626 w 3955774"/>
              <a:gd name="connsiteY4" fmla="*/ 3021495 h 5218043"/>
              <a:gd name="connsiteX5" fmla="*/ 3071192 w 3955774"/>
              <a:gd name="connsiteY5" fmla="*/ 4969565 h 5218043"/>
              <a:gd name="connsiteX6" fmla="*/ 2902226 w 3955774"/>
              <a:gd name="connsiteY6" fmla="*/ 5128591 h 5218043"/>
              <a:gd name="connsiteX7" fmla="*/ 2643809 w 3955774"/>
              <a:gd name="connsiteY7" fmla="*/ 5218043 h 5218043"/>
              <a:gd name="connsiteX8" fmla="*/ 2166731 w 3955774"/>
              <a:gd name="connsiteY8" fmla="*/ 5218043 h 5218043"/>
              <a:gd name="connsiteX9" fmla="*/ 1610139 w 3955774"/>
              <a:gd name="connsiteY9" fmla="*/ 5078895 h 5218043"/>
              <a:gd name="connsiteX10" fmla="*/ 1152939 w 3955774"/>
              <a:gd name="connsiteY10" fmla="*/ 4820478 h 5218043"/>
              <a:gd name="connsiteX11" fmla="*/ 745435 w 3955774"/>
              <a:gd name="connsiteY11" fmla="*/ 4452730 h 5218043"/>
              <a:gd name="connsiteX12" fmla="*/ 0 w 3955774"/>
              <a:gd name="connsiteY12" fmla="*/ 3617843 h 5218043"/>
              <a:gd name="connsiteX13" fmla="*/ 129209 w 3955774"/>
              <a:gd name="connsiteY13" fmla="*/ 2335695 h 5218043"/>
              <a:gd name="connsiteX14" fmla="*/ 238539 w 3955774"/>
              <a:gd name="connsiteY14" fmla="*/ 1808921 h 5218043"/>
              <a:gd name="connsiteX15" fmla="*/ 805070 w 3955774"/>
              <a:gd name="connsiteY15" fmla="*/ 1172817 h 5218043"/>
              <a:gd name="connsiteX16" fmla="*/ 1162879 w 3955774"/>
              <a:gd name="connsiteY16" fmla="*/ 904461 h 5218043"/>
              <a:gd name="connsiteX0" fmla="*/ 467139 w 3955774"/>
              <a:gd name="connsiteY0" fmla="*/ 1682751 h 5310533"/>
              <a:gd name="connsiteX1" fmla="*/ 2196548 w 3955774"/>
              <a:gd name="connsiteY1" fmla="*/ 181942 h 5310533"/>
              <a:gd name="connsiteX2" fmla="*/ 2474844 w 3955774"/>
              <a:gd name="connsiteY2" fmla="*/ 92490 h 5310533"/>
              <a:gd name="connsiteX3" fmla="*/ 2623931 w 3955774"/>
              <a:gd name="connsiteY3" fmla="*/ 92490 h 5310533"/>
              <a:gd name="connsiteX4" fmla="*/ 3955774 w 3955774"/>
              <a:gd name="connsiteY4" fmla="*/ 1295125 h 5310533"/>
              <a:gd name="connsiteX5" fmla="*/ 3816626 w 3955774"/>
              <a:gd name="connsiteY5" fmla="*/ 3113985 h 5310533"/>
              <a:gd name="connsiteX6" fmla="*/ 3071192 w 3955774"/>
              <a:gd name="connsiteY6" fmla="*/ 5062055 h 5310533"/>
              <a:gd name="connsiteX7" fmla="*/ 2902226 w 3955774"/>
              <a:gd name="connsiteY7" fmla="*/ 5221081 h 5310533"/>
              <a:gd name="connsiteX8" fmla="*/ 2643809 w 3955774"/>
              <a:gd name="connsiteY8" fmla="*/ 5310533 h 5310533"/>
              <a:gd name="connsiteX9" fmla="*/ 2166731 w 3955774"/>
              <a:gd name="connsiteY9" fmla="*/ 5310533 h 5310533"/>
              <a:gd name="connsiteX10" fmla="*/ 1610139 w 3955774"/>
              <a:gd name="connsiteY10" fmla="*/ 5171385 h 5310533"/>
              <a:gd name="connsiteX11" fmla="*/ 1152939 w 3955774"/>
              <a:gd name="connsiteY11" fmla="*/ 4912968 h 5310533"/>
              <a:gd name="connsiteX12" fmla="*/ 745435 w 3955774"/>
              <a:gd name="connsiteY12" fmla="*/ 4545220 h 5310533"/>
              <a:gd name="connsiteX13" fmla="*/ 0 w 3955774"/>
              <a:gd name="connsiteY13" fmla="*/ 3710333 h 5310533"/>
              <a:gd name="connsiteX14" fmla="*/ 129209 w 3955774"/>
              <a:gd name="connsiteY14" fmla="*/ 2428185 h 5310533"/>
              <a:gd name="connsiteX15" fmla="*/ 238539 w 3955774"/>
              <a:gd name="connsiteY15" fmla="*/ 1901411 h 5310533"/>
              <a:gd name="connsiteX16" fmla="*/ 805070 w 3955774"/>
              <a:gd name="connsiteY16" fmla="*/ 1265307 h 5310533"/>
              <a:gd name="connsiteX17" fmla="*/ 1162879 w 3955774"/>
              <a:gd name="connsiteY17" fmla="*/ 996951 h 5310533"/>
              <a:gd name="connsiteX0" fmla="*/ 467139 w 3955774"/>
              <a:gd name="connsiteY0" fmla="*/ 1682751 h 5310533"/>
              <a:gd name="connsiteX1" fmla="*/ 2196548 w 3955774"/>
              <a:gd name="connsiteY1" fmla="*/ 181942 h 5310533"/>
              <a:gd name="connsiteX2" fmla="*/ 2474844 w 3955774"/>
              <a:gd name="connsiteY2" fmla="*/ 92490 h 5310533"/>
              <a:gd name="connsiteX3" fmla="*/ 2623931 w 3955774"/>
              <a:gd name="connsiteY3" fmla="*/ 92490 h 5310533"/>
              <a:gd name="connsiteX4" fmla="*/ 3955774 w 3955774"/>
              <a:gd name="connsiteY4" fmla="*/ 1295125 h 5310533"/>
              <a:gd name="connsiteX5" fmla="*/ 3816626 w 3955774"/>
              <a:gd name="connsiteY5" fmla="*/ 3113985 h 5310533"/>
              <a:gd name="connsiteX6" fmla="*/ 3071192 w 3955774"/>
              <a:gd name="connsiteY6" fmla="*/ 5062055 h 5310533"/>
              <a:gd name="connsiteX7" fmla="*/ 2902226 w 3955774"/>
              <a:gd name="connsiteY7" fmla="*/ 5221081 h 5310533"/>
              <a:gd name="connsiteX8" fmla="*/ 2643809 w 3955774"/>
              <a:gd name="connsiteY8" fmla="*/ 5310533 h 5310533"/>
              <a:gd name="connsiteX9" fmla="*/ 2166731 w 3955774"/>
              <a:gd name="connsiteY9" fmla="*/ 5310533 h 5310533"/>
              <a:gd name="connsiteX10" fmla="*/ 1610139 w 3955774"/>
              <a:gd name="connsiteY10" fmla="*/ 5171385 h 5310533"/>
              <a:gd name="connsiteX11" fmla="*/ 1152939 w 3955774"/>
              <a:gd name="connsiteY11" fmla="*/ 4912968 h 5310533"/>
              <a:gd name="connsiteX12" fmla="*/ 745435 w 3955774"/>
              <a:gd name="connsiteY12" fmla="*/ 4545220 h 5310533"/>
              <a:gd name="connsiteX13" fmla="*/ 0 w 3955774"/>
              <a:gd name="connsiteY13" fmla="*/ 3710333 h 5310533"/>
              <a:gd name="connsiteX14" fmla="*/ 129209 w 3955774"/>
              <a:gd name="connsiteY14" fmla="*/ 2428185 h 5310533"/>
              <a:gd name="connsiteX15" fmla="*/ 238539 w 3955774"/>
              <a:gd name="connsiteY15" fmla="*/ 1901411 h 5310533"/>
              <a:gd name="connsiteX16" fmla="*/ 805070 w 3955774"/>
              <a:gd name="connsiteY16" fmla="*/ 1265307 h 5310533"/>
              <a:gd name="connsiteX17" fmla="*/ 1162879 w 3955774"/>
              <a:gd name="connsiteY17" fmla="*/ 996951 h 5310533"/>
              <a:gd name="connsiteX0" fmla="*/ 467139 w 3955774"/>
              <a:gd name="connsiteY0" fmla="*/ 1716565 h 5344347"/>
              <a:gd name="connsiteX1" fmla="*/ 2196548 w 3955774"/>
              <a:gd name="connsiteY1" fmla="*/ 215756 h 5344347"/>
              <a:gd name="connsiteX2" fmla="*/ 2623931 w 3955774"/>
              <a:gd name="connsiteY2" fmla="*/ 126304 h 5344347"/>
              <a:gd name="connsiteX3" fmla="*/ 3955774 w 3955774"/>
              <a:gd name="connsiteY3" fmla="*/ 1328939 h 5344347"/>
              <a:gd name="connsiteX4" fmla="*/ 3816626 w 3955774"/>
              <a:gd name="connsiteY4" fmla="*/ 3147799 h 5344347"/>
              <a:gd name="connsiteX5" fmla="*/ 3071192 w 3955774"/>
              <a:gd name="connsiteY5" fmla="*/ 5095869 h 5344347"/>
              <a:gd name="connsiteX6" fmla="*/ 2902226 w 3955774"/>
              <a:gd name="connsiteY6" fmla="*/ 5254895 h 5344347"/>
              <a:gd name="connsiteX7" fmla="*/ 2643809 w 3955774"/>
              <a:gd name="connsiteY7" fmla="*/ 5344347 h 5344347"/>
              <a:gd name="connsiteX8" fmla="*/ 2166731 w 3955774"/>
              <a:gd name="connsiteY8" fmla="*/ 5344347 h 5344347"/>
              <a:gd name="connsiteX9" fmla="*/ 1610139 w 3955774"/>
              <a:gd name="connsiteY9" fmla="*/ 5205199 h 5344347"/>
              <a:gd name="connsiteX10" fmla="*/ 1152939 w 3955774"/>
              <a:gd name="connsiteY10" fmla="*/ 4946782 h 5344347"/>
              <a:gd name="connsiteX11" fmla="*/ 745435 w 3955774"/>
              <a:gd name="connsiteY11" fmla="*/ 4579034 h 5344347"/>
              <a:gd name="connsiteX12" fmla="*/ 0 w 3955774"/>
              <a:gd name="connsiteY12" fmla="*/ 3744147 h 5344347"/>
              <a:gd name="connsiteX13" fmla="*/ 129209 w 3955774"/>
              <a:gd name="connsiteY13" fmla="*/ 2461999 h 5344347"/>
              <a:gd name="connsiteX14" fmla="*/ 238539 w 3955774"/>
              <a:gd name="connsiteY14" fmla="*/ 1935225 h 5344347"/>
              <a:gd name="connsiteX15" fmla="*/ 805070 w 3955774"/>
              <a:gd name="connsiteY15" fmla="*/ 1299121 h 5344347"/>
              <a:gd name="connsiteX16" fmla="*/ 1162879 w 3955774"/>
              <a:gd name="connsiteY16" fmla="*/ 1030765 h 5344347"/>
              <a:gd name="connsiteX0" fmla="*/ 467139 w 3955774"/>
              <a:gd name="connsiteY0" fmla="*/ 1662781 h 5290563"/>
              <a:gd name="connsiteX1" fmla="*/ 2196548 w 3955774"/>
              <a:gd name="connsiteY1" fmla="*/ 161972 h 5290563"/>
              <a:gd name="connsiteX2" fmla="*/ 2623931 w 3955774"/>
              <a:gd name="connsiteY2" fmla="*/ 72520 h 5290563"/>
              <a:gd name="connsiteX3" fmla="*/ 3955774 w 3955774"/>
              <a:gd name="connsiteY3" fmla="*/ 1275155 h 5290563"/>
              <a:gd name="connsiteX4" fmla="*/ 3816626 w 3955774"/>
              <a:gd name="connsiteY4" fmla="*/ 3094015 h 5290563"/>
              <a:gd name="connsiteX5" fmla="*/ 3071192 w 3955774"/>
              <a:gd name="connsiteY5" fmla="*/ 5042085 h 5290563"/>
              <a:gd name="connsiteX6" fmla="*/ 2902226 w 3955774"/>
              <a:gd name="connsiteY6" fmla="*/ 5201111 h 5290563"/>
              <a:gd name="connsiteX7" fmla="*/ 2643809 w 3955774"/>
              <a:gd name="connsiteY7" fmla="*/ 5290563 h 5290563"/>
              <a:gd name="connsiteX8" fmla="*/ 2166731 w 3955774"/>
              <a:gd name="connsiteY8" fmla="*/ 5290563 h 5290563"/>
              <a:gd name="connsiteX9" fmla="*/ 1610139 w 3955774"/>
              <a:gd name="connsiteY9" fmla="*/ 5151415 h 5290563"/>
              <a:gd name="connsiteX10" fmla="*/ 1152939 w 3955774"/>
              <a:gd name="connsiteY10" fmla="*/ 4892998 h 5290563"/>
              <a:gd name="connsiteX11" fmla="*/ 745435 w 3955774"/>
              <a:gd name="connsiteY11" fmla="*/ 4525250 h 5290563"/>
              <a:gd name="connsiteX12" fmla="*/ 0 w 3955774"/>
              <a:gd name="connsiteY12" fmla="*/ 3690363 h 5290563"/>
              <a:gd name="connsiteX13" fmla="*/ 129209 w 3955774"/>
              <a:gd name="connsiteY13" fmla="*/ 2408215 h 5290563"/>
              <a:gd name="connsiteX14" fmla="*/ 238539 w 3955774"/>
              <a:gd name="connsiteY14" fmla="*/ 1881441 h 5290563"/>
              <a:gd name="connsiteX15" fmla="*/ 805070 w 3955774"/>
              <a:gd name="connsiteY15" fmla="*/ 1245337 h 5290563"/>
              <a:gd name="connsiteX16" fmla="*/ 1162879 w 3955774"/>
              <a:gd name="connsiteY16" fmla="*/ 976981 h 5290563"/>
              <a:gd name="connsiteX0" fmla="*/ 467139 w 3955774"/>
              <a:gd name="connsiteY0" fmla="*/ 1662781 h 5290563"/>
              <a:gd name="connsiteX1" fmla="*/ 2196548 w 3955774"/>
              <a:gd name="connsiteY1" fmla="*/ 161972 h 5290563"/>
              <a:gd name="connsiteX2" fmla="*/ 2623931 w 3955774"/>
              <a:gd name="connsiteY2" fmla="*/ 72520 h 5290563"/>
              <a:gd name="connsiteX3" fmla="*/ 3955774 w 3955774"/>
              <a:gd name="connsiteY3" fmla="*/ 1364607 h 5290563"/>
              <a:gd name="connsiteX4" fmla="*/ 3816626 w 3955774"/>
              <a:gd name="connsiteY4" fmla="*/ 3094015 h 5290563"/>
              <a:gd name="connsiteX5" fmla="*/ 3071192 w 3955774"/>
              <a:gd name="connsiteY5" fmla="*/ 5042085 h 5290563"/>
              <a:gd name="connsiteX6" fmla="*/ 2902226 w 3955774"/>
              <a:gd name="connsiteY6" fmla="*/ 5201111 h 5290563"/>
              <a:gd name="connsiteX7" fmla="*/ 2643809 w 3955774"/>
              <a:gd name="connsiteY7" fmla="*/ 5290563 h 5290563"/>
              <a:gd name="connsiteX8" fmla="*/ 2166731 w 3955774"/>
              <a:gd name="connsiteY8" fmla="*/ 5290563 h 5290563"/>
              <a:gd name="connsiteX9" fmla="*/ 1610139 w 3955774"/>
              <a:gd name="connsiteY9" fmla="*/ 5151415 h 5290563"/>
              <a:gd name="connsiteX10" fmla="*/ 1152939 w 3955774"/>
              <a:gd name="connsiteY10" fmla="*/ 4892998 h 5290563"/>
              <a:gd name="connsiteX11" fmla="*/ 745435 w 3955774"/>
              <a:gd name="connsiteY11" fmla="*/ 4525250 h 5290563"/>
              <a:gd name="connsiteX12" fmla="*/ 0 w 3955774"/>
              <a:gd name="connsiteY12" fmla="*/ 3690363 h 5290563"/>
              <a:gd name="connsiteX13" fmla="*/ 129209 w 3955774"/>
              <a:gd name="connsiteY13" fmla="*/ 2408215 h 5290563"/>
              <a:gd name="connsiteX14" fmla="*/ 238539 w 3955774"/>
              <a:gd name="connsiteY14" fmla="*/ 1881441 h 5290563"/>
              <a:gd name="connsiteX15" fmla="*/ 805070 w 3955774"/>
              <a:gd name="connsiteY15" fmla="*/ 1245337 h 5290563"/>
              <a:gd name="connsiteX16" fmla="*/ 1162879 w 3955774"/>
              <a:gd name="connsiteY16" fmla="*/ 976981 h 5290563"/>
              <a:gd name="connsiteX0" fmla="*/ 467139 w 3955774"/>
              <a:gd name="connsiteY0" fmla="*/ 1662781 h 5290563"/>
              <a:gd name="connsiteX1" fmla="*/ 2196548 w 3955774"/>
              <a:gd name="connsiteY1" fmla="*/ 161972 h 5290563"/>
              <a:gd name="connsiteX2" fmla="*/ 2623931 w 3955774"/>
              <a:gd name="connsiteY2" fmla="*/ 72520 h 5290563"/>
              <a:gd name="connsiteX3" fmla="*/ 3955774 w 3955774"/>
              <a:gd name="connsiteY3" fmla="*/ 1364607 h 5290563"/>
              <a:gd name="connsiteX4" fmla="*/ 3816626 w 3955774"/>
              <a:gd name="connsiteY4" fmla="*/ 3094015 h 5290563"/>
              <a:gd name="connsiteX5" fmla="*/ 3071192 w 3955774"/>
              <a:gd name="connsiteY5" fmla="*/ 5042085 h 5290563"/>
              <a:gd name="connsiteX6" fmla="*/ 2902226 w 3955774"/>
              <a:gd name="connsiteY6" fmla="*/ 5201111 h 5290563"/>
              <a:gd name="connsiteX7" fmla="*/ 2643809 w 3955774"/>
              <a:gd name="connsiteY7" fmla="*/ 5290563 h 5290563"/>
              <a:gd name="connsiteX8" fmla="*/ 2166731 w 3955774"/>
              <a:gd name="connsiteY8" fmla="*/ 5290563 h 5290563"/>
              <a:gd name="connsiteX9" fmla="*/ 1610139 w 3955774"/>
              <a:gd name="connsiteY9" fmla="*/ 5151415 h 5290563"/>
              <a:gd name="connsiteX10" fmla="*/ 1152939 w 3955774"/>
              <a:gd name="connsiteY10" fmla="*/ 4892998 h 5290563"/>
              <a:gd name="connsiteX11" fmla="*/ 745435 w 3955774"/>
              <a:gd name="connsiteY11" fmla="*/ 4525250 h 5290563"/>
              <a:gd name="connsiteX12" fmla="*/ 0 w 3955774"/>
              <a:gd name="connsiteY12" fmla="*/ 3690363 h 5290563"/>
              <a:gd name="connsiteX13" fmla="*/ 129209 w 3955774"/>
              <a:gd name="connsiteY13" fmla="*/ 2408215 h 5290563"/>
              <a:gd name="connsiteX14" fmla="*/ 238539 w 3955774"/>
              <a:gd name="connsiteY14" fmla="*/ 1881441 h 5290563"/>
              <a:gd name="connsiteX15" fmla="*/ 805070 w 3955774"/>
              <a:gd name="connsiteY15" fmla="*/ 1245337 h 5290563"/>
              <a:gd name="connsiteX0" fmla="*/ 467139 w 3955774"/>
              <a:gd name="connsiteY0" fmla="*/ 1662781 h 5290563"/>
              <a:gd name="connsiteX1" fmla="*/ 2196548 w 3955774"/>
              <a:gd name="connsiteY1" fmla="*/ 161972 h 5290563"/>
              <a:gd name="connsiteX2" fmla="*/ 2623931 w 3955774"/>
              <a:gd name="connsiteY2" fmla="*/ 72520 h 5290563"/>
              <a:gd name="connsiteX3" fmla="*/ 3955774 w 3955774"/>
              <a:gd name="connsiteY3" fmla="*/ 1364607 h 5290563"/>
              <a:gd name="connsiteX4" fmla="*/ 3816626 w 3955774"/>
              <a:gd name="connsiteY4" fmla="*/ 3094015 h 5290563"/>
              <a:gd name="connsiteX5" fmla="*/ 3071192 w 3955774"/>
              <a:gd name="connsiteY5" fmla="*/ 5042085 h 5290563"/>
              <a:gd name="connsiteX6" fmla="*/ 2902226 w 3955774"/>
              <a:gd name="connsiteY6" fmla="*/ 5201111 h 5290563"/>
              <a:gd name="connsiteX7" fmla="*/ 2643809 w 3955774"/>
              <a:gd name="connsiteY7" fmla="*/ 5290563 h 5290563"/>
              <a:gd name="connsiteX8" fmla="*/ 2166731 w 3955774"/>
              <a:gd name="connsiteY8" fmla="*/ 5290563 h 5290563"/>
              <a:gd name="connsiteX9" fmla="*/ 1610139 w 3955774"/>
              <a:gd name="connsiteY9" fmla="*/ 5151415 h 5290563"/>
              <a:gd name="connsiteX10" fmla="*/ 1152939 w 3955774"/>
              <a:gd name="connsiteY10" fmla="*/ 4892998 h 5290563"/>
              <a:gd name="connsiteX11" fmla="*/ 745435 w 3955774"/>
              <a:gd name="connsiteY11" fmla="*/ 4525250 h 5290563"/>
              <a:gd name="connsiteX12" fmla="*/ 0 w 3955774"/>
              <a:gd name="connsiteY12" fmla="*/ 3690363 h 5290563"/>
              <a:gd name="connsiteX13" fmla="*/ 129209 w 3955774"/>
              <a:gd name="connsiteY13" fmla="*/ 2408215 h 5290563"/>
              <a:gd name="connsiteX14" fmla="*/ 238539 w 3955774"/>
              <a:gd name="connsiteY14" fmla="*/ 1881441 h 5290563"/>
              <a:gd name="connsiteX0" fmla="*/ 347869 w 3955774"/>
              <a:gd name="connsiteY0" fmla="*/ 1722415 h 5290563"/>
              <a:gd name="connsiteX1" fmla="*/ 2196548 w 3955774"/>
              <a:gd name="connsiteY1" fmla="*/ 161972 h 5290563"/>
              <a:gd name="connsiteX2" fmla="*/ 2623931 w 3955774"/>
              <a:gd name="connsiteY2" fmla="*/ 72520 h 5290563"/>
              <a:gd name="connsiteX3" fmla="*/ 3955774 w 3955774"/>
              <a:gd name="connsiteY3" fmla="*/ 1364607 h 5290563"/>
              <a:gd name="connsiteX4" fmla="*/ 3816626 w 3955774"/>
              <a:gd name="connsiteY4" fmla="*/ 3094015 h 5290563"/>
              <a:gd name="connsiteX5" fmla="*/ 3071192 w 3955774"/>
              <a:gd name="connsiteY5" fmla="*/ 5042085 h 5290563"/>
              <a:gd name="connsiteX6" fmla="*/ 2902226 w 3955774"/>
              <a:gd name="connsiteY6" fmla="*/ 5201111 h 5290563"/>
              <a:gd name="connsiteX7" fmla="*/ 2643809 w 3955774"/>
              <a:gd name="connsiteY7" fmla="*/ 5290563 h 5290563"/>
              <a:gd name="connsiteX8" fmla="*/ 2166731 w 3955774"/>
              <a:gd name="connsiteY8" fmla="*/ 5290563 h 5290563"/>
              <a:gd name="connsiteX9" fmla="*/ 1610139 w 3955774"/>
              <a:gd name="connsiteY9" fmla="*/ 5151415 h 5290563"/>
              <a:gd name="connsiteX10" fmla="*/ 1152939 w 3955774"/>
              <a:gd name="connsiteY10" fmla="*/ 4892998 h 5290563"/>
              <a:gd name="connsiteX11" fmla="*/ 745435 w 3955774"/>
              <a:gd name="connsiteY11" fmla="*/ 4525250 h 5290563"/>
              <a:gd name="connsiteX12" fmla="*/ 0 w 3955774"/>
              <a:gd name="connsiteY12" fmla="*/ 3690363 h 5290563"/>
              <a:gd name="connsiteX13" fmla="*/ 129209 w 3955774"/>
              <a:gd name="connsiteY13" fmla="*/ 2408215 h 5290563"/>
              <a:gd name="connsiteX14" fmla="*/ 238539 w 3955774"/>
              <a:gd name="connsiteY14" fmla="*/ 1881441 h 5290563"/>
              <a:gd name="connsiteX0" fmla="*/ 347869 w 3955774"/>
              <a:gd name="connsiteY0" fmla="*/ 1722415 h 5290563"/>
              <a:gd name="connsiteX1" fmla="*/ 2196548 w 3955774"/>
              <a:gd name="connsiteY1" fmla="*/ 161972 h 5290563"/>
              <a:gd name="connsiteX2" fmla="*/ 2623931 w 3955774"/>
              <a:gd name="connsiteY2" fmla="*/ 72520 h 5290563"/>
              <a:gd name="connsiteX3" fmla="*/ 3955774 w 3955774"/>
              <a:gd name="connsiteY3" fmla="*/ 1364607 h 5290563"/>
              <a:gd name="connsiteX4" fmla="*/ 3816626 w 3955774"/>
              <a:gd name="connsiteY4" fmla="*/ 3094015 h 5290563"/>
              <a:gd name="connsiteX5" fmla="*/ 3071192 w 3955774"/>
              <a:gd name="connsiteY5" fmla="*/ 5042085 h 5290563"/>
              <a:gd name="connsiteX6" fmla="*/ 2902226 w 3955774"/>
              <a:gd name="connsiteY6" fmla="*/ 5201111 h 5290563"/>
              <a:gd name="connsiteX7" fmla="*/ 2643809 w 3955774"/>
              <a:gd name="connsiteY7" fmla="*/ 5290563 h 5290563"/>
              <a:gd name="connsiteX8" fmla="*/ 2166731 w 3955774"/>
              <a:gd name="connsiteY8" fmla="*/ 5290563 h 5290563"/>
              <a:gd name="connsiteX9" fmla="*/ 1610139 w 3955774"/>
              <a:gd name="connsiteY9" fmla="*/ 5151415 h 5290563"/>
              <a:gd name="connsiteX10" fmla="*/ 1152939 w 3955774"/>
              <a:gd name="connsiteY10" fmla="*/ 4892998 h 5290563"/>
              <a:gd name="connsiteX11" fmla="*/ 745435 w 3955774"/>
              <a:gd name="connsiteY11" fmla="*/ 4525250 h 5290563"/>
              <a:gd name="connsiteX12" fmla="*/ 0 w 3955774"/>
              <a:gd name="connsiteY12" fmla="*/ 3690363 h 5290563"/>
              <a:gd name="connsiteX13" fmla="*/ 129209 w 3955774"/>
              <a:gd name="connsiteY13" fmla="*/ 2408215 h 5290563"/>
              <a:gd name="connsiteX14" fmla="*/ 347870 w 3955774"/>
              <a:gd name="connsiteY14" fmla="*/ 1702536 h 5290563"/>
              <a:gd name="connsiteX0" fmla="*/ 347869 w 3955774"/>
              <a:gd name="connsiteY0" fmla="*/ 1722415 h 5290563"/>
              <a:gd name="connsiteX1" fmla="*/ 2196548 w 3955774"/>
              <a:gd name="connsiteY1" fmla="*/ 161972 h 5290563"/>
              <a:gd name="connsiteX2" fmla="*/ 2623931 w 3955774"/>
              <a:gd name="connsiteY2" fmla="*/ 72520 h 5290563"/>
              <a:gd name="connsiteX3" fmla="*/ 3955774 w 3955774"/>
              <a:gd name="connsiteY3" fmla="*/ 1364607 h 5290563"/>
              <a:gd name="connsiteX4" fmla="*/ 3816626 w 3955774"/>
              <a:gd name="connsiteY4" fmla="*/ 3094015 h 5290563"/>
              <a:gd name="connsiteX5" fmla="*/ 3071192 w 3955774"/>
              <a:gd name="connsiteY5" fmla="*/ 5042085 h 5290563"/>
              <a:gd name="connsiteX6" fmla="*/ 2902226 w 3955774"/>
              <a:gd name="connsiteY6" fmla="*/ 5201111 h 5290563"/>
              <a:gd name="connsiteX7" fmla="*/ 2643809 w 3955774"/>
              <a:gd name="connsiteY7" fmla="*/ 5290563 h 5290563"/>
              <a:gd name="connsiteX8" fmla="*/ 2166731 w 3955774"/>
              <a:gd name="connsiteY8" fmla="*/ 5290563 h 5290563"/>
              <a:gd name="connsiteX9" fmla="*/ 1610139 w 3955774"/>
              <a:gd name="connsiteY9" fmla="*/ 5151415 h 5290563"/>
              <a:gd name="connsiteX10" fmla="*/ 1152939 w 3955774"/>
              <a:gd name="connsiteY10" fmla="*/ 4892998 h 5290563"/>
              <a:gd name="connsiteX11" fmla="*/ 745435 w 3955774"/>
              <a:gd name="connsiteY11" fmla="*/ 4525250 h 5290563"/>
              <a:gd name="connsiteX12" fmla="*/ 0 w 3955774"/>
              <a:gd name="connsiteY12" fmla="*/ 3690363 h 5290563"/>
              <a:gd name="connsiteX13" fmla="*/ 129209 w 3955774"/>
              <a:gd name="connsiteY13" fmla="*/ 2408215 h 5290563"/>
              <a:gd name="connsiteX14" fmla="*/ 347870 w 3955774"/>
              <a:gd name="connsiteY14" fmla="*/ 1702536 h 5290563"/>
              <a:gd name="connsiteX0" fmla="*/ 347869 w 3955774"/>
              <a:gd name="connsiteY0" fmla="*/ 1722415 h 5290563"/>
              <a:gd name="connsiteX1" fmla="*/ 2196548 w 3955774"/>
              <a:gd name="connsiteY1" fmla="*/ 161972 h 5290563"/>
              <a:gd name="connsiteX2" fmla="*/ 2623931 w 3955774"/>
              <a:gd name="connsiteY2" fmla="*/ 72520 h 5290563"/>
              <a:gd name="connsiteX3" fmla="*/ 3955774 w 3955774"/>
              <a:gd name="connsiteY3" fmla="*/ 1364607 h 5290563"/>
              <a:gd name="connsiteX4" fmla="*/ 3816626 w 3955774"/>
              <a:gd name="connsiteY4" fmla="*/ 3094015 h 5290563"/>
              <a:gd name="connsiteX5" fmla="*/ 3071192 w 3955774"/>
              <a:gd name="connsiteY5" fmla="*/ 5042085 h 5290563"/>
              <a:gd name="connsiteX6" fmla="*/ 2902226 w 3955774"/>
              <a:gd name="connsiteY6" fmla="*/ 5201111 h 5290563"/>
              <a:gd name="connsiteX7" fmla="*/ 2643809 w 3955774"/>
              <a:gd name="connsiteY7" fmla="*/ 5290563 h 5290563"/>
              <a:gd name="connsiteX8" fmla="*/ 2166731 w 3955774"/>
              <a:gd name="connsiteY8" fmla="*/ 5290563 h 5290563"/>
              <a:gd name="connsiteX9" fmla="*/ 1610139 w 3955774"/>
              <a:gd name="connsiteY9" fmla="*/ 5151415 h 5290563"/>
              <a:gd name="connsiteX10" fmla="*/ 1152939 w 3955774"/>
              <a:gd name="connsiteY10" fmla="*/ 4892998 h 5290563"/>
              <a:gd name="connsiteX11" fmla="*/ 745435 w 3955774"/>
              <a:gd name="connsiteY11" fmla="*/ 4525250 h 5290563"/>
              <a:gd name="connsiteX12" fmla="*/ 0 w 3955774"/>
              <a:gd name="connsiteY12" fmla="*/ 3690363 h 5290563"/>
              <a:gd name="connsiteX13" fmla="*/ 129209 w 3955774"/>
              <a:gd name="connsiteY13" fmla="*/ 2408215 h 5290563"/>
              <a:gd name="connsiteX14" fmla="*/ 337931 w 3955774"/>
              <a:gd name="connsiteY14" fmla="*/ 1742293 h 5290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55774" h="5290563">
                <a:moveTo>
                  <a:pt x="347869" y="1722415"/>
                </a:moveTo>
                <a:lnTo>
                  <a:pt x="2196548" y="161972"/>
                </a:lnTo>
                <a:cubicBezTo>
                  <a:pt x="2556013" y="-103071"/>
                  <a:pt x="2440057" y="26138"/>
                  <a:pt x="2623931" y="72520"/>
                </a:cubicBezTo>
                <a:lnTo>
                  <a:pt x="3955774" y="1364607"/>
                </a:lnTo>
                <a:lnTo>
                  <a:pt x="3816626" y="3094015"/>
                </a:lnTo>
                <a:lnTo>
                  <a:pt x="3071192" y="5042085"/>
                </a:lnTo>
                <a:lnTo>
                  <a:pt x="2902226" y="5201111"/>
                </a:lnTo>
                <a:lnTo>
                  <a:pt x="2643809" y="5290563"/>
                </a:lnTo>
                <a:lnTo>
                  <a:pt x="2166731" y="5290563"/>
                </a:lnTo>
                <a:lnTo>
                  <a:pt x="1610139" y="5151415"/>
                </a:lnTo>
                <a:lnTo>
                  <a:pt x="1152939" y="4892998"/>
                </a:lnTo>
                <a:lnTo>
                  <a:pt x="745435" y="4525250"/>
                </a:lnTo>
                <a:lnTo>
                  <a:pt x="0" y="3690363"/>
                </a:lnTo>
                <a:lnTo>
                  <a:pt x="129209" y="2408215"/>
                </a:lnTo>
                <a:cubicBezTo>
                  <a:pt x="202096" y="2172989"/>
                  <a:pt x="225287" y="1977519"/>
                  <a:pt x="337931" y="1742293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olný tvar 4"/>
          <p:cNvSpPr/>
          <p:nvPr/>
        </p:nvSpPr>
        <p:spPr>
          <a:xfrm>
            <a:off x="6112565" y="1421296"/>
            <a:ext cx="1123122" cy="1103243"/>
          </a:xfrm>
          <a:custGeom>
            <a:avLst/>
            <a:gdLst>
              <a:gd name="connsiteX0" fmla="*/ 0 w 1123122"/>
              <a:gd name="connsiteY0" fmla="*/ 516834 h 1103243"/>
              <a:gd name="connsiteX1" fmla="*/ 606287 w 1123122"/>
              <a:gd name="connsiteY1" fmla="*/ 0 h 1103243"/>
              <a:gd name="connsiteX2" fmla="*/ 1123122 w 1123122"/>
              <a:gd name="connsiteY2" fmla="*/ 606287 h 1103243"/>
              <a:gd name="connsiteX3" fmla="*/ 556592 w 1123122"/>
              <a:gd name="connsiteY3" fmla="*/ 1103243 h 1103243"/>
              <a:gd name="connsiteX4" fmla="*/ 0 w 1123122"/>
              <a:gd name="connsiteY4" fmla="*/ 516834 h 1103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122" h="1103243">
                <a:moveTo>
                  <a:pt x="0" y="516834"/>
                </a:moveTo>
                <a:lnTo>
                  <a:pt x="606287" y="0"/>
                </a:lnTo>
                <a:lnTo>
                  <a:pt x="1123122" y="606287"/>
                </a:lnTo>
                <a:lnTo>
                  <a:pt x="556592" y="1103243"/>
                </a:lnTo>
                <a:lnTo>
                  <a:pt x="0" y="516834"/>
                </a:lnTo>
                <a:close/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 rot="1940594">
            <a:off x="7401009" y="1258174"/>
            <a:ext cx="624647" cy="593708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 rot="1940594">
            <a:off x="5525317" y="3312166"/>
            <a:ext cx="624647" cy="593708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 rot="1940594">
            <a:off x="6734141" y="4704759"/>
            <a:ext cx="624647" cy="593708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693646" y="2481724"/>
            <a:ext cx="624647" cy="593708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5228492" y="1981200"/>
            <a:ext cx="1453662" cy="1113692"/>
          </a:xfrm>
          <a:custGeom>
            <a:avLst/>
            <a:gdLst>
              <a:gd name="connsiteX0" fmla="*/ 738554 w 1453662"/>
              <a:gd name="connsiteY0" fmla="*/ 0 h 1113692"/>
              <a:gd name="connsiteX1" fmla="*/ 0 w 1453662"/>
              <a:gd name="connsiteY1" fmla="*/ 832338 h 1113692"/>
              <a:gd name="connsiteX2" fmla="*/ 949570 w 1453662"/>
              <a:gd name="connsiteY2" fmla="*/ 1113692 h 1113692"/>
              <a:gd name="connsiteX3" fmla="*/ 1453662 w 1453662"/>
              <a:gd name="connsiteY3" fmla="*/ 668215 h 1113692"/>
              <a:gd name="connsiteX4" fmla="*/ 820616 w 1453662"/>
              <a:gd name="connsiteY4" fmla="*/ 23446 h 1113692"/>
              <a:gd name="connsiteX5" fmla="*/ 738554 w 1453662"/>
              <a:gd name="connsiteY5" fmla="*/ 0 h 111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3662" h="1113692">
                <a:moveTo>
                  <a:pt x="738554" y="0"/>
                </a:moveTo>
                <a:lnTo>
                  <a:pt x="0" y="832338"/>
                </a:lnTo>
                <a:lnTo>
                  <a:pt x="949570" y="1113692"/>
                </a:lnTo>
                <a:lnTo>
                  <a:pt x="1453662" y="668215"/>
                </a:lnTo>
                <a:lnTo>
                  <a:pt x="820616" y="23446"/>
                </a:lnTo>
                <a:lnTo>
                  <a:pt x="73855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893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Zástupný symbol pro obsah 2" descr="palatinum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491" y="86914"/>
            <a:ext cx="3710769" cy="3240000"/>
          </a:xfrm>
        </p:spPr>
      </p:pic>
      <p:pic>
        <p:nvPicPr>
          <p:cNvPr id="4" name="Zástupný symbol pro obsah 2" descr="Dostalkostelrek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8453"/>
            <a:ext cx="4607753" cy="225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4762982" y="914400"/>
            <a:ext cx="4085579" cy="4686075"/>
            <a:chOff x="-160" y="288"/>
            <a:chExt cx="3171" cy="3465"/>
          </a:xfrm>
        </p:grpSpPr>
        <p:pic>
          <p:nvPicPr>
            <p:cNvPr id="7" name="Picture 7" descr="Machacek_Obr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" t="7959" r="1579" b="7376"/>
            <a:stretch>
              <a:fillRect/>
            </a:stretch>
          </p:blipFill>
          <p:spPr bwMode="auto">
            <a:xfrm>
              <a:off x="-160" y="288"/>
              <a:ext cx="3171" cy="34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-160" y="1872"/>
              <a:ext cx="317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1578" y="288"/>
              <a:ext cx="0" cy="346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2188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2" descr="Dostal_1978_VVM_XXX_DvacetLetVyzkumuPohanska_Stránka_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6" y="456854"/>
            <a:ext cx="439896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Obrázek 3" descr="Koryto_vrty_005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092"/>
            <a:ext cx="441960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14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2" descr="Koryto_vrty_00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1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Obrázek 3" descr="Koryto_vrty_004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51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8942" y="3192"/>
            <a:ext cx="7805057" cy="1231213"/>
          </a:xfrm>
        </p:spPr>
        <p:txBody>
          <a:bodyPr>
            <a:noAutofit/>
          </a:bodyPr>
          <a:lstStyle/>
          <a:p>
            <a:pPr algn="r"/>
            <a:r>
              <a:rPr lang="cs-CZ" sz="2400" dirty="0"/>
              <a:t>...poměrně řídký výskyt zemědělských nástrojů, které byly na Pohansku </a:t>
            </a:r>
            <a:r>
              <a:rPr lang="cs-CZ" sz="3200" b="1" dirty="0">
                <a:latin typeface="Calibri" panose="020F0502020204030204" pitchFamily="34" charset="0"/>
              </a:rPr>
              <a:t>spíše vyráběny</a:t>
            </a:r>
            <a:r>
              <a:rPr lang="cs-CZ" sz="2800" dirty="0">
                <a:latin typeface="Calibri" panose="020F0502020204030204" pitchFamily="34" charset="0"/>
              </a:rPr>
              <a:t>, </a:t>
            </a:r>
            <a:r>
              <a:rPr lang="cs-CZ" sz="3200" b="1" dirty="0">
                <a:latin typeface="Calibri" panose="020F0502020204030204" pitchFamily="34" charset="0"/>
              </a:rPr>
              <a:t>než používány</a:t>
            </a:r>
            <a:r>
              <a:rPr lang="cs-CZ" sz="2800" dirty="0"/>
              <a:t>...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83087" y="1234405"/>
            <a:ext cx="3868340" cy="452993"/>
          </a:xfrm>
        </p:spPr>
        <p:txBody>
          <a:bodyPr/>
          <a:lstStyle/>
          <a:p>
            <a:r>
              <a:rPr lang="cs-CZ" dirty="0"/>
              <a:t>Pohansko u Břeclavi</a:t>
            </a:r>
          </a:p>
        </p:txBody>
      </p:sp>
      <p:pic>
        <p:nvPicPr>
          <p:cNvPr id="11" name="Obrázek 1" descr="Dostal_1978_VVM_XXX_DvacetLetVyzkumuPohanska_Stránka_20.tif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16716"/>
            <a:ext cx="4551220" cy="498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29150" y="1234405"/>
            <a:ext cx="3887391" cy="452993"/>
          </a:xfrm>
        </p:spPr>
        <p:txBody>
          <a:bodyPr/>
          <a:lstStyle/>
          <a:p>
            <a:r>
              <a:rPr lang="cs-CZ" dirty="0"/>
              <a:t>Valy u Mikulčic</a:t>
            </a:r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t="2474" r="12018" b="25636"/>
          <a:stretch/>
        </p:blipFill>
        <p:spPr>
          <a:xfrm>
            <a:off x="5121578" y="1816716"/>
            <a:ext cx="3767898" cy="498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6155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Dostal_1978_VVM_XXX_DvacetLetVyzkumuPohanska_Stránka_2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40" y="18000"/>
            <a:ext cx="709512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3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ld"/>
      </p:transition>
    </mc:Choice>
    <mc:Fallback xmlns="">
      <p:transition spd="slow">
        <p:strips dir="ld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0"/>
            <a:ext cx="6840000" cy="684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0"/>
            <a:ext cx="6840000" cy="684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0"/>
            <a:ext cx="6840000" cy="6840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0"/>
            <a:ext cx="6840000" cy="68400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0"/>
            <a:ext cx="6840000" cy="6840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0" y="0"/>
            <a:ext cx="6840000" cy="6840000"/>
          </a:xfrm>
          <a:prstGeom prst="rect">
            <a:avLst/>
          </a:prstGeom>
        </p:spPr>
      </p:pic>
      <p:sp>
        <p:nvSpPr>
          <p:cNvPr id="19" name="Zástupný symbol pro číslo snímk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cs-CZ" noProof="0" smtClean="0"/>
              <a:pPr rtl="0"/>
              <a:t>41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1422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Zástupný symbol pro obsah 4" descr="Pohansko_VD.tif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93"/>
          <a:stretch>
            <a:fillRect/>
          </a:stretch>
        </p:blipFill>
        <p:spPr>
          <a:xfrm>
            <a:off x="3347864" y="78605"/>
            <a:ext cx="5796136" cy="677939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20" y="335099"/>
            <a:ext cx="2670048" cy="2011680"/>
          </a:xfrm>
          <a:prstGeom prst="rect">
            <a:avLst/>
          </a:prstGeom>
        </p:spPr>
      </p:pic>
      <p:cxnSp>
        <p:nvCxnSpPr>
          <p:cNvPr id="11" name="Přímá spojnice se šipkou 10"/>
          <p:cNvCxnSpPr>
            <a:cxnSpLocks/>
          </p:cNvCxnSpPr>
          <p:nvPr/>
        </p:nvCxnSpPr>
        <p:spPr>
          <a:xfrm flipV="1">
            <a:off x="2339752" y="1412777"/>
            <a:ext cx="4608512" cy="576063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44" y="3789227"/>
            <a:ext cx="1292352" cy="1234440"/>
          </a:xfrm>
          <a:prstGeom prst="rect">
            <a:avLst/>
          </a:prstGeom>
        </p:spPr>
      </p:pic>
      <p:cxnSp>
        <p:nvCxnSpPr>
          <p:cNvPr id="15" name="Přímá spojnice se šipkou 14"/>
          <p:cNvCxnSpPr/>
          <p:nvPr/>
        </p:nvCxnSpPr>
        <p:spPr>
          <a:xfrm>
            <a:off x="1561436" y="4310607"/>
            <a:ext cx="4810764" cy="1350641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891820" y="1706381"/>
            <a:ext cx="5867562" cy="4759734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V="1">
            <a:off x="1256879" y="1556792"/>
            <a:ext cx="5829178" cy="1308873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DC1BBB0-96F0-4077-A278-0F3FB5C104D3}" type="slidenum">
              <a:rPr lang="cs-CZ" noProof="0" smtClean="0"/>
              <a:pPr rtl="0"/>
              <a:t>42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032895310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1F9B2A-17AE-4BC3-9B92-F8051C6FA6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2" y="1337594"/>
            <a:ext cx="799081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32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3141" y="714375"/>
            <a:ext cx="1191394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41908" y="643467"/>
            <a:ext cx="6719491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093EFA2-7F93-4B1D-815A-1153B1EE4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74" y="968023"/>
            <a:ext cx="6155971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484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5FE49F3D-817D-4409-A26D-73CF145C8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22" y="474566"/>
            <a:ext cx="6998253" cy="606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5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00" y="0"/>
            <a:ext cx="6746658" cy="6858000"/>
          </a:xfrm>
          <a:prstGeom prst="rect">
            <a:avLst/>
          </a:prstGeom>
        </p:spPr>
      </p:pic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226612"/>
              </p:ext>
            </p:extLst>
          </p:nvPr>
        </p:nvGraphicFramePr>
        <p:xfrm>
          <a:off x="360000" y="1080000"/>
          <a:ext cx="2598964" cy="2095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4870">
                  <a:extLst>
                    <a:ext uri="{9D8B030D-6E8A-4147-A177-3AD203B41FA5}">
                      <a16:colId xmlns:a16="http://schemas.microsoft.com/office/drawing/2014/main" val="1356973123"/>
                    </a:ext>
                  </a:extLst>
                </a:gridCol>
                <a:gridCol w="1134094">
                  <a:extLst>
                    <a:ext uri="{9D8B030D-6E8A-4147-A177-3AD203B41FA5}">
                      <a16:colId xmlns:a16="http://schemas.microsoft.com/office/drawing/2014/main" val="1247723132"/>
                    </a:ext>
                  </a:extLst>
                </a:gridCol>
              </a:tblGrid>
              <a:tr h="23710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Výzkumná dekáda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Počet nálezů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5946230"/>
                  </a:ext>
                </a:extLst>
              </a:tr>
              <a:tr h="23710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1959-1969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r" defTabSz="625475" fontAlgn="b"/>
                      <a:r>
                        <a:rPr lang="cs-CZ" sz="1400" u="none" strike="noStrike" dirty="0">
                          <a:effectLst/>
                        </a:rPr>
                        <a:t>27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832952"/>
                  </a:ext>
                </a:extLst>
              </a:tr>
              <a:tr h="23710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1970-1979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cs-CZ" sz="1400" u="none" strike="noStrike" dirty="0">
                          <a:effectLst/>
                        </a:rPr>
                        <a:t>53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547629"/>
                  </a:ext>
                </a:extLst>
              </a:tr>
              <a:tr h="23710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1980-1989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cs-CZ" sz="1400" u="none" strike="noStrike" dirty="0">
                          <a:effectLst/>
                        </a:rPr>
                        <a:t>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512226"/>
                  </a:ext>
                </a:extLst>
              </a:tr>
              <a:tr h="23710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1990-1999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cs-CZ" sz="1400" u="none" strike="noStrike" dirty="0">
                          <a:effectLst/>
                        </a:rPr>
                        <a:t>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6536188"/>
                  </a:ext>
                </a:extLst>
              </a:tr>
              <a:tr h="23710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2000-2009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cs-CZ" sz="1400" u="none" strike="noStrike" dirty="0">
                          <a:effectLst/>
                        </a:rPr>
                        <a:t>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2762556"/>
                  </a:ext>
                </a:extLst>
              </a:tr>
              <a:tr h="23710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2010-2019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cs-CZ" sz="1400" u="none" strike="noStrike" dirty="0">
                          <a:effectLst/>
                        </a:rPr>
                        <a:t>35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5532921"/>
                  </a:ext>
                </a:extLst>
              </a:tr>
              <a:tr h="23710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∑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cs-CZ" sz="1400" u="none" strike="noStrike" dirty="0">
                          <a:effectLst/>
                        </a:rPr>
                        <a:t>138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4151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309611"/>
      </p:ext>
    </p:extLst>
  </p:cSld>
  <p:clrMapOvr>
    <a:masterClrMapping/>
  </p:clrMapOvr>
  <p:transition spd="slow">
    <p:strip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00" y="0"/>
            <a:ext cx="6746658" cy="6858000"/>
          </a:xfrm>
          <a:prstGeom prst="rect">
            <a:avLst/>
          </a:prstGeom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453340"/>
              </p:ext>
            </p:extLst>
          </p:nvPr>
        </p:nvGraphicFramePr>
        <p:xfrm>
          <a:off x="360000" y="1080000"/>
          <a:ext cx="2840400" cy="18433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307">
                  <a:extLst>
                    <a:ext uri="{9D8B030D-6E8A-4147-A177-3AD203B41FA5}">
                      <a16:colId xmlns:a16="http://schemas.microsoft.com/office/drawing/2014/main" val="3982994612"/>
                    </a:ext>
                  </a:extLst>
                </a:gridCol>
                <a:gridCol w="693964">
                  <a:extLst>
                    <a:ext uri="{9D8B030D-6E8A-4147-A177-3AD203B41FA5}">
                      <a16:colId xmlns:a16="http://schemas.microsoft.com/office/drawing/2014/main" val="3380556882"/>
                    </a:ext>
                  </a:extLst>
                </a:gridCol>
                <a:gridCol w="702129">
                  <a:extLst>
                    <a:ext uri="{9D8B030D-6E8A-4147-A177-3AD203B41FA5}">
                      <a16:colId xmlns:a16="http://schemas.microsoft.com/office/drawing/2014/main" val="3735430487"/>
                    </a:ext>
                  </a:extLst>
                </a:gridCol>
              </a:tblGrid>
              <a:tr h="22369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Výzkumná dekáda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Nadloží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Objekt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9597431"/>
                  </a:ext>
                </a:extLst>
              </a:tr>
              <a:tr h="2345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1959-1969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17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8641526"/>
                  </a:ext>
                </a:extLst>
              </a:tr>
              <a:tr h="2345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1970-1979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38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6910891"/>
                  </a:ext>
                </a:extLst>
              </a:tr>
              <a:tr h="2345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1980-1989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8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8039367"/>
                  </a:ext>
                </a:extLst>
              </a:tr>
              <a:tr h="2345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1990-1999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4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702450"/>
                  </a:ext>
                </a:extLst>
              </a:tr>
              <a:tr h="2345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2000-2009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7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581704"/>
                  </a:ext>
                </a:extLst>
              </a:tr>
              <a:tr h="2345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2010-2019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15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1231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3995615"/>
      </p:ext>
    </p:extLst>
  </p:cSld>
  <p:clrMapOvr>
    <a:masterClrMapping/>
  </p:clrMapOvr>
  <p:transition spd="slow">
    <p:strip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20936" cy="39374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t="20673" r="49087" b="49000"/>
          <a:stretch/>
        </p:blipFill>
        <p:spPr>
          <a:xfrm>
            <a:off x="5062822" y="2857965"/>
            <a:ext cx="3917898" cy="4000035"/>
          </a:xfrm>
          <a:prstGeom prst="rect">
            <a:avLst/>
          </a:prstGeom>
        </p:spPr>
      </p:pic>
      <p:pic>
        <p:nvPicPr>
          <p:cNvPr id="4" name="Zástupný symbol pro obsah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7" t="37001" r="48152" b="38400"/>
          <a:stretch/>
        </p:blipFill>
        <p:spPr>
          <a:xfrm>
            <a:off x="5117585" y="0"/>
            <a:ext cx="4026415" cy="2830011"/>
          </a:xfrm>
          <a:prstGeom prst="rect">
            <a:avLst/>
          </a:prstGeom>
        </p:spPr>
      </p:pic>
      <p:pic>
        <p:nvPicPr>
          <p:cNvPr id="5" name="Obrázek 4" descr="DSC_0060.JPG"/>
          <p:cNvPicPr>
            <a:picLocks noChangeAspect="1"/>
          </p:cNvPicPr>
          <p:nvPr/>
        </p:nvPicPr>
        <p:blipFill rotWithShape="1">
          <a:blip r:embed="rId5" cstate="print"/>
          <a:srcRect l="12480" r="6434" b="24918"/>
          <a:stretch/>
        </p:blipFill>
        <p:spPr>
          <a:xfrm>
            <a:off x="0" y="3934867"/>
            <a:ext cx="4735286" cy="29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84047"/>
      </p:ext>
    </p:extLst>
  </p:cSld>
  <p:clrMapOvr>
    <a:masterClrMapping/>
  </p:clrMapOvr>
  <p:transition spd="slow">
    <p:strip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183"/>
            <a:ext cx="4572000" cy="631921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8214"/>
            <a:ext cx="4572000" cy="60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73250"/>
      </p:ext>
    </p:extLst>
  </p:cSld>
  <p:clrMapOvr>
    <a:masterClrMapping/>
  </p:clrMapOvr>
  <p:transition spd="slow">
    <p:strip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599"/>
            <a:ext cx="9144000" cy="632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01486"/>
      </p:ext>
    </p:extLst>
  </p:cSld>
  <p:clrMapOvr>
    <a:masterClrMapping/>
  </p:clrMapOvr>
  <p:transition spd="slow">
    <p:strips/>
  </p:transition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404</Words>
  <Application>Microsoft Office PowerPoint</Application>
  <PresentationFormat>Předvádění na obrazovce (4:3)</PresentationFormat>
  <Paragraphs>158</Paragraphs>
  <Slides>45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2" baseType="lpstr">
      <vt:lpstr>Arial</vt:lpstr>
      <vt:lpstr>Calibri</vt:lpstr>
      <vt:lpstr>Century Gothic</vt:lpstr>
      <vt:lpstr>Times New Roman</vt:lpstr>
      <vt:lpstr>Wingdings</vt:lpstr>
      <vt:lpstr>Wingdings 3</vt:lpstr>
      <vt:lpstr>Stébla</vt:lpstr>
      <vt:lpstr>Metody rekonstrukce hospodářského života a ekonomiky</vt:lpstr>
      <vt:lpstr>Hospodářský život a ekonomika</vt:lpstr>
      <vt:lpstr>Zemědělské nástroje</vt:lpstr>
      <vt:lpstr>...poměrně řídký výskyt zemědělských nástrojů, které byly na Pohansku spíše vyráběny, než používány...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Skladování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Producent - Konzument data Mikulčice a Kopčany</vt:lpstr>
      <vt:lpstr>Prezentace aplikace PowerPoint</vt:lpstr>
      <vt:lpstr>Kvantitativní srovnání lokalit</vt:lpstr>
      <vt:lpstr>Prezentace aplikace PowerPoint</vt:lpstr>
      <vt:lpstr>Ekonomika + Centra + Zázemí</vt:lpstr>
      <vt:lpstr>Prezentace aplikace PowerPoint</vt:lpstr>
      <vt:lpstr>Walter Christaller Teorie centrálních míst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Pohansko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Metody rekonstrukce hospodářského života a ekonomiky</dc:title>
  <dc:creator>Petr Dresler</dc:creator>
  <cp:lastModifiedBy>Petr Dresler</cp:lastModifiedBy>
  <cp:revision>4</cp:revision>
  <dcterms:created xsi:type="dcterms:W3CDTF">2020-12-07T07:56:21Z</dcterms:created>
  <dcterms:modified xsi:type="dcterms:W3CDTF">2020-12-07T09:00:17Z</dcterms:modified>
</cp:coreProperties>
</file>