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58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78AC3-4001-4DA6-9AD9-701C93BA2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C44272-5705-4BE7-BF6D-FE8EC07C1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F66484A-EF24-4565-B294-F1042B80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A1D9-3883-4753-B856-FBABD0864277}" type="datetimeFigureOut">
              <a:rPr lang="sk-SK" smtClean="0"/>
              <a:t>4. 1. 2021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FFE37C-9370-4243-85C8-A110FF01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A625FA8-019A-4ECF-A7AD-41DE65C7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E3DA-652E-4B8C-8380-88B9D65FB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46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8DEE0-FEDE-4D11-8608-6A67B43C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F3EA69A-9D0E-41A8-B3C4-A649CAA96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B86EE01-8741-4C8E-824E-B23DFBE6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A1D9-3883-4753-B856-FBABD0864277}" type="datetimeFigureOut">
              <a:rPr lang="sk-SK" smtClean="0"/>
              <a:t>4. 1. 2021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A25B25A-4CCE-4440-B695-8B7EA79D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34CF4D-268F-4AEA-8C99-33C25EFE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E3DA-652E-4B8C-8380-88B9D65FB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432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B258FAC-54A2-44DC-9EB1-455AF18AC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557C537-E20C-4C8E-8F9C-7497BC693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03AD833-9B6B-4692-864F-8EF3D380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A1D9-3883-4753-B856-FBABD0864277}" type="datetimeFigureOut">
              <a:rPr lang="sk-SK" smtClean="0"/>
              <a:t>4. 1. 2021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487B994-BEF9-4ACC-879A-4F8C8026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E9EE5F9-C1C2-49FF-A277-5F4091D9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E3DA-652E-4B8C-8380-88B9D65FB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084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6B41F-E99E-4D47-8B9E-3F68A9A3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591FF6-91B0-48B0-9880-3202E26B8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D2DE8FC-B42D-4D13-99EF-1C701C27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A1D9-3883-4753-B856-FBABD0864277}" type="datetimeFigureOut">
              <a:rPr lang="sk-SK" smtClean="0"/>
              <a:t>4. 1. 2021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D86E365-AB38-4F99-AA80-B73953B5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1A7E88-6C03-4446-976B-8E102F88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E3DA-652E-4B8C-8380-88B9D65FB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34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BA014-7228-4D7B-8FB7-016D08BA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266BA3-DB8F-4C64-93F0-EF4127030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016C0CF-8087-44E2-800A-AD7A079A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A1D9-3883-4753-B856-FBABD0864277}" type="datetimeFigureOut">
              <a:rPr lang="sk-SK" smtClean="0"/>
              <a:t>4. 1. 2021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BAD1B27-FF83-4E4A-947B-38D4448F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076119E-2605-4626-9B24-0FB8B388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E3DA-652E-4B8C-8380-88B9D65FB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272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F56D1-5BD1-405E-9D14-A899E686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1B98D4-026A-49EB-A90F-19CAEC762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F935427-B06F-479C-A37C-04A9AA43E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E48C905-72B7-4DD3-8B55-0A5927733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A1D9-3883-4753-B856-FBABD0864277}" type="datetimeFigureOut">
              <a:rPr lang="sk-SK" smtClean="0"/>
              <a:t>4. 1. 2021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D8C9B98-93B3-41A4-924C-953A3BFE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16AACB1-43E4-4C46-9388-E865ED41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E3DA-652E-4B8C-8380-88B9D65FB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00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18DB3-EF84-4624-9E3D-3533ED4B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703E51-39CC-4B75-8582-3C277DB69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587CCA8-1B95-4DB0-8A89-622B22795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B7FFF4-0D1E-4C06-9E22-A789ADC46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4D0AAB7-36A9-4BF6-ABCD-7D77F3DC7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341CAF2-2D21-49FB-99D4-919C46C3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A1D9-3883-4753-B856-FBABD0864277}" type="datetimeFigureOut">
              <a:rPr lang="sk-SK" smtClean="0"/>
              <a:t>4. 1. 2021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0989C0C-4E13-471B-9994-0A5DF01C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B4729BE-1DF1-420F-B990-36FA7280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E3DA-652E-4B8C-8380-88B9D65FB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525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462CB-A6AD-4DCB-A63E-CF19127E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73AF148-1511-47E9-A884-168C9BD3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A1D9-3883-4753-B856-FBABD0864277}" type="datetimeFigureOut">
              <a:rPr lang="sk-SK" smtClean="0"/>
              <a:t>4. 1. 2021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0A76984-1C5F-418B-B64D-6044B77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52D8CF0-6E4C-48F9-B3FD-15497F31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E3DA-652E-4B8C-8380-88B9D65FB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059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E38AC94-654A-49B0-A1E2-8678A187A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A1D9-3883-4753-B856-FBABD0864277}" type="datetimeFigureOut">
              <a:rPr lang="sk-SK" smtClean="0"/>
              <a:t>4. 1. 2021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EA254D5-2A2E-4CD5-AC3C-5C11819D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F74835-0EDE-412F-B35D-F2CC4B88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E3DA-652E-4B8C-8380-88B9D65FB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160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F0A84-E0C4-43F8-ADC1-66E20D86F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CC0F12-38F0-41E1-B73E-5D1E211AC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BFD102-282D-4FD2-8018-85DEBC4B3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2274558-FE9B-4BC6-A661-93A79815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A1D9-3883-4753-B856-FBABD0864277}" type="datetimeFigureOut">
              <a:rPr lang="sk-SK" smtClean="0"/>
              <a:t>4. 1. 2021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3305B80-70F7-4ACE-A486-5150B39F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F7BCE3C-E771-401B-A95F-2DB64A9B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E3DA-652E-4B8C-8380-88B9D65FB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270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87B1E-AF7A-4AB4-B2C3-AA412BEF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CF3FE9F2-B3BD-46E8-B468-09401B77E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6EBCD9-E35C-4FF3-A6D0-48A7206E4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8A2A7A6-8D67-43A7-8037-A0F1AFF5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A1D9-3883-4753-B856-FBABD0864277}" type="datetimeFigureOut">
              <a:rPr lang="sk-SK" smtClean="0"/>
              <a:t>4. 1. 2021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DF72F50-AE3A-4700-91DD-79FCA8F8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9D9DC29-80AA-4CBC-8951-4595D4C9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E3DA-652E-4B8C-8380-88B9D65FB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866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E271FDE-E975-4926-96C6-7EC37B48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64FDEA-E483-4217-A168-F87CF7369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DABFEED-D771-4762-B513-531F35BC4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DA1D9-3883-4753-B856-FBABD0864277}" type="datetimeFigureOut">
              <a:rPr lang="sk-SK" smtClean="0"/>
              <a:t>4. 1. 2021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80DBD85-0BC3-45BE-B0EA-BCB26D29B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4E4301C-5A33-492D-87B1-684FB8A3C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7E3DA-652E-4B8C-8380-88B9D65FB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319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storie sklářství v Lužických horách">
            <a:extLst>
              <a:ext uri="{FF2B5EF4-FFF2-40B4-BE49-F238E27FC236}">
                <a16:creationId xmlns:a16="http://schemas.microsoft.com/office/drawing/2014/main" id="{B606C9D4-8788-4084-A8B3-B419F0E2B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3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19773E-ABEB-40EC-9502-430C99708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9773"/>
            <a:ext cx="9144000" cy="2387600"/>
          </a:xfrm>
        </p:spPr>
        <p:txBody>
          <a:bodyPr>
            <a:noAutofit/>
          </a:bodyPr>
          <a:lstStyle/>
          <a:p>
            <a:r>
              <a:rPr lang="sk-SK" sz="9600" dirty="0">
                <a:latin typeface="Blackadder ITC" panose="04020505051007020D02" pitchFamily="82" charset="0"/>
              </a:rPr>
              <a:t>Sklo a sklárstvo v stredoveku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6A3320-0744-4F0B-90AE-8A867310F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532" y="4988719"/>
            <a:ext cx="9144000" cy="1655762"/>
          </a:xfrm>
        </p:spPr>
        <p:txBody>
          <a:bodyPr/>
          <a:lstStyle/>
          <a:p>
            <a:r>
              <a:rPr lang="sk-SK" dirty="0"/>
              <a:t>Natália Sádecká</a:t>
            </a:r>
          </a:p>
          <a:p>
            <a:r>
              <a:rPr lang="sk-SK" dirty="0"/>
              <a:t>14.12.2020</a:t>
            </a:r>
          </a:p>
        </p:txBody>
      </p:sp>
    </p:spTree>
    <p:extLst>
      <p:ext uri="{BB962C8B-B14F-4D97-AF65-F5344CB8AC3E}">
        <p14:creationId xmlns:p14="http://schemas.microsoft.com/office/powerpoint/2010/main" val="1032773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B07B0-1A65-41EA-BFDE-6ED3506C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>
                <a:latin typeface="Blackadder ITC" panose="04020505051007020D02" pitchFamily="82" charset="0"/>
              </a:rPr>
              <a:t>Sklo s optickým dekorom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B6D9B4-0427-46B1-A40D-67F78378D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4391B15-58B3-4A3C-B583-FB075F6DA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54" y="2336800"/>
            <a:ext cx="3755795" cy="350330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B2C0064-330C-4137-B40B-742E8ADB6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5961"/>
            <a:ext cx="4079385" cy="385414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CC989368-FFAC-4B09-8440-02DBADD76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900" y="5472113"/>
            <a:ext cx="9906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1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1B859-8919-4BCB-8B8F-23EC1F926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>
                <a:latin typeface="Blackadder ITC" panose="04020505051007020D02" pitchFamily="82" charset="0"/>
              </a:rPr>
              <a:t>Sklo fúkané hladké</a:t>
            </a:r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1B139E2D-195E-40B4-AB8E-9EC0E9465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525" y="3648869"/>
            <a:ext cx="742950" cy="704850"/>
          </a:xfr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923CE49-7297-4AA4-B4BC-41C4AE72B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872781"/>
            <a:ext cx="3286125" cy="425702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F0E61E9-C863-44C2-BCD8-8A509B5B4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13" y="2162969"/>
            <a:ext cx="5023602" cy="352425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CEC58FE3-0372-419E-BC29-DA0B4CA59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465" y="5121275"/>
            <a:ext cx="7429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6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17D9D-F24A-4F04-9D3A-58BECD9C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>
                <a:latin typeface="Blackadder ITC" panose="04020505051007020D02" pitchFamily="82" charset="0"/>
              </a:rPr>
              <a:t>Sklo </a:t>
            </a:r>
            <a:r>
              <a:rPr lang="sk-SK" sz="4800" dirty="0" err="1">
                <a:latin typeface="Blackadder ITC" panose="04020505051007020D02" pitchFamily="82" charset="0"/>
              </a:rPr>
              <a:t>malované</a:t>
            </a:r>
            <a:r>
              <a:rPr lang="sk-SK" sz="4800" dirty="0">
                <a:latin typeface="Blackadder ITC" panose="04020505051007020D02" pitchFamily="82" charset="0"/>
              </a:rPr>
              <a:t> zlatom a emailom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61EDEB-7B5E-4543-A7E3-3C29682C9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A2B16AB-BD18-44AF-8B59-C88E6033A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309128"/>
            <a:ext cx="4195937" cy="486783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AC42D88-6C9A-4855-9989-F6B08CAD8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1918979"/>
            <a:ext cx="4724400" cy="396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6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E87EB-412E-48D6-8B33-C8215914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>
                <a:latin typeface="Blackadder ITC" panose="04020505051007020D02" pitchFamily="82" charset="0"/>
              </a:rPr>
              <a:t>Okenné sklo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7262A2-CBAE-45D9-9D7E-FC2E667B9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9441" y="817562"/>
            <a:ext cx="10515600" cy="4351338"/>
          </a:xfrm>
        </p:spPr>
        <p:txBody>
          <a:bodyPr/>
          <a:lstStyle/>
          <a:p>
            <a:r>
              <a:rPr lang="sk-SK" dirty="0"/>
              <a:t>,,Kristus </a:t>
            </a:r>
            <a:r>
              <a:rPr lang="sk-SK" dirty="0" err="1"/>
              <a:t>kralující</a:t>
            </a:r>
            <a:r>
              <a:rPr lang="sk-SK" dirty="0"/>
              <a:t>“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9DE92AD-8F46-4E1A-AC36-AC6D256E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081" y="553806"/>
            <a:ext cx="3101838" cy="610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78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7916C-D57B-4412-B8D7-551E2DB9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>
            <a:normAutofit/>
          </a:bodyPr>
          <a:lstStyle/>
          <a:p>
            <a:r>
              <a:rPr lang="sk-SK" sz="5400" dirty="0">
                <a:latin typeface="Blackadder ITC" panose="04020505051007020D02" pitchFamily="82" charset="0"/>
              </a:rPr>
              <a:t>Rôzne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CF38AA-A8D1-42AB-9C08-F3F2D7DD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A19025E-F0AD-479D-BC1D-AD2992BFC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15206"/>
            <a:ext cx="4883872" cy="376228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1EF4492-DBF9-44A2-A2F4-3D2728ADB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397" y="2556668"/>
            <a:ext cx="5936097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5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storie sklářství v Lužických horách">
            <a:extLst>
              <a:ext uri="{FF2B5EF4-FFF2-40B4-BE49-F238E27FC236}">
                <a16:creationId xmlns:a16="http://schemas.microsoft.com/office/drawing/2014/main" id="{C8D06042-4BFE-4CA0-A2CA-28EE4D5D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3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C479285-0E31-4571-8604-9447E70B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8" y="201612"/>
            <a:ext cx="10515600" cy="1133475"/>
          </a:xfrm>
        </p:spPr>
        <p:txBody>
          <a:bodyPr>
            <a:normAutofit/>
          </a:bodyPr>
          <a:lstStyle/>
          <a:p>
            <a:r>
              <a:rPr lang="sk-SK" sz="6600">
                <a:latin typeface="Bodoni MT Condensed" panose="02070606080606020203" pitchFamily="18" charset="0"/>
                <a:cs typeface="Aharoni" panose="02010803020104030203" pitchFamily="2" charset="-79"/>
              </a:rPr>
              <a:t>Použitá litertúra</a:t>
            </a:r>
            <a:r>
              <a:rPr lang="sk-SK" sz="6600">
                <a:latin typeface="Blackadder ITC" panose="04020505051007020D02" pitchFamily="82" charset="0"/>
              </a:rPr>
              <a:t>:</a:t>
            </a:r>
            <a:endParaRPr lang="sk-SK" sz="6600" dirty="0">
              <a:latin typeface="Blackadder ITC" panose="04020505051007020D02" pitchFamily="82" charset="0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EBB4A0-09D9-4454-9AEA-B3405EE16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1648" y="2316779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k-SK" dirty="0">
                <a:solidFill>
                  <a:schemeClr val="tx1"/>
                </a:solidFill>
              </a:rPr>
              <a:t>Černá, E. 1994: </a:t>
            </a:r>
            <a:r>
              <a:rPr lang="sk-SK" dirty="0" err="1">
                <a:solidFill>
                  <a:schemeClr val="tx1"/>
                </a:solidFill>
              </a:rPr>
              <a:t>středověké</a:t>
            </a:r>
            <a:r>
              <a:rPr lang="sk-SK" dirty="0">
                <a:solidFill>
                  <a:schemeClr val="tx1"/>
                </a:solidFill>
              </a:rPr>
              <a:t> sklo v </a:t>
            </a:r>
            <a:r>
              <a:rPr lang="sk-SK" dirty="0" err="1">
                <a:solidFill>
                  <a:schemeClr val="tx1"/>
                </a:solidFill>
              </a:rPr>
              <a:t>zemích</a:t>
            </a:r>
            <a:r>
              <a:rPr lang="sk-SK" dirty="0">
                <a:solidFill>
                  <a:schemeClr val="tx1"/>
                </a:solidFill>
              </a:rPr>
              <a:t> koruny české. Most.</a:t>
            </a:r>
          </a:p>
          <a:p>
            <a:pPr marL="342900" indent="-342900">
              <a:buFontTx/>
              <a:buChar char="-"/>
            </a:pPr>
            <a:r>
              <a:rPr lang="sk-SK" dirty="0">
                <a:solidFill>
                  <a:schemeClr val="tx1"/>
                </a:solidFill>
              </a:rPr>
              <a:t>Černá, E. 2016: </a:t>
            </a:r>
            <a:r>
              <a:rPr lang="sk-SK" b="0" i="0" dirty="0" err="1">
                <a:solidFill>
                  <a:schemeClr val="tx1"/>
                </a:solidFill>
                <a:effectLst/>
              </a:rPr>
              <a:t>Středověké</a:t>
            </a:r>
            <a:r>
              <a:rPr lang="sk-SK" b="0" i="0" dirty="0">
                <a:solidFill>
                  <a:schemeClr val="tx1"/>
                </a:solidFill>
                <a:effectLst/>
              </a:rPr>
              <a:t> </a:t>
            </a:r>
            <a:r>
              <a:rPr lang="sk-SK" b="0" i="0" dirty="0" err="1">
                <a:solidFill>
                  <a:schemeClr val="tx1"/>
                </a:solidFill>
                <a:effectLst/>
              </a:rPr>
              <a:t>sklárny</a:t>
            </a:r>
            <a:r>
              <a:rPr lang="sk-SK" b="0" i="0" dirty="0">
                <a:solidFill>
                  <a:schemeClr val="tx1"/>
                </a:solidFill>
                <a:effectLst/>
              </a:rPr>
              <a:t> v </a:t>
            </a:r>
            <a:r>
              <a:rPr lang="sk-SK" b="0" i="0" dirty="0" err="1">
                <a:solidFill>
                  <a:schemeClr val="tx1"/>
                </a:solidFill>
                <a:effectLst/>
              </a:rPr>
              <a:t>severozápadních</a:t>
            </a:r>
            <a:r>
              <a:rPr lang="sk-SK" b="0" i="0" dirty="0">
                <a:solidFill>
                  <a:schemeClr val="tx1"/>
                </a:solidFill>
                <a:effectLst/>
              </a:rPr>
              <a:t> Čechách</a:t>
            </a:r>
          </a:p>
          <a:p>
            <a:pPr marL="342900" indent="-342900">
              <a:buFontTx/>
              <a:buChar char="-"/>
            </a:pPr>
            <a:r>
              <a:rPr lang="sk-SK" b="0" i="0" dirty="0">
                <a:solidFill>
                  <a:schemeClr val="tx1"/>
                </a:solidFill>
                <a:effectLst/>
              </a:rPr>
              <a:t>http://www.luzicke-hory.cz/historie/index.php?pg=clskloc#stredovek</a:t>
            </a:r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71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storie sklářství v Lužických horách">
            <a:extLst>
              <a:ext uri="{FF2B5EF4-FFF2-40B4-BE49-F238E27FC236}">
                <a16:creationId xmlns:a16="http://schemas.microsoft.com/office/drawing/2014/main" id="{FE0726E5-75F2-45A4-83C2-6C8E92DA4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3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9C7DFA7-C8A3-4B36-A774-03E7E18A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428626"/>
            <a:ext cx="10515600" cy="909637"/>
          </a:xfrm>
        </p:spPr>
        <p:txBody>
          <a:bodyPr>
            <a:noAutofit/>
          </a:bodyPr>
          <a:lstStyle/>
          <a:p>
            <a:r>
              <a:rPr lang="sk-SK" dirty="0">
                <a:latin typeface="Blackadder ITC" panose="04020505051007020D02" pitchFamily="82" charset="0"/>
              </a:rPr>
              <a:t>Obsah: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68A4C4-F003-49D4-8971-8021DDC2A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725" y="1951038"/>
            <a:ext cx="10515600" cy="34999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sk-SK" sz="2800" dirty="0">
                <a:solidFill>
                  <a:schemeClr val="tx1"/>
                </a:solidFill>
              </a:rPr>
              <a:t>Dejiny </a:t>
            </a:r>
          </a:p>
          <a:p>
            <a:pPr marL="457200" indent="-457200">
              <a:buAutoNum type="arabicPeriod"/>
            </a:pPr>
            <a:r>
              <a:rPr lang="sk-SK" sz="2800" dirty="0">
                <a:solidFill>
                  <a:schemeClr val="tx1"/>
                </a:solidFill>
              </a:rPr>
              <a:t>Výroba</a:t>
            </a:r>
          </a:p>
          <a:p>
            <a:pPr marL="457200" indent="-457200">
              <a:buAutoNum type="arabicPeriod"/>
            </a:pPr>
            <a:r>
              <a:rPr lang="sk-SK" sz="2800" dirty="0">
                <a:solidFill>
                  <a:schemeClr val="tx1"/>
                </a:solidFill>
              </a:rPr>
              <a:t>Lesné sklo</a:t>
            </a:r>
          </a:p>
          <a:p>
            <a:pPr marL="457200" indent="-457200">
              <a:buAutoNum type="arabicPeriod"/>
            </a:pPr>
            <a:r>
              <a:rPr lang="sk-SK" sz="2800" dirty="0">
                <a:solidFill>
                  <a:schemeClr val="tx1"/>
                </a:solidFill>
              </a:rPr>
              <a:t>Sklárska </a:t>
            </a:r>
            <a:r>
              <a:rPr lang="sk-SK" sz="2800" dirty="0" err="1">
                <a:solidFill>
                  <a:schemeClr val="tx1"/>
                </a:solidFill>
              </a:rPr>
              <a:t>huť</a:t>
            </a:r>
            <a:endParaRPr lang="sk-SK" sz="28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sk-SK" sz="2800" dirty="0">
                <a:solidFill>
                  <a:schemeClr val="tx1"/>
                </a:solidFill>
              </a:rPr>
              <a:t>Stredoveké sklárstvo v Lužických horách</a:t>
            </a:r>
          </a:p>
          <a:p>
            <a:pPr marL="457200" indent="-457200">
              <a:buAutoNum type="arabicPeriod"/>
            </a:pPr>
            <a:r>
              <a:rPr lang="sk-SK" sz="2800" dirty="0">
                <a:solidFill>
                  <a:schemeClr val="tx1"/>
                </a:solidFill>
              </a:rPr>
              <a:t>Sklo vrcholného stredovekého sklárstva (13. – polovica 14. storočia)</a:t>
            </a:r>
          </a:p>
          <a:p>
            <a:pPr marL="457200" indent="-457200">
              <a:buAutoNum type="arabicPeriod"/>
            </a:pPr>
            <a:endParaRPr lang="sk-SK" dirty="0"/>
          </a:p>
          <a:p>
            <a:pPr marL="457200" indent="-457200">
              <a:buAutoNum type="arabicPeriod"/>
            </a:pPr>
            <a:endParaRPr lang="sk-SK" dirty="0"/>
          </a:p>
          <a:p>
            <a:pPr marL="457200" indent="-457200"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4530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storie sklářství v Lužických horách">
            <a:extLst>
              <a:ext uri="{FF2B5EF4-FFF2-40B4-BE49-F238E27FC236}">
                <a16:creationId xmlns:a16="http://schemas.microsoft.com/office/drawing/2014/main" id="{0DBE637F-F21B-4404-A39E-D0B9A3513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3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31DEC28-9E37-4375-B8BE-D476AB7B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>
                <a:latin typeface="Blackadder ITC" panose="04020505051007020D02" pitchFamily="82" charset="0"/>
              </a:rPr>
              <a:t>Dejiny skla a </a:t>
            </a:r>
            <a:r>
              <a:rPr lang="sk-SK" sz="4800" b="1" dirty="0" err="1">
                <a:latin typeface="Blackadder ITC" panose="04020505051007020D02" pitchFamily="82" charset="0"/>
              </a:rPr>
              <a:t>sklarní</a:t>
            </a:r>
            <a:endParaRPr lang="sk-SK" sz="4800" b="1" dirty="0">
              <a:latin typeface="Blackadder ITC" panose="04020505051007020D02" pitchFamily="8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6D555A-F432-4C9A-B0E0-B7DF2FE48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37" y="2056445"/>
            <a:ext cx="10515600" cy="4351338"/>
          </a:xfrm>
        </p:spPr>
        <p:txBody>
          <a:bodyPr/>
          <a:lstStyle/>
          <a:p>
            <a:r>
              <a:rPr lang="sk-SK" dirty="0"/>
              <a:t>Najstaršie doklady z 13. storočia</a:t>
            </a:r>
          </a:p>
          <a:p>
            <a:endParaRPr lang="sk-SK" dirty="0"/>
          </a:p>
          <a:p>
            <a:r>
              <a:rPr lang="sk-SK" dirty="0"/>
              <a:t>Nachádzali sa hlavne v horských oblastiach</a:t>
            </a:r>
          </a:p>
          <a:p>
            <a:endParaRPr lang="sk-SK" dirty="0"/>
          </a:p>
          <a:p>
            <a:r>
              <a:rPr lang="sk-SK" dirty="0"/>
              <a:t>Najstaršie sklárne v Krušných, Lužických horách...</a:t>
            </a:r>
          </a:p>
          <a:p>
            <a:endParaRPr lang="sk-SK" dirty="0"/>
          </a:p>
          <a:p>
            <a:r>
              <a:rPr lang="sk-SK" dirty="0"/>
              <a:t>Najviac uplatnenie v mestskom prostredí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96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15F53-0AAC-456E-B472-0E962830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Blackadder ITC" panose="04020505051007020D02" pitchFamily="82" charset="0"/>
              </a:rPr>
              <a:t>Lesné sklo</a:t>
            </a:r>
          </a:p>
        </p:txBody>
      </p:sp>
      <p:pic>
        <p:nvPicPr>
          <p:cNvPr id="2050" name="Picture 2" descr="lesné sklo | Obnova.sk">
            <a:extLst>
              <a:ext uri="{FF2B5EF4-FFF2-40B4-BE49-F238E27FC236}">
                <a16:creationId xmlns:a16="http://schemas.microsoft.com/office/drawing/2014/main" id="{74847998-C51B-4006-A487-FB1AE0F8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70" y="1027906"/>
            <a:ext cx="4890208" cy="29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elené lesní sklo">
            <a:extLst>
              <a:ext uri="{FF2B5EF4-FFF2-40B4-BE49-F238E27FC236}">
                <a16:creationId xmlns:a16="http://schemas.microsoft.com/office/drawing/2014/main" id="{673B1EE9-FC76-4ED2-97C0-6FA52CEADA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2" y="3628232"/>
            <a:ext cx="4376738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elené lesní sklo">
            <a:extLst>
              <a:ext uri="{FF2B5EF4-FFF2-40B4-BE49-F238E27FC236}">
                <a16:creationId xmlns:a16="http://schemas.microsoft.com/office/drawing/2014/main" id="{7F1EE7DD-A0AA-42B7-A7EA-A1EBEA9D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5" y="3715543"/>
            <a:ext cx="4245771" cy="283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8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istorie sklářství v Lužických horách">
            <a:extLst>
              <a:ext uri="{FF2B5EF4-FFF2-40B4-BE49-F238E27FC236}">
                <a16:creationId xmlns:a16="http://schemas.microsoft.com/office/drawing/2014/main" id="{DE9982F1-D888-4A87-8B29-C2CBA27C0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3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A1182A6-8A86-498F-A886-EE1D9277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>
                <a:latin typeface="Blackadder ITC" panose="04020505051007020D02" pitchFamily="82" charset="0"/>
              </a:rPr>
              <a:t>Výroba skla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1F1F9F-4524-40D2-8E4F-7F3F218C2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/>
          <a:lstStyle/>
          <a:p>
            <a:r>
              <a:rPr lang="sk-SK" sz="3200" dirty="0"/>
              <a:t>Pripraví sa sklárska zmes (oxid kremičitý, uhličitan sodný, potaš)</a:t>
            </a:r>
          </a:p>
          <a:p>
            <a:endParaRPr lang="sk-SK" sz="3200" dirty="0"/>
          </a:p>
          <a:p>
            <a:r>
              <a:rPr lang="sk-SK" sz="3200" dirty="0"/>
              <a:t>Zmes sa následne roztaví v sklárskej peci, má tri fázy(roztavenie, čírenie, ochladzovanie)</a:t>
            </a:r>
          </a:p>
          <a:p>
            <a:endParaRPr lang="sk-SK" sz="3200" dirty="0"/>
          </a:p>
          <a:p>
            <a:r>
              <a:rPr lang="sk-SK" sz="3200" dirty="0"/>
              <a:t>Nakoniec sa </a:t>
            </a:r>
            <a:r>
              <a:rPr lang="sk-SK" sz="3200" dirty="0" err="1"/>
              <a:t>zpracuváva</a:t>
            </a:r>
            <a:r>
              <a:rPr lang="sk-SK" sz="3200" dirty="0"/>
              <a:t> rôznymi technikami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851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5092D-7F26-4776-8768-30AC7B2A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Javanese Text" panose="02000000000000000000" pitchFamily="2" charset="0"/>
              </a:rPr>
              <a:t>Sklárska </a:t>
            </a:r>
            <a:r>
              <a:rPr lang="sk-SK" dirty="0" err="1">
                <a:latin typeface="Javanese Text" panose="02000000000000000000" pitchFamily="2" charset="0"/>
              </a:rPr>
              <a:t>huť</a:t>
            </a:r>
            <a:endParaRPr lang="sk-SK" dirty="0">
              <a:latin typeface="Javanese Text" panose="02000000000000000000" pitchFamily="2" charset="0"/>
            </a:endParaRPr>
          </a:p>
        </p:txBody>
      </p:sp>
      <p:pic>
        <p:nvPicPr>
          <p:cNvPr id="1028" name="Picture 4" descr="Historie sklářství na Vysočině - vysocina.eu">
            <a:extLst>
              <a:ext uri="{FF2B5EF4-FFF2-40B4-BE49-F238E27FC236}">
                <a16:creationId xmlns:a16="http://schemas.microsoft.com/office/drawing/2014/main" id="{7B8368CB-1710-4496-B584-AF55F122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73019"/>
            <a:ext cx="5972175" cy="62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text 2">
            <a:extLst>
              <a:ext uri="{FF2B5EF4-FFF2-40B4-BE49-F238E27FC236}">
                <a16:creationId xmlns:a16="http://schemas.microsoft.com/office/drawing/2014/main" id="{793B4967-EF29-480C-ACE4-66F1205C66D7}"/>
              </a:ext>
            </a:extLst>
          </p:cNvPr>
          <p:cNvSpPr txBox="1">
            <a:spLocks/>
          </p:cNvSpPr>
          <p:nvPr/>
        </p:nvSpPr>
        <p:spPr>
          <a:xfrm>
            <a:off x="0" y="2212004"/>
            <a:ext cx="10515600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sk-SK" dirty="0"/>
              <a:t>Hlinená</a:t>
            </a:r>
          </a:p>
          <a:p>
            <a:pPr marL="342900" indent="-342900">
              <a:buFontTx/>
              <a:buChar char="-"/>
            </a:pPr>
            <a:r>
              <a:rPr lang="sk-SK" dirty="0"/>
              <a:t>Stavané v sústave troch pecí</a:t>
            </a:r>
          </a:p>
          <a:p>
            <a:pPr marL="342900" indent="-342900">
              <a:buFontTx/>
              <a:buChar char="-"/>
            </a:pPr>
            <a:r>
              <a:rPr lang="sk-SK" dirty="0"/>
              <a:t>Výroba a činnosť trvala od jari do jesene</a:t>
            </a:r>
          </a:p>
          <a:p>
            <a:pPr marL="342900" indent="-342900">
              <a:buFontTx/>
              <a:buChar char="-"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855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69516-D228-4528-A11F-D553BE31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>
                <a:solidFill>
                  <a:schemeClr val="tx1"/>
                </a:solidFill>
                <a:latin typeface="Javanese Text" panose="02000000000000000000" pitchFamily="2" charset="0"/>
              </a:rPr>
              <a:t>Stredoveké sklárstvo v Lužických horách</a:t>
            </a:r>
            <a:br>
              <a:rPr lang="sk-SK" sz="4400" dirty="0">
                <a:solidFill>
                  <a:schemeClr val="tx1"/>
                </a:solidFill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540E64-372A-40F6-BF0B-340122958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3743068"/>
            <a:ext cx="5485638" cy="2298957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3076" name="Picture 4" descr="Archeologický výzkum lokality sklářské hutě z doby kolem roku 1300 jižně od osady Lesné pod Tolštejnem, pod vedením Dr. E. Černé.">
            <a:extLst>
              <a:ext uri="{FF2B5EF4-FFF2-40B4-BE49-F238E27FC236}">
                <a16:creationId xmlns:a16="http://schemas.microsoft.com/office/drawing/2014/main" id="{F5673A8E-15E5-4ECC-A9E6-5499AE99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2" y="1393240"/>
            <a:ext cx="3848397" cy="288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Údolí Boberského potoka pod Bouřným, kde bylo nalezeno nejstarší středověké sklářské stanoviště v Lužických horách, z poloviny 13. století.">
            <a:extLst>
              <a:ext uri="{FF2B5EF4-FFF2-40B4-BE49-F238E27FC236}">
                <a16:creationId xmlns:a16="http://schemas.microsoft.com/office/drawing/2014/main" id="{6241110A-8F0D-4A2C-AC14-EE9E9CE0F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8" y="1354883"/>
            <a:ext cx="4025901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rb pánů Berků z Dubé (Státní oblastní archiv Děčín).">
            <a:extLst>
              <a:ext uri="{FF2B5EF4-FFF2-40B4-BE49-F238E27FC236}">
                <a16:creationId xmlns:a16="http://schemas.microsoft.com/office/drawing/2014/main" id="{5A5AC28C-57C8-4427-8693-29C0F8534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93" y="3222625"/>
            <a:ext cx="30194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0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istorie sklářství v Lužických horách">
            <a:extLst>
              <a:ext uri="{FF2B5EF4-FFF2-40B4-BE49-F238E27FC236}">
                <a16:creationId xmlns:a16="http://schemas.microsoft.com/office/drawing/2014/main" id="{F6562113-DF2A-4B18-A1C3-3E6EF2577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3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9163943-4D13-4612-AB46-A0ED9B79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91" y="220109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700" dirty="0">
                <a:solidFill>
                  <a:schemeClr val="tx1"/>
                </a:solidFill>
                <a:latin typeface="Blackadder ITC" panose="04020505051007020D02" pitchFamily="82" charset="0"/>
              </a:rPr>
              <a:t>Sklo vrcholného stredovekého sklárstva</a:t>
            </a:r>
            <a:br>
              <a:rPr lang="sk-SK" sz="6700" dirty="0">
                <a:solidFill>
                  <a:schemeClr val="tx1"/>
                </a:solidFill>
                <a:latin typeface="Blackadder ITC" panose="04020505051007020D02" pitchFamily="82" charset="0"/>
              </a:rPr>
            </a:br>
            <a:r>
              <a:rPr lang="sk-SK" sz="4000" dirty="0">
                <a:solidFill>
                  <a:schemeClr val="tx1"/>
                </a:solidFill>
                <a:latin typeface="Blackadder ITC" panose="04020505051007020D02" pitchFamily="82" charset="0"/>
              </a:rPr>
              <a:t>13. – polovica 14. stor.</a:t>
            </a:r>
            <a:br>
              <a:rPr lang="sk-SK" sz="4400" dirty="0">
                <a:solidFill>
                  <a:schemeClr val="tx1"/>
                </a:solidFill>
              </a:rPr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637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51A2F-0535-44AD-A4A5-A147DEA3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>
                <a:latin typeface="Blackadder ITC" panose="04020505051007020D02" pitchFamily="82" charset="0"/>
              </a:rPr>
              <a:t>Sklo s plastickým dekorom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5C584640-9C75-4769-9091-D792F68BE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5139" y="179475"/>
            <a:ext cx="3729036" cy="6313400"/>
          </a:xfr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470A50B-36BF-4029-BD70-475A0EB0B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6" y="1914525"/>
            <a:ext cx="3929062" cy="391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2729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210</Words>
  <Application>Microsoft Office PowerPoint</Application>
  <PresentationFormat>Širokouhlá</PresentationFormat>
  <Paragraphs>44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2" baseType="lpstr">
      <vt:lpstr>Arial</vt:lpstr>
      <vt:lpstr>Blackadder ITC</vt:lpstr>
      <vt:lpstr>Bodoni MT Condensed</vt:lpstr>
      <vt:lpstr>Calibri</vt:lpstr>
      <vt:lpstr>Calibri Light</vt:lpstr>
      <vt:lpstr>Javanese Text</vt:lpstr>
      <vt:lpstr>Motív Office</vt:lpstr>
      <vt:lpstr>Sklo a sklárstvo v stredoveku</vt:lpstr>
      <vt:lpstr>Obsah:</vt:lpstr>
      <vt:lpstr>Dejiny skla a sklarní</vt:lpstr>
      <vt:lpstr>Lesné sklo</vt:lpstr>
      <vt:lpstr>Výroba skla</vt:lpstr>
      <vt:lpstr>Sklárska huť</vt:lpstr>
      <vt:lpstr>Stredoveké sklárstvo v Lužických horách </vt:lpstr>
      <vt:lpstr>Sklo vrcholného stredovekého sklárstva 13. – polovica 14. stor. </vt:lpstr>
      <vt:lpstr>Sklo s plastickým dekorom</vt:lpstr>
      <vt:lpstr>Sklo s optickým dekorom</vt:lpstr>
      <vt:lpstr>Sklo fúkané hladké</vt:lpstr>
      <vt:lpstr>Sklo malované zlatom a emailom</vt:lpstr>
      <vt:lpstr>Okenné sklo</vt:lpstr>
      <vt:lpstr>Rôzne</vt:lpstr>
      <vt:lpstr>Použitá litertúra: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Sklo a sklárstvo v stredoveku</dc:title>
  <dc:creator>Natália Sádecká</dc:creator>
  <cp:lastModifiedBy>Natália Sádecká</cp:lastModifiedBy>
  <cp:revision>30</cp:revision>
  <dcterms:created xsi:type="dcterms:W3CDTF">2020-12-12T14:25:25Z</dcterms:created>
  <dcterms:modified xsi:type="dcterms:W3CDTF">2021-01-04T16:02:21Z</dcterms:modified>
</cp:coreProperties>
</file>