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6" r:id="rId19"/>
    <p:sldId id="274" r:id="rId20"/>
    <p:sldId id="275" r:id="rId21"/>
    <p:sldId id="273" r:id="rId22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491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341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97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45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926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47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11/9/2020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043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11/9/2020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53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11/9/2020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39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11/9/2020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71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11/9/2020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3655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89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44" r:id="rId5"/>
    <p:sldLayoutId id="2147483750" r:id="rId6"/>
    <p:sldLayoutId id="2147483751" r:id="rId7"/>
    <p:sldLayoutId id="2147483741" r:id="rId8"/>
    <p:sldLayoutId id="2147483742" r:id="rId9"/>
    <p:sldLayoutId id="2147483743" r:id="rId10"/>
    <p:sldLayoutId id="214748374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1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nY06Bw5zh-k" TargetMode="External"/><Relationship Id="rId3" Type="http://schemas.openxmlformats.org/officeDocument/2006/relationships/hyperlink" Target="https://en.wikipedia.org/wiki/Water_wheel" TargetMode="External"/><Relationship Id="rId7" Type="http://schemas.openxmlformats.org/officeDocument/2006/relationships/hyperlink" Target="https://www.youtube.com/watch?v=3MaMbhoV21w&amp;t=1s" TargetMode="External"/><Relationship Id="rId2" Type="http://schemas.openxmlformats.org/officeDocument/2006/relationships/hyperlink" Target="https://cs.wikipedia.org/wiki/Ml&#253;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Philo_of_Byzantium" TargetMode="External"/><Relationship Id="rId5" Type="http://schemas.openxmlformats.org/officeDocument/2006/relationships/hyperlink" Target="https://en.wikipedia.org/wiki/Barbegal_aqueduct_and_mills" TargetMode="External"/><Relationship Id="rId4" Type="http://schemas.openxmlformats.org/officeDocument/2006/relationships/hyperlink" Target="https://sk.wikipedia.org/wiki/Meden&#253;_h&#225;mor_v_Banskej_Bystrici#Meden&#253;_h&#225;mor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Dalgarven_grindstone.JPG#/media/File:Dalgarven_grindstone.JPG" TargetMode="External"/><Relationship Id="rId2" Type="http://schemas.openxmlformats.org/officeDocument/2006/relationships/hyperlink" Target="http://www.waterhistory.org/histories/barbegal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48C321-5A1F-486E-9BF7-515AC820FE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9CF3FB7-5A50-42D1-BF3E-D797D77D14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055" y="2350017"/>
            <a:ext cx="4775075" cy="1630906"/>
          </a:xfrm>
        </p:spPr>
        <p:txBody>
          <a:bodyPr>
            <a:normAutofit/>
          </a:bodyPr>
          <a:lstStyle/>
          <a:p>
            <a:r>
              <a:rPr lang="sk-SK" sz="4400" dirty="0">
                <a:solidFill>
                  <a:schemeClr val="tx1"/>
                </a:solidFill>
              </a:rPr>
              <a:t>Vodný mlyn - Technológia</a:t>
            </a:r>
            <a:endParaRPr lang="en-GB" sz="4400" dirty="0">
              <a:solidFill>
                <a:schemeClr val="tx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1355D08-104F-406C-87DE-799FF349F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6055" y="3990546"/>
            <a:ext cx="4775075" cy="559656"/>
          </a:xfrm>
        </p:spPr>
        <p:txBody>
          <a:bodyPr>
            <a:normAutofit/>
          </a:bodyPr>
          <a:lstStyle/>
          <a:p>
            <a:r>
              <a:rPr lang="sk-SK" dirty="0">
                <a:solidFill>
                  <a:schemeClr val="tx1"/>
                </a:solidFill>
              </a:rPr>
              <a:t>Martin Valent, 498460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5705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3F22DC-0E9B-4D24-BF29-866FA90F3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+mn-lt"/>
              </a:rPr>
              <a:t>Archeologicky skúmané mlyny – Čechy a Morava</a:t>
            </a:r>
            <a:endParaRPr lang="en-GB" dirty="0">
              <a:latin typeface="+mn-lt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6821942-3534-41D2-8FD5-EEB22F9B0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1800" b="1" dirty="0">
                <a:solidFill>
                  <a:schemeClr val="accent6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Vodný mlyn na drvenie zlatej rudy na rieke Otave – okres </a:t>
            </a:r>
            <a:r>
              <a:rPr lang="sk-SK" sz="1800" b="1" dirty="0" err="1">
                <a:solidFill>
                  <a:schemeClr val="accent6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Písek</a:t>
            </a:r>
            <a:r>
              <a:rPr lang="sk-SK" sz="1800" b="1" dirty="0">
                <a:solidFill>
                  <a:schemeClr val="accent6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poloha „Pod starou </a:t>
            </a:r>
            <a:r>
              <a:rPr lang="sk-SK" sz="1800" b="1" dirty="0" err="1">
                <a:solidFill>
                  <a:schemeClr val="accent6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pazdernou</a:t>
            </a:r>
            <a:r>
              <a:rPr lang="sk-SK" sz="1800" b="1" dirty="0">
                <a:solidFill>
                  <a:schemeClr val="accent6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</a:p>
          <a:p>
            <a:r>
              <a:rPr lang="sk-SK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Predpokladaný vodný mlyn v stredovekej obci v </a:t>
            </a:r>
            <a:r>
              <a:rPr lang="sk-SK" sz="18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Spáleném</a:t>
            </a:r>
            <a:r>
              <a:rPr lang="sk-SK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 (kataster </a:t>
            </a:r>
            <a:r>
              <a:rPr lang="sk-SK" sz="18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Vyžlovka</a:t>
            </a:r>
            <a:r>
              <a:rPr lang="sk-SK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, okres Kolín)</a:t>
            </a:r>
          </a:p>
          <a:p>
            <a:r>
              <a:rPr lang="sk-SK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Predpokladané vodné mlyny v </a:t>
            </a:r>
            <a:r>
              <a:rPr lang="sk-SK" sz="18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Libkovicích</a:t>
            </a:r>
            <a:r>
              <a:rPr lang="sk-SK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sk-SK" sz="18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Mostecku</a:t>
            </a:r>
            <a:r>
              <a:rPr lang="sk-SK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(kataster </a:t>
            </a:r>
            <a:r>
              <a:rPr lang="sk-SK" sz="18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Libkovice</a:t>
            </a:r>
            <a:r>
              <a:rPr lang="sk-SK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okres Most)</a:t>
            </a:r>
          </a:p>
          <a:p>
            <a:r>
              <a:rPr lang="sk-SK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Predpokladaný vodný mlyn v obci </a:t>
            </a:r>
            <a:r>
              <a:rPr lang="sk-SK" sz="18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Ústupenice</a:t>
            </a:r>
            <a:r>
              <a:rPr lang="sk-SK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 (kataster </a:t>
            </a:r>
            <a:r>
              <a:rPr lang="sk-SK" sz="18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Doubravice</a:t>
            </a:r>
            <a:r>
              <a:rPr lang="sk-SK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, okres Příbram)</a:t>
            </a:r>
          </a:p>
          <a:p>
            <a:r>
              <a:rPr lang="sk-SK" sz="1800" b="1" dirty="0">
                <a:solidFill>
                  <a:schemeClr val="accent6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Vodný mlyn zaniknutej obce </a:t>
            </a:r>
            <a:r>
              <a:rPr lang="sk-SK" sz="1800" b="1" dirty="0" err="1">
                <a:solidFill>
                  <a:schemeClr val="accent6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Mstěnice</a:t>
            </a:r>
            <a:r>
              <a:rPr lang="sk-SK" sz="1800" b="1" dirty="0">
                <a:solidFill>
                  <a:schemeClr val="accent6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(kataster </a:t>
            </a:r>
            <a:r>
              <a:rPr lang="sk-SK" sz="1800" b="1" dirty="0" err="1">
                <a:solidFill>
                  <a:schemeClr val="accent6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Hroto</a:t>
            </a:r>
            <a:r>
              <a:rPr lang="sk-SK" sz="1800" b="1" dirty="0" err="1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vice</a:t>
            </a:r>
            <a:r>
              <a:rPr lang="sk-SK" sz="1800" b="1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okres Břeclav)</a:t>
            </a:r>
          </a:p>
          <a:p>
            <a:r>
              <a:rPr lang="sk-SK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Vodný mlyn v </a:t>
            </a:r>
            <a:r>
              <a:rPr lang="sk-SK" sz="18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Jahod</a:t>
            </a:r>
            <a:r>
              <a:rPr lang="sk-SK" sz="18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ově</a:t>
            </a:r>
            <a:r>
              <a:rPr lang="sk-SK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 (kataster </a:t>
            </a:r>
            <a:r>
              <a:rPr lang="sk-SK" sz="18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Jahodov</a:t>
            </a:r>
            <a:r>
              <a:rPr lang="sk-SK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, okres </a:t>
            </a:r>
            <a:r>
              <a:rPr lang="sk-SK" sz="18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Rychnov</a:t>
            </a:r>
            <a:r>
              <a:rPr lang="sk-SK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 nad </a:t>
            </a:r>
            <a:r>
              <a:rPr lang="sk-SK" sz="18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Kněžnou</a:t>
            </a:r>
            <a:r>
              <a:rPr lang="sk-SK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r>
              <a:rPr lang="sk-SK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Predpokladaný vodný mlyn vo </a:t>
            </a:r>
            <a:r>
              <a:rPr lang="sk-SK" sz="18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Velkém</a:t>
            </a:r>
            <a:r>
              <a:rPr lang="sk-SK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Poříči</a:t>
            </a:r>
            <a:r>
              <a:rPr lang="sk-SK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(kataster </a:t>
            </a:r>
            <a:r>
              <a:rPr lang="sk-SK" sz="18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Velké</a:t>
            </a:r>
            <a:r>
              <a:rPr lang="sk-SK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Poříčí</a:t>
            </a:r>
            <a:r>
              <a:rPr lang="sk-SK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okres </a:t>
            </a:r>
            <a:r>
              <a:rPr lang="sk-SK" sz="18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Náchod</a:t>
            </a:r>
            <a:r>
              <a:rPr lang="sk-SK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r>
              <a:rPr lang="sk-SK" sz="1800" b="1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Vodný mlyn </a:t>
            </a:r>
            <a:r>
              <a:rPr lang="sk-SK" sz="1800" b="1" dirty="0" err="1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Touchořiny</a:t>
            </a:r>
            <a:r>
              <a:rPr lang="sk-SK" sz="1800" b="1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čp</a:t>
            </a:r>
            <a:r>
              <a:rPr lang="sk-SK" sz="1800" b="1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40 (kataster </a:t>
            </a:r>
            <a:r>
              <a:rPr lang="sk-SK" sz="1800" b="1" dirty="0" err="1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Touchořiny</a:t>
            </a:r>
            <a:r>
              <a:rPr lang="sk-SK" sz="1800" b="1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okres Litoměřice)</a:t>
            </a:r>
          </a:p>
          <a:p>
            <a:endParaRPr lang="sk-SK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087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82E2A95-1A08-4118-83C6-B1CA5648E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FFEFC7E-85EE-4AC9-A351-FBEB13A1D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34" y="237744"/>
            <a:ext cx="2926080" cy="638251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B2511BB-FC4C-45F3-94EB-661D6806C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9100" y="413053"/>
            <a:ext cx="2616201" cy="606459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Zástupný objekt pre obsah 2">
            <a:extLst>
              <a:ext uri="{FF2B5EF4-FFF2-40B4-BE49-F238E27FC236}">
                <a16:creationId xmlns:a16="http://schemas.microsoft.com/office/drawing/2014/main" id="{FC3553BA-872D-475B-B8BC-2EC0F0ECC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960" y="1518252"/>
            <a:ext cx="2312479" cy="3854197"/>
          </a:xfrm>
        </p:spPr>
        <p:txBody>
          <a:bodyPr>
            <a:normAutofit/>
          </a:bodyPr>
          <a:lstStyle/>
          <a:p>
            <a:r>
              <a:rPr lang="sk-SK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pozostatky stavby v </a:t>
            </a:r>
            <a:r>
              <a:rPr lang="sk-SK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Mstěnicích</a:t>
            </a:r>
            <a:r>
              <a:rPr lang="sk-SK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ktorá bola interpretovaná ako mlyn.</a:t>
            </a:r>
          </a:p>
          <a:p>
            <a:r>
              <a:rPr lang="sk-SK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tmavým čiernym pásom je zvýraznená predpokladaná staršia fáza tohto mlynu.</a:t>
            </a:r>
          </a:p>
          <a:p>
            <a:r>
              <a:rPr lang="sk-SK" sz="14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na spoľahlivú interpretáciu často chýbajú dôležité nálezy</a:t>
            </a:r>
            <a:endParaRPr lang="sk-SK" sz="13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8DC0EC7-60EA-4BD3-BC04-D547DE1B2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9764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BA20B718-092A-4478-9B04-ABEE068AC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850" y="514349"/>
            <a:ext cx="7881430" cy="5762625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675E8E4F-6435-41C5-8FF1-228549AAFDEE}"/>
              </a:ext>
            </a:extLst>
          </p:cNvPr>
          <p:cNvSpPr txBox="1"/>
          <p:nvPr/>
        </p:nvSpPr>
        <p:spPr>
          <a:xfrm>
            <a:off x="419100" y="5437241"/>
            <a:ext cx="224605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GALUSOVÁ, Lucie. Vodní </a:t>
            </a:r>
            <a:r>
              <a:rPr lang="sk-SK" sz="1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mlýn</a:t>
            </a:r>
            <a:r>
              <a:rPr lang="sk-SK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jako</a:t>
            </a:r>
            <a:r>
              <a:rPr lang="sk-SK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objekt archeologického </a:t>
            </a:r>
            <a:r>
              <a:rPr lang="sk-SK" sz="1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výzkumu</a:t>
            </a:r>
            <a:r>
              <a:rPr lang="sk-SK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k-SK" sz="110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Archaeologia</a:t>
            </a:r>
            <a:r>
              <a:rPr lang="sk-SK" sz="11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10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historica</a:t>
            </a:r>
            <a:r>
              <a:rPr lang="sk-SK" sz="11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2015, roč. 40, č. 1, s. 275. ISSN 2336-4386 (online), ISSN 0231-5823 (tlač.)</a:t>
            </a:r>
            <a:endParaRPr lang="sk-SK" sz="1100" dirty="0">
              <a:solidFill>
                <a:schemeClr val="tx1">
                  <a:lumMod val="85000"/>
                  <a:lumOff val="1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5724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82E2A95-1A08-4118-83C6-B1CA5648E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8DC0EC7-60EA-4BD3-BC04-D547DE1B2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122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E1336DEB-B736-41C5-BF7F-D8A85B555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1" y="616216"/>
            <a:ext cx="4114800" cy="562556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FFEFC7E-85EE-4AC9-A351-FBEB13A1D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2511BB-FC4C-45F3-94EB-661D6806C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56699" y="413053"/>
            <a:ext cx="2616201" cy="606459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FAD50A5-404B-4CBA-8E05-0B7C3D702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1801" y="2149814"/>
            <a:ext cx="2312479" cy="2374562"/>
          </a:xfrm>
        </p:spPr>
        <p:txBody>
          <a:bodyPr>
            <a:normAutofit/>
          </a:bodyPr>
          <a:lstStyle/>
          <a:p>
            <a:r>
              <a:rPr lang="sk-SK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časť keramiky nájdenej počas výskumu na lokalite </a:t>
            </a:r>
            <a:r>
              <a:rPr lang="sk-SK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Touchořiny</a:t>
            </a:r>
            <a:r>
              <a:rPr lang="sk-SK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sk-SK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čp</a:t>
            </a:r>
            <a:r>
              <a:rPr lang="sk-SK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40, kresba V. </a:t>
            </a:r>
            <a:r>
              <a:rPr lang="sk-SK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Rohanová</a:t>
            </a:r>
            <a:endParaRPr lang="sk-SK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9956797F-90DA-416D-AEEA-A6D6FDCBA06B}"/>
              </a:ext>
            </a:extLst>
          </p:cNvPr>
          <p:cNvSpPr txBox="1"/>
          <p:nvPr/>
        </p:nvSpPr>
        <p:spPr>
          <a:xfrm>
            <a:off x="9527647" y="5475713"/>
            <a:ext cx="2212974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5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GALUSOVÁ, Lucie. Vodní </a:t>
            </a:r>
            <a:r>
              <a:rPr lang="sk-SK" sz="105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mlýn</a:t>
            </a:r>
            <a:r>
              <a:rPr lang="sk-SK" sz="105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05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jako</a:t>
            </a:r>
            <a:r>
              <a:rPr lang="sk-SK" sz="105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objekt archeologického </a:t>
            </a:r>
            <a:r>
              <a:rPr lang="sk-SK" sz="105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výzkumu</a:t>
            </a:r>
            <a:r>
              <a:rPr lang="sk-SK" sz="105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k-SK" sz="105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Archaeologia</a:t>
            </a:r>
            <a:r>
              <a:rPr lang="sk-SK" sz="105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05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historica</a:t>
            </a:r>
            <a:r>
              <a:rPr lang="sk-SK" sz="105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05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2015, roč. 40, č. 1, s. 277. ISSN 2336-4386 (online), ISSN 0231-5823 (tlač.)</a:t>
            </a:r>
            <a:endParaRPr lang="sk-SK" sz="1050" dirty="0">
              <a:solidFill>
                <a:schemeClr val="tx1">
                  <a:lumMod val="85000"/>
                  <a:lumOff val="1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42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D4256D-AFF7-431F-A72B-A6142DC6F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Archeologicky skúmané mlyny - Nemecko</a:t>
            </a:r>
            <a:endParaRPr lang="en-GB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56E294E-DDA8-4ED8-9C7D-5BEBB1300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sk-SK" sz="1600" b="1" dirty="0"/>
              <a:t>- predpokladaný vodný mlyn pri </a:t>
            </a:r>
            <a:r>
              <a:rPr lang="en-GB" sz="1600" b="1" u="none" strike="noStrike" baseline="0" dirty="0" err="1"/>
              <a:t>Lösnichu</a:t>
            </a:r>
            <a:r>
              <a:rPr lang="sk-SK" sz="1600" b="1" dirty="0"/>
              <a:t> </a:t>
            </a:r>
            <a:r>
              <a:rPr lang="en-GB" sz="1600" b="1" u="none" strike="noStrike" baseline="0" dirty="0"/>
              <a:t>(</a:t>
            </a:r>
            <a:r>
              <a:rPr lang="en-GB" sz="1600" b="1" u="none" strike="noStrike" baseline="0" dirty="0" err="1"/>
              <a:t>okr</a:t>
            </a:r>
            <a:r>
              <a:rPr lang="en-GB" sz="1600" b="1" u="none" strike="noStrike" baseline="0" dirty="0"/>
              <a:t>. Bernkastel-Wittlich, </a:t>
            </a:r>
            <a:r>
              <a:rPr lang="en-GB" sz="1600" b="1" u="none" strike="noStrike" baseline="0" dirty="0" err="1"/>
              <a:t>Porýn</a:t>
            </a:r>
            <a:r>
              <a:rPr lang="sk-SK" sz="1600" b="1" dirty="0" err="1"/>
              <a:t>ie</a:t>
            </a:r>
            <a:r>
              <a:rPr lang="en-GB" sz="1600" b="1" u="none" strike="noStrike" baseline="0" dirty="0"/>
              <a:t>-</a:t>
            </a:r>
            <a:r>
              <a:rPr lang="en-GB" sz="1600" b="1" u="none" strike="noStrike" baseline="0" dirty="0" err="1"/>
              <a:t>Falc</a:t>
            </a:r>
            <a:r>
              <a:rPr lang="sk-SK" sz="1600" b="1" dirty="0" err="1"/>
              <a:t>ko</a:t>
            </a:r>
            <a:r>
              <a:rPr lang="en-GB" sz="1600" b="1" u="none" strike="noStrike" baseline="0" dirty="0"/>
              <a:t>)</a:t>
            </a:r>
            <a:endParaRPr lang="sk-SK" sz="1600" b="1" u="none" strike="noStrike" baseline="0" dirty="0"/>
          </a:p>
          <a:p>
            <a:pPr algn="l"/>
            <a:r>
              <a:rPr lang="sk-SK" sz="1600" b="1" dirty="0"/>
              <a:t>- lodný mlyn pri </a:t>
            </a:r>
            <a:r>
              <a:rPr lang="sk-SK" sz="1600" b="1" dirty="0" err="1"/>
              <a:t>Gimbsheime</a:t>
            </a:r>
            <a:r>
              <a:rPr lang="sk-SK" sz="1600" b="1" dirty="0"/>
              <a:t> </a:t>
            </a:r>
            <a:r>
              <a:rPr lang="en-GB" sz="1600" b="1" u="none" strike="noStrike" baseline="0" dirty="0"/>
              <a:t>(</a:t>
            </a:r>
            <a:r>
              <a:rPr lang="en-GB" sz="1600" b="1" u="none" strike="noStrike" baseline="0" dirty="0" err="1"/>
              <a:t>okr</a:t>
            </a:r>
            <a:r>
              <a:rPr lang="en-GB" sz="1600" b="1" u="none" strike="noStrike" baseline="0" dirty="0"/>
              <a:t>. </a:t>
            </a:r>
            <a:r>
              <a:rPr lang="en-GB" sz="1600" b="1" u="none" strike="noStrike" baseline="0" dirty="0" err="1"/>
              <a:t>Alzey</a:t>
            </a:r>
            <a:r>
              <a:rPr lang="en-GB" sz="1600" b="1" u="none" strike="noStrike" baseline="0" dirty="0"/>
              <a:t>-Worms,</a:t>
            </a:r>
            <a:r>
              <a:rPr lang="sk-SK" sz="1600" b="1" u="none" strike="noStrike" baseline="0" dirty="0"/>
              <a:t> </a:t>
            </a:r>
            <a:r>
              <a:rPr lang="en-GB" sz="1600" b="1" u="none" strike="noStrike" baseline="0" dirty="0" err="1"/>
              <a:t>Porýn</a:t>
            </a:r>
            <a:r>
              <a:rPr lang="sk-SK" sz="1600" b="1" dirty="0" err="1"/>
              <a:t>ie</a:t>
            </a:r>
            <a:r>
              <a:rPr lang="en-GB" sz="1600" b="1" u="none" strike="noStrike" baseline="0" dirty="0"/>
              <a:t>-</a:t>
            </a:r>
            <a:r>
              <a:rPr lang="en-GB" sz="1600" b="1" u="none" strike="noStrike" baseline="0" dirty="0" err="1"/>
              <a:t>Falc</a:t>
            </a:r>
            <a:r>
              <a:rPr lang="sk-SK" sz="1600" b="1" u="none" strike="noStrike" baseline="0" dirty="0" err="1"/>
              <a:t>ko</a:t>
            </a:r>
            <a:r>
              <a:rPr lang="en-GB" sz="1600" b="1" u="none" strike="noStrike" baseline="0" dirty="0"/>
              <a:t>)</a:t>
            </a:r>
            <a:endParaRPr lang="sk-SK" sz="1600" b="1" u="none" strike="noStrike" baseline="0" dirty="0"/>
          </a:p>
          <a:p>
            <a:pPr algn="l"/>
            <a:r>
              <a:rPr lang="sk-SK" sz="1600" b="1" dirty="0"/>
              <a:t>- </a:t>
            </a:r>
            <a:r>
              <a:rPr lang="sk-SK" sz="1600" b="1" dirty="0">
                <a:solidFill>
                  <a:schemeClr val="accent6">
                    <a:lumMod val="75000"/>
                  </a:schemeClr>
                </a:solidFill>
              </a:rPr>
              <a:t>vodný mlyn pri </a:t>
            </a:r>
            <a:r>
              <a:rPr lang="sk-SK" sz="1600" b="1" dirty="0" err="1">
                <a:solidFill>
                  <a:schemeClr val="accent6">
                    <a:lumMod val="75000"/>
                  </a:schemeClr>
                </a:solidFill>
              </a:rPr>
              <a:t>Dasingu</a:t>
            </a:r>
            <a:r>
              <a:rPr lang="sk-SK" sz="1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1600" b="1" u="none" strike="noStrike" baseline="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GB" sz="1600" b="1" u="none" strike="noStrike" baseline="0" dirty="0" err="1">
                <a:solidFill>
                  <a:schemeClr val="accent6">
                    <a:lumMod val="75000"/>
                  </a:schemeClr>
                </a:solidFill>
              </a:rPr>
              <a:t>okr</a:t>
            </a:r>
            <a:r>
              <a:rPr lang="en-GB" sz="1600" b="1" u="none" strike="noStrike" baseline="0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GB" sz="1600" b="1" u="none" strike="noStrike" baseline="0" dirty="0" err="1">
                <a:solidFill>
                  <a:schemeClr val="accent6">
                    <a:lumMod val="75000"/>
                  </a:schemeClr>
                </a:solidFill>
              </a:rPr>
              <a:t>Aichach</a:t>
            </a:r>
            <a:r>
              <a:rPr lang="en-GB" sz="1600" b="1" u="none" strike="noStrike" baseline="0" dirty="0">
                <a:solidFill>
                  <a:schemeClr val="accent6">
                    <a:lumMod val="75000"/>
                  </a:schemeClr>
                </a:solidFill>
              </a:rPr>
              <a:t>-Friedberg,</a:t>
            </a:r>
            <a:r>
              <a:rPr lang="sk-SK" sz="1600" b="1" u="none" strike="noStrike" baseline="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1600" b="1" u="none" strike="noStrike" baseline="0" dirty="0" err="1">
                <a:solidFill>
                  <a:schemeClr val="accent6">
                    <a:lumMod val="75000"/>
                  </a:schemeClr>
                </a:solidFill>
              </a:rPr>
              <a:t>Bavorsko</a:t>
            </a:r>
            <a:r>
              <a:rPr lang="en-GB" sz="1600" b="1" u="none" strike="noStrike" baseline="0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sk-SK" sz="1600" b="1" u="none" strike="noStrike" baseline="0" dirty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sk-SK" sz="1600" b="1" dirty="0"/>
              <a:t>- predpokladaný vodný mlyn pri </a:t>
            </a:r>
            <a:r>
              <a:rPr lang="sk-SK" sz="1600" b="1" dirty="0" err="1"/>
              <a:t>Gredingu</a:t>
            </a:r>
            <a:r>
              <a:rPr lang="sk-SK" sz="1600" b="1" dirty="0"/>
              <a:t> (</a:t>
            </a:r>
            <a:r>
              <a:rPr lang="sk-SK" sz="1600" b="1" dirty="0" err="1"/>
              <a:t>okr</a:t>
            </a:r>
            <a:r>
              <a:rPr lang="sk-SK" sz="1600" b="1" dirty="0"/>
              <a:t>. Roth, Bavorsko)</a:t>
            </a:r>
          </a:p>
          <a:p>
            <a:pPr algn="l"/>
            <a:r>
              <a:rPr lang="sk-SK" sz="1600" b="1" dirty="0"/>
              <a:t>- </a:t>
            </a:r>
            <a:r>
              <a:rPr lang="sk-SK" sz="1600" b="1" u="none" strike="noStrike" baseline="0" dirty="0"/>
              <a:t>vodný mlyn </a:t>
            </a:r>
            <a:r>
              <a:rPr lang="sk-SK" sz="1600" b="1" dirty="0"/>
              <a:t>pri</a:t>
            </a:r>
            <a:r>
              <a:rPr lang="en-GB" sz="1600" b="1" u="none" strike="noStrike" baseline="0" dirty="0"/>
              <a:t> </a:t>
            </a:r>
            <a:r>
              <a:rPr lang="en-GB" sz="1600" b="1" u="none" strike="noStrike" baseline="0" dirty="0" err="1"/>
              <a:t>Erftstadt-Niederbergu</a:t>
            </a:r>
            <a:r>
              <a:rPr lang="en-GB" sz="1600" b="1" u="none" strike="noStrike" baseline="0" dirty="0"/>
              <a:t> (</a:t>
            </a:r>
            <a:r>
              <a:rPr lang="en-GB" sz="1600" b="1" u="none" strike="noStrike" baseline="0" dirty="0" err="1"/>
              <a:t>okr</a:t>
            </a:r>
            <a:r>
              <a:rPr lang="en-GB" sz="1600" b="1" u="none" strike="noStrike" baseline="0" dirty="0"/>
              <a:t>. Rhein-</a:t>
            </a:r>
            <a:r>
              <a:rPr lang="en-GB" sz="1600" b="1" u="none" strike="noStrike" baseline="0" dirty="0" err="1"/>
              <a:t>Erft</a:t>
            </a:r>
            <a:r>
              <a:rPr lang="en-GB" sz="1600" b="1" u="none" strike="noStrike" baseline="0" dirty="0"/>
              <a:t>-Kreis, Severn</a:t>
            </a:r>
            <a:r>
              <a:rPr lang="sk-SK" sz="1600" b="1" dirty="0"/>
              <a:t>é</a:t>
            </a:r>
            <a:r>
              <a:rPr lang="en-GB" sz="1600" b="1" u="none" strike="noStrike" baseline="0" dirty="0"/>
              <a:t> </a:t>
            </a:r>
            <a:r>
              <a:rPr lang="en-GB" sz="1600" b="1" u="none" strike="noStrike" baseline="0" dirty="0" err="1"/>
              <a:t>Porýn</a:t>
            </a:r>
            <a:r>
              <a:rPr lang="sk-SK" sz="1600" b="1" u="none" strike="noStrike" baseline="0" dirty="0" err="1"/>
              <a:t>ie</a:t>
            </a:r>
            <a:r>
              <a:rPr lang="en-GB" sz="1600" b="1" u="none" strike="noStrike" baseline="0" dirty="0"/>
              <a:t>-</a:t>
            </a:r>
            <a:r>
              <a:rPr lang="en-GB" sz="1600" b="1" u="none" strike="noStrike" baseline="0" dirty="0" err="1"/>
              <a:t>Vestfálsko</a:t>
            </a:r>
            <a:r>
              <a:rPr lang="en-GB" sz="1600" b="1" u="none" strike="noStrike" baseline="0" dirty="0"/>
              <a:t>)</a:t>
            </a:r>
            <a:endParaRPr lang="sk-SK" sz="1600" b="1" u="none" strike="noStrike" baseline="0" dirty="0"/>
          </a:p>
          <a:p>
            <a:pPr algn="l"/>
            <a:r>
              <a:rPr lang="sk-SK" sz="1600" b="1" dirty="0"/>
              <a:t>- predpokladaný vodný mlyn v priestore kláštora</a:t>
            </a:r>
            <a:r>
              <a:rPr lang="en-GB" sz="1600" b="1" u="none" strike="noStrike" baseline="0" dirty="0"/>
              <a:t> Fulda (</a:t>
            </a:r>
            <a:r>
              <a:rPr lang="en-GB" sz="1600" b="1" u="none" strike="noStrike" baseline="0" dirty="0" err="1"/>
              <a:t>okr</a:t>
            </a:r>
            <a:r>
              <a:rPr lang="en-GB" sz="1600" b="1" u="none" strike="noStrike" baseline="0" dirty="0"/>
              <a:t>. Fulda, </a:t>
            </a:r>
            <a:r>
              <a:rPr lang="en-GB" sz="1600" b="1" u="none" strike="noStrike" baseline="0" dirty="0" err="1"/>
              <a:t>Hesensko</a:t>
            </a:r>
            <a:r>
              <a:rPr lang="en-GB" sz="1600" b="1" u="none" strike="noStrike" baseline="0" dirty="0"/>
              <a:t>)</a:t>
            </a:r>
            <a:endParaRPr lang="sk-SK" sz="1600" b="1" u="none" strike="noStrike" baseline="0" dirty="0"/>
          </a:p>
          <a:p>
            <a:pPr algn="l"/>
            <a:r>
              <a:rPr lang="sk-SK" sz="1600" b="1" dirty="0"/>
              <a:t>- </a:t>
            </a:r>
            <a:r>
              <a:rPr lang="sk-SK" sz="1600" b="1" u="none" strike="noStrike" baseline="0" dirty="0"/>
              <a:t>vodný mlyn pri </a:t>
            </a:r>
            <a:r>
              <a:rPr lang="en-GB" sz="1600" b="1" u="none" strike="noStrike" baseline="0" dirty="0" err="1"/>
              <a:t>Bardowicku</a:t>
            </a:r>
            <a:r>
              <a:rPr lang="en-GB" sz="1600" b="1" u="none" strike="noStrike" baseline="0" dirty="0"/>
              <a:t> (</a:t>
            </a:r>
            <a:r>
              <a:rPr lang="en-GB" sz="1600" b="1" u="none" strike="noStrike" baseline="0" dirty="0" err="1"/>
              <a:t>okr</a:t>
            </a:r>
            <a:r>
              <a:rPr lang="en-GB" sz="1600" b="1" u="none" strike="noStrike" baseline="0" dirty="0"/>
              <a:t>. </a:t>
            </a:r>
            <a:r>
              <a:rPr lang="en-GB" sz="1600" b="1" u="none" strike="noStrike" baseline="0" dirty="0" err="1"/>
              <a:t>Lüneburg</a:t>
            </a:r>
            <a:r>
              <a:rPr lang="en-GB" sz="1600" b="1" u="none" strike="noStrike" baseline="0" dirty="0"/>
              <a:t>, </a:t>
            </a:r>
            <a:r>
              <a:rPr lang="en-GB" sz="1600" b="1" u="none" strike="noStrike" baseline="0" dirty="0" err="1"/>
              <a:t>Doln</a:t>
            </a:r>
            <a:r>
              <a:rPr lang="sk-SK" sz="1600" b="1" u="none" strike="noStrike" baseline="0" dirty="0"/>
              <a:t>é</a:t>
            </a:r>
            <a:r>
              <a:rPr lang="en-GB" sz="1600" b="1" u="none" strike="noStrike" baseline="0" dirty="0"/>
              <a:t> </a:t>
            </a:r>
            <a:r>
              <a:rPr lang="en-GB" sz="1600" b="1" u="none" strike="noStrike" baseline="0" dirty="0" err="1"/>
              <a:t>Sasko</a:t>
            </a:r>
            <a:r>
              <a:rPr lang="en-GB" sz="1600" b="1" u="none" strike="noStrike" baseline="0" dirty="0"/>
              <a:t>)</a:t>
            </a:r>
            <a:endParaRPr lang="sk-SK" sz="1600" b="1" u="none" strike="noStrike" baseline="0" dirty="0"/>
          </a:p>
          <a:p>
            <a:pPr algn="l"/>
            <a:r>
              <a:rPr lang="sk-SK" sz="1600" b="1" dirty="0"/>
              <a:t>- </a:t>
            </a:r>
            <a:r>
              <a:rPr lang="sk-SK" sz="1600" b="1" u="none" strike="noStrike" baseline="0" dirty="0"/>
              <a:t>vodný mlyn pri </a:t>
            </a:r>
            <a:r>
              <a:rPr lang="en-GB" sz="1600" b="1" u="none" strike="noStrike" baseline="0" dirty="0" err="1"/>
              <a:t>Grevenbroichu</a:t>
            </a:r>
            <a:r>
              <a:rPr lang="en-GB" sz="1600" b="1" u="none" strike="noStrike" baseline="0" dirty="0"/>
              <a:t> [</a:t>
            </a:r>
            <a:r>
              <a:rPr lang="en-GB" sz="1600" b="1" u="none" strike="noStrike" baseline="0" dirty="0" err="1"/>
              <a:t>Elfgen</a:t>
            </a:r>
            <a:r>
              <a:rPr lang="en-GB" sz="1600" b="1" u="none" strike="noStrike" baseline="0" dirty="0"/>
              <a:t>] (</a:t>
            </a:r>
            <a:r>
              <a:rPr lang="en-GB" sz="1600" b="1" u="none" strike="noStrike" baseline="0" dirty="0" err="1"/>
              <a:t>okr</a:t>
            </a:r>
            <a:r>
              <a:rPr lang="en-GB" sz="1600" b="1" u="none" strike="noStrike" baseline="0" dirty="0"/>
              <a:t>.</a:t>
            </a:r>
            <a:r>
              <a:rPr lang="sk-SK" sz="1600" b="1" dirty="0"/>
              <a:t> </a:t>
            </a:r>
            <a:r>
              <a:rPr lang="en-GB" sz="1600" b="1" u="none" strike="noStrike" baseline="0" dirty="0"/>
              <a:t>Rhein-Kreis Neuss, Severn</a:t>
            </a:r>
            <a:r>
              <a:rPr lang="sk-SK" sz="1600" b="1" u="none" strike="noStrike" baseline="0" dirty="0"/>
              <a:t>é</a:t>
            </a:r>
            <a:r>
              <a:rPr lang="en-GB" sz="1600" b="1" u="none" strike="noStrike" baseline="0" dirty="0"/>
              <a:t> </a:t>
            </a:r>
            <a:r>
              <a:rPr lang="en-GB" sz="1600" b="1" u="none" strike="noStrike" baseline="0" dirty="0" err="1"/>
              <a:t>Porýn</a:t>
            </a:r>
            <a:r>
              <a:rPr lang="sk-SK" sz="1600" b="1" u="none" strike="noStrike" baseline="0" dirty="0" err="1"/>
              <a:t>ie</a:t>
            </a:r>
            <a:r>
              <a:rPr lang="en-GB" sz="1600" b="1" u="none" strike="noStrike" baseline="0" dirty="0"/>
              <a:t>-</a:t>
            </a:r>
            <a:r>
              <a:rPr lang="en-GB" sz="1600" b="1" u="none" strike="noStrike" baseline="0" dirty="0" err="1"/>
              <a:t>Vestfálsko</a:t>
            </a:r>
            <a:r>
              <a:rPr lang="en-GB" sz="1600" b="1" u="none" strike="noStrike" baseline="0" dirty="0"/>
              <a:t>)</a:t>
            </a:r>
            <a:endParaRPr lang="sk-SK" sz="1600" b="1" u="none" strike="noStrike" baseline="0" dirty="0"/>
          </a:p>
          <a:p>
            <a:pPr algn="l"/>
            <a:r>
              <a:rPr lang="sk-SK" sz="1600" b="1" dirty="0"/>
              <a:t>- </a:t>
            </a:r>
            <a:r>
              <a:rPr lang="sk-SK" sz="1600" b="1" u="none" strike="noStrike" baseline="0" dirty="0"/>
              <a:t>predpokladaný vodný mlyn pri </a:t>
            </a:r>
            <a:r>
              <a:rPr lang="en-GB" sz="1600" b="1" u="none" strike="noStrike" baseline="0" dirty="0" err="1"/>
              <a:t>Jüterbogu</a:t>
            </a:r>
            <a:r>
              <a:rPr lang="en-GB" sz="1600" b="1" u="none" strike="noStrike" baseline="0" dirty="0"/>
              <a:t> (</a:t>
            </a:r>
            <a:r>
              <a:rPr lang="en-GB" sz="1600" b="1" u="none" strike="noStrike" baseline="0" dirty="0" err="1"/>
              <a:t>okr</a:t>
            </a:r>
            <a:r>
              <a:rPr lang="en-GB" sz="1600" b="1" u="none" strike="noStrike" baseline="0" dirty="0"/>
              <a:t>.</a:t>
            </a:r>
            <a:r>
              <a:rPr lang="sk-SK" sz="1600" b="1" u="none" strike="noStrike" baseline="0" dirty="0"/>
              <a:t> </a:t>
            </a:r>
            <a:r>
              <a:rPr lang="en-GB" sz="1600" b="1" u="none" strike="noStrike" baseline="0" dirty="0" err="1"/>
              <a:t>Teltow-Fläming</a:t>
            </a:r>
            <a:r>
              <a:rPr lang="en-GB" sz="1600" b="1" u="none" strike="noStrike" baseline="0" dirty="0"/>
              <a:t>, </a:t>
            </a:r>
            <a:r>
              <a:rPr lang="en-GB" sz="1600" b="1" u="none" strike="noStrike" baseline="0" dirty="0" err="1"/>
              <a:t>Braniborsko</a:t>
            </a:r>
            <a:r>
              <a:rPr lang="en-GB" sz="1600" b="1" u="none" strike="noStrike" baseline="0" dirty="0"/>
              <a:t>)</a:t>
            </a:r>
            <a:endParaRPr lang="sk-SK" sz="1600" b="1" u="none" strike="noStrike" baseline="0" dirty="0"/>
          </a:p>
          <a:p>
            <a:pPr algn="l"/>
            <a:r>
              <a:rPr lang="sk-SK" sz="1600" b="1" dirty="0"/>
              <a:t>- </a:t>
            </a:r>
            <a:r>
              <a:rPr lang="sk-SK" sz="1600" b="1" u="none" strike="noStrike" baseline="0" dirty="0"/>
              <a:t>vodný mlyn pri obci </a:t>
            </a:r>
            <a:r>
              <a:rPr lang="en-GB" sz="1600" b="1" u="none" strike="noStrike" baseline="0" dirty="0" err="1"/>
              <a:t>Ahrensfelde</a:t>
            </a:r>
            <a:r>
              <a:rPr lang="en-GB" sz="1600" b="1" u="none" strike="noStrike" baseline="0" dirty="0"/>
              <a:t> (</a:t>
            </a:r>
            <a:r>
              <a:rPr lang="en-GB" sz="1600" b="1" u="none" strike="noStrike" baseline="0" dirty="0" err="1"/>
              <a:t>okr</a:t>
            </a:r>
            <a:r>
              <a:rPr lang="en-GB" sz="1600" b="1" u="none" strike="noStrike" baseline="0" dirty="0"/>
              <a:t>. </a:t>
            </a:r>
            <a:r>
              <a:rPr lang="en-GB" sz="1600" b="1" u="none" strike="noStrike" baseline="0" dirty="0" err="1"/>
              <a:t>Barnim</a:t>
            </a:r>
            <a:r>
              <a:rPr lang="en-GB" sz="1600" b="1" u="none" strike="noStrike" baseline="0" dirty="0"/>
              <a:t>, </a:t>
            </a:r>
            <a:r>
              <a:rPr lang="en-GB" sz="1600" b="1" u="none" strike="noStrike" baseline="0" dirty="0" err="1"/>
              <a:t>Braniborsko</a:t>
            </a:r>
            <a:r>
              <a:rPr lang="en-GB" sz="1600" b="1" u="none" strike="noStrike" baseline="0" dirty="0"/>
              <a:t>)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1244269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E9EDDFA-8F05-462B-8D3E-5B9C4FBC7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84E571E2-DB1E-450C-B01E-AE25FC75D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157007"/>
            <a:ext cx="3857625" cy="631855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43F9A23-3237-4ED6-A1E9-C0E6530E0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3CD46D-4335-4BA4-842A-BF835A99C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A6B30F1-AB4B-4C57-83DC-6692EACE2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1392555"/>
          </a:xfrm>
        </p:spPr>
        <p:txBody>
          <a:bodyPr>
            <a:normAutofit lnSpcReduction="10000"/>
          </a:bodyPr>
          <a:lstStyle/>
          <a:p>
            <a:r>
              <a:rPr lang="sk-SK" dirty="0"/>
              <a:t>- na základe veľmi dobre dochovaných nálezov v </a:t>
            </a:r>
            <a:r>
              <a:rPr lang="sk-SK" dirty="0" err="1"/>
              <a:t>Dasingu</a:t>
            </a:r>
            <a:r>
              <a:rPr lang="sk-SK" dirty="0"/>
              <a:t> bolo možné vytvoriť túto detailnú </a:t>
            </a:r>
            <a:r>
              <a:rPr lang="sk-SK" dirty="0" err="1"/>
              <a:t>infografiku</a:t>
            </a:r>
            <a:endParaRPr lang="sk-SK" dirty="0"/>
          </a:p>
          <a:p>
            <a:r>
              <a:rPr lang="sk-SK" dirty="0"/>
              <a:t>- najstaršia fáza mlynu pochádza z rímskej éry, pozorujeme tu aj </a:t>
            </a:r>
            <a:r>
              <a:rPr lang="sk-SK" dirty="0" err="1"/>
              <a:t>merovejovskú</a:t>
            </a:r>
            <a:r>
              <a:rPr lang="sk-SK" dirty="0"/>
              <a:t> a karolínsku éru</a:t>
            </a:r>
            <a:endParaRPr lang="en-GB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378833BF-20A2-438D-8147-38AADDFBC9C8}"/>
              </a:ext>
            </a:extLst>
          </p:cNvPr>
          <p:cNvSpPr txBox="1"/>
          <p:nvPr/>
        </p:nvSpPr>
        <p:spPr>
          <a:xfrm>
            <a:off x="6809001" y="5307089"/>
            <a:ext cx="2469204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GALUSOVÁ, Lucie. Vodní </a:t>
            </a:r>
            <a:r>
              <a:rPr lang="sk-SK" sz="1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mlýn</a:t>
            </a:r>
            <a:r>
              <a:rPr lang="sk-SK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jako</a:t>
            </a:r>
            <a:r>
              <a:rPr lang="sk-SK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objekt archeologického </a:t>
            </a:r>
            <a:r>
              <a:rPr lang="sk-SK" sz="1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výzkumu</a:t>
            </a:r>
            <a:r>
              <a:rPr lang="sk-SK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k-SK" sz="110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Archaeologia</a:t>
            </a:r>
            <a:r>
              <a:rPr lang="sk-SK" sz="11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10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historica</a:t>
            </a:r>
            <a:r>
              <a:rPr lang="sk-SK" sz="11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2015, roč. 40, č. 1, s. 280. ISSN 2336-4386 (online), ISSN 0231-5823 (tlač.)</a:t>
            </a:r>
            <a:endParaRPr lang="sk-SK" sz="1100" dirty="0">
              <a:solidFill>
                <a:schemeClr val="tx1">
                  <a:lumMod val="85000"/>
                  <a:lumOff val="1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8431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8">
            <a:extLst>
              <a:ext uri="{FF2B5EF4-FFF2-40B4-BE49-F238E27FC236}">
                <a16:creationId xmlns:a16="http://schemas.microsoft.com/office/drawing/2014/main" id="{26C4D022-E2BC-435F-9CDB-44DC57C07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0">
            <a:extLst>
              <a:ext uri="{FF2B5EF4-FFF2-40B4-BE49-F238E27FC236}">
                <a16:creationId xmlns:a16="http://schemas.microsoft.com/office/drawing/2014/main" id="{C926CAD6-45B1-4A85-A196-E722067B1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3480" y="0"/>
            <a:ext cx="652547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7" name="Rectangle 22">
            <a:extLst>
              <a:ext uri="{FF2B5EF4-FFF2-40B4-BE49-F238E27FC236}">
                <a16:creationId xmlns:a16="http://schemas.microsoft.com/office/drawing/2014/main" id="{0E0936D5-2DCE-48A4-93BC-BA7861B4E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81848" y="320040"/>
            <a:ext cx="5888736" cy="6217920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35C881E-4D74-4712-A937-D013B7410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17" y="643467"/>
            <a:ext cx="4207292" cy="2624668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F9D3FFF7-4B08-409D-B4E3-C55AC6355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104" y="3589863"/>
            <a:ext cx="2651907" cy="2624668"/>
          </a:xfrm>
          <a:prstGeom prst="rect">
            <a:avLst/>
          </a:pr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95C8248-AB46-4C9F-9AF3-533F84A47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7115" y="643467"/>
            <a:ext cx="4205270" cy="3931920"/>
          </a:xfrm>
        </p:spPr>
        <p:txBody>
          <a:bodyPr>
            <a:normAutofit/>
          </a:bodyPr>
          <a:lstStyle/>
          <a:p>
            <a:r>
              <a:rPr lang="sk-SK" sz="2400" dirty="0">
                <a:solidFill>
                  <a:schemeClr val="bg1"/>
                </a:solidFill>
              </a:rPr>
              <a:t>- nálezy z výskumu pri </a:t>
            </a:r>
            <a:r>
              <a:rPr lang="sk-SK" sz="2400" dirty="0" err="1">
                <a:solidFill>
                  <a:schemeClr val="bg1"/>
                </a:solidFill>
              </a:rPr>
              <a:t>Grevenbroichu</a:t>
            </a:r>
            <a:endParaRPr lang="sk-SK" sz="2400" dirty="0">
              <a:solidFill>
                <a:schemeClr val="bg1"/>
              </a:solidFill>
            </a:endParaRPr>
          </a:p>
          <a:p>
            <a:r>
              <a:rPr lang="sk-SK" sz="2400" dirty="0">
                <a:solidFill>
                  <a:schemeClr val="bg1"/>
                </a:solidFill>
              </a:rPr>
              <a:t>- na vrchnom obrázku možno vidieť fragment mlynského kameňa</a:t>
            </a:r>
          </a:p>
          <a:p>
            <a:r>
              <a:rPr lang="sk-SK" sz="2400" dirty="0">
                <a:solidFill>
                  <a:schemeClr val="bg1"/>
                </a:solidFill>
              </a:rPr>
              <a:t>- na mieste bol nájdený aj nástroj na ostrenie mlynských kameňov – „</a:t>
            </a:r>
            <a:r>
              <a:rPr lang="sk-SK" sz="2400" dirty="0" err="1">
                <a:solidFill>
                  <a:schemeClr val="bg1"/>
                </a:solidFill>
              </a:rPr>
              <a:t>oškrt</a:t>
            </a:r>
            <a:r>
              <a:rPr lang="sk-SK" sz="2400" dirty="0">
                <a:solidFill>
                  <a:schemeClr val="bg1"/>
                </a:solidFill>
              </a:rPr>
              <a:t>“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F9AE6338-BD25-460F-B91B-98D251B8A2B2}"/>
              </a:ext>
            </a:extLst>
          </p:cNvPr>
          <p:cNvSpPr txBox="1"/>
          <p:nvPr/>
        </p:nvSpPr>
        <p:spPr>
          <a:xfrm>
            <a:off x="6072907" y="5501991"/>
            <a:ext cx="260032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GALUSOVÁ, Lucie. Vodní </a:t>
            </a:r>
            <a:r>
              <a:rPr lang="sk-SK" sz="12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mlýn</a:t>
            </a:r>
            <a:r>
              <a:rPr lang="sk-SK" sz="12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jako</a:t>
            </a:r>
            <a:r>
              <a:rPr lang="sk-SK" sz="12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objekt archeologického </a:t>
            </a:r>
            <a:r>
              <a:rPr lang="sk-SK" sz="12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výzkumu</a:t>
            </a:r>
            <a:r>
              <a:rPr lang="sk-SK" sz="12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k-SK" sz="1200" i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Archaeologia</a:t>
            </a:r>
            <a:r>
              <a:rPr lang="sk-SK" sz="1200" i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i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historica</a:t>
            </a:r>
            <a:r>
              <a:rPr lang="sk-SK" sz="1200" i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2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2015, roč. 40, č. 1, s. 281, 282. ISSN 2336-4386 (online), ISSN 0231-5823 (tlač.)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5667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2A8787-388B-4769-A02E-27FE11DAA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+mn-lt"/>
              </a:rPr>
              <a:t>Archeologicky dochované mlyny - Poľsko</a:t>
            </a:r>
            <a:endParaRPr lang="en-GB" dirty="0">
              <a:latin typeface="+mn-lt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90D8C4D-0F08-495A-8E34-A8DE80880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000" dirty="0"/>
              <a:t>- vodný mlyn u </a:t>
            </a:r>
            <a:r>
              <a:rPr lang="en-GB" sz="2000" b="0" u="none" strike="noStrike" baseline="0" dirty="0" err="1"/>
              <a:t>Otołąžky</a:t>
            </a:r>
            <a:r>
              <a:rPr lang="en-GB" sz="2000" b="0" u="none" strike="noStrike" baseline="0" dirty="0"/>
              <a:t> (</a:t>
            </a:r>
            <a:r>
              <a:rPr lang="en-GB" sz="2000" b="0" u="none" strike="noStrike" baseline="0" dirty="0" err="1"/>
              <a:t>okr</a:t>
            </a:r>
            <a:r>
              <a:rPr lang="en-GB" sz="2000" b="0" u="none" strike="noStrike" baseline="0" dirty="0"/>
              <a:t>. </a:t>
            </a:r>
            <a:r>
              <a:rPr lang="en-GB" sz="2000" b="0" u="none" strike="noStrike" baseline="0" dirty="0" err="1"/>
              <a:t>Grójec</a:t>
            </a:r>
            <a:r>
              <a:rPr lang="en-GB" sz="2000" b="0" u="none" strike="noStrike" baseline="0" dirty="0"/>
              <a:t>, </a:t>
            </a:r>
            <a:r>
              <a:rPr lang="en-GB" sz="2000" b="0" u="none" strike="noStrike" baseline="0" dirty="0" err="1"/>
              <a:t>Mazovské</a:t>
            </a:r>
            <a:r>
              <a:rPr lang="en-GB" sz="2000" b="0" u="none" strike="noStrike" baseline="0" dirty="0"/>
              <a:t> </a:t>
            </a:r>
            <a:r>
              <a:rPr lang="en-GB" sz="2000" b="0" u="none" strike="noStrike" baseline="0" dirty="0" err="1"/>
              <a:t>vojvodst</a:t>
            </a:r>
            <a:r>
              <a:rPr lang="sk-SK" sz="2000" b="0" u="none" strike="noStrike" baseline="0" dirty="0"/>
              <a:t>vo</a:t>
            </a:r>
            <a:r>
              <a:rPr lang="en-GB" sz="2000" b="0" u="none" strike="noStrike" baseline="0" dirty="0"/>
              <a:t>)</a:t>
            </a:r>
            <a:endParaRPr lang="sk-SK" sz="2000" b="0" u="none" strike="noStrike" baseline="0" dirty="0"/>
          </a:p>
          <a:p>
            <a:r>
              <a:rPr lang="sk-SK" sz="2000" dirty="0"/>
              <a:t>- predpokladaný vodný mlyn u </a:t>
            </a:r>
            <a:r>
              <a:rPr lang="sk-SK" sz="2000" dirty="0" err="1"/>
              <a:t>Ptakowic</a:t>
            </a:r>
            <a:r>
              <a:rPr lang="sk-SK" sz="2000" dirty="0"/>
              <a:t> </a:t>
            </a:r>
            <a:r>
              <a:rPr lang="en-GB" sz="2000" b="0" u="none" strike="noStrike" baseline="0" dirty="0"/>
              <a:t>(</a:t>
            </a:r>
            <a:r>
              <a:rPr lang="en-GB" sz="2000" b="0" u="none" strike="noStrike" baseline="0" dirty="0" err="1"/>
              <a:t>okr</a:t>
            </a:r>
            <a:r>
              <a:rPr lang="en-GB" sz="2000" b="0" u="none" strike="noStrike" baseline="0" dirty="0"/>
              <a:t>. </a:t>
            </a:r>
            <a:r>
              <a:rPr lang="en-GB" sz="2000" b="0" u="none" strike="noStrike" baseline="0" dirty="0" err="1"/>
              <a:t>Tarnowskie</a:t>
            </a:r>
            <a:r>
              <a:rPr lang="en-GB" sz="2000" b="0" u="none" strike="noStrike" baseline="0" dirty="0"/>
              <a:t> </a:t>
            </a:r>
            <a:r>
              <a:rPr lang="en-GB" sz="2000" b="0" u="none" strike="noStrike" baseline="0" dirty="0" err="1"/>
              <a:t>Góry</a:t>
            </a:r>
            <a:r>
              <a:rPr lang="en-GB" sz="2000" b="0" u="none" strike="noStrike" baseline="0" dirty="0"/>
              <a:t>, </a:t>
            </a:r>
            <a:r>
              <a:rPr lang="en-GB" sz="2000" b="0" u="none" strike="noStrike" baseline="0" dirty="0" err="1"/>
              <a:t>Sl</a:t>
            </a:r>
            <a:r>
              <a:rPr lang="sk-SK" sz="2000" dirty="0"/>
              <a:t>i</a:t>
            </a:r>
            <a:r>
              <a:rPr lang="en-GB" sz="2000" b="0" u="none" strike="noStrike" baseline="0" dirty="0" err="1"/>
              <a:t>ezsk</a:t>
            </a:r>
            <a:r>
              <a:rPr lang="sk-SK" sz="2000" b="0" u="none" strike="noStrike" baseline="0" dirty="0"/>
              <a:t>e</a:t>
            </a:r>
            <a:r>
              <a:rPr lang="en-GB" sz="2000" b="0" u="none" strike="noStrike" baseline="0" dirty="0"/>
              <a:t> </a:t>
            </a:r>
            <a:r>
              <a:rPr lang="en-GB" sz="2000" b="0" u="none" strike="noStrike" baseline="0" dirty="0" err="1"/>
              <a:t>vojvodstv</a:t>
            </a:r>
            <a:r>
              <a:rPr lang="sk-SK" sz="2000" dirty="0"/>
              <a:t>o</a:t>
            </a:r>
            <a:r>
              <a:rPr lang="en-GB" sz="2000" b="0" u="none" strike="noStrike" baseline="0" dirty="0"/>
              <a:t>)</a:t>
            </a:r>
            <a:endParaRPr lang="sk-SK" sz="2000" b="0" u="none" strike="noStrike" baseline="0" dirty="0"/>
          </a:p>
          <a:p>
            <a:r>
              <a:rPr lang="sk-SK" sz="2000" dirty="0">
                <a:solidFill>
                  <a:schemeClr val="accent6">
                    <a:lumMod val="75000"/>
                  </a:schemeClr>
                </a:solidFill>
              </a:rPr>
              <a:t>- vodný mlyn pri obci </a:t>
            </a:r>
            <a:r>
              <a:rPr lang="en-GB" sz="2000" b="0" u="none" strike="noStrike" baseline="0" dirty="0" err="1">
                <a:solidFill>
                  <a:schemeClr val="accent6">
                    <a:lumMod val="75000"/>
                  </a:schemeClr>
                </a:solidFill>
              </a:rPr>
              <a:t>Dragacz</a:t>
            </a:r>
            <a:r>
              <a:rPr lang="en-GB" sz="2000" b="0" u="none" strike="noStrike" baseline="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GB" sz="2000" b="0" u="none" strike="noStrike" baseline="0" dirty="0" err="1">
                <a:solidFill>
                  <a:schemeClr val="accent6">
                    <a:lumMod val="75000"/>
                  </a:schemeClr>
                </a:solidFill>
              </a:rPr>
              <a:t>okr</a:t>
            </a:r>
            <a:r>
              <a:rPr lang="en-GB" sz="2000" b="0" u="none" strike="noStrike" baseline="0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GB" sz="2000" b="0" u="none" strike="noStrike" baseline="0" dirty="0" err="1">
                <a:solidFill>
                  <a:schemeClr val="accent6">
                    <a:lumMod val="75000"/>
                  </a:schemeClr>
                </a:solidFill>
              </a:rPr>
              <a:t>Świecie</a:t>
            </a:r>
            <a:r>
              <a:rPr lang="en-GB" sz="2000" b="0" u="none" strike="noStrike" baseline="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GB" sz="2000" b="0" u="none" strike="noStrike" baseline="0" dirty="0" err="1">
                <a:solidFill>
                  <a:schemeClr val="accent6">
                    <a:lumMod val="75000"/>
                  </a:schemeClr>
                </a:solidFill>
              </a:rPr>
              <a:t>Kujavsko-pomo</a:t>
            </a:r>
            <a:r>
              <a:rPr lang="sk-SK" sz="2000" b="0" u="none" strike="noStrike" baseline="0" dirty="0" err="1">
                <a:solidFill>
                  <a:schemeClr val="accent6">
                    <a:lumMod val="75000"/>
                  </a:schemeClr>
                </a:solidFill>
              </a:rPr>
              <a:t>rské</a:t>
            </a:r>
            <a:r>
              <a:rPr lang="en-GB" sz="2000" b="0" u="none" strike="noStrike" baseline="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b="0" u="none" strike="noStrike" baseline="0" dirty="0" err="1">
                <a:solidFill>
                  <a:schemeClr val="accent6">
                    <a:lumMod val="75000"/>
                  </a:schemeClr>
                </a:solidFill>
              </a:rPr>
              <a:t>vojvodstv</a:t>
            </a:r>
            <a:r>
              <a:rPr lang="sk-SK" sz="2000" b="0" u="none" strike="noStrike" baseline="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GB" sz="2000" b="0" u="none" strike="noStrike" baseline="0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sk-SK" sz="2000" b="0" u="none" strike="noStrike" baseline="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01193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2E2A95-1A08-4118-83C6-B1CA5648E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EFC7E-85EE-4AC9-A351-FBEB13A1D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34" y="237744"/>
            <a:ext cx="2926080" cy="638251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2511BB-FC4C-45F3-94EB-661D6806C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9100" y="413053"/>
            <a:ext cx="2616201" cy="606459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3F5F6F3-6EAF-4C49-9799-08DC37AC8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960" y="491938"/>
            <a:ext cx="2312479" cy="3854197"/>
          </a:xfrm>
        </p:spPr>
        <p:txBody>
          <a:bodyPr>
            <a:normAutofit/>
          </a:bodyPr>
          <a:lstStyle/>
          <a:p>
            <a:r>
              <a:rPr lang="sk-SK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komplexná a na informácie bohatá </a:t>
            </a:r>
            <a:r>
              <a:rPr lang="sk-SK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infografika</a:t>
            </a:r>
            <a:r>
              <a:rPr lang="sk-SK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z výskumu pri obci </a:t>
            </a:r>
            <a:r>
              <a:rPr lang="sk-SK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Dragacz</a:t>
            </a:r>
            <a:r>
              <a:rPr lang="sk-SK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Poľsko</a:t>
            </a:r>
          </a:p>
          <a:p>
            <a:r>
              <a:rPr lang="sk-SK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na obrázkoch možno vidieť drevené relikty in situ, nálezovú mapu a rekonštrukciu možnej podoby budovy mlynu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DC0EC7-60EA-4BD3-BC04-D547DE1B2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9764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B6C7E05E-BDEC-4F1D-AE29-2BD991E6C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025" y="491938"/>
            <a:ext cx="5657850" cy="5874124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D83D4C74-5D0D-4C94-BA6D-B600B014528D}"/>
              </a:ext>
            </a:extLst>
          </p:cNvPr>
          <p:cNvSpPr txBox="1"/>
          <p:nvPr/>
        </p:nvSpPr>
        <p:spPr>
          <a:xfrm>
            <a:off x="434647" y="5354133"/>
            <a:ext cx="21899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GALUSOVÁ, Lucie. Vodní </a:t>
            </a:r>
            <a:r>
              <a:rPr lang="sk-SK" sz="1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mlýn</a:t>
            </a:r>
            <a:r>
              <a:rPr lang="sk-SK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jako</a:t>
            </a:r>
            <a:r>
              <a:rPr lang="sk-SK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objekt archeologického </a:t>
            </a:r>
            <a:r>
              <a:rPr lang="sk-SK" sz="1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výzkumu</a:t>
            </a:r>
            <a:r>
              <a:rPr lang="sk-SK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k-SK" sz="110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Archaeologia</a:t>
            </a:r>
            <a:r>
              <a:rPr lang="sk-SK" sz="11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10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historica</a:t>
            </a:r>
            <a:r>
              <a:rPr lang="sk-SK" sz="11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2015, roč. 40, č. 1, s. 286. ISSN 2336-4386 (online), ISSN 0231-5823 (tlač.)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8203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4B03F9-C12C-4CEC-8679-1EB4E0A3C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Zoznam literatúry:</a:t>
            </a:r>
            <a:endParaRPr lang="en-GB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78091EA-A839-403B-A72F-3B91BEE7B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742312"/>
            <a:ext cx="10058400" cy="2522146"/>
          </a:xfrm>
        </p:spPr>
        <p:txBody>
          <a:bodyPr/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sk-SK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GALUSOVÁ, Lucie. </a:t>
            </a:r>
            <a:r>
              <a:rPr lang="sk-SK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Vodní </a:t>
            </a:r>
            <a:r>
              <a:rPr lang="sk-SK" sz="2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díla</a:t>
            </a:r>
            <a:r>
              <a:rPr lang="sk-SK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2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sk-SK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2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vesnickém</a:t>
            </a:r>
            <a:r>
              <a:rPr lang="sk-SK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2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prostředí</a:t>
            </a:r>
            <a:r>
              <a:rPr lang="sk-SK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vrcholného a </a:t>
            </a:r>
            <a:r>
              <a:rPr lang="sk-SK" sz="2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pozdního</a:t>
            </a:r>
            <a:r>
              <a:rPr lang="sk-SK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2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středověku</a:t>
            </a:r>
            <a:r>
              <a:rPr lang="sk-SK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 Čechách: </a:t>
            </a:r>
            <a:r>
              <a:rPr lang="sk-SK" sz="2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Prostorové</a:t>
            </a:r>
            <a:r>
              <a:rPr lang="sk-SK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2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vazby</a:t>
            </a:r>
            <a:r>
              <a:rPr lang="sk-SK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 sídelní </a:t>
            </a:r>
            <a:r>
              <a:rPr lang="sk-SK" sz="2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souvislosti</a:t>
            </a:r>
            <a:r>
              <a:rPr lang="sk-SK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sk-SK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Plzeň: </a:t>
            </a:r>
            <a:r>
              <a:rPr lang="sk-SK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Západočeská</a:t>
            </a:r>
            <a:r>
              <a:rPr lang="sk-SK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univerzita v Plzni, Fakulta filozofická, Katedra archeológie, 2014. 134 s., 92 </a:t>
            </a:r>
            <a:r>
              <a:rPr lang="sk-SK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príl</a:t>
            </a:r>
            <a:r>
              <a:rPr lang="sk-SK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Dizertačná práca. Vedúci práce Doc. PhDr. Pavel </a:t>
            </a:r>
            <a:r>
              <a:rPr lang="sk-SK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Vařeka</a:t>
            </a:r>
            <a:r>
              <a:rPr lang="sk-SK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Ph.D</a:t>
            </a:r>
            <a:r>
              <a:rPr lang="sk-SK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sk-SK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GALUSOVÁ, Lucie. Vodní </a:t>
            </a:r>
            <a:r>
              <a:rPr lang="sk-SK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mlýn</a:t>
            </a:r>
            <a:r>
              <a:rPr lang="sk-SK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jako</a:t>
            </a:r>
            <a:r>
              <a:rPr lang="sk-SK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objekt archeologického </a:t>
            </a:r>
            <a:r>
              <a:rPr lang="sk-SK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výzkumu</a:t>
            </a:r>
            <a:r>
              <a:rPr lang="sk-SK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k-SK" sz="2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Archaeologia</a:t>
            </a:r>
            <a:r>
              <a:rPr lang="sk-SK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2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historica</a:t>
            </a:r>
            <a:r>
              <a:rPr lang="sk-SK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2015, roč. 40, č. 1, s. 267-293. ISSN 2336-4386 (online), ISSN 0231-5823 (tlač.)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7779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63E59D-CE88-4177-88A3-690CCFC88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Online zdroje:</a:t>
            </a:r>
            <a:endParaRPr lang="en-GB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2E9501F-4D3B-4EB7-AADD-FC8E4AAEE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4262169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sk-SK" sz="4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Wikipedia</a:t>
            </a:r>
            <a:r>
              <a:rPr lang="sk-SK" sz="4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k-SK" sz="4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Mlýn</a:t>
            </a:r>
            <a:r>
              <a:rPr lang="sk-SK" sz="4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[online]</a:t>
            </a:r>
            <a:r>
              <a:rPr lang="sk-SK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Posledná aktualizácia 16.4.2020. [cit. 2020-11-08]. Dostupný z </a:t>
            </a:r>
            <a:r>
              <a:rPr lang="sk-SK" sz="4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</a:t>
            </a:r>
            <a:r>
              <a:rPr lang="sk-SK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k-SK" sz="4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https://cs.wikipedia.org/wiki/Mlýn</a:t>
            </a:r>
            <a:r>
              <a:rPr lang="sk-SK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sk-SK" sz="4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Wikipedia</a:t>
            </a:r>
            <a:r>
              <a:rPr lang="sk-SK" sz="4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k-SK" sz="4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Water</a:t>
            </a:r>
            <a:r>
              <a:rPr lang="sk-SK" sz="4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Wheel [online]. </a:t>
            </a:r>
            <a:r>
              <a:rPr lang="sk-SK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Posledná aktualizácia 1.11.2020. [cit. 2020-11-08]. Dostupný z </a:t>
            </a:r>
            <a:r>
              <a:rPr lang="sk-SK" sz="4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</a:t>
            </a:r>
            <a:r>
              <a:rPr lang="sk-SK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k-SK" sz="4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https://en.wikipedia.org/wiki/Water_wheel</a:t>
            </a:r>
            <a:r>
              <a:rPr lang="sk-SK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sk-SK" sz="4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Wikipedia</a:t>
            </a:r>
            <a:r>
              <a:rPr lang="sk-SK" sz="4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Medený hámor v Banskej Bystrici [online].</a:t>
            </a:r>
            <a:r>
              <a:rPr lang="sk-SK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Posledná aktualizácia 23.10.2020. [cit. 2020-11-08]. Dostupný z </a:t>
            </a:r>
            <a:r>
              <a:rPr lang="sk-SK" sz="4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</a:t>
            </a:r>
            <a:r>
              <a:rPr lang="sk-SK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k-SK" sz="4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https://sk.wikipedia.org/wiki/Medený_hámor_v_Banskej_Bystrici#Medený_hámor</a:t>
            </a:r>
            <a:r>
              <a:rPr lang="sk-SK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sk-SK" sz="4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Wikipedia</a:t>
            </a:r>
            <a:r>
              <a:rPr lang="sk-SK" sz="4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k-SK" sz="4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Barbegal</a:t>
            </a:r>
            <a:r>
              <a:rPr lang="sk-SK" sz="4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4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aqueduct</a:t>
            </a:r>
            <a:r>
              <a:rPr lang="sk-SK" sz="4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sk-SK" sz="4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mills</a:t>
            </a:r>
            <a:r>
              <a:rPr lang="sk-SK" sz="4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[online]. </a:t>
            </a:r>
            <a:r>
              <a:rPr lang="sk-SK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Posledná aktualizácia 8.11.2020. [cit. 2020-11-08]. Dostupný z </a:t>
            </a:r>
            <a:r>
              <a:rPr lang="sk-SK" sz="4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</a:t>
            </a:r>
            <a:r>
              <a:rPr lang="sk-SK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k-SK" sz="4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https://en.wikipedia.org/wiki/Barbegal_aqueduct_and_mills</a:t>
            </a:r>
            <a:endParaRPr lang="sk-SK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4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Wikipedia</a:t>
            </a:r>
            <a:r>
              <a:rPr lang="sk-SK" sz="4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4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Philo</a:t>
            </a:r>
            <a:r>
              <a:rPr lang="sk-SK" sz="4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sk-SK" sz="4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Byzantium</a:t>
            </a:r>
            <a:r>
              <a:rPr lang="sk-SK" sz="4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[online]. </a:t>
            </a:r>
            <a:r>
              <a:rPr lang="sk-SK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Posledná aktualizácia 25.9.2020 [cit. 2020-11-08]. Dostupný z </a:t>
            </a:r>
            <a:r>
              <a:rPr lang="sk-SK" sz="4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</a:t>
            </a:r>
            <a:r>
              <a:rPr lang="sk-SK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k-SK" sz="4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https://en.wikipedia.org/wiki/Philo_of_Byzantium</a:t>
            </a:r>
            <a:r>
              <a:rPr lang="sk-SK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sk-SK" sz="4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Youtube</a:t>
            </a:r>
            <a:r>
              <a:rPr lang="sk-SK" sz="4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k-SK" sz="4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Woodbridge</a:t>
            </a:r>
            <a:r>
              <a:rPr lang="sk-SK" sz="4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4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Tide</a:t>
            </a:r>
            <a:r>
              <a:rPr lang="sk-SK" sz="4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4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</a:t>
            </a:r>
            <a:r>
              <a:rPr lang="sk-SK" sz="4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4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Demonstration</a:t>
            </a:r>
            <a:r>
              <a:rPr lang="sk-SK" sz="4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Video [online]. </a:t>
            </a:r>
            <a:r>
              <a:rPr lang="sk-SK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Posledná aktualizácia 15.12.2011. [cit. 2020-11-08]. Dostupný z </a:t>
            </a:r>
            <a:r>
              <a:rPr lang="sk-SK" sz="4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</a:t>
            </a:r>
            <a:r>
              <a:rPr lang="sk-SK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k-SK" sz="4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https://www.youtube.com/watch?v=3MaMbhoV21w&amp;t=1s</a:t>
            </a:r>
            <a:r>
              <a:rPr lang="sk-SK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sk-SK" sz="4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Youtube</a:t>
            </a:r>
            <a:r>
              <a:rPr lang="sk-SK" sz="4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k-SK" sz="4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</a:t>
            </a:r>
            <a:r>
              <a:rPr lang="sk-SK" sz="4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4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Flour</a:t>
            </a:r>
            <a:r>
              <a:rPr lang="sk-SK" sz="4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4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sk-SK" sz="4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Made At A </a:t>
            </a:r>
            <a:r>
              <a:rPr lang="sk-SK" sz="4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Traditional</a:t>
            </a:r>
            <a:r>
              <a:rPr lang="sk-SK" sz="4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4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Watermill</a:t>
            </a:r>
            <a:r>
              <a:rPr lang="sk-SK" sz="4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[online]. </a:t>
            </a:r>
            <a:r>
              <a:rPr lang="sk-SK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Posledná aktualizácia 29.11.2018. [cit. 2020-11-08]. Dostupný z </a:t>
            </a:r>
            <a:r>
              <a:rPr lang="sk-SK" sz="4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</a:t>
            </a:r>
            <a:r>
              <a:rPr lang="sk-SK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k-SK" sz="4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https://www.youtube.com/watch?v=nY06Bw5zh-k</a:t>
            </a:r>
            <a:endParaRPr lang="sk-SK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990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774A428-E9CB-40D9-A653-99ECB81B65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7" b="14184"/>
          <a:stretch/>
        </p:blipFill>
        <p:spPr bwMode="auto">
          <a:xfrm>
            <a:off x="20" y="10"/>
            <a:ext cx="639264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9" name="Rectangle 72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74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493CEE7-59C4-40F0-B85B-0F15819C2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sk-SK" dirty="0"/>
              <a:t>Mlyn:</a:t>
            </a:r>
            <a:endParaRPr lang="en-GB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10F4D2E-7585-4C11-A391-635142EE2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/>
          </a:bodyPr>
          <a:lstStyle/>
          <a:p>
            <a:r>
              <a:rPr lang="sk-SK" sz="2800" dirty="0"/>
              <a:t>-prevažne obnoviteľné zdroje energie</a:t>
            </a:r>
          </a:p>
          <a:p>
            <a:r>
              <a:rPr lang="sk-SK" sz="2800" dirty="0"/>
              <a:t>-rôzne výrobné reťazce </a:t>
            </a:r>
            <a:endParaRPr lang="en-GB" sz="2800" dirty="0"/>
          </a:p>
          <a:p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124937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33E2BA-99C9-4A87-A4BF-3307CF5BB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Zdroje obrázkov:</a:t>
            </a:r>
            <a:endParaRPr lang="en-GB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1CE4AC5-DC77-4177-84E4-4DF5331B9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dirty="0"/>
              <a:t>By Carole </a:t>
            </a:r>
            <a:r>
              <a:rPr lang="en-GB" dirty="0" err="1"/>
              <a:t>Raddato</a:t>
            </a:r>
            <a:r>
              <a:rPr lang="en-GB" dirty="0"/>
              <a:t> from FRANKFURT, Germany - </a:t>
            </a:r>
            <a:r>
              <a:rPr lang="en-GB" dirty="0" err="1"/>
              <a:t>Musée</a:t>
            </a:r>
            <a:r>
              <a:rPr lang="en-GB" dirty="0"/>
              <a:t> de l&amp;#039;Arles antique, Arles, France, CC BY-SA 2.0, https://commons.wikimedia.org/w/index.php?curid=37877905</a:t>
            </a:r>
          </a:p>
          <a:p>
            <a:r>
              <a:rPr lang="en-GB" dirty="0"/>
              <a:t>https://commons.wikimedia.org/wiki/File:Barbegal_aqueduct_01.jpg#/media/File:Barbegal_aqueduct_01.jpg</a:t>
            </a:r>
          </a:p>
          <a:p>
            <a:r>
              <a:rPr lang="en-GB" dirty="0"/>
              <a:t>https://commons.wikimedia.org/wiki/File:Barbegal_mill_06.jpg#/media/File:Barbegal_mill_06.jpg</a:t>
            </a:r>
          </a:p>
          <a:p>
            <a:r>
              <a:rPr lang="en-GB" dirty="0"/>
              <a:t>https://commons.wikimedia.org/wiki/File:Barbegal_aqueduct_04.jpg#/media/File:Barbegal_aqueduct_04.jpg</a:t>
            </a:r>
          </a:p>
          <a:p>
            <a:r>
              <a:rPr lang="en-GB" dirty="0"/>
              <a:t>https://commons.wikimedia.org/wiki/File:Barbegal_mill_05.jpg#/media/File:Barbegal_mill_05.jpg</a:t>
            </a:r>
          </a:p>
          <a:p>
            <a:r>
              <a:rPr lang="en-GB" dirty="0"/>
              <a:t>https://commons.wikimedia.org/wiki/File:Barbegal_mill_02.jpg#/media/File:Barbegal_mill_02.jpg</a:t>
            </a:r>
          </a:p>
          <a:p>
            <a:r>
              <a:rPr lang="en-GB" dirty="0"/>
              <a:t>https://www.agefotostock.com/age/en/Stock-Images/Rights-Managed/LAT-LAT0041497</a:t>
            </a:r>
          </a:p>
          <a:p>
            <a:r>
              <a:rPr lang="en-GB" dirty="0"/>
              <a:t>https://commons.wikimedia.org/wiki/File:Meuschenm%C3%BChle-Wasserrad.jpg#/media/</a:t>
            </a:r>
            <a:r>
              <a:rPr lang="en-GB" dirty="0" err="1"/>
              <a:t>File:Meuschenmühle-Wasserrad.jpg</a:t>
            </a:r>
            <a:endParaRPr lang="en-GB" dirty="0"/>
          </a:p>
          <a:p>
            <a:r>
              <a:rPr lang="en-GB" dirty="0"/>
              <a:t>https://commons.wikimedia.org/wiki/File:Undershot_waterwheel_simple.svg#/media/File:Undershot_waterwheel_simple.svg</a:t>
            </a:r>
          </a:p>
          <a:p>
            <a:endParaRPr lang="en-GB" dirty="0"/>
          </a:p>
          <a:p>
            <a:r>
              <a:rPr lang="en-GB" dirty="0"/>
              <a:t>https://commons.wikimedia.org/wiki/File:Overshot_waterwheel_simple.svg#/media/File:Overshot_waterwheel_simple.svg</a:t>
            </a:r>
          </a:p>
          <a:p>
            <a:r>
              <a:rPr lang="en-GB" dirty="0"/>
              <a:t>http://www.angelfire.com/ia/z/limamill.htm</a:t>
            </a:r>
          </a:p>
          <a:p>
            <a:r>
              <a:rPr lang="en-GB" dirty="0">
                <a:hlinkClick r:id="rId2"/>
              </a:rPr>
              <a:t>http://www.waterhistory.org/histories/barbegal/</a:t>
            </a:r>
            <a:endParaRPr lang="sk-SK" dirty="0"/>
          </a:p>
          <a:p>
            <a:r>
              <a:rPr lang="en-GB" dirty="0">
                <a:hlinkClick r:id="rId3"/>
              </a:rPr>
              <a:t>https://commons.wikimedia.org/wiki/File:Dalgarven_grindstone.JPG#/media/File:Dalgarven_grindstone.JPG</a:t>
            </a:r>
            <a:endParaRPr lang="sk-SK" dirty="0"/>
          </a:p>
          <a:p>
            <a:r>
              <a:rPr lang="sk-SK" dirty="0"/>
              <a:t>https://sites.google.com/a/brvgs.k12.va.us/wh-15-sem-1-medieval-europe-gm/the-watermill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6699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B58A187-A4B1-42EB-A4C7-8635BA507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F14E7F-3054-458C-ACF9-A8DA1757C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747C1C-97FC-4D70-A6C8-A01FBCF5A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5CDC370-AE44-4300-98BA-FE204E881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7B15501-CB9A-4642-80EE-2876EF039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AFF9525-325F-47B3-A63C-93C12253A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66F8A2C-B8CF-4B20-9A73-2ADCF63027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5DD78E9-DE0D-47AF-A0DB-F475221E3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118D329-2010-4A15-B57C-429FFAE35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6350" cap="sq" cmpd="sng" algn="ctr">
            <a:solidFill>
              <a:schemeClr val="tx1"/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0A6006-79DF-47C8-869A-77195A2E3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520" y="1272800"/>
            <a:ext cx="6544620" cy="43124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83000"/>
              </a:lnSpc>
            </a:pPr>
            <a:r>
              <a:rPr lang="en-US" sz="6800" b="0" cap="all" spc="-100" dirty="0" err="1">
                <a:solidFill>
                  <a:schemeClr val="tx1"/>
                </a:solidFill>
                <a:latin typeface="+mn-lt"/>
              </a:rPr>
              <a:t>Ďakujem</a:t>
            </a:r>
            <a:r>
              <a:rPr lang="en-US" sz="6800" b="0" cap="all" spc="-100" dirty="0">
                <a:solidFill>
                  <a:schemeClr val="tx1"/>
                </a:solidFill>
                <a:latin typeface="+mn-lt"/>
              </a:rPr>
              <a:t> za </a:t>
            </a:r>
            <a:r>
              <a:rPr lang="en-US" sz="6800" b="0" cap="all" spc="-100" dirty="0" err="1">
                <a:solidFill>
                  <a:schemeClr val="tx1"/>
                </a:solidFill>
                <a:latin typeface="+mn-lt"/>
              </a:rPr>
              <a:t>pozornosť</a:t>
            </a:r>
            <a:r>
              <a:rPr lang="en-US" sz="6800" b="0" cap="all" spc="-100" dirty="0">
                <a:solidFill>
                  <a:schemeClr val="tx1"/>
                </a:solidFill>
                <a:latin typeface="+mn-lt"/>
              </a:rPr>
              <a:t>!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94262BC-EE98-4BD6-82DB-4955E8DCC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2" y="2057401"/>
            <a:ext cx="0" cy="274320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1637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8" name="Rectangle 76">
            <a:extLst>
              <a:ext uri="{FF2B5EF4-FFF2-40B4-BE49-F238E27FC236}">
                <a16:creationId xmlns:a16="http://schemas.microsoft.com/office/drawing/2014/main" id="{11657BF2-BFFB-4FF0-9FE2-4D7F7A7C9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78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0" name="Rectangle 80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3D1A5FF-4CBF-459E-A4C0-989A7DF62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sk-SK" dirty="0">
                <a:cs typeface="Arial" panose="020B0604020202020204" pitchFamily="34" charset="0"/>
              </a:rPr>
              <a:t>Mlynské koleso:</a:t>
            </a:r>
            <a:endParaRPr lang="en-GB" dirty="0">
              <a:cs typeface="Arial" panose="020B0604020202020204" pitchFamily="34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F937155-5E80-404A-91D1-D37FDD596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386584"/>
            <a:ext cx="6281928" cy="3648456"/>
          </a:xfrm>
        </p:spPr>
        <p:txBody>
          <a:bodyPr>
            <a:normAutofit/>
          </a:bodyPr>
          <a:lstStyle/>
          <a:p>
            <a:r>
              <a:rPr lang="sk-SK" sz="2800" dirty="0"/>
              <a:t>-väzba na tečúcu vodu</a:t>
            </a:r>
          </a:p>
          <a:p>
            <a:r>
              <a:rPr lang="sk-SK" sz="2800" dirty="0"/>
              <a:t>-rôzne spôsoby pohybu</a:t>
            </a:r>
          </a:p>
          <a:p>
            <a:r>
              <a:rPr lang="sk-SK" sz="2800" dirty="0"/>
              <a:t>-rôzna rotácia – vertikálna alebo horizontálna</a:t>
            </a:r>
            <a:endParaRPr lang="en-GB" sz="2800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D09E1F39-DD70-4047-880C-192A0AAE20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93" r="-4" b="23141"/>
          <a:stretch/>
        </p:blipFill>
        <p:spPr>
          <a:xfrm>
            <a:off x="7837371" y="237744"/>
            <a:ext cx="4124416" cy="3191256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4B705125-8C08-4315-BC55-D1741DBA14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97" r="-4" b="22337"/>
          <a:stretch/>
        </p:blipFill>
        <p:spPr>
          <a:xfrm>
            <a:off x="7837370" y="3429000"/>
            <a:ext cx="4124416" cy="319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1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1017CE7E-3FA3-4EA3-AEA0-8B612FC0B5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84" b="1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DCB037D-0D34-47CB-8275-DA2ECCB72F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6" r="-3" b="24229"/>
          <a:stretch/>
        </p:blipFill>
        <p:spPr bwMode="auto">
          <a:xfrm>
            <a:off x="643467" y="3509433"/>
            <a:ext cx="4010830" cy="270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49BAEC76-8265-4D96-9935-BF9B51262B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343" b="2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48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143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6" name="Rectangle 145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7" name="Rectangle 156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829B674-F5DE-4FE0-81BE-6830E647D6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1" b="13649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" name="Rectangle 158">
            <a:extLst>
              <a:ext uri="{FF2B5EF4-FFF2-40B4-BE49-F238E27FC236}">
                <a16:creationId xmlns:a16="http://schemas.microsoft.com/office/drawing/2014/main" id="{90DD502A-2D5F-40BF-ADD0-B724C9254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37549"/>
            <a:ext cx="12191999" cy="5058137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ECC4C60-3AA9-4A6E-93AD-E68FF38A1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2449742"/>
            <a:ext cx="10905059" cy="15240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600" b="0" cap="all" spc="-100" dirty="0" err="1">
                <a:solidFill>
                  <a:schemeClr val="bg1"/>
                </a:solidFill>
              </a:rPr>
              <a:t>Rímsky</a:t>
            </a:r>
            <a:r>
              <a:rPr lang="en-US" sz="3600" b="0" cap="all" spc="-100" dirty="0">
                <a:solidFill>
                  <a:schemeClr val="bg1"/>
                </a:solidFill>
              </a:rPr>
              <a:t> </a:t>
            </a:r>
            <a:r>
              <a:rPr lang="en-US" sz="3600" b="0" cap="all" spc="-100" dirty="0" err="1">
                <a:solidFill>
                  <a:schemeClr val="bg1"/>
                </a:solidFill>
              </a:rPr>
              <a:t>vodný</a:t>
            </a:r>
            <a:r>
              <a:rPr lang="en-US" sz="3600" b="0" cap="all" spc="-100" dirty="0">
                <a:solidFill>
                  <a:schemeClr val="bg1"/>
                </a:solidFill>
              </a:rPr>
              <a:t> </a:t>
            </a:r>
            <a:r>
              <a:rPr lang="en-US" sz="3600" b="0" cap="all" spc="-100" dirty="0" err="1">
                <a:solidFill>
                  <a:schemeClr val="bg1"/>
                </a:solidFill>
              </a:rPr>
              <a:t>mlyn</a:t>
            </a:r>
            <a:r>
              <a:rPr lang="sk-SK" sz="3600" b="0" cap="all" spc="-100" dirty="0">
                <a:solidFill>
                  <a:schemeClr val="bg1"/>
                </a:solidFill>
              </a:rPr>
              <a:t>,</a:t>
            </a:r>
            <a:r>
              <a:rPr lang="en-US" sz="3600" b="0" cap="all" spc="-100" dirty="0">
                <a:solidFill>
                  <a:schemeClr val="bg1"/>
                </a:solidFill>
              </a:rPr>
              <a:t> </a:t>
            </a:r>
            <a:r>
              <a:rPr lang="en-US" sz="3600" b="0" cap="all" spc="-100" dirty="0" err="1">
                <a:solidFill>
                  <a:schemeClr val="bg1"/>
                </a:solidFill>
              </a:rPr>
              <a:t>Barbegal</a:t>
            </a:r>
            <a:r>
              <a:rPr lang="en-US" sz="3600" b="0" cap="all" spc="-100" dirty="0">
                <a:solidFill>
                  <a:schemeClr val="bg1"/>
                </a:solidFill>
              </a:rPr>
              <a:t>, </a:t>
            </a:r>
            <a:r>
              <a:rPr lang="en-US" sz="3600" b="0" cap="all" spc="-100" dirty="0" err="1">
                <a:solidFill>
                  <a:schemeClr val="bg1"/>
                </a:solidFill>
              </a:rPr>
              <a:t>Francúzsko</a:t>
            </a:r>
            <a:endParaRPr lang="en-US" sz="3600" b="0" cap="all" spc="-100" dirty="0">
              <a:solidFill>
                <a:schemeClr val="bg1"/>
              </a:solidFill>
            </a:endParaRPr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635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1B4973D-4091-4BC7-9AFA-C0E5AF7DC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1" r="-3" b="14456"/>
          <a:stretch/>
        </p:blipFill>
        <p:spPr bwMode="auto"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55A2A8CE-C6FF-4C5C-9314-4274D5B956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697" b="28863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E4A898F-AB84-419E-AC63-0D88DE44B5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1" r="-1" b="17516"/>
          <a:stretch/>
        </p:blipFill>
        <p:spPr bwMode="auto"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133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9EC50A-248F-46D1-97CD-65A2766F7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C843F0-96F8-4DFC-93E8-E3533F223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072BA203-1795-4F78-93FC-9E42475C5D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827" b="102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10FD718C-10FB-470F-8A50-2372C435DDC0}"/>
              </a:ext>
            </a:extLst>
          </p:cNvPr>
          <p:cNvSpPr txBox="1"/>
          <p:nvPr/>
        </p:nvSpPr>
        <p:spPr>
          <a:xfrm>
            <a:off x="137160" y="5569577"/>
            <a:ext cx="29498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 err="1">
                <a:solidFill>
                  <a:schemeClr val="bg1"/>
                </a:solidFill>
                <a:effectLst/>
              </a:rPr>
              <a:t>Leveau</a:t>
            </a:r>
            <a:r>
              <a:rPr lang="en-US" sz="1400" b="0" i="0" dirty="0">
                <a:solidFill>
                  <a:schemeClr val="bg1"/>
                </a:solidFill>
                <a:effectLst/>
              </a:rPr>
              <a:t>, P.: 'The </a:t>
            </a:r>
            <a:r>
              <a:rPr lang="en-US" sz="1400" b="0" i="0" dirty="0" err="1">
                <a:solidFill>
                  <a:schemeClr val="bg1"/>
                </a:solidFill>
                <a:effectLst/>
              </a:rPr>
              <a:t>Barbegal</a:t>
            </a:r>
            <a:r>
              <a:rPr lang="en-US" sz="1400" b="0" i="0" dirty="0">
                <a:solidFill>
                  <a:schemeClr val="bg1"/>
                </a:solidFill>
                <a:effectLst/>
              </a:rPr>
              <a:t> water-mill in its environment: archaeology and the economic and social history of antiquity', </a:t>
            </a:r>
            <a:r>
              <a:rPr lang="en-US" sz="1400" b="0" i="1" dirty="0">
                <a:solidFill>
                  <a:schemeClr val="bg1"/>
                </a:solidFill>
                <a:effectLst/>
              </a:rPr>
              <a:t>Journal of Roman Archaeology</a:t>
            </a:r>
            <a:r>
              <a:rPr lang="en-US" sz="1400" b="0" i="0" dirty="0">
                <a:solidFill>
                  <a:schemeClr val="bg1"/>
                </a:solidFill>
                <a:effectLst/>
              </a:rPr>
              <a:t> </a:t>
            </a:r>
            <a:r>
              <a:rPr lang="en-US" sz="1400" b="0" i="1" dirty="0">
                <a:solidFill>
                  <a:schemeClr val="bg1"/>
                </a:solidFill>
                <a:effectLst/>
              </a:rPr>
              <a:t>9 </a:t>
            </a:r>
            <a:r>
              <a:rPr lang="en-US" sz="1400" b="0" i="0" dirty="0">
                <a:solidFill>
                  <a:schemeClr val="bg1"/>
                </a:solidFill>
                <a:effectLst/>
              </a:rPr>
              <a:t>(1996)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36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E3A659-E63C-4954-A673-62A518E91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+mn-lt"/>
              </a:rPr>
              <a:t>Mlynský mechanizmus:</a:t>
            </a:r>
            <a:endParaRPr lang="en-GB" dirty="0">
              <a:latin typeface="+mn-lt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58E94DB-0D26-403C-AB98-5B276BB69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-mlynské koleso – vertikálne alebo horizontálne</a:t>
            </a:r>
          </a:p>
          <a:p>
            <a:r>
              <a:rPr lang="sk-SK" dirty="0"/>
              <a:t>-horizontálna alebo vertikálna tyč – hriadeľ (</a:t>
            </a:r>
            <a:r>
              <a:rPr lang="sk-SK" dirty="0" err="1"/>
              <a:t>hřídel</a:t>
            </a:r>
            <a:r>
              <a:rPr lang="sk-SK" dirty="0"/>
              <a:t>)</a:t>
            </a:r>
          </a:p>
          <a:p>
            <a:r>
              <a:rPr lang="sk-SK" dirty="0"/>
              <a:t>-ozubené koleso postavené zrkadlovo s mlynským kolesom (</a:t>
            </a:r>
            <a:r>
              <a:rPr lang="sk-SK" dirty="0" err="1"/>
              <a:t>paleční</a:t>
            </a:r>
            <a:r>
              <a:rPr lang="sk-SK" dirty="0"/>
              <a:t> kolo s palci)</a:t>
            </a:r>
          </a:p>
          <a:p>
            <a:r>
              <a:rPr lang="sk-SK" dirty="0"/>
              <a:t>-vlastné súkolesie (lucerna alebo </a:t>
            </a:r>
            <a:r>
              <a:rPr lang="sk-SK" dirty="0" err="1"/>
              <a:t>cévník</a:t>
            </a:r>
            <a:r>
              <a:rPr lang="sk-SK" dirty="0"/>
              <a:t>)</a:t>
            </a:r>
          </a:p>
          <a:p>
            <a:r>
              <a:rPr lang="sk-SK" dirty="0"/>
              <a:t>-železná tyč medzi súkolesím a mlynskými kameňmi (</a:t>
            </a:r>
            <a:r>
              <a:rPr lang="sk-SK" dirty="0" err="1"/>
              <a:t>železí</a:t>
            </a:r>
            <a:r>
              <a:rPr lang="sk-SK" dirty="0"/>
              <a:t>)</a:t>
            </a:r>
          </a:p>
          <a:p>
            <a:r>
              <a:rPr lang="sk-SK" dirty="0"/>
              <a:t>-konštrukcia (hranice)</a:t>
            </a:r>
          </a:p>
          <a:p>
            <a:r>
              <a:rPr lang="sk-SK" dirty="0"/>
              <a:t>-násada (</a:t>
            </a:r>
            <a:r>
              <a:rPr lang="sk-SK" dirty="0" err="1"/>
              <a:t>kypřice</a:t>
            </a:r>
            <a:r>
              <a:rPr lang="sk-SK" dirty="0"/>
              <a:t>) na ktorej sedí vrchný žarnov </a:t>
            </a:r>
          </a:p>
          <a:p>
            <a:r>
              <a:rPr lang="sk-SK" dirty="0"/>
              <a:t>-samotné žarnovy (mlecí </a:t>
            </a:r>
            <a:r>
              <a:rPr lang="sk-SK" dirty="0" err="1"/>
              <a:t>kameny</a:t>
            </a:r>
            <a:r>
              <a:rPr lang="sk-SK" dirty="0"/>
              <a:t>) – behúň a ležiak – </a:t>
            </a:r>
            <a:r>
              <a:rPr lang="sk-SK" dirty="0">
                <a:solidFill>
                  <a:srgbClr val="FF0000"/>
                </a:solidFill>
              </a:rPr>
              <a:t>uložené v drevenej debne (lub)</a:t>
            </a:r>
          </a:p>
          <a:p>
            <a:r>
              <a:rPr lang="sk-SK" dirty="0"/>
              <a:t>-</a:t>
            </a:r>
            <a:r>
              <a:rPr lang="sk-SK" dirty="0">
                <a:solidFill>
                  <a:srgbClr val="FF0000"/>
                </a:solidFill>
              </a:rPr>
              <a:t>dávkovací mechanizmus – násypný kôš</a:t>
            </a:r>
          </a:p>
          <a:p>
            <a:r>
              <a:rPr lang="sk-SK" dirty="0">
                <a:solidFill>
                  <a:srgbClr val="FF0000"/>
                </a:solidFill>
              </a:rPr>
              <a:t>-zberný mechanizmus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4774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BC5B350-1201-40C0-9E0A-522076D8D5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3" r="1" b="1"/>
          <a:stretch/>
        </p:blipFill>
        <p:spPr>
          <a:xfrm>
            <a:off x="4820751" y="548216"/>
            <a:ext cx="6727781" cy="5666316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A97F3406-A408-475F-8BA0-0F7F36A0DD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64" r="-1" b="1608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823FD323-23A7-4735-8E22-4689AA011A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512" r="-2" b="2553"/>
          <a:stretch/>
        </p:blipFill>
        <p:spPr>
          <a:xfrm>
            <a:off x="643465" y="548216"/>
            <a:ext cx="4010830" cy="279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19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Savon">
      <a:majorFont>
        <a:latin typeface="Speak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elawik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1580</Words>
  <Application>Microsoft Office PowerPoint</Application>
  <PresentationFormat>Širokouhlá</PresentationFormat>
  <Paragraphs>90</Paragraphs>
  <Slides>21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21</vt:i4>
      </vt:variant>
    </vt:vector>
  </HeadingPairs>
  <TitlesOfParts>
    <vt:vector size="26" baseType="lpstr">
      <vt:lpstr>Calibri</vt:lpstr>
      <vt:lpstr>Garamond</vt:lpstr>
      <vt:lpstr>Selawik Light</vt:lpstr>
      <vt:lpstr>Speak Pro</vt:lpstr>
      <vt:lpstr>SavonVTI</vt:lpstr>
      <vt:lpstr>Vodný mlyn - Technológia</vt:lpstr>
      <vt:lpstr>Mlyn:</vt:lpstr>
      <vt:lpstr>Mlynské koleso:</vt:lpstr>
      <vt:lpstr>Prezentácia programu PowerPoint</vt:lpstr>
      <vt:lpstr>Rímsky vodný mlyn, Barbegal, Francúzsko</vt:lpstr>
      <vt:lpstr>Prezentácia programu PowerPoint</vt:lpstr>
      <vt:lpstr>Prezentácia programu PowerPoint</vt:lpstr>
      <vt:lpstr>Mlynský mechanizmus:</vt:lpstr>
      <vt:lpstr>Prezentácia programu PowerPoint</vt:lpstr>
      <vt:lpstr>Archeologicky skúmané mlyny – Čechy a Morava</vt:lpstr>
      <vt:lpstr>Prezentácia programu PowerPoint</vt:lpstr>
      <vt:lpstr>Prezentácia programu PowerPoint</vt:lpstr>
      <vt:lpstr>Archeologicky skúmané mlyny - Nemecko</vt:lpstr>
      <vt:lpstr>Prezentácia programu PowerPoint</vt:lpstr>
      <vt:lpstr>Prezentácia programu PowerPoint</vt:lpstr>
      <vt:lpstr>Archeologicky dochované mlyny - Poľsko</vt:lpstr>
      <vt:lpstr>Prezentácia programu PowerPoint</vt:lpstr>
      <vt:lpstr>Zoznam literatúry:</vt:lpstr>
      <vt:lpstr>Online zdroje:</vt:lpstr>
      <vt:lpstr>Zdroje obrázkov:</vt:lpstr>
      <vt:lpstr>Ďakujem za pozornosť!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Vodný mlyn - Technológia</dc:title>
  <dc:creator>Martin</dc:creator>
  <cp:lastModifiedBy>Martin</cp:lastModifiedBy>
  <cp:revision>2</cp:revision>
  <dcterms:created xsi:type="dcterms:W3CDTF">2020-11-09T16:58:14Z</dcterms:created>
  <dcterms:modified xsi:type="dcterms:W3CDTF">2020-11-09T16:59:33Z</dcterms:modified>
</cp:coreProperties>
</file>