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5" r:id="rId3"/>
    <p:sldId id="304" r:id="rId4"/>
    <p:sldId id="305" r:id="rId5"/>
    <p:sldId id="306" r:id="rId6"/>
    <p:sldId id="307" r:id="rId7"/>
    <p:sldId id="308" r:id="rId8"/>
    <p:sldId id="309" r:id="rId9"/>
    <p:sldId id="310" r:id="rId10"/>
    <p:sldId id="311" r:id="rId11"/>
    <p:sldId id="312" r:id="rId12"/>
    <p:sldId id="313" r:id="rId13"/>
    <p:sldId id="314" r:id="rId14"/>
    <p:sldId id="315" r:id="rId15"/>
    <p:sldId id="317" r:id="rId16"/>
    <p:sldId id="316" r:id="rId17"/>
    <p:sldId id="318" r:id="rId18"/>
    <p:sldId id="319" r:id="rId19"/>
    <p:sldId id="320" r:id="rId20"/>
    <p:sldId id="321" r:id="rId21"/>
    <p:sldId id="322" r:id="rId22"/>
    <p:sldId id="323" r:id="rId23"/>
    <p:sldId id="324" r:id="rId24"/>
    <p:sldId id="325" r:id="rId25"/>
    <p:sldId id="327" r:id="rId26"/>
    <p:sldId id="328" r:id="rId27"/>
    <p:sldId id="329" r:id="rId28"/>
    <p:sldId id="330" r:id="rId29"/>
    <p:sldId id="331" r:id="rId30"/>
    <p:sldId id="332" r:id="rId31"/>
    <p:sldId id="337" r:id="rId32"/>
    <p:sldId id="333" r:id="rId33"/>
    <p:sldId id="334" r:id="rId34"/>
    <p:sldId id="335" r:id="rId35"/>
    <p:sldId id="336" r:id="rId36"/>
    <p:sldId id="338" r:id="rId37"/>
    <p:sldId id="339" r:id="rId38"/>
    <p:sldId id="340" r:id="rId39"/>
    <p:sldId id="341" r:id="rId40"/>
    <p:sldId id="342" r:id="rId41"/>
    <p:sldId id="343" r:id="rId4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7555" autoAdjust="0"/>
    <p:restoredTop sz="94660"/>
  </p:normalViewPr>
  <p:slideViewPr>
    <p:cSldViewPr snapToGrid="0">
      <p:cViewPr varScale="1">
        <p:scale>
          <a:sx n="73" d="100"/>
          <a:sy n="73" d="100"/>
        </p:scale>
        <p:origin x="-516"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F0E27196-86A5-4496-A9E9-1E3F1B4234F5}" type="datetimeFigureOut">
              <a:rPr lang="cs-CZ" smtClean="0"/>
              <a:pPr/>
              <a:t>24.11.2020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2C9FBCA-EC82-45CA-B95E-FBFB5F3D59BA}" type="slidenum">
              <a:rPr lang="cs-CZ" smtClean="0"/>
              <a:pPr/>
              <a:t>‹#›</a:t>
            </a:fld>
            <a:endParaRPr lang="cs-CZ"/>
          </a:p>
        </p:txBody>
      </p:sp>
    </p:spTree>
    <p:extLst>
      <p:ext uri="{BB962C8B-B14F-4D97-AF65-F5344CB8AC3E}">
        <p14:creationId xmlns:p14="http://schemas.microsoft.com/office/powerpoint/2010/main" xmlns="" val="3682320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0E27196-86A5-4496-A9E9-1E3F1B4234F5}" type="datetimeFigureOut">
              <a:rPr lang="cs-CZ" smtClean="0"/>
              <a:pPr/>
              <a:t>24.11.2020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2C9FBCA-EC82-45CA-B95E-FBFB5F3D59BA}" type="slidenum">
              <a:rPr lang="cs-CZ" smtClean="0"/>
              <a:pPr/>
              <a:t>‹#›</a:t>
            </a:fld>
            <a:endParaRPr lang="cs-CZ"/>
          </a:p>
        </p:txBody>
      </p:sp>
    </p:spTree>
    <p:extLst>
      <p:ext uri="{BB962C8B-B14F-4D97-AF65-F5344CB8AC3E}">
        <p14:creationId xmlns:p14="http://schemas.microsoft.com/office/powerpoint/2010/main" xmlns="" val="528505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0E27196-86A5-4496-A9E9-1E3F1B4234F5}" type="datetimeFigureOut">
              <a:rPr lang="cs-CZ" smtClean="0"/>
              <a:pPr/>
              <a:t>24.11.2020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2C9FBCA-EC82-45CA-B95E-FBFB5F3D59BA}" type="slidenum">
              <a:rPr lang="cs-CZ" smtClean="0"/>
              <a:pPr/>
              <a:t>‹#›</a:t>
            </a:fld>
            <a:endParaRPr lang="cs-CZ"/>
          </a:p>
        </p:txBody>
      </p:sp>
    </p:spTree>
    <p:extLst>
      <p:ext uri="{BB962C8B-B14F-4D97-AF65-F5344CB8AC3E}">
        <p14:creationId xmlns:p14="http://schemas.microsoft.com/office/powerpoint/2010/main" xmlns="" val="2364516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0E27196-86A5-4496-A9E9-1E3F1B4234F5}" type="datetimeFigureOut">
              <a:rPr lang="cs-CZ" smtClean="0"/>
              <a:pPr/>
              <a:t>24.11.2020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2C9FBCA-EC82-45CA-B95E-FBFB5F3D59BA}" type="slidenum">
              <a:rPr lang="cs-CZ" smtClean="0"/>
              <a:pPr/>
              <a:t>‹#›</a:t>
            </a:fld>
            <a:endParaRPr lang="cs-CZ"/>
          </a:p>
        </p:txBody>
      </p:sp>
    </p:spTree>
    <p:extLst>
      <p:ext uri="{BB962C8B-B14F-4D97-AF65-F5344CB8AC3E}">
        <p14:creationId xmlns:p14="http://schemas.microsoft.com/office/powerpoint/2010/main" xmlns="" val="4077752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F0E27196-86A5-4496-A9E9-1E3F1B4234F5}" type="datetimeFigureOut">
              <a:rPr lang="cs-CZ" smtClean="0"/>
              <a:pPr/>
              <a:t>24.11.2020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2C9FBCA-EC82-45CA-B95E-FBFB5F3D59BA}" type="slidenum">
              <a:rPr lang="cs-CZ" smtClean="0"/>
              <a:pPr/>
              <a:t>‹#›</a:t>
            </a:fld>
            <a:endParaRPr lang="cs-CZ"/>
          </a:p>
        </p:txBody>
      </p:sp>
    </p:spTree>
    <p:extLst>
      <p:ext uri="{BB962C8B-B14F-4D97-AF65-F5344CB8AC3E}">
        <p14:creationId xmlns:p14="http://schemas.microsoft.com/office/powerpoint/2010/main" xmlns="" val="2681210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0E27196-86A5-4496-A9E9-1E3F1B4234F5}" type="datetimeFigureOut">
              <a:rPr lang="cs-CZ" smtClean="0"/>
              <a:pPr/>
              <a:t>24.11.2020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2C9FBCA-EC82-45CA-B95E-FBFB5F3D59BA}" type="slidenum">
              <a:rPr lang="cs-CZ" smtClean="0"/>
              <a:pPr/>
              <a:t>‹#›</a:t>
            </a:fld>
            <a:endParaRPr lang="cs-CZ"/>
          </a:p>
        </p:txBody>
      </p:sp>
    </p:spTree>
    <p:extLst>
      <p:ext uri="{BB962C8B-B14F-4D97-AF65-F5344CB8AC3E}">
        <p14:creationId xmlns:p14="http://schemas.microsoft.com/office/powerpoint/2010/main" xmlns="" val="3466365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F0E27196-86A5-4496-A9E9-1E3F1B4234F5}" type="datetimeFigureOut">
              <a:rPr lang="cs-CZ" smtClean="0"/>
              <a:pPr/>
              <a:t>24.11.2020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2C9FBCA-EC82-45CA-B95E-FBFB5F3D59BA}" type="slidenum">
              <a:rPr lang="cs-CZ" smtClean="0"/>
              <a:pPr/>
              <a:t>‹#›</a:t>
            </a:fld>
            <a:endParaRPr lang="cs-CZ"/>
          </a:p>
        </p:txBody>
      </p:sp>
    </p:spTree>
    <p:extLst>
      <p:ext uri="{BB962C8B-B14F-4D97-AF65-F5344CB8AC3E}">
        <p14:creationId xmlns:p14="http://schemas.microsoft.com/office/powerpoint/2010/main" xmlns="" val="2193357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F0E27196-86A5-4496-A9E9-1E3F1B4234F5}" type="datetimeFigureOut">
              <a:rPr lang="cs-CZ" smtClean="0"/>
              <a:pPr/>
              <a:t>24.11.2020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2C9FBCA-EC82-45CA-B95E-FBFB5F3D59BA}" type="slidenum">
              <a:rPr lang="cs-CZ" smtClean="0"/>
              <a:pPr/>
              <a:t>‹#›</a:t>
            </a:fld>
            <a:endParaRPr lang="cs-CZ"/>
          </a:p>
        </p:txBody>
      </p:sp>
    </p:spTree>
    <p:extLst>
      <p:ext uri="{BB962C8B-B14F-4D97-AF65-F5344CB8AC3E}">
        <p14:creationId xmlns:p14="http://schemas.microsoft.com/office/powerpoint/2010/main" xmlns="" val="1444899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0E27196-86A5-4496-A9E9-1E3F1B4234F5}" type="datetimeFigureOut">
              <a:rPr lang="cs-CZ" smtClean="0"/>
              <a:pPr/>
              <a:t>24.11.2020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2C9FBCA-EC82-45CA-B95E-FBFB5F3D59BA}" type="slidenum">
              <a:rPr lang="cs-CZ" smtClean="0"/>
              <a:pPr/>
              <a:t>‹#›</a:t>
            </a:fld>
            <a:endParaRPr lang="cs-CZ"/>
          </a:p>
        </p:txBody>
      </p:sp>
    </p:spTree>
    <p:extLst>
      <p:ext uri="{BB962C8B-B14F-4D97-AF65-F5344CB8AC3E}">
        <p14:creationId xmlns:p14="http://schemas.microsoft.com/office/powerpoint/2010/main" xmlns="" val="220564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F0E27196-86A5-4496-A9E9-1E3F1B4234F5}" type="datetimeFigureOut">
              <a:rPr lang="cs-CZ" smtClean="0"/>
              <a:pPr/>
              <a:t>24.11.2020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2C9FBCA-EC82-45CA-B95E-FBFB5F3D59BA}" type="slidenum">
              <a:rPr lang="cs-CZ" smtClean="0"/>
              <a:pPr/>
              <a:t>‹#›</a:t>
            </a:fld>
            <a:endParaRPr lang="cs-CZ"/>
          </a:p>
        </p:txBody>
      </p:sp>
    </p:spTree>
    <p:extLst>
      <p:ext uri="{BB962C8B-B14F-4D97-AF65-F5344CB8AC3E}">
        <p14:creationId xmlns:p14="http://schemas.microsoft.com/office/powerpoint/2010/main" xmlns="" val="375956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F0E27196-86A5-4496-A9E9-1E3F1B4234F5}" type="datetimeFigureOut">
              <a:rPr lang="cs-CZ" smtClean="0"/>
              <a:pPr/>
              <a:t>24.11.2020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2C9FBCA-EC82-45CA-B95E-FBFB5F3D59BA}" type="slidenum">
              <a:rPr lang="cs-CZ" smtClean="0"/>
              <a:pPr/>
              <a:t>‹#›</a:t>
            </a:fld>
            <a:endParaRPr lang="cs-CZ"/>
          </a:p>
        </p:txBody>
      </p:sp>
    </p:spTree>
    <p:extLst>
      <p:ext uri="{BB962C8B-B14F-4D97-AF65-F5344CB8AC3E}">
        <p14:creationId xmlns:p14="http://schemas.microsoft.com/office/powerpoint/2010/main" xmlns="" val="1030039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E27196-86A5-4496-A9E9-1E3F1B4234F5}" type="datetimeFigureOut">
              <a:rPr lang="cs-CZ" smtClean="0"/>
              <a:pPr/>
              <a:t>24.11.2020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C9FBCA-EC82-45CA-B95E-FBFB5F3D59BA}" type="slidenum">
              <a:rPr lang="cs-CZ" smtClean="0"/>
              <a:pPr/>
              <a:t>‹#›</a:t>
            </a:fld>
            <a:endParaRPr lang="cs-CZ"/>
          </a:p>
        </p:txBody>
      </p:sp>
    </p:spTree>
    <p:extLst>
      <p:ext uri="{BB962C8B-B14F-4D97-AF65-F5344CB8AC3E}">
        <p14:creationId xmlns:p14="http://schemas.microsoft.com/office/powerpoint/2010/main" xmlns="" val="4024608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Introduction to </a:t>
            </a:r>
            <a:b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b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Linguistics</a:t>
            </a:r>
            <a:b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b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History of linguistics</a:t>
            </a:r>
            <a:endParaRPr lang="en-US"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Podnadpis 2"/>
          <p:cNvSpPr>
            <a:spLocks noGrp="1"/>
          </p:cNvSpPr>
          <p:nvPr>
            <p:ph type="subTitle" idx="1"/>
          </p:nvPr>
        </p:nvSpPr>
        <p:spPr/>
        <p:txBody>
          <a:bodyPr>
            <a:normAutofit lnSpcReduction="10000"/>
          </a:bodyPr>
          <a:lstStyle/>
          <a:p>
            <a:endPar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cs-CZ" dirty="0">
              <a:solidFill>
                <a:srgbClr val="002060"/>
              </a:solidFill>
              <a:latin typeface="Tahoma" panose="020B0604030504040204" pitchFamily="34" charset="0"/>
              <a:ea typeface="Tahoma" panose="020B0604030504040204" pitchFamily="34" charset="0"/>
              <a:cs typeface="Tahoma" panose="020B0604030504040204" pitchFamily="34" charset="0"/>
            </a:endParaRPr>
          </a:p>
          <a:p>
            <a:r>
              <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rPr>
              <a:t>Mgr. Miroslav Ježek, Ph.D.</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Brno, 30</a:t>
            </a:r>
            <a:r>
              <a:rPr lang="en-US" baseline="30000" dirty="0" smtClean="0">
                <a:solidFill>
                  <a:srgbClr val="002060"/>
                </a:solidFill>
                <a:latin typeface="Tahoma" panose="020B0604030504040204" pitchFamily="34" charset="0"/>
                <a:ea typeface="Tahoma" panose="020B0604030504040204" pitchFamily="34" charset="0"/>
                <a:cs typeface="Tahoma" panose="020B0604030504040204" pitchFamily="34" charset="0"/>
              </a:rPr>
              <a:t>th</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November 2020</a:t>
            </a:r>
            <a:endParaRPr lang="en-US"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pic>
        <p:nvPicPr>
          <p:cNvPr id="4" name="Picture 6"/>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1335615" y="0"/>
            <a:ext cx="789709" cy="78970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9488780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18</a:t>
            </a:r>
            <a:r>
              <a:rPr lang="en-US" sz="4000" baseline="30000" dirty="0" smtClean="0">
                <a:solidFill>
                  <a:srgbClr val="002060"/>
                </a:solidFill>
                <a:latin typeface="Tahoma" panose="020B0604030504040204" pitchFamily="34" charset="0"/>
                <a:ea typeface="Tahoma" panose="020B0604030504040204" pitchFamily="34" charset="0"/>
                <a:cs typeface="Tahoma" panose="020B0604030504040204" pitchFamily="34" charset="0"/>
              </a:rPr>
              <a:t>th</a:t>
            </a: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 century</a:t>
            </a:r>
            <a:endParaRPr lang="en-GB"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fontScale="92500" lnSpcReduction="10000"/>
          </a:bodyPr>
          <a:lstStyle/>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More descriptions of exotic languages. </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First studies of what would later be </a:t>
            </a:r>
            <a:r>
              <a:rPr lang="en-GB" dirty="0" smtClean="0">
                <a:solidFill>
                  <a:srgbClr val="002060"/>
                </a:solidFill>
                <a:latin typeface="Tahoma" panose="020B0604030504040204" pitchFamily="34" charset="0"/>
                <a:ea typeface="Tahoma" panose="020B0604030504040204" pitchFamily="34" charset="0"/>
                <a:cs typeface="Tahoma" panose="020B0604030504040204" pitchFamily="34" charset="0"/>
              </a:rPr>
              <a:t>labelled</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comparative philology (comparing related languages)</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Predominantly, “linguists” tried to answer the question of the origin of language. As in the previous centuries, most of them argued the first language was </a:t>
            </a:r>
            <a:r>
              <a:rPr lang="en-US"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Hebrew</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p>
          <a:p>
            <a:pPr lvl="1"/>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Cf. Leibniz (1710)-the first language must be much older than any known language. </a:t>
            </a:r>
          </a:p>
          <a:p>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Condillac</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(1746)- there is no link between linguistic signs and our mental processes -&gt; Saussure’s arbitrariness of linguistic signs. </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Emergence of a great number of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orthoepists</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and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orthographists</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p>
          <a:p>
            <a:r>
              <a:rPr lang="en-US"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The discovery of Sanskrit, William Jones, 1786, Calcutta. </a:t>
            </a:r>
          </a:p>
        </p:txBody>
      </p:sp>
    </p:spTree>
    <p:extLst>
      <p:ext uri="{BB962C8B-B14F-4D97-AF65-F5344CB8AC3E}">
        <p14:creationId xmlns:p14="http://schemas.microsoft.com/office/powerpoint/2010/main" xmlns="" val="31056206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The discovery of Sanskrit</a:t>
            </a:r>
            <a:endParaRPr lang="en-GB"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a:bodyPr>
          <a:lstStyle/>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Jones demonstrated the historical kinship of Sanskrit with Latin, Greek, and the Germanic languages. </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Sanskrit became the dominant topic (plentiful grammars), its study became an academic ‘obsession’. </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Study of Sanskrit at the turn of the 19</a:t>
            </a:r>
            <a:r>
              <a:rPr lang="en-US" baseline="30000" dirty="0" smtClean="0">
                <a:solidFill>
                  <a:srgbClr val="002060"/>
                </a:solidFill>
                <a:latin typeface="Tahoma" panose="020B0604030504040204" pitchFamily="34" charset="0"/>
                <a:ea typeface="Tahoma" panose="020B0604030504040204" pitchFamily="34" charset="0"/>
                <a:cs typeface="Tahoma" panose="020B0604030504040204" pitchFamily="34" charset="0"/>
              </a:rPr>
              <a:t>th</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C still far from linguistic, though:</a:t>
            </a:r>
          </a:p>
          <a:p>
            <a:pPr lvl="1"/>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hunt for the first language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Ursprache</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and the superiority of some languages compared to others. </a:t>
            </a:r>
          </a:p>
          <a:p>
            <a:endPar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31056206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Comparative (historical) philology</a:t>
            </a:r>
            <a:endParaRPr lang="en-GB"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a:bodyPr>
          <a:lstStyle/>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Founding fathers:</a:t>
            </a:r>
          </a:p>
          <a:p>
            <a:r>
              <a:rPr lang="en-US"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Rasmus</a:t>
            </a:r>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Rask </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(1787-1832) </a:t>
            </a:r>
          </a:p>
          <a:p>
            <a:pPr lvl="1"/>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Danish; studied old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Scandivanian</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languages, later Slavonic and Oriental one; grammar (esp. morphology and phonology) more reliable than lexis. </a:t>
            </a:r>
          </a:p>
          <a:p>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Franz Bopp </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(1791-1867)</a:t>
            </a:r>
          </a:p>
          <a:p>
            <a:pPr lvl="1"/>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German; tried to find the first language but unsuccessful; language development=decadence; studied and compared conjugation in Sanskrit, Greek, Persian, and German. </a:t>
            </a:r>
          </a:p>
          <a:p>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Jacob Grimm </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(1785-1863)</a:t>
            </a:r>
          </a:p>
          <a:p>
            <a:pPr lvl="1"/>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German; studied Germanic languages only; sound laws, especially the so-called </a:t>
            </a:r>
            <a:r>
              <a:rPr lang="en-US"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Grimm’s law</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xmlns="" val="31056206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Grimm’s law (1822)</a:t>
            </a:r>
            <a:endParaRPr lang="en-GB"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lnSpcReduction="10000"/>
          </a:bodyPr>
          <a:lstStyle/>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Also called the First Germanic Sound Shift</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The first discovery of a </a:t>
            </a:r>
            <a:r>
              <a:rPr lang="en-US"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systematic</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sound shift -&gt; </a:t>
            </a:r>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historical phonology</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Three parts (phases) of a chain shift:</a:t>
            </a:r>
          </a:p>
          <a:p>
            <a:pPr lvl="1"/>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1/ IE voiceless stops /p, t, k,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kw</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-&gt; voiceless fricatives /f, </a:t>
            </a:r>
            <a:r>
              <a:rPr lang="en-US" dirty="0" smtClean="0">
                <a:solidFill>
                  <a:srgbClr val="002060"/>
                </a:solidFill>
                <a:latin typeface="Tahoma"/>
                <a:ea typeface="Tahoma"/>
                <a:cs typeface="Tahoma"/>
              </a:rPr>
              <a:t>ɵ</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h, hw/</a:t>
            </a:r>
          </a:p>
          <a:p>
            <a:pPr lvl="2"/>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Lat </a:t>
            </a:r>
            <a:r>
              <a:rPr lang="en-US"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pes</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-&gt; Eng </a:t>
            </a:r>
            <a:r>
              <a:rPr lang="en-US" i="1" dirty="0" smtClean="0">
                <a:solidFill>
                  <a:srgbClr val="002060"/>
                </a:solidFill>
                <a:latin typeface="Tahoma" panose="020B0604030504040204" pitchFamily="34" charset="0"/>
                <a:ea typeface="Tahoma" panose="020B0604030504040204" pitchFamily="34" charset="0"/>
                <a:cs typeface="Tahoma" panose="020B0604030504040204" pitchFamily="34" charset="0"/>
              </a:rPr>
              <a:t>foot, </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Lat </a:t>
            </a:r>
            <a:r>
              <a:rPr lang="en-US"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tertius</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-&gt; Eng </a:t>
            </a:r>
            <a:r>
              <a:rPr lang="en-US" i="1" dirty="0" smtClean="0">
                <a:solidFill>
                  <a:srgbClr val="002060"/>
                </a:solidFill>
                <a:latin typeface="Tahoma" panose="020B0604030504040204" pitchFamily="34" charset="0"/>
                <a:ea typeface="Tahoma" panose="020B0604030504040204" pitchFamily="34" charset="0"/>
                <a:cs typeface="Tahoma" panose="020B0604030504040204" pitchFamily="34" charset="0"/>
              </a:rPr>
              <a:t>three</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Lat </a:t>
            </a:r>
            <a:r>
              <a:rPr lang="en-US"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canis</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-&gt; Eng </a:t>
            </a:r>
            <a:r>
              <a:rPr lang="en-US" i="1" dirty="0" smtClean="0">
                <a:solidFill>
                  <a:srgbClr val="002060"/>
                </a:solidFill>
                <a:latin typeface="Tahoma" panose="020B0604030504040204" pitchFamily="34" charset="0"/>
                <a:ea typeface="Tahoma" panose="020B0604030504040204" pitchFamily="34" charset="0"/>
                <a:cs typeface="Tahoma" panose="020B0604030504040204" pitchFamily="34" charset="0"/>
              </a:rPr>
              <a:t>hound; </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Lat </a:t>
            </a:r>
            <a:r>
              <a:rPr lang="en-US" i="1" dirty="0" smtClean="0">
                <a:solidFill>
                  <a:srgbClr val="002060"/>
                </a:solidFill>
                <a:latin typeface="Tahoma" panose="020B0604030504040204" pitchFamily="34" charset="0"/>
                <a:ea typeface="Tahoma" panose="020B0604030504040204" pitchFamily="34" charset="0"/>
                <a:cs typeface="Tahoma" panose="020B0604030504040204" pitchFamily="34" charset="0"/>
              </a:rPr>
              <a:t>quod</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-&gt; Old Eng </a:t>
            </a:r>
            <a:r>
              <a:rPr lang="en-US"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hwat</a:t>
            </a:r>
            <a:r>
              <a:rPr lang="en-US" i="1"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lvl="1"/>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2/ IE voiced stops /b, d, g,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gw</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-&gt; voiceless stops /p, t, k,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kw</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lvl="2"/>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Serbian </a:t>
            </a:r>
            <a:r>
              <a:rPr lang="en-US"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jabuka</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-&gt; Eng </a:t>
            </a:r>
            <a:r>
              <a:rPr lang="en-US" i="1" dirty="0" smtClean="0">
                <a:solidFill>
                  <a:srgbClr val="002060"/>
                </a:solidFill>
                <a:latin typeface="Tahoma" panose="020B0604030504040204" pitchFamily="34" charset="0"/>
                <a:ea typeface="Tahoma" panose="020B0604030504040204" pitchFamily="34" charset="0"/>
                <a:cs typeface="Tahoma" panose="020B0604030504040204" pitchFamily="34" charset="0"/>
              </a:rPr>
              <a:t>apple</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Lat </a:t>
            </a:r>
            <a:r>
              <a:rPr lang="en-US"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decem</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-&gt; Eng </a:t>
            </a:r>
            <a:r>
              <a:rPr lang="en-US" i="1" dirty="0" smtClean="0">
                <a:solidFill>
                  <a:srgbClr val="002060"/>
                </a:solidFill>
                <a:latin typeface="Tahoma" panose="020B0604030504040204" pitchFamily="34" charset="0"/>
                <a:ea typeface="Tahoma" panose="020B0604030504040204" pitchFamily="34" charset="0"/>
                <a:cs typeface="Tahoma" panose="020B0604030504040204" pitchFamily="34" charset="0"/>
              </a:rPr>
              <a:t>ten</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Lat </a:t>
            </a:r>
            <a:r>
              <a:rPr lang="en-US"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gelu</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-&gt; Eng </a:t>
            </a:r>
            <a:r>
              <a:rPr lang="en-US" i="1" dirty="0" smtClean="0">
                <a:solidFill>
                  <a:srgbClr val="002060"/>
                </a:solidFill>
                <a:latin typeface="Tahoma" panose="020B0604030504040204" pitchFamily="34" charset="0"/>
                <a:ea typeface="Tahoma" panose="020B0604030504040204" pitchFamily="34" charset="0"/>
                <a:cs typeface="Tahoma" panose="020B0604030504040204" pitchFamily="34" charset="0"/>
              </a:rPr>
              <a:t>cold</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Lithuanina</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ghywas</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-&gt; Eng </a:t>
            </a:r>
            <a:r>
              <a:rPr lang="en-US" i="1" dirty="0" smtClean="0">
                <a:solidFill>
                  <a:srgbClr val="002060"/>
                </a:solidFill>
                <a:latin typeface="Tahoma" panose="020B0604030504040204" pitchFamily="34" charset="0"/>
                <a:ea typeface="Tahoma" panose="020B0604030504040204" pitchFamily="34" charset="0"/>
                <a:cs typeface="Tahoma" panose="020B0604030504040204" pitchFamily="34" charset="0"/>
              </a:rPr>
              <a:t>quick</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p>
          <a:p>
            <a:pPr lvl="1"/>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3/ IE aspirated voiced stops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bh</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dh,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gh</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-&gt;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unaspirated</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ones /b, d, g/</a:t>
            </a:r>
          </a:p>
          <a:p>
            <a:pPr lvl="2"/>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Sanskrit </a:t>
            </a:r>
            <a:r>
              <a:rPr lang="en-US"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bhrathar</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-&gt; Eng </a:t>
            </a:r>
            <a:r>
              <a:rPr lang="en-US" i="1" dirty="0" smtClean="0">
                <a:solidFill>
                  <a:srgbClr val="002060"/>
                </a:solidFill>
                <a:latin typeface="Tahoma" panose="020B0604030504040204" pitchFamily="34" charset="0"/>
                <a:ea typeface="Tahoma" panose="020B0604030504040204" pitchFamily="34" charset="0"/>
                <a:cs typeface="Tahoma" panose="020B0604030504040204" pitchFamily="34" charset="0"/>
              </a:rPr>
              <a:t>brother</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Sanskrit </a:t>
            </a:r>
            <a:r>
              <a:rPr lang="en-US"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madhu</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-&gt; Eng </a:t>
            </a:r>
            <a:r>
              <a:rPr lang="en-US" i="1" dirty="0" smtClean="0">
                <a:solidFill>
                  <a:srgbClr val="002060"/>
                </a:solidFill>
                <a:latin typeface="Tahoma" panose="020B0604030504040204" pitchFamily="34" charset="0"/>
                <a:ea typeface="Tahoma" panose="020B0604030504040204" pitchFamily="34" charset="0"/>
                <a:cs typeface="Tahoma" panose="020B0604030504040204" pitchFamily="34" charset="0"/>
              </a:rPr>
              <a:t>mead</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Sanskrit </a:t>
            </a:r>
            <a:r>
              <a:rPr lang="en-US"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stighnoti</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-&gt; Old Eng </a:t>
            </a:r>
            <a:r>
              <a:rPr lang="en-US"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stigan</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ModE</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i="1" dirty="0" smtClean="0">
                <a:solidFill>
                  <a:srgbClr val="002060"/>
                </a:solidFill>
                <a:latin typeface="Tahoma" panose="020B0604030504040204" pitchFamily="34" charset="0"/>
                <a:ea typeface="Tahoma" panose="020B0604030504040204" pitchFamily="34" charset="0"/>
                <a:cs typeface="Tahoma" panose="020B0604030504040204" pitchFamily="34" charset="0"/>
              </a:rPr>
              <a:t>ascend</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i="1" dirty="0" smtClean="0">
                <a:solidFill>
                  <a:srgbClr val="002060"/>
                </a:solidFill>
                <a:latin typeface="Tahoma" panose="020B0604030504040204" pitchFamily="34" charset="0"/>
                <a:ea typeface="Tahoma" panose="020B0604030504040204" pitchFamily="34" charset="0"/>
                <a:cs typeface="Tahoma" panose="020B0604030504040204" pitchFamily="34" charset="0"/>
              </a:rPr>
              <a:t>climb</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xmlns="" val="31056206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fontScale="90000"/>
          </a:bodyPr>
          <a:lstStyle/>
          <a:p>
            <a:pPr algn="ct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Other 19</a:t>
            </a:r>
            <a:r>
              <a:rPr lang="en-US" sz="4000" baseline="30000" dirty="0" smtClean="0">
                <a:solidFill>
                  <a:srgbClr val="002060"/>
                </a:solidFill>
                <a:latin typeface="Tahoma" panose="020B0604030504040204" pitchFamily="34" charset="0"/>
                <a:ea typeface="Tahoma" panose="020B0604030504040204" pitchFamily="34" charset="0"/>
                <a:cs typeface="Tahoma" panose="020B0604030504040204" pitchFamily="34" charset="0"/>
              </a:rPr>
              <a:t>th</a:t>
            </a: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C philologists- Wilhelm von Humboldt</a:t>
            </a:r>
            <a:endParaRPr lang="en-GB"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a:bodyPr>
          <a:lstStyle/>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Wilhelm von Humboldt (1767-1835)</a:t>
            </a:r>
          </a:p>
          <a:p>
            <a:pPr lvl="1"/>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In many ways was not part of the main trend of comparative philology (unlike his contemporaries, he was mainly interested in </a:t>
            </a:r>
            <a:r>
              <a:rPr lang="en-US"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living</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languages). </a:t>
            </a:r>
            <a:endPar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lvl="1"/>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Inspired by nationalist romanticism, his main focus was on the relationship between language and thinking -&gt; the better the language, the better the nation.</a:t>
            </a:r>
          </a:p>
          <a:p>
            <a:pPr lvl="1"/>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Each language creates the individual’s worldview through its lexical and grammatical categories and its conceptual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organisation</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p>
          <a:p>
            <a:pPr lvl="1"/>
            <a:r>
              <a:rPr lang="en-US" u="sng"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Innere</a:t>
            </a:r>
            <a:r>
              <a:rPr lang="en-US"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u="sng"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Sprachform</a:t>
            </a:r>
            <a:r>
              <a:rPr lang="en-US"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(inner speech form)- latent psychic processes that are manifested by the outer form (i.e. the structure of the language)</a:t>
            </a:r>
          </a:p>
          <a:p>
            <a:pPr lvl="2"/>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Cf. the Sapir-Whorf hypothesis (the 1920’s)</a:t>
            </a:r>
          </a:p>
        </p:txBody>
      </p:sp>
    </p:spTree>
    <p:extLst>
      <p:ext uri="{BB962C8B-B14F-4D97-AF65-F5344CB8AC3E}">
        <p14:creationId xmlns:p14="http://schemas.microsoft.com/office/powerpoint/2010/main" xmlns="" val="31056206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Other 19</a:t>
            </a:r>
            <a:r>
              <a:rPr lang="en-US" sz="4000" baseline="30000" dirty="0" smtClean="0">
                <a:solidFill>
                  <a:srgbClr val="002060"/>
                </a:solidFill>
                <a:latin typeface="Tahoma" panose="020B0604030504040204" pitchFamily="34" charset="0"/>
                <a:ea typeface="Tahoma" panose="020B0604030504040204" pitchFamily="34" charset="0"/>
                <a:cs typeface="Tahoma" panose="020B0604030504040204" pitchFamily="34" charset="0"/>
              </a:rPr>
              <a:t>th</a:t>
            </a: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C philologists- August Schleicher</a:t>
            </a:r>
            <a:endParaRPr lang="en-GB"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a:bodyPr>
          <a:lstStyle/>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August Schleicher (1821-1868)</a:t>
            </a:r>
            <a:endPar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lvl="1"/>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professor at Prague University in the 1850’s (apart from the usual languages, he got a lot of evidence for his theories from the Lithuanian language).</a:t>
            </a:r>
          </a:p>
          <a:p>
            <a:pPr lvl="1"/>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originally a botanist hugely influenced by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darwinism</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-&gt; saw language as a living organism and linguistics was one of natural sciences. </a:t>
            </a:r>
          </a:p>
          <a:p>
            <a:pPr lvl="1"/>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Stages in the life of a language: isolating -&gt; agglutinative -&gt; inflectional, then decadence and language death. </a:t>
            </a:r>
          </a:p>
          <a:p>
            <a:pPr lvl="1"/>
            <a:r>
              <a:rPr lang="en-US" u="sng"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Stammbaumtheorie</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 genealogical tree for languages (the trunk being the hypothetical Proto-Indo-European language).</a:t>
            </a:r>
          </a:p>
          <a:p>
            <a:pPr lvl="1"/>
            <a:endPar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lvl="1"/>
            <a:endPar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lvl="1"/>
            <a:endPar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lvl="1"/>
            <a:endPar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31056206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The </a:t>
            </a:r>
            <a:r>
              <a:rPr lang="en-US" sz="40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Neogrammarians</a:t>
            </a:r>
            <a:endParaRPr lang="en-GB"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lnSpcReduction="10000"/>
          </a:bodyPr>
          <a:lstStyle/>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1875 Karl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Verner</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(Danish) defined the so-called </a:t>
            </a:r>
            <a:r>
              <a:rPr lang="en-US" u="sng"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Verner’s</a:t>
            </a:r>
            <a:r>
              <a:rPr lang="en-US"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 law</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it described a historical sound shift that explained the apparent exceptions to the Grimm’s law. </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According to Grimm’s law: IE /p, t, k/ -&gt; voiceless /f, </a:t>
            </a:r>
            <a:r>
              <a:rPr lang="en-US" dirty="0" smtClean="0">
                <a:solidFill>
                  <a:srgbClr val="002060"/>
                </a:solidFill>
                <a:latin typeface="Tahoma"/>
                <a:ea typeface="Tahoma"/>
                <a:cs typeface="Tahoma"/>
              </a:rPr>
              <a:t>ɵ</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h/, </a:t>
            </a:r>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but</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only in stressed syllables. In unstressed ones, as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Verner</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demonstrated, they turned into voiced fricatives /</a:t>
            </a:r>
            <a:r>
              <a:rPr lang="el-GR" dirty="0" smtClean="0">
                <a:solidFill>
                  <a:srgbClr val="002060"/>
                </a:solidFill>
              </a:rPr>
              <a:t>β</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r>
              <a:rPr lang="cs-CZ" dirty="0" smtClean="0">
                <a:solidFill>
                  <a:srgbClr val="002060"/>
                </a:solidFill>
              </a:rPr>
              <a:t> ð</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dirty="0" smtClean="0">
                <a:solidFill>
                  <a:srgbClr val="002060"/>
                </a:solidFill>
                <a:latin typeface="Tahoma"/>
                <a:ea typeface="Tahoma"/>
                <a:cs typeface="Tahoma"/>
              </a:rPr>
              <a:t>ɣ</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which later turned into /b, d, g/. Example: IE *</a:t>
            </a:r>
            <a:r>
              <a:rPr lang="en-US"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septm</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-&gt; German </a:t>
            </a:r>
            <a:r>
              <a:rPr lang="en-US"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sieben</a:t>
            </a:r>
            <a:r>
              <a:rPr lang="en-US" i="1"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(not </a:t>
            </a:r>
            <a:r>
              <a:rPr lang="en-US"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siefen</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This success sparked a number of new studies and a journal, published by Karl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Brugmann</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and Hermann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Osthoff</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in which the new generation of linguists called themselves </a:t>
            </a:r>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the </a:t>
            </a:r>
            <a:r>
              <a:rPr lang="en-US"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Junggrammatiker</a:t>
            </a:r>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(the </a:t>
            </a:r>
            <a:r>
              <a:rPr lang="en-US"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Neogrammarians</a:t>
            </a:r>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xmlns="" val="31056206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The </a:t>
            </a:r>
            <a:r>
              <a:rPr lang="en-US" sz="40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Neogrammarian</a:t>
            </a: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 hypothesis</a:t>
            </a:r>
            <a:endParaRPr lang="en-GB"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a:bodyPr>
          <a:lstStyle/>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ausnahmlose</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Lautgesetze</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(laws that admit no exceptions)</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A diachronic sound change affects simultaneously all words in which its environment is met, without exception.</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Historical development of a language and </a:t>
            </a:r>
            <a:r>
              <a:rPr lang="en-US"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the description of the sound changes</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is the only scientific method in linguistics (any interest in the current languages pure amateurism). </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Criticism: language is a social fact (not natural), the theory of lexical diffusion shows that some words are affected first, others follow (or not). </a:t>
            </a:r>
          </a:p>
        </p:txBody>
      </p:sp>
    </p:spTree>
    <p:extLst>
      <p:ext uri="{BB962C8B-B14F-4D97-AF65-F5344CB8AC3E}">
        <p14:creationId xmlns:p14="http://schemas.microsoft.com/office/powerpoint/2010/main" xmlns="" val="31056206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Towards the ‘Copernican turn’ in linguistics</a:t>
            </a:r>
            <a:endParaRPr lang="en-US"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a:bodyPr>
          <a:lstStyle/>
          <a:p>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Dialectology (dialect geography)</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p>
          <a:p>
            <a:pPr lvl="2"/>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Georg </a:t>
            </a:r>
            <a:r>
              <a:rPr lang="en-US" sz="24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Wenker</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(Germany) and Jules </a:t>
            </a:r>
            <a:r>
              <a:rPr lang="en-US" sz="24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Gillieron</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(France)</a:t>
            </a:r>
          </a:p>
          <a:p>
            <a:pPr lvl="2"/>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from the 1870’s- hitherto rejected dialects </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degenerate’ </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varieties of the standard languages) in the centre of attention because they resist foreign influence.</a:t>
            </a:r>
          </a:p>
          <a:p>
            <a:pPr lvl="2"/>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initially supported by the </a:t>
            </a:r>
            <a:r>
              <a:rPr lang="en-US" sz="24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neogrammarians</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(great interest in sound changes and the aim was to track ancient forms as back as possible).</a:t>
            </a:r>
          </a:p>
          <a:p>
            <a:pPr lvl="2"/>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later refuted because it disproved their hypothesis (many, many exceptions…).</a:t>
            </a:r>
          </a:p>
          <a:p>
            <a:pPr lvl="2"/>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f</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rom </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universal sound laws (changes) to individual word histories. </a:t>
            </a:r>
          </a:p>
          <a:p>
            <a:pPr lvl="2"/>
            <a:endPar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31056206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Towards the ‘Copernican turn’ in linguistics</a:t>
            </a:r>
            <a:endParaRPr lang="en-US"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a:bodyPr>
          <a:lstStyle/>
          <a:p>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Aesthetic idealism</a:t>
            </a:r>
            <a:endPar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lvl="2"/>
            <a:r>
              <a:rPr lang="en-US" sz="24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Benedetto</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Croce (Italy), Karl </a:t>
            </a:r>
            <a:r>
              <a:rPr lang="en-US" sz="24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Vossler</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(Germany)</a:t>
            </a:r>
          </a:p>
          <a:p>
            <a:pPr lvl="2"/>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Influenced by W. von Humboldt</a:t>
            </a:r>
          </a:p>
          <a:p>
            <a:pPr lvl="2"/>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from 1900</a:t>
            </a:r>
          </a:p>
          <a:p>
            <a:pPr lvl="2"/>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Language as a means of individualistic </a:t>
            </a:r>
            <a:r>
              <a:rPr lang="en-US" sz="2400"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intuitive expression</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=&gt; linguistics part of aesthetics and must be studied in close relation to culture, religion, art, history, etc. </a:t>
            </a:r>
          </a:p>
          <a:p>
            <a:pPr lvl="2"/>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No meaning but in the individual’s mind and his/her imagination. </a:t>
            </a:r>
          </a:p>
          <a:p>
            <a:pPr lvl="2"/>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Language mirrors the individual’s mind, his/her aesthetic ideal. </a:t>
            </a:r>
          </a:p>
          <a:p>
            <a:pPr lvl="2"/>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Linguistic change is thus only triggered by the </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individual.</a:t>
            </a:r>
            <a:endPar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31056206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Contents</a:t>
            </a:r>
            <a:endParaRPr lang="en-US"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lstStyle/>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ancient times</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the Middle Ages</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Renaissance and humanism</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discovery of Sanskrit</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comparative philology</a:t>
            </a:r>
          </a:p>
          <a:p>
            <a:pPr lvl="1"/>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the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Neogrammarians</a:t>
            </a:r>
            <a:endPar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F. de Saussure and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structuralist</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schools</a:t>
            </a:r>
          </a:p>
          <a:p>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generativism</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interdisciplinary linguistics</a:t>
            </a:r>
          </a:p>
          <a:p>
            <a:endPar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31056206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Towards the ‘Copernican turn’ in linguistics</a:t>
            </a:r>
            <a:endParaRPr lang="en-US"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a:bodyPr>
          <a:lstStyle/>
          <a:p>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William D. Whitney</a:t>
            </a:r>
            <a:endPar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lvl="2"/>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American linguist (1827-94)</a:t>
            </a:r>
          </a:p>
          <a:p>
            <a:pPr lvl="2"/>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1875: </a:t>
            </a:r>
            <a:r>
              <a:rPr lang="en-US" sz="2400" i="1" dirty="0" smtClean="0">
                <a:solidFill>
                  <a:srgbClr val="002060"/>
                </a:solidFill>
                <a:latin typeface="Tahoma" panose="020B0604030504040204" pitchFamily="34" charset="0"/>
                <a:ea typeface="Tahoma" panose="020B0604030504040204" pitchFamily="34" charset="0"/>
                <a:cs typeface="Tahoma" panose="020B0604030504040204" pitchFamily="34" charset="0"/>
              </a:rPr>
              <a:t>The Life and Growth of Language</a:t>
            </a:r>
          </a:p>
          <a:p>
            <a:pPr lvl="2"/>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His ideas known by Saussure, e.g. the theory of a linguistic sign and its </a:t>
            </a:r>
            <a:r>
              <a:rPr lang="en-US" sz="2400"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arbitrariness</a:t>
            </a:r>
            <a:endPar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lvl="2"/>
            <a:endParaRPr lang="en-US" sz="2400" u="sng"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31056206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Towards the ‘Copernican turn’ in linguistics</a:t>
            </a:r>
            <a:endParaRPr lang="en-US"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a:bodyPr>
          <a:lstStyle/>
          <a:p>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Kazan School of Linguistics</a:t>
            </a:r>
            <a:endPar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lvl="2"/>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Founded in the 1870’s </a:t>
            </a:r>
          </a:p>
          <a:p>
            <a:pPr lvl="2"/>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Jan </a:t>
            </a:r>
            <a:r>
              <a:rPr lang="en-US" sz="24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Baudouin</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de Courtenay (d. 1929), </a:t>
            </a:r>
            <a:r>
              <a:rPr lang="en-US" sz="24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Mikolaj</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sz="24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Kruszewski</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(d. 1887)</a:t>
            </a:r>
          </a:p>
          <a:p>
            <a:pPr lvl="2"/>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In many ways the school anticipates the 20</a:t>
            </a:r>
            <a:r>
              <a:rPr lang="en-US" sz="2400" baseline="30000" dirty="0" smtClean="0">
                <a:solidFill>
                  <a:srgbClr val="002060"/>
                </a:solidFill>
                <a:latin typeface="Tahoma" panose="020B0604030504040204" pitchFamily="34" charset="0"/>
                <a:ea typeface="Tahoma" panose="020B0604030504040204" pitchFamily="34" charset="0"/>
                <a:cs typeface="Tahoma" panose="020B0604030504040204" pitchFamily="34" charset="0"/>
              </a:rPr>
              <a:t>th</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C turn towards synchronic linguistics (language of a community v. language of an individual; language development v. current state; division of </a:t>
            </a:r>
            <a:r>
              <a:rPr lang="en-US" sz="2400" u="sng"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physiophonetics</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and </a:t>
            </a:r>
            <a:r>
              <a:rPr lang="en-US" sz="2400" u="sng"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psychophonetics</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lvl="2"/>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The School only lasted for about 10 years =&gt; not enough time to properly </a:t>
            </a:r>
            <a:r>
              <a:rPr lang="en-US" sz="24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analyse</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and discuss the notions; unknown for many years before de Saussure brought their teaching to light. </a:t>
            </a:r>
          </a:p>
          <a:p>
            <a:pPr lvl="2"/>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De Courtenay later worked in St Petersburg, e.g. came up with a new definition of phoneme (very close to that of </a:t>
            </a:r>
            <a:r>
              <a:rPr lang="en-US" sz="24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Trubetzkoy</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p>
          <a:p>
            <a:pPr lvl="2"/>
            <a:endParaRPr lang="en-US" sz="2400" u="sng"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31056206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fontScale="90000"/>
          </a:bodyPr>
          <a:lstStyle/>
          <a:p>
            <a:pPr algn="ct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The ‘Copernican turn’ in linguistics- structuralism</a:t>
            </a:r>
            <a:endParaRPr lang="en-US"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a:bodyPr>
          <a:lstStyle/>
          <a:p>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Ferdinand de Saussure (1857-1913)</a:t>
            </a:r>
            <a:endPar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lvl="2"/>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Founder of structuralism in </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Geneva. </a:t>
            </a:r>
            <a:endPar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lvl="2"/>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Studied in </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Leipzig (trained in comparative philology), </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later worked in Paris and </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Geneva.</a:t>
            </a:r>
            <a:endPar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lvl="2"/>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1907-11 lectures</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later (1916) posthumously published by two of his students =&gt; </a:t>
            </a:r>
          </a:p>
          <a:p>
            <a:pPr lvl="2"/>
            <a:r>
              <a:rPr lang="en-US" sz="2400"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Cours</a:t>
            </a:r>
            <a:r>
              <a:rPr lang="en-US" sz="2400" i="1" dirty="0" smtClean="0">
                <a:solidFill>
                  <a:srgbClr val="002060"/>
                </a:solidFill>
                <a:latin typeface="Tahoma" panose="020B0604030504040204" pitchFamily="34" charset="0"/>
                <a:ea typeface="Tahoma" panose="020B0604030504040204" pitchFamily="34" charset="0"/>
                <a:cs typeface="Tahoma" panose="020B0604030504040204" pitchFamily="34" charset="0"/>
              </a:rPr>
              <a:t> de </a:t>
            </a:r>
            <a:r>
              <a:rPr lang="en-US" sz="2400"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linguistique</a:t>
            </a:r>
            <a:r>
              <a:rPr lang="en-US" sz="2400" i="1" dirty="0" smtClean="0">
                <a:solidFill>
                  <a:srgbClr val="002060"/>
                </a:solidFill>
                <a:latin typeface="Tahoma" panose="020B0604030504040204" pitchFamily="34" charset="0"/>
                <a:ea typeface="Tahoma" panose="020B0604030504040204" pitchFamily="34" charset="0"/>
                <a:cs typeface="Tahoma" panose="020B0604030504040204" pitchFamily="34" charset="0"/>
              </a:rPr>
              <a:t> g</a:t>
            </a:r>
            <a:r>
              <a:rPr lang="cs-CZ" sz="2400"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énérale</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sz="2400" i="1" dirty="0" smtClean="0">
                <a:solidFill>
                  <a:srgbClr val="002060"/>
                </a:solidFill>
                <a:latin typeface="Tahoma" panose="020B0604030504040204" pitchFamily="34" charset="0"/>
                <a:ea typeface="Tahoma" panose="020B0604030504040204" pitchFamily="34" charset="0"/>
                <a:cs typeface="Tahoma" panose="020B0604030504040204" pitchFamily="34" charset="0"/>
              </a:rPr>
              <a:t>Course in General Linguistics </a:t>
            </a:r>
          </a:p>
          <a:p>
            <a:pPr lvl="3"/>
            <a:r>
              <a:rPr lang="en-US" sz="2200" dirty="0" smtClean="0">
                <a:solidFill>
                  <a:srgbClr val="002060"/>
                </a:solidFill>
                <a:latin typeface="Tahoma" panose="020B0604030504040204" pitchFamily="34" charset="0"/>
                <a:ea typeface="Tahoma" panose="020B0604030504040204" pitchFamily="34" charset="0"/>
                <a:cs typeface="Tahoma" panose="020B0604030504040204" pitchFamily="34" charset="0"/>
              </a:rPr>
              <a:t>How much of it is actually Saussure?</a:t>
            </a:r>
            <a:endParaRPr lang="en-US" sz="2200" i="1"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lvl="2"/>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He tried to strip away all that is accidental to language (history, psychology, society, etc.)—speakers are perfectly capable of using their language even if they know nothing about its history. </a:t>
            </a:r>
          </a:p>
          <a:p>
            <a:pPr lvl="2"/>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Linguistics is thus a fully autonomous discipline. </a:t>
            </a:r>
          </a:p>
          <a:p>
            <a:pPr lvl="2"/>
            <a:endPar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31056206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Structuralism- key concepts</a:t>
            </a:r>
            <a:endParaRPr lang="en-US"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a:bodyPr>
          <a:lstStyle/>
          <a:p>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Synchronic v. diachronic </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approach to linguistic studies</a:t>
            </a:r>
          </a:p>
          <a:p>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Langue v. parole</a:t>
            </a:r>
          </a:p>
          <a:p>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Language as a system</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units defined by their </a:t>
            </a:r>
            <a:r>
              <a:rPr lang="en-US"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function</a:t>
            </a:r>
            <a:endParaRPr lang="en-US" b="1" u="sng"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r>
              <a:rPr lang="en-US"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Syntagmatic</a:t>
            </a:r>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v. paradigmatic </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analysis of the language system</a:t>
            </a:r>
            <a:endPar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Linguistics part of </a:t>
            </a:r>
            <a:r>
              <a:rPr lang="en-US"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semiology</a:t>
            </a:r>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-&gt;</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revolutionary claim that linguistics belongs to the realm of </a:t>
            </a:r>
            <a:r>
              <a:rPr lang="en-US"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social studies </a:t>
            </a:r>
          </a:p>
          <a:p>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Linguistic sign- </a:t>
            </a:r>
            <a:r>
              <a:rPr lang="en-US"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signifiant</a:t>
            </a:r>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r>
              <a:rPr lang="cs-CZ"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signifier</a:t>
            </a:r>
            <a:r>
              <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v. </a:t>
            </a:r>
            <a:r>
              <a:rPr lang="en-US"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signifi</a:t>
            </a:r>
            <a:r>
              <a:rPr lang="cs-CZ" b="1" dirty="0" smtClean="0">
                <a:solidFill>
                  <a:srgbClr val="002060"/>
                </a:solidFill>
                <a:latin typeface="Tahoma" panose="020B0604030504040204" pitchFamily="34" charset="0"/>
                <a:ea typeface="Tahoma" panose="020B0604030504040204" pitchFamily="34" charset="0"/>
                <a:cs typeface="Tahoma" panose="020B0604030504040204" pitchFamily="34" charset="0"/>
              </a:rPr>
              <a:t>é </a:t>
            </a:r>
            <a:r>
              <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r>
              <a:rPr lang="cs-CZ"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signified</a:t>
            </a:r>
            <a:r>
              <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lvl="2"/>
            <a:r>
              <a:rPr lang="en-US"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arbitrary</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relationship between the two</a:t>
            </a:r>
          </a:p>
          <a:p>
            <a:pPr lvl="2"/>
            <a:endPar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31056206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Synchronic approach</a:t>
            </a:r>
            <a:endParaRPr lang="en-US"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fontScale="92500" lnSpcReduction="10000"/>
          </a:bodyPr>
          <a:lstStyle/>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It challenged the up-until-then dominant diachronic approach, i.e. synchronic is as scientific as diachronic (historical). </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It ‘demonstrates </a:t>
            </a:r>
            <a:r>
              <a:rPr lang="en-US"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how all the forms and meanings are interrelated at a particular point in time in a particular language-system</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(Lyons 1981: 188).  </a:t>
            </a:r>
            <a:endPar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Linguistics is </a:t>
            </a:r>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analytically comparative </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(rather than historically comparative like before) =&gt; makes it possible to compare also languages from different families (e.g. Czech and English).</a:t>
            </a:r>
            <a:endPar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The main difference, though, lies in the </a:t>
            </a:r>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structural</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(and not atomistic) approach</a:t>
            </a:r>
            <a:r>
              <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p>
          <a:p>
            <a:pPr lvl="1"/>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structure=-system</a:t>
            </a:r>
            <a:r>
              <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b="1"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paradigmatic</a:t>
            </a:r>
            <a:r>
              <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vertical (i.e. </a:t>
            </a:r>
            <a:r>
              <a:rPr lang="en-US"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contrastive</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variants of a single unit</a:t>
            </a:r>
            <a:r>
              <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rPr>
              <a:t>) a</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nd</a:t>
            </a:r>
            <a:r>
              <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b="1" u="sng"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syntagmatic</a:t>
            </a:r>
            <a:r>
              <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relationship between units</a:t>
            </a:r>
            <a:r>
              <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(horizontal (i.e. </a:t>
            </a:r>
            <a:r>
              <a:rPr lang="en-US"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combinatorial</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connection</a:t>
            </a:r>
            <a:r>
              <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of at least two units based on their mutual compatibility).</a:t>
            </a:r>
            <a:endPar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lvl="2"/>
            <a:endPar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31056206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fontScale="90000"/>
          </a:bodyPr>
          <a:lstStyle/>
          <a:p>
            <a:pPr algn="ctr"/>
            <a:r>
              <a:rPr lang="cs-CZ" sz="4000" b="1" u="sng"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Syntagmatic</a:t>
            </a:r>
            <a:r>
              <a:rPr lang="cs-CZ" sz="4000" b="1"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 v. </a:t>
            </a:r>
            <a:r>
              <a:rPr lang="cs-CZ" sz="4000" b="1" u="sng"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paradigmatic</a:t>
            </a:r>
            <a:r>
              <a:rPr lang="cs-CZ" sz="4000" b="1"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sz="4000" b="1"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relationship</a:t>
            </a:r>
            <a:endParaRPr lang="en-GB"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a:bodyPr>
          <a:lstStyle/>
          <a:p>
            <a:endPar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pic>
        <p:nvPicPr>
          <p:cNvPr id="1026" name="Picture 2" descr="C:\Users\Monika\Desktop\image002.jpg"/>
          <p:cNvPicPr>
            <a:picLocks noChangeAspect="1" noChangeArrowheads="1"/>
          </p:cNvPicPr>
          <p:nvPr/>
        </p:nvPicPr>
        <p:blipFill>
          <a:blip r:embed="rId2"/>
          <a:srcRect/>
          <a:stretch>
            <a:fillRect/>
          </a:stretch>
        </p:blipFill>
        <p:spPr bwMode="auto">
          <a:xfrm>
            <a:off x="1246909" y="1547455"/>
            <a:ext cx="9722069" cy="4520838"/>
          </a:xfrm>
          <a:prstGeom prst="rect">
            <a:avLst/>
          </a:prstGeom>
          <a:noFill/>
        </p:spPr>
      </p:pic>
    </p:spTree>
    <p:extLst>
      <p:ext uri="{BB962C8B-B14F-4D97-AF65-F5344CB8AC3E}">
        <p14:creationId xmlns:p14="http://schemas.microsoft.com/office/powerpoint/2010/main" xmlns="" val="27483820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Langue v. parole</a:t>
            </a:r>
            <a:endParaRPr lang="en-US"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a:bodyPr>
          <a:lstStyle/>
          <a:p>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Language-system v. language </a:t>
            </a:r>
            <a:r>
              <a:rPr lang="en-US" sz="24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behaviour</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p>
          <a:p>
            <a:r>
              <a:rPr lang="en-US"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Parole</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is the ‘external “raw” manifestation of the linguistic data in their actual communicative context’, while </a:t>
            </a:r>
            <a:r>
              <a:rPr lang="en-US"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langue</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‘denotes the basic underlying system of structured oppositions which makes it possible to produce and understand such </a:t>
            </a:r>
            <a:r>
              <a:rPr lang="en-US" sz="24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contextualised</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instances of </a:t>
            </a:r>
            <a:r>
              <a:rPr lang="en-US" sz="2400" i="1" dirty="0" smtClean="0">
                <a:solidFill>
                  <a:srgbClr val="002060"/>
                </a:solidFill>
                <a:latin typeface="Tahoma" panose="020B0604030504040204" pitchFamily="34" charset="0"/>
                <a:ea typeface="Tahoma" panose="020B0604030504040204" pitchFamily="34" charset="0"/>
                <a:cs typeface="Tahoma" panose="020B0604030504040204" pitchFamily="34" charset="0"/>
              </a:rPr>
              <a:t>parole’</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sz="24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Mair</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2015: 209).</a:t>
            </a:r>
          </a:p>
          <a:p>
            <a:r>
              <a:rPr lang="en-US" sz="2400"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Chess analogy</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p>
          <a:p>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Linguists should only focus on </a:t>
            </a:r>
            <a:r>
              <a:rPr lang="en-US" sz="2400" i="1" dirty="0" smtClean="0">
                <a:solidFill>
                  <a:srgbClr val="002060"/>
                </a:solidFill>
                <a:latin typeface="Tahoma" panose="020B0604030504040204" pitchFamily="34" charset="0"/>
                <a:ea typeface="Tahoma" panose="020B0604030504040204" pitchFamily="34" charset="0"/>
                <a:cs typeface="Tahoma" panose="020B0604030504040204" pitchFamily="34" charset="0"/>
              </a:rPr>
              <a:t>langue</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p>
          <a:p>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Language-systems are unique and there are thus no universal properties of language (apart from the very general semiotic ones like arbitrariness, productivity, discontinuity), cf. Chomsky’s firm rejection of this. </a:t>
            </a:r>
          </a:p>
          <a:p>
            <a:endPar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31056206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Linguistic sign</a:t>
            </a:r>
            <a:endParaRPr lang="en-US"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a:bodyPr>
          <a:lstStyle/>
          <a:p>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A conventional pairing of </a:t>
            </a:r>
            <a:r>
              <a:rPr lang="en-US" sz="2400"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sound</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(the signifier, in French </a:t>
            </a:r>
            <a:r>
              <a:rPr lang="en-US" sz="24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signifiant</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and </a:t>
            </a:r>
            <a:r>
              <a:rPr lang="en-US" sz="2400"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meaning</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(which is signified, in French </a:t>
            </a:r>
            <a:r>
              <a:rPr lang="en-US" sz="24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signifi</a:t>
            </a:r>
            <a:r>
              <a:rPr lang="cs-CZ"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é</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p>
          <a:p>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Like other conventional form-meaning pairs (e.g. road-signs), the relationship between the two components is purely </a:t>
            </a:r>
            <a:r>
              <a:rPr lang="en-US" sz="24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abritrary</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endPar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pic>
        <p:nvPicPr>
          <p:cNvPr id="5" name="Obrázek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29527" y="3119146"/>
            <a:ext cx="4932219" cy="3348761"/>
          </a:xfrm>
          <a:prstGeom prst="rect">
            <a:avLst/>
          </a:prstGeom>
        </p:spPr>
      </p:pic>
    </p:spTree>
    <p:extLst>
      <p:ext uri="{BB962C8B-B14F-4D97-AF65-F5344CB8AC3E}">
        <p14:creationId xmlns:p14="http://schemas.microsoft.com/office/powerpoint/2010/main" xmlns="" val="31056206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Other </a:t>
            </a:r>
            <a:r>
              <a:rPr lang="en-US" sz="40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structuralist</a:t>
            </a: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 schools</a:t>
            </a:r>
            <a:endParaRPr lang="en-US"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a:bodyPr>
          <a:lstStyle/>
          <a:p>
            <a:r>
              <a:rPr lang="en-US"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Prague Linguistic Circle</a:t>
            </a:r>
          </a:p>
          <a:p>
            <a:pPr lvl="1"/>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Founded in 1926</a:t>
            </a:r>
          </a:p>
          <a:p>
            <a:pPr lvl="1"/>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Vilém</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Mathesius</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Nikolay</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Trubetskoy</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Roman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Jakobson</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Bohumil</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Trnka</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Bohuslav</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Havránek</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Jan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Mukařovský</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Vladimír</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Skalička</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Josef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Vachek</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Jan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Firbas</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lvl="1"/>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Functional-</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structuralist</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school</a:t>
            </a:r>
          </a:p>
          <a:p>
            <a:pPr lvl="1"/>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Discussed in great detail in lecture given by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prof</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Kudrnáčová</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(7/12)</a:t>
            </a:r>
          </a:p>
        </p:txBody>
      </p:sp>
    </p:spTree>
    <p:extLst>
      <p:ext uri="{BB962C8B-B14F-4D97-AF65-F5344CB8AC3E}">
        <p14:creationId xmlns:p14="http://schemas.microsoft.com/office/powerpoint/2010/main" xmlns="" val="20050138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Other </a:t>
            </a:r>
            <a:r>
              <a:rPr lang="en-US" sz="40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structuralist</a:t>
            </a: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 schools</a:t>
            </a:r>
            <a:endParaRPr lang="en-US"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a:bodyPr>
          <a:lstStyle/>
          <a:p>
            <a:r>
              <a:rPr lang="en-US"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Copenhagen School- </a:t>
            </a:r>
            <a:r>
              <a:rPr lang="en-US" sz="24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glossematics</a:t>
            </a:r>
            <a:endParaRPr lang="en-US"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lvl="1"/>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Founded in 1934 by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Viggo</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Brondal</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and </a:t>
            </a:r>
            <a:r>
              <a:rPr lang="en-US"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Luis </a:t>
            </a:r>
            <a:r>
              <a:rPr lang="en-US" u="sng"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Hjelmslev</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p>
          <a:p>
            <a:pPr lvl="1"/>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Closely linked with language philosophy, especially with logic.</a:t>
            </a:r>
          </a:p>
          <a:p>
            <a:pPr lvl="1"/>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Language study calls for unique methods completely unrelated to other disciplines (physiological, sociological, functional, etc.) =&gt;</a:t>
            </a:r>
          </a:p>
          <a:p>
            <a:pPr lvl="1"/>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highly abstract (formalist or mathematical) approach called </a:t>
            </a:r>
            <a:r>
              <a:rPr lang="en-US"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glossematics</a:t>
            </a:r>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glossa</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=language in Greek), </a:t>
            </a:r>
            <a:r>
              <a:rPr lang="en-US" i="1" dirty="0" smtClean="0">
                <a:solidFill>
                  <a:srgbClr val="002060"/>
                </a:solidFill>
                <a:latin typeface="Tahoma" panose="020B0604030504040204" pitchFamily="34" charset="0"/>
                <a:ea typeface="Tahoma" panose="020B0604030504040204" pitchFamily="34" charset="0"/>
                <a:cs typeface="Tahoma" panose="020B0604030504040204" pitchFamily="34" charset="0"/>
              </a:rPr>
              <a:t>an algebra of language </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in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Hjelmslevs</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words. </a:t>
            </a:r>
          </a:p>
          <a:p>
            <a:pPr lvl="1"/>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Redefined and renamed many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structuralist</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dichotomies (e.g. </a:t>
            </a:r>
            <a:r>
              <a:rPr lang="en-US" i="1" dirty="0" smtClean="0">
                <a:solidFill>
                  <a:srgbClr val="002060"/>
                </a:solidFill>
                <a:latin typeface="Tahoma" panose="020B0604030504040204" pitchFamily="34" charset="0"/>
                <a:ea typeface="Tahoma" panose="020B0604030504040204" pitchFamily="34" charset="0"/>
                <a:cs typeface="Tahoma" panose="020B0604030504040204" pitchFamily="34" charset="0"/>
              </a:rPr>
              <a:t>phoneme</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is </a:t>
            </a:r>
            <a:r>
              <a:rPr lang="en-US"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ceneme</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from Greek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keinos</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=empty)</a:t>
            </a:r>
          </a:p>
          <a:p>
            <a:pPr lvl="1"/>
            <a:endPar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lvl="1"/>
            <a:endParaRPr lang="en-US" sz="20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22153727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GB"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India</a:t>
            </a:r>
            <a:endParaRPr lang="en-GB"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lstStyle/>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1600-900 BC: the </a:t>
            </a:r>
            <a:r>
              <a:rPr lang="en-US" i="1" dirty="0" smtClean="0">
                <a:solidFill>
                  <a:srgbClr val="002060"/>
                </a:solidFill>
                <a:latin typeface="Tahoma" panose="020B0604030504040204" pitchFamily="34" charset="0"/>
                <a:ea typeface="Tahoma" panose="020B0604030504040204" pitchFamily="34" charset="0"/>
                <a:cs typeface="Tahoma" panose="020B0604030504040204" pitchFamily="34" charset="0"/>
              </a:rPr>
              <a:t>Vedas</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(religious texts in Sanskrit)</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About 500 BC: Sanskrit replaced by other languages-&gt;need to preserve it (describe its phonology, grammar and vocabulary)</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Panini (5-4</a:t>
            </a:r>
            <a:r>
              <a:rPr lang="en-US" baseline="30000" dirty="0" smtClean="0">
                <a:solidFill>
                  <a:srgbClr val="002060"/>
                </a:solidFill>
                <a:latin typeface="Tahoma" panose="020B0604030504040204" pitchFamily="34" charset="0"/>
                <a:ea typeface="Tahoma" panose="020B0604030504040204" pitchFamily="34" charset="0"/>
                <a:cs typeface="Tahoma" panose="020B0604030504040204" pitchFamily="34" charset="0"/>
              </a:rPr>
              <a:t>th</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C BC): the first grammar of a language surviving till the present day (but 68 other grammarians are mentioned by him)</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its discovery at the end of the 18</a:t>
            </a:r>
            <a:r>
              <a:rPr lang="en-US" baseline="30000" dirty="0" smtClean="0">
                <a:solidFill>
                  <a:srgbClr val="002060"/>
                </a:solidFill>
                <a:latin typeface="Tahoma" panose="020B0604030504040204" pitchFamily="34" charset="0"/>
                <a:ea typeface="Tahoma" panose="020B0604030504040204" pitchFamily="34" charset="0"/>
                <a:cs typeface="Tahoma" panose="020B0604030504040204" pitchFamily="34" charset="0"/>
              </a:rPr>
              <a:t>th</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C sparked comparative (historical) linguistics</a:t>
            </a:r>
          </a:p>
        </p:txBody>
      </p:sp>
    </p:spTree>
    <p:extLst>
      <p:ext uri="{BB962C8B-B14F-4D97-AF65-F5344CB8AC3E}">
        <p14:creationId xmlns:p14="http://schemas.microsoft.com/office/powerpoint/2010/main" xmlns="" val="310562062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Other </a:t>
            </a:r>
            <a:r>
              <a:rPr lang="en-GB" sz="40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structuralist</a:t>
            </a: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 schools</a:t>
            </a:r>
            <a:endParaRPr lang="en-US"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a:bodyPr>
          <a:lstStyle/>
          <a:p>
            <a:r>
              <a:rPr lang="en-US"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American school- descriptivism</a:t>
            </a:r>
          </a:p>
          <a:p>
            <a:pPr lvl="1"/>
            <a:r>
              <a:rPr lang="en-US"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Founded in 1924 (Linguistic Society of America), </a:t>
            </a:r>
            <a:r>
              <a:rPr lang="en-US" sz="2000" i="1" dirty="0" smtClean="0">
                <a:solidFill>
                  <a:srgbClr val="002060"/>
                </a:solidFill>
                <a:latin typeface="Tahoma" panose="020B0604030504040204" pitchFamily="34" charset="0"/>
                <a:ea typeface="Tahoma" panose="020B0604030504040204" pitchFamily="34" charset="0"/>
                <a:cs typeface="Tahoma" panose="020B0604030504040204" pitchFamily="34" charset="0"/>
              </a:rPr>
              <a:t>Language</a:t>
            </a:r>
            <a:r>
              <a:rPr lang="en-US"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 journal. </a:t>
            </a:r>
          </a:p>
          <a:p>
            <a:pPr lvl="1"/>
            <a:r>
              <a:rPr lang="en-US"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Franz Boas (d. 1942), Edward Sapir (d. 1939) and L. Bloomfield (d. 1949) </a:t>
            </a:r>
          </a:p>
          <a:p>
            <a:pPr lvl="1"/>
            <a:r>
              <a:rPr lang="en-US"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Unique in its earlier focus on </a:t>
            </a:r>
            <a:r>
              <a:rPr lang="en-US" sz="2000"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linguistic anthropology</a:t>
            </a:r>
            <a:r>
              <a:rPr lang="en-US"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and </a:t>
            </a:r>
            <a:r>
              <a:rPr lang="en-US" sz="2000" u="sng"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etnography</a:t>
            </a:r>
            <a:r>
              <a:rPr lang="en-US"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 (languages of native Americans)</a:t>
            </a:r>
          </a:p>
          <a:p>
            <a:pPr lvl="1"/>
            <a:r>
              <a:rPr lang="en-US"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As in the teachings of the Copenhagen school, form is given prominence over meaning (mathematical methods, esp. later in Bloomfield). </a:t>
            </a:r>
          </a:p>
          <a:p>
            <a:pPr lvl="1"/>
            <a:r>
              <a:rPr lang="en-US"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Special interest in phonology and morphology</a:t>
            </a:r>
          </a:p>
          <a:p>
            <a:pPr lvl="1"/>
            <a:r>
              <a:rPr lang="en-US"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Sapir’s </a:t>
            </a:r>
            <a:r>
              <a:rPr lang="en-US" sz="2000" i="1" dirty="0" smtClean="0">
                <a:solidFill>
                  <a:srgbClr val="002060"/>
                </a:solidFill>
                <a:latin typeface="Tahoma" panose="020B0604030504040204" pitchFamily="34" charset="0"/>
                <a:ea typeface="Tahoma" panose="020B0604030504040204" pitchFamily="34" charset="0"/>
                <a:cs typeface="Tahoma" panose="020B0604030504040204" pitchFamily="34" charset="0"/>
              </a:rPr>
              <a:t>Language</a:t>
            </a:r>
            <a:r>
              <a:rPr lang="en-US"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 (1921): language as a cultural phenomenon that is acquired (not innately given)</a:t>
            </a:r>
          </a:p>
          <a:p>
            <a:pPr lvl="1"/>
            <a:r>
              <a:rPr lang="en-US" sz="20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Sapir-Whorf hypothesis</a:t>
            </a:r>
            <a:r>
              <a:rPr lang="en-US"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 mutual determination of language, culture and thought   -&gt; the structure of the language that we speak determines what we can think and express in our culture (originally von Humboldt’s idea, cf. Wittgenstein’s </a:t>
            </a:r>
            <a:r>
              <a:rPr lang="en-US" sz="2000"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Tractatus</a:t>
            </a:r>
            <a:r>
              <a:rPr lang="en-US"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 (5.6) ‘The limits of my language mean the limits of my world’).  </a:t>
            </a:r>
          </a:p>
          <a:p>
            <a:pPr lvl="1"/>
            <a:endPar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lvl="1"/>
            <a:endParaRPr lang="en-US" sz="20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26586230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Other </a:t>
            </a:r>
            <a:r>
              <a:rPr lang="en-US" sz="40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structuralist</a:t>
            </a: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 schools</a:t>
            </a:r>
            <a:endParaRPr lang="en-US"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a:bodyPr>
          <a:lstStyle/>
          <a:p>
            <a:r>
              <a:rPr lang="en-US"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American school- descriptivism</a:t>
            </a:r>
          </a:p>
          <a:p>
            <a:pPr lvl="1"/>
            <a:r>
              <a:rPr lang="en-US"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Bloomfield’s </a:t>
            </a:r>
            <a:r>
              <a:rPr lang="en-US" sz="2000" i="1" dirty="0" smtClean="0">
                <a:solidFill>
                  <a:srgbClr val="002060"/>
                </a:solidFill>
                <a:latin typeface="Tahoma" panose="020B0604030504040204" pitchFamily="34" charset="0"/>
                <a:ea typeface="Tahoma" panose="020B0604030504040204" pitchFamily="34" charset="0"/>
                <a:cs typeface="Tahoma" panose="020B0604030504040204" pitchFamily="34" charset="0"/>
              </a:rPr>
              <a:t>Language</a:t>
            </a:r>
            <a:r>
              <a:rPr lang="en-US"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 (1933): influenced by </a:t>
            </a:r>
            <a:r>
              <a:rPr lang="en-US" sz="20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behaviourism</a:t>
            </a:r>
            <a:r>
              <a:rPr lang="en-US"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 (S -&gt; r…s -&gt; R, S=stimulus, R=reaction, linguistics is only interested in the </a:t>
            </a:r>
            <a:r>
              <a:rPr lang="en-US" sz="20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r…s</a:t>
            </a:r>
            <a:r>
              <a:rPr lang="en-US"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 part)</a:t>
            </a:r>
          </a:p>
          <a:p>
            <a:pPr lvl="1"/>
            <a:r>
              <a:rPr lang="en-US"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Descriptivism dominated American linguistics for a number of decades, finished in the late 1950s with the arrival of </a:t>
            </a:r>
            <a:r>
              <a:rPr lang="en-US" sz="20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generativism</a:t>
            </a:r>
            <a:r>
              <a:rPr lang="en-US"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 (Noam Chomsky). </a:t>
            </a:r>
          </a:p>
          <a:p>
            <a:pPr lvl="1"/>
            <a:endPar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lvl="1"/>
            <a:endParaRPr lang="en-US" sz="20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26586230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US" sz="40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Generativism</a:t>
            </a:r>
            <a:endParaRPr lang="en-US"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lnSpcReduction="10000"/>
          </a:bodyPr>
          <a:lstStyle/>
          <a:p>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Started in the 1950’s by Noam Chomsky (b. 1928)</a:t>
            </a:r>
          </a:p>
          <a:p>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Grammatical structures have nothing to do with function (i.e. communicative needs)</a:t>
            </a:r>
          </a:p>
          <a:p>
            <a:pPr marL="228600" lvl="1">
              <a:spcBef>
                <a:spcPts val="1000"/>
              </a:spcBef>
            </a:pP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If children </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can produce and understand previously never heard-of utterances, then language acquisition cannot develop in response to environmental stimuli -&gt;</a:t>
            </a:r>
          </a:p>
          <a:p>
            <a:pPr marL="228600" lvl="1">
              <a:spcBef>
                <a:spcPts val="1000"/>
              </a:spcBef>
            </a:pP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this creativity (i.e. the capacity for unlimited creativity through the application of a limited number of productive (generative) rules on an equally limited number of linguistic forms;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Mair</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2015: 212) is then a </a:t>
            </a:r>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rule-governed activity</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These rules have the formal properties </a:t>
            </a:r>
            <a:r>
              <a:rPr lang="en-US"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determined by the </a:t>
            </a:r>
            <a:r>
              <a:rPr lang="en-US"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human mind </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(linguistics is a </a:t>
            </a:r>
            <a:r>
              <a:rPr lang="en-US" sz="2400"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mentalist</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discipline) </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and are </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judged by the criterion of </a:t>
            </a:r>
            <a:r>
              <a:rPr lang="en-US"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well-</a:t>
            </a:r>
            <a:r>
              <a:rPr lang="en-US" sz="24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formedness</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Are utterances grammatical or not? </a:t>
            </a:r>
          </a:p>
          <a:p>
            <a:r>
              <a:rPr lang="en-US"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competence</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v. </a:t>
            </a:r>
            <a:r>
              <a:rPr lang="en-US"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performance</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(roughly the same as langue v. parole)</a:t>
            </a:r>
            <a:endPar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170892633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US" sz="40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Generativism</a:t>
            </a:r>
            <a:endParaRPr lang="en-US"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a:bodyPr>
          <a:lstStyle/>
          <a:p>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Unlike structuralism (linguistic diversity), </a:t>
            </a:r>
            <a:r>
              <a:rPr lang="en-US" sz="24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generativism</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is deeply convinced there are </a:t>
            </a:r>
            <a:r>
              <a:rPr lang="en-US"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linguistic universals</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—exactly what linguistics should deal with. </a:t>
            </a:r>
          </a:p>
          <a:p>
            <a:pPr marL="228600" lvl="1">
              <a:spcBef>
                <a:spcPts val="1000"/>
              </a:spcBef>
            </a:pP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Language-faculty in </a:t>
            </a:r>
            <a:r>
              <a:rPr lang="en-US" sz="24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generativism</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is innate and species-specific </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-&gt; humans are born with a </a:t>
            </a:r>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Universal Grammar</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which is latently present and activated in such a </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way as </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to produce a particular language.</a:t>
            </a:r>
          </a:p>
          <a:p>
            <a:pPr marL="228600" lvl="1">
              <a:spcBef>
                <a:spcPts val="1000"/>
              </a:spcBef>
            </a:pP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UG is </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a highly </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complex set of rules based on mathematics and </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philosophical </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logic.  </a:t>
            </a:r>
          </a:p>
          <a:p>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Criticism: grammatical systems are not mathematical algorithms (they are not so neat and well-defined) as there are many hazy points that are based on </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one’s </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communicative needs </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as </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well as the contextual setting.</a:t>
            </a:r>
          </a:p>
          <a:p>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More about </a:t>
            </a:r>
            <a:r>
              <a:rPr lang="en-US" sz="24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generativism</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in dr. </a:t>
            </a:r>
            <a:r>
              <a:rPr lang="en-US" sz="24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Pelclová’s</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lecture (23/11) </a:t>
            </a:r>
          </a:p>
          <a:p>
            <a:endPar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30838791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British </a:t>
            </a:r>
            <a:r>
              <a:rPr lang="en-US" sz="40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contextualism</a:t>
            </a:r>
            <a:endParaRPr lang="en-US"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a:bodyPr>
          <a:lstStyle/>
          <a:p>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Started by J R Firth (d. 1960) and then M A K </a:t>
            </a:r>
            <a:r>
              <a:rPr lang="en-US" sz="24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Halliday</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(d. 2018)</a:t>
            </a:r>
          </a:p>
          <a:p>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Does not divide </a:t>
            </a:r>
            <a:r>
              <a:rPr lang="en-US" sz="2400" i="1" dirty="0" smtClean="0">
                <a:solidFill>
                  <a:srgbClr val="002060"/>
                </a:solidFill>
                <a:latin typeface="Tahoma" panose="020B0604030504040204" pitchFamily="34" charset="0"/>
                <a:ea typeface="Tahoma" panose="020B0604030504040204" pitchFamily="34" charset="0"/>
                <a:cs typeface="Tahoma" panose="020B0604030504040204" pitchFamily="34" charset="0"/>
              </a:rPr>
              <a:t>langue</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and </a:t>
            </a:r>
            <a:r>
              <a:rPr lang="en-US" sz="2400" i="1" dirty="0" smtClean="0">
                <a:solidFill>
                  <a:srgbClr val="002060"/>
                </a:solidFill>
                <a:latin typeface="Tahoma" panose="020B0604030504040204" pitchFamily="34" charset="0"/>
                <a:ea typeface="Tahoma" panose="020B0604030504040204" pitchFamily="34" charset="0"/>
                <a:cs typeface="Tahoma" panose="020B0604030504040204" pitchFamily="34" charset="0"/>
              </a:rPr>
              <a:t>parole</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so sharply and calls for an approach that reflects both -&gt; language must be studied in both its social and communicative contexts</a:t>
            </a:r>
          </a:p>
          <a:p>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Lexis and grammar are not sharply divided either, it is a continuum.</a:t>
            </a:r>
          </a:p>
          <a:p>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Great impact on lexicography—esp. in the non-native world (ELT).  </a:t>
            </a:r>
          </a:p>
          <a:p>
            <a:endPar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308387919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Interdisciplinary linguistics</a:t>
            </a:r>
            <a:endParaRPr lang="en-US"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a:bodyPr>
          <a:lstStyle/>
          <a:p>
            <a:pPr>
              <a:buNone/>
            </a:pPr>
            <a:r>
              <a:rPr lang="en-US"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Sociolinguistics  </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(since the 1960’s)</a:t>
            </a:r>
          </a:p>
          <a:p>
            <a:pPr lvl="1"/>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William Labov </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(b. 1927)</a:t>
            </a:r>
            <a:endPar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lvl="1"/>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Quantitative </a:t>
            </a:r>
            <a:r>
              <a:rPr lang="en-US" i="1" dirty="0" smtClean="0">
                <a:solidFill>
                  <a:srgbClr val="002060"/>
                </a:solidFill>
                <a:latin typeface="Tahoma" panose="020B0604030504040204" pitchFamily="34" charset="0"/>
                <a:ea typeface="Tahoma" panose="020B0604030504040204" pitchFamily="34" charset="0"/>
                <a:cs typeface="Tahoma" panose="020B0604030504040204" pitchFamily="34" charset="0"/>
              </a:rPr>
              <a:t>(more or </a:t>
            </a:r>
            <a:r>
              <a:rPr lang="en-US" i="1" dirty="0" smtClean="0">
                <a:solidFill>
                  <a:srgbClr val="002060"/>
                </a:solidFill>
                <a:latin typeface="Tahoma" panose="020B0604030504040204" pitchFamily="34" charset="0"/>
                <a:ea typeface="Tahoma" panose="020B0604030504040204" pitchFamily="34" charset="0"/>
                <a:cs typeface="Tahoma" panose="020B0604030504040204" pitchFamily="34" charset="0"/>
              </a:rPr>
              <a:t>less </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rather than </a:t>
            </a:r>
            <a:r>
              <a:rPr lang="en-US" i="1" dirty="0" smtClean="0">
                <a:solidFill>
                  <a:srgbClr val="002060"/>
                </a:solidFill>
                <a:latin typeface="Tahoma" panose="020B0604030504040204" pitchFamily="34" charset="0"/>
                <a:ea typeface="Tahoma" panose="020B0604030504040204" pitchFamily="34" charset="0"/>
                <a:cs typeface="Tahoma" panose="020B0604030504040204" pitchFamily="34" charset="0"/>
              </a:rPr>
              <a:t>either…or)</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methods </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to study language variation and change</a:t>
            </a:r>
          </a:p>
          <a:p>
            <a:pPr lvl="1"/>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Aim is to document statistically significant correlations between independent social variables (such as gender, age, social class, regional background, etc.)</a:t>
            </a:r>
          </a:p>
          <a:p>
            <a:pPr lvl="1"/>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Key notion: the linguistic </a:t>
            </a:r>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variable </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(e.g. the glottal stop, /h/-dropping). </a:t>
            </a:r>
          </a:p>
          <a:p>
            <a:pPr lvl="1"/>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Move from rural to urban dialectology</a:t>
            </a:r>
          </a:p>
          <a:p>
            <a:pPr lvl="1"/>
            <a:endParaRPr lang="en-US" sz="20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lvl="1"/>
            <a:endPar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30838791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Interdisciplinary linguistics</a:t>
            </a:r>
            <a:endParaRPr lang="en-US"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a:bodyPr>
          <a:lstStyle/>
          <a:p>
            <a:pPr>
              <a:buNone/>
            </a:pPr>
            <a:r>
              <a:rPr lang="en-US"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Corpus linguistics </a:t>
            </a:r>
          </a:p>
          <a:p>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Enabled by rapid development of technology and its data storage capacity</a:t>
            </a:r>
          </a:p>
          <a:p>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Real-world </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samples of speech/texts stored in corpora are studied and </a:t>
            </a:r>
            <a:r>
              <a:rPr lang="en-US" sz="24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analysed</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p>
          <a:p>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Advantage: no influence from the observer, all data gathered in a completely natural context</a:t>
            </a:r>
          </a:p>
          <a:p>
            <a:pPr lvl="1"/>
            <a:endPar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308387919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Interdisciplinary linguistics</a:t>
            </a:r>
            <a:endParaRPr lang="en-US"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a:bodyPr>
          <a:lstStyle/>
          <a:p>
            <a:pPr>
              <a:buNone/>
            </a:pPr>
            <a:r>
              <a:rPr lang="en-US"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Psycholinguistics </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(since 1951)</a:t>
            </a:r>
            <a:endParaRPr lang="en-US"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American psychologists and linguists set up to address the issue of foreign language acquisition. </a:t>
            </a:r>
          </a:p>
          <a:p>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Initially a mixture of American descriptivism plus </a:t>
            </a:r>
            <a:r>
              <a:rPr lang="en-US" sz="24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behaviourism</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plus theory of information, later challenged by Chomsky’s </a:t>
            </a:r>
            <a:r>
              <a:rPr lang="en-US" sz="24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generativism</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(innate language capacity).</a:t>
            </a:r>
          </a:p>
          <a:p>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Today, the focus is on cognitive processes (how information is perceived, </a:t>
            </a:r>
            <a:r>
              <a:rPr lang="en-US" sz="24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analysed</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stored in memory, then activated and reshaped</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endPar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lvl="1"/>
            <a:endPar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266310251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Interdisciplinary linguistics</a:t>
            </a:r>
            <a:endParaRPr lang="en-US"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a:bodyPr>
          <a:lstStyle/>
          <a:p>
            <a:pPr>
              <a:buNone/>
            </a:pPr>
            <a:r>
              <a:rPr lang="en-US"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sz="24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Neurolinguistics</a:t>
            </a:r>
            <a:r>
              <a:rPr lang="en-US"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(since the 1950s)</a:t>
            </a:r>
            <a:endParaRPr lang="en-US"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Studies neural mechanisms in the human brain that affect how language is acquired, produced and understood. </a:t>
            </a:r>
          </a:p>
          <a:p>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Special focus on aphasias (i.e. inability to produce and understand language due to damage to certain brain regions)</a:t>
            </a:r>
          </a:p>
          <a:p>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Speech </a:t>
            </a:r>
            <a:r>
              <a:rPr lang="en-US" sz="24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centres</a:t>
            </a:r>
            <a:endPar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lvl="1"/>
            <a:endPar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421504561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Interdisciplinary linguistics</a:t>
            </a:r>
            <a:endParaRPr lang="en-US"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a:bodyPr>
          <a:lstStyle/>
          <a:p>
            <a:pPr>
              <a:buNone/>
            </a:pPr>
            <a:r>
              <a:rPr lang="en-US"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Philosophy of language </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(from time immemorial)</a:t>
            </a:r>
            <a:endParaRPr lang="en-US"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Like in any other interdisciplinary field that contains philosophy, philosophy of language aims to </a:t>
            </a:r>
            <a:r>
              <a:rPr lang="en-US" sz="24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generalise</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the linguistic findings about language and answer the very basic questions of its nature. </a:t>
            </a:r>
          </a:p>
          <a:p>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Special focus on the relationships between </a:t>
            </a:r>
            <a:r>
              <a:rPr lang="en-US" sz="2400"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language and thought</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and </a:t>
            </a:r>
            <a:r>
              <a:rPr lang="en-US" sz="2400"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language and </a:t>
            </a:r>
            <a:r>
              <a:rPr lang="en-US" sz="2400" u="sng"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extralinguistic</a:t>
            </a:r>
            <a:r>
              <a:rPr lang="en-US" sz="2400"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 reality</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p>
          <a:p>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Bertrand Russell: </a:t>
            </a:r>
            <a:r>
              <a:rPr lang="en-US" sz="2400"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logical atomism</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p>
          <a:p>
            <a:pPr lvl="1"/>
            <a:r>
              <a:rPr lang="en-US"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world consists of unrelated facts, any relationship between such atomic facts is due to the fact that humans interpret facts by means of language. </a:t>
            </a:r>
          </a:p>
          <a:p>
            <a:pPr lvl="1"/>
            <a:endPar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16235577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GB"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Greece</a:t>
            </a:r>
            <a:endParaRPr lang="en-GB"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fontScale="92500"/>
          </a:bodyPr>
          <a:lstStyle/>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the Sophists (5</a:t>
            </a:r>
            <a:r>
              <a:rPr lang="en-US" baseline="30000" dirty="0" smtClean="0">
                <a:solidFill>
                  <a:srgbClr val="002060"/>
                </a:solidFill>
                <a:latin typeface="Tahoma" panose="020B0604030504040204" pitchFamily="34" charset="0"/>
                <a:ea typeface="Tahoma" panose="020B0604030504040204" pitchFamily="34" charset="0"/>
                <a:cs typeface="Tahoma" panose="020B0604030504040204" pitchFamily="34" charset="0"/>
              </a:rPr>
              <a:t>th</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C BC): rhetoric-the art of speech, synonymy/</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antonymy</a:t>
            </a:r>
            <a:endPar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Plato: etymology, the relationship between the form and meaning</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Aristotle: vowels/semivowels/consonants, no difference between written and spoken language (</a:t>
            </a:r>
            <a:r>
              <a:rPr lang="en-US" i="1" dirty="0" smtClean="0">
                <a:solidFill>
                  <a:srgbClr val="002060"/>
                </a:solidFill>
                <a:latin typeface="Tahoma" panose="020B0604030504040204" pitchFamily="34" charset="0"/>
                <a:ea typeface="Tahoma" panose="020B0604030504040204" pitchFamily="34" charset="0"/>
                <a:cs typeface="Tahoma" panose="020B0604030504040204" pitchFamily="34" charset="0"/>
              </a:rPr>
              <a:t>letter</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refers to sounds as well), form/meaning relationship purely conventional</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From the 3</a:t>
            </a:r>
            <a:r>
              <a:rPr lang="en-US" baseline="30000" dirty="0" smtClean="0">
                <a:solidFill>
                  <a:srgbClr val="002060"/>
                </a:solidFill>
                <a:latin typeface="Tahoma" panose="020B0604030504040204" pitchFamily="34" charset="0"/>
                <a:ea typeface="Tahoma" panose="020B0604030504040204" pitchFamily="34" charset="0"/>
                <a:cs typeface="Tahoma" panose="020B0604030504040204" pitchFamily="34" charset="0"/>
              </a:rPr>
              <a:t>rd</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C: desire to preserve archaic literary masterpieces (Homer’s the </a:t>
            </a:r>
            <a:r>
              <a:rPr lang="en-US" i="1" dirty="0" smtClean="0">
                <a:solidFill>
                  <a:srgbClr val="002060"/>
                </a:solidFill>
                <a:latin typeface="Tahoma" panose="020B0604030504040204" pitchFamily="34" charset="0"/>
                <a:ea typeface="Tahoma" panose="020B0604030504040204" pitchFamily="34" charset="0"/>
                <a:cs typeface="Tahoma" panose="020B0604030504040204" pitchFamily="34" charset="0"/>
              </a:rPr>
              <a:t>Iliad</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and the </a:t>
            </a:r>
            <a:r>
              <a:rPr lang="en-US" i="1" dirty="0" smtClean="0">
                <a:solidFill>
                  <a:srgbClr val="002060"/>
                </a:solidFill>
                <a:latin typeface="Tahoma" panose="020B0604030504040204" pitchFamily="34" charset="0"/>
                <a:ea typeface="Tahoma" panose="020B0604030504040204" pitchFamily="34" charset="0"/>
                <a:cs typeface="Tahoma" panose="020B0604030504040204" pitchFamily="34" charset="0"/>
              </a:rPr>
              <a:t>Odyssey</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Aristarchus of Samothrace,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Appolonius</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Dyscolus</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(vocabulary, syntax)</a:t>
            </a:r>
          </a:p>
          <a:p>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Dionysios</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Thrax</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(170-90 BC): </a:t>
            </a:r>
            <a:r>
              <a:rPr lang="en-US"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Techn</a:t>
            </a:r>
            <a:r>
              <a:rPr lang="cs-CZ" i="1" dirty="0" smtClean="0">
                <a:solidFill>
                  <a:srgbClr val="002060"/>
                </a:solidFill>
                <a:latin typeface="Tahoma" panose="020B0604030504040204" pitchFamily="34" charset="0"/>
                <a:ea typeface="Tahoma" panose="020B0604030504040204" pitchFamily="34" charset="0"/>
                <a:cs typeface="Tahoma" panose="020B0604030504040204" pitchFamily="34" charset="0"/>
              </a:rPr>
              <a:t>é</a:t>
            </a:r>
            <a:r>
              <a:rPr lang="en-US" i="1"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grammatik</a:t>
            </a:r>
            <a:r>
              <a:rPr lang="cs-CZ" i="1" dirty="0" smtClean="0">
                <a:solidFill>
                  <a:srgbClr val="002060"/>
                </a:solidFill>
                <a:latin typeface="Tahoma" panose="020B0604030504040204" pitchFamily="34" charset="0"/>
                <a:ea typeface="Tahoma" panose="020B0604030504040204" pitchFamily="34" charset="0"/>
                <a:cs typeface="Tahoma" panose="020B0604030504040204" pitchFamily="34" charset="0"/>
              </a:rPr>
              <a:t>é</a:t>
            </a:r>
            <a:r>
              <a:rPr lang="cs-CZ"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word categories, inflectional and conjugational categories</a:t>
            </a:r>
          </a:p>
          <a:p>
            <a:endPar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310562062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Interdisciplinary linguistics</a:t>
            </a:r>
            <a:endParaRPr lang="en-US"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a:bodyPr>
          <a:lstStyle/>
          <a:p>
            <a:pPr>
              <a:buNone/>
            </a:pPr>
            <a:r>
              <a:rPr lang="en-US"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Philosophy of language </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(from time immemorial)</a:t>
            </a:r>
            <a:endParaRPr lang="en-US"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r>
              <a:rPr lang="cs-CZ" sz="2400" dirty="0" err="1">
                <a:solidFill>
                  <a:srgbClr val="002060"/>
                </a:solidFill>
                <a:latin typeface="Tahoma" panose="020B0604030504040204" pitchFamily="34" charset="0"/>
                <a:ea typeface="Tahoma" panose="020B0604030504040204" pitchFamily="34" charset="0"/>
                <a:cs typeface="Tahoma" panose="020B0604030504040204" pitchFamily="34" charset="0"/>
              </a:rPr>
              <a:t>Ludwig</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Wittgenstein</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sz="2400"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Tractatus</a:t>
            </a:r>
            <a:r>
              <a:rPr lang="en-US" sz="2400" i="1"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sz="2400"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Logico-philosophicus</a:t>
            </a:r>
            <a:r>
              <a:rPr lang="en-US" sz="2400" i="1"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r>
              <a:rPr lang="cs-CZ" sz="2400" dirty="0">
                <a:solidFill>
                  <a:srgbClr val="002060"/>
                </a:solidFill>
                <a:latin typeface="Tahoma" panose="020B0604030504040204" pitchFamily="34" charset="0"/>
                <a:ea typeface="Tahoma" panose="020B0604030504040204" pitchFamily="34" charset="0"/>
                <a:cs typeface="Tahoma" panose="020B0604030504040204" pitchFamily="34" charset="0"/>
              </a:rPr>
              <a:t>1921): </a:t>
            </a:r>
            <a:endParaRPr lang="cs-CZ"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lvl="1"/>
            <a:r>
              <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4.002: </a:t>
            </a:r>
            <a:r>
              <a:rPr lang="en-US" sz="2000" dirty="0">
                <a:solidFill>
                  <a:srgbClr val="002060"/>
                </a:solidFill>
              </a:rPr>
              <a:t>Language disguises the thought; so that from the external form of the clothes one cannot infer the form of the thought they clothe, because the external form of the clothes is constructed with quite another object than to let the form of the body be recognized</a:t>
            </a:r>
            <a:r>
              <a:rPr lang="en-US" sz="2000" dirty="0" smtClean="0">
                <a:solidFill>
                  <a:srgbClr val="002060"/>
                </a:solidFill>
              </a:rPr>
              <a:t>.</a:t>
            </a:r>
            <a:r>
              <a:rPr lang="cs-CZ" sz="2000" dirty="0" smtClean="0">
                <a:solidFill>
                  <a:srgbClr val="002060"/>
                </a:solidFill>
              </a:rPr>
              <a:t>  </a:t>
            </a:r>
          </a:p>
          <a:p>
            <a:pPr marL="457200" lvl="1" indent="0">
              <a:buNone/>
            </a:pPr>
            <a:r>
              <a:rPr lang="cs-CZ" sz="2000" dirty="0" smtClean="0">
                <a:solidFill>
                  <a:srgbClr val="002060"/>
                </a:solidFill>
              </a:rPr>
              <a:t>	</a:t>
            </a:r>
            <a:r>
              <a:rPr lang="en-US" sz="2000" dirty="0" smtClean="0">
                <a:solidFill>
                  <a:srgbClr val="002060"/>
                </a:solidFill>
              </a:rPr>
              <a:t>The tacit conventions on which everyday language depends are 				enormously complicated.</a:t>
            </a:r>
            <a:endParaRPr lang="en-US" sz="20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lvl="1"/>
            <a:r>
              <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4.0031</a:t>
            </a:r>
            <a:r>
              <a:rPr lang="cs-CZ" sz="2000"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sz="2000" dirty="0">
                <a:solidFill>
                  <a:srgbClr val="002060"/>
                </a:solidFill>
              </a:rPr>
              <a:t>All philosophy is a ‘critique of language</a:t>
            </a:r>
            <a:r>
              <a:rPr lang="en-US" sz="2000" dirty="0" smtClean="0">
                <a:solidFill>
                  <a:srgbClr val="002060"/>
                </a:solidFill>
              </a:rPr>
              <a:t>’.</a:t>
            </a:r>
            <a:endParaRPr lang="cs-CZ" sz="2000" dirty="0">
              <a:solidFill>
                <a:srgbClr val="002060"/>
              </a:solidFill>
            </a:endParaRPr>
          </a:p>
          <a:p>
            <a:pPr lvl="1"/>
            <a:r>
              <a:rPr lang="cs-CZ" sz="2000" dirty="0">
                <a:solidFill>
                  <a:srgbClr val="002060"/>
                </a:solidFill>
                <a:latin typeface="Tahoma" panose="020B0604030504040204" pitchFamily="34" charset="0"/>
                <a:ea typeface="Tahoma" panose="020B0604030504040204" pitchFamily="34" charset="0"/>
                <a:cs typeface="Tahoma" panose="020B0604030504040204" pitchFamily="34" charset="0"/>
              </a:rPr>
              <a:t>5.6: </a:t>
            </a:r>
            <a:r>
              <a:rPr lang="en-US" sz="2000" dirty="0">
                <a:solidFill>
                  <a:srgbClr val="002060"/>
                </a:solidFill>
              </a:rPr>
              <a:t>The limits of my language mean the limits of my world</a:t>
            </a:r>
            <a:r>
              <a:rPr lang="en-US" sz="2000" dirty="0" smtClean="0">
                <a:solidFill>
                  <a:srgbClr val="002060"/>
                </a:solidFill>
              </a:rPr>
              <a:t>.</a:t>
            </a:r>
            <a:endParaRPr lang="cs-CZ" sz="2000" dirty="0" smtClean="0">
              <a:solidFill>
                <a:srgbClr val="002060"/>
              </a:solidFill>
            </a:endParaRPr>
          </a:p>
          <a:p>
            <a:pPr lvl="1"/>
            <a:r>
              <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rPr>
              <a:t>7: </a:t>
            </a:r>
            <a:r>
              <a:rPr lang="en-US" sz="2000" dirty="0">
                <a:solidFill>
                  <a:srgbClr val="002060"/>
                </a:solidFill>
              </a:rPr>
              <a:t>What we cannot speak about </a:t>
            </a:r>
            <a:r>
              <a:rPr lang="en-US" sz="2000" dirty="0" smtClean="0">
                <a:solidFill>
                  <a:srgbClr val="002060"/>
                </a:solidFill>
              </a:rPr>
              <a:t>we must pass </a:t>
            </a:r>
            <a:r>
              <a:rPr lang="en-US" sz="2000" dirty="0">
                <a:solidFill>
                  <a:srgbClr val="002060"/>
                </a:solidFill>
              </a:rPr>
              <a:t>over in silence.</a:t>
            </a:r>
            <a:endParaRPr lang="en-US" sz="20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lvl="1"/>
            <a:endPar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373380366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References</a:t>
            </a:r>
            <a:endParaRPr lang="en-US"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a:bodyPr>
          <a:lstStyle/>
          <a:p>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Lyons, John. 1981. </a:t>
            </a:r>
            <a:r>
              <a:rPr lang="en-US" sz="2400" i="1" dirty="0" smtClean="0">
                <a:solidFill>
                  <a:srgbClr val="002060"/>
                </a:solidFill>
                <a:latin typeface="Tahoma" panose="020B0604030504040204" pitchFamily="34" charset="0"/>
                <a:ea typeface="Tahoma" panose="020B0604030504040204" pitchFamily="34" charset="0"/>
                <a:cs typeface="Tahoma" panose="020B0604030504040204" pitchFamily="34" charset="0"/>
              </a:rPr>
              <a:t>Language and Linguistics</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Cambridge University Press: Cambridge. </a:t>
            </a:r>
          </a:p>
          <a:p>
            <a:r>
              <a:rPr lang="en-US" sz="24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Mair</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Christian. 2015. </a:t>
            </a:r>
            <a:r>
              <a:rPr lang="en-US" sz="2400" i="1" dirty="0" smtClean="0">
                <a:solidFill>
                  <a:srgbClr val="002060"/>
                </a:solidFill>
                <a:latin typeface="Tahoma" panose="020B0604030504040204" pitchFamily="34" charset="0"/>
                <a:ea typeface="Tahoma" panose="020B0604030504040204" pitchFamily="34" charset="0"/>
                <a:cs typeface="Tahoma" panose="020B0604030504040204" pitchFamily="34" charset="0"/>
              </a:rPr>
              <a:t>English Linguistics</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sz="24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Narr</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sz="24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Francke</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sz="24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Attempto</a:t>
            </a:r>
            <a:r>
              <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Tubingen. </a:t>
            </a:r>
          </a:p>
          <a:p>
            <a:pPr algn="just"/>
            <a:endParaRPr lang="cs-CZ" sz="20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en-US" sz="2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37338036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GB"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Rome</a:t>
            </a:r>
            <a:endParaRPr lang="en-GB"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a:bodyPr>
          <a:lstStyle/>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Marcus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Terentius</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Varro (116-27 BC): etymology, morphology, syntax, perfective and imperfective aspect of verbs</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Marcus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Fabius</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Quintilianus</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(35-95 AD): rhetoric</a:t>
            </a:r>
          </a:p>
          <a:p>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Aelius</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Donatus</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(4</a:t>
            </a:r>
            <a:r>
              <a:rPr lang="en-US" baseline="30000" dirty="0" smtClean="0">
                <a:solidFill>
                  <a:srgbClr val="002060"/>
                </a:solidFill>
                <a:latin typeface="Tahoma" panose="020B0604030504040204" pitchFamily="34" charset="0"/>
                <a:ea typeface="Tahoma" panose="020B0604030504040204" pitchFamily="34" charset="0"/>
                <a:cs typeface="Tahoma" panose="020B0604030504040204" pitchFamily="34" charset="0"/>
              </a:rPr>
              <a:t>th</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C AD) and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Priscianus</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(5</a:t>
            </a:r>
            <a:r>
              <a:rPr lang="en-US" baseline="30000" dirty="0" smtClean="0">
                <a:solidFill>
                  <a:srgbClr val="002060"/>
                </a:solidFill>
                <a:latin typeface="Tahoma" panose="020B0604030504040204" pitchFamily="34" charset="0"/>
                <a:ea typeface="Tahoma" panose="020B0604030504040204" pitchFamily="34" charset="0"/>
                <a:cs typeface="Tahoma" panose="020B0604030504040204" pitchFamily="34" charset="0"/>
              </a:rPr>
              <a:t>th</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-6</a:t>
            </a:r>
            <a:r>
              <a:rPr lang="en-US" baseline="30000" dirty="0" smtClean="0">
                <a:solidFill>
                  <a:srgbClr val="002060"/>
                </a:solidFill>
                <a:latin typeface="Tahoma" panose="020B0604030504040204" pitchFamily="34" charset="0"/>
                <a:ea typeface="Tahoma" panose="020B0604030504040204" pitchFamily="34" charset="0"/>
                <a:cs typeface="Tahoma" panose="020B0604030504040204" pitchFamily="34" charset="0"/>
              </a:rPr>
              <a:t>th</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C AD): Latin grammar books (e.g. </a:t>
            </a:r>
            <a:r>
              <a:rPr lang="en-US"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Institutiones</a:t>
            </a:r>
            <a:r>
              <a:rPr lang="en-US" i="1"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en-US" i="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grammaticae</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largely influenced by the Greeks (sometimes the terminology applied too mechanically)</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of great importance for the following eras (Middle Ages/Early Modern period, cf. 18</a:t>
            </a:r>
            <a:r>
              <a:rPr lang="en-US" baseline="30000" dirty="0" smtClean="0">
                <a:solidFill>
                  <a:srgbClr val="002060"/>
                </a:solidFill>
                <a:latin typeface="Tahoma" panose="020B0604030504040204" pitchFamily="34" charset="0"/>
                <a:ea typeface="Tahoma" panose="020B0604030504040204" pitchFamily="34" charset="0"/>
                <a:cs typeface="Tahoma" panose="020B0604030504040204" pitchFamily="34" charset="0"/>
              </a:rPr>
              <a:t>th</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and 19</a:t>
            </a:r>
            <a:r>
              <a:rPr lang="en-US" baseline="30000" dirty="0" smtClean="0">
                <a:solidFill>
                  <a:srgbClr val="002060"/>
                </a:solidFill>
                <a:latin typeface="Tahoma" panose="020B0604030504040204" pitchFamily="34" charset="0"/>
                <a:ea typeface="Tahoma" panose="020B0604030504040204" pitchFamily="34" charset="0"/>
                <a:cs typeface="Tahoma" panose="020B0604030504040204" pitchFamily="34" charset="0"/>
              </a:rPr>
              <a:t>th</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C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prescriptivists</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double negation, spelling </a:t>
            </a:r>
            <a:r>
              <a:rPr lang="en-US" i="1" dirty="0" smtClean="0">
                <a:solidFill>
                  <a:srgbClr val="002060"/>
                </a:solidFill>
                <a:latin typeface="Tahoma" panose="020B0604030504040204" pitchFamily="34" charset="0"/>
                <a:ea typeface="Tahoma" panose="020B0604030504040204" pitchFamily="34" charset="0"/>
                <a:cs typeface="Tahoma" panose="020B0604030504040204" pitchFamily="34" charset="0"/>
              </a:rPr>
              <a:t>(doubt)</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meaning </a:t>
            </a:r>
            <a:r>
              <a:rPr lang="en-US" i="1" dirty="0" smtClean="0">
                <a:solidFill>
                  <a:srgbClr val="002060"/>
                </a:solidFill>
                <a:latin typeface="Tahoma" panose="020B0604030504040204" pitchFamily="34" charset="0"/>
                <a:ea typeface="Tahoma" panose="020B0604030504040204" pitchFamily="34" charset="0"/>
                <a:cs typeface="Tahoma" panose="020B0604030504040204" pitchFamily="34" charset="0"/>
              </a:rPr>
              <a:t>(aggravate).  </a:t>
            </a:r>
          </a:p>
          <a:p>
            <a:endPar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31056206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GB"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Middle Ages</a:t>
            </a:r>
            <a:endParaRPr lang="en-GB"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lnSpcReduction="10000"/>
          </a:bodyPr>
          <a:lstStyle/>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profound influence of Christianity upon formerly pagan nations and their languages</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translations of the Holy Script (or parts thereof) into other languages (most notably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Ulfilas</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into Gothic and St Jerome into Latin (known as the Vulgate) in 4</a:t>
            </a:r>
            <a:r>
              <a:rPr lang="en-US" baseline="30000" dirty="0" smtClean="0">
                <a:solidFill>
                  <a:srgbClr val="002060"/>
                </a:solidFill>
                <a:latin typeface="Tahoma" panose="020B0604030504040204" pitchFamily="34" charset="0"/>
                <a:ea typeface="Tahoma" panose="020B0604030504040204" pitchFamily="34" charset="0"/>
                <a:cs typeface="Tahoma" panose="020B0604030504040204" pitchFamily="34" charset="0"/>
              </a:rPr>
              <a:t>th</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C AD, later St Cyril and Methodius in 9</a:t>
            </a:r>
            <a:r>
              <a:rPr lang="en-US" baseline="30000" dirty="0" smtClean="0">
                <a:solidFill>
                  <a:srgbClr val="002060"/>
                </a:solidFill>
                <a:latin typeface="Tahoma" panose="020B0604030504040204" pitchFamily="34" charset="0"/>
                <a:ea typeface="Tahoma" panose="020B0604030504040204" pitchFamily="34" charset="0"/>
                <a:cs typeface="Tahoma" panose="020B0604030504040204" pitchFamily="34" charset="0"/>
              </a:rPr>
              <a:t>th</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C)</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Gradually, Latin became by far the dominant language of scholarly disciplines because of its close link to the Catholic Church.</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Immense interest in Latin grammar led to questions of a more general linguistic character: especially </a:t>
            </a:r>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the problem of the universals</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xmlns="" val="31056206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GB"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Problem of the universals</a:t>
            </a:r>
            <a:endParaRPr lang="en-GB"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lnSpcReduction="10000"/>
          </a:bodyPr>
          <a:lstStyle/>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The problem dates back to Plato and Aristotle.</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Also known as the dispute between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nominalism</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and realism. </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Universals are qualities or relations found in two or more entities and the problem is essentially the nature of the relationship between the general and the specific. </a:t>
            </a:r>
          </a:p>
          <a:p>
            <a:r>
              <a:rPr lang="en-US"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Nominalism</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universals are verbal (mental) constructs and do not pre-exist entities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Roscellinus</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William of Ockham).</a:t>
            </a:r>
          </a:p>
          <a:p>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Realism</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universals exist in reality (they exist beyond mere speech and thought) and are thus independent of the human mind (Thomas Aquinas, John Duns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Scotus</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Cf. 20</a:t>
            </a:r>
            <a:r>
              <a:rPr lang="en-US" baseline="30000" dirty="0" smtClean="0">
                <a:solidFill>
                  <a:srgbClr val="002060"/>
                </a:solidFill>
                <a:latin typeface="Tahoma" panose="020B0604030504040204" pitchFamily="34" charset="0"/>
                <a:ea typeface="Tahoma" panose="020B0604030504040204" pitchFamily="34" charset="0"/>
                <a:cs typeface="Tahoma" panose="020B0604030504040204" pitchFamily="34" charset="0"/>
              </a:rPr>
              <a:t>th</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C positivism and the philosophy of language: the whole problem is </a:t>
            </a:r>
            <a:r>
              <a:rPr lang="en-US"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merely that of language</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p>
          <a:p>
            <a:endPar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31056206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GB"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Renaissance</a:t>
            </a:r>
            <a:endParaRPr lang="en-GB"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a:bodyPr>
          <a:lstStyle/>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Theology no longer the dominant discipline. </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Upsurge of interest in vernacular languages-&gt;need to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analyse</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and describe their spelling + pronunciation, grammar and vocabulary (many dictionaries). </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Overseas exploration and discoveries unearthed more exotic languages (e.g. the Aztecs, the Incas, Asian languages).</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Interest in living languages propelled by the invention of printing. </a:t>
            </a:r>
          </a:p>
        </p:txBody>
      </p:sp>
    </p:spTree>
    <p:extLst>
      <p:ext uri="{BB962C8B-B14F-4D97-AF65-F5344CB8AC3E}">
        <p14:creationId xmlns:p14="http://schemas.microsoft.com/office/powerpoint/2010/main" xmlns="" val="3105620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3966"/>
          </a:xfrm>
        </p:spPr>
        <p:txBody>
          <a:bodyPr>
            <a:normAutofit/>
          </a:bodyPr>
          <a:lstStyle/>
          <a:p>
            <a:pPr algn="ct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17</a:t>
            </a:r>
            <a:r>
              <a:rPr lang="en-US" sz="4000" baseline="30000" dirty="0" smtClean="0">
                <a:solidFill>
                  <a:srgbClr val="002060"/>
                </a:solidFill>
                <a:latin typeface="Tahoma" panose="020B0604030504040204" pitchFamily="34" charset="0"/>
                <a:ea typeface="Tahoma" panose="020B0604030504040204" pitchFamily="34" charset="0"/>
                <a:cs typeface="Tahoma" panose="020B0604030504040204" pitchFamily="34" charset="0"/>
              </a:rPr>
              <a:t>th</a:t>
            </a:r>
            <a:r>
              <a:rPr lang="en-US" sz="4000" dirty="0" smtClean="0">
                <a:solidFill>
                  <a:srgbClr val="002060"/>
                </a:solidFill>
                <a:latin typeface="Tahoma" panose="020B0604030504040204" pitchFamily="34" charset="0"/>
                <a:ea typeface="Tahoma" panose="020B0604030504040204" pitchFamily="34" charset="0"/>
                <a:cs typeface="Tahoma" panose="020B0604030504040204" pitchFamily="34" charset="0"/>
              </a:rPr>
              <a:t> century</a:t>
            </a:r>
            <a:endParaRPr lang="en-GB" sz="40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Zástupný symbol pro obsah 2"/>
          <p:cNvSpPr>
            <a:spLocks noGrp="1"/>
          </p:cNvSpPr>
          <p:nvPr>
            <p:ph idx="1"/>
          </p:nvPr>
        </p:nvSpPr>
        <p:spPr>
          <a:xfrm>
            <a:off x="838200" y="1330036"/>
            <a:ext cx="10515600" cy="4846927"/>
          </a:xfrm>
        </p:spPr>
        <p:txBody>
          <a:bodyPr>
            <a:normAutofit fontScale="92500" lnSpcReduction="20000"/>
          </a:bodyPr>
          <a:lstStyle/>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Carried on with the impetus from the Renaissance period.</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Two main philosophical methods:</a:t>
            </a:r>
          </a:p>
          <a:p>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Empiricism</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only reliable method is experience -&gt; </a:t>
            </a:r>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inductive</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reasoning (arguing from specific to general); Francis Bacon, John Locke, David Hume</a:t>
            </a:r>
          </a:p>
          <a:p>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Rationalism</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only reliable method is reason -&gt; </a:t>
            </a:r>
            <a:r>
              <a:rPr lang="en-US" b="1" dirty="0" smtClean="0">
                <a:solidFill>
                  <a:srgbClr val="002060"/>
                </a:solidFill>
                <a:latin typeface="Tahoma" panose="020B0604030504040204" pitchFamily="34" charset="0"/>
                <a:ea typeface="Tahoma" panose="020B0604030504040204" pitchFamily="34" charset="0"/>
                <a:cs typeface="Tahoma" panose="020B0604030504040204" pitchFamily="34" charset="0"/>
              </a:rPr>
              <a:t>deductive</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reasoning (arguing from general to specific); Rene Descartes, Baruch Spinoza, Gottfried Leibniz</a:t>
            </a:r>
          </a:p>
          <a:p>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Descartes’ influence: philosophical grammars, e.g. Port-Royal Grammar (1660), grammar is nothing but mental processes which are universal, hence </a:t>
            </a:r>
            <a:r>
              <a:rPr lang="en-US"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grammar is universal</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(and not language-specific). </a:t>
            </a:r>
          </a:p>
          <a:p>
            <a:pPr lvl="1"/>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P-R Grammar later influenced de Saussure and, above all, Noam Chomsky (</a:t>
            </a:r>
            <a:r>
              <a:rPr lang="en-US"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generativism</a:t>
            </a:r>
            <a:r>
              <a:rPr lang="en-US"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xmlns="" val="3105620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6249</TotalTime>
  <Words>3575</Words>
  <Application>Microsoft Office PowerPoint</Application>
  <PresentationFormat>Vlastní</PresentationFormat>
  <Paragraphs>274</Paragraphs>
  <Slides>41</Slides>
  <Notes>0</Notes>
  <HiddenSlides>0</HiddenSlides>
  <MMClips>0</MMClips>
  <ScaleCrop>false</ScaleCrop>
  <HeadingPairs>
    <vt:vector size="4" baseType="variant">
      <vt:variant>
        <vt:lpstr>Motiv</vt:lpstr>
      </vt:variant>
      <vt:variant>
        <vt:i4>1</vt:i4>
      </vt:variant>
      <vt:variant>
        <vt:lpstr>Nadpisy snímků</vt:lpstr>
      </vt:variant>
      <vt:variant>
        <vt:i4>41</vt:i4>
      </vt:variant>
    </vt:vector>
  </HeadingPairs>
  <TitlesOfParts>
    <vt:vector size="42" baseType="lpstr">
      <vt:lpstr>Motiv Office</vt:lpstr>
      <vt:lpstr>Introduction to  Linguistics History of linguistics</vt:lpstr>
      <vt:lpstr>Contents</vt:lpstr>
      <vt:lpstr>India</vt:lpstr>
      <vt:lpstr>Greece</vt:lpstr>
      <vt:lpstr>Rome</vt:lpstr>
      <vt:lpstr>Middle Ages</vt:lpstr>
      <vt:lpstr>Problem of the universals</vt:lpstr>
      <vt:lpstr>Renaissance</vt:lpstr>
      <vt:lpstr>17th century</vt:lpstr>
      <vt:lpstr>18th century</vt:lpstr>
      <vt:lpstr>The discovery of Sanskrit</vt:lpstr>
      <vt:lpstr>Comparative (historical) philology</vt:lpstr>
      <vt:lpstr>Grimm’s law (1822)</vt:lpstr>
      <vt:lpstr>Other 19thC philologists- Wilhelm von Humboldt</vt:lpstr>
      <vt:lpstr>Other 19thC philologists- August Schleicher</vt:lpstr>
      <vt:lpstr>The Neogrammarians</vt:lpstr>
      <vt:lpstr>The Neogrammarian hypothesis</vt:lpstr>
      <vt:lpstr>Towards the ‘Copernican turn’ in linguistics</vt:lpstr>
      <vt:lpstr>Towards the ‘Copernican turn’ in linguistics</vt:lpstr>
      <vt:lpstr>Towards the ‘Copernican turn’ in linguistics</vt:lpstr>
      <vt:lpstr>Towards the ‘Copernican turn’ in linguistics</vt:lpstr>
      <vt:lpstr>The ‘Copernican turn’ in linguistics- structuralism</vt:lpstr>
      <vt:lpstr>Structuralism- key concepts</vt:lpstr>
      <vt:lpstr>Synchronic approach</vt:lpstr>
      <vt:lpstr>Syntagmatic v. paradigmatic relationship</vt:lpstr>
      <vt:lpstr>Langue v. parole</vt:lpstr>
      <vt:lpstr>Linguistic sign</vt:lpstr>
      <vt:lpstr>Other structuralist schools</vt:lpstr>
      <vt:lpstr>Other structuralist schools</vt:lpstr>
      <vt:lpstr>Other structuralist schools</vt:lpstr>
      <vt:lpstr>Other structuralist schools</vt:lpstr>
      <vt:lpstr>Generativism</vt:lpstr>
      <vt:lpstr>Generativism</vt:lpstr>
      <vt:lpstr>British contextualism</vt:lpstr>
      <vt:lpstr>Interdisciplinary linguistics</vt:lpstr>
      <vt:lpstr>Interdisciplinary linguistics</vt:lpstr>
      <vt:lpstr>Interdisciplinary linguistics</vt:lpstr>
      <vt:lpstr>Interdisciplinary linguistics</vt:lpstr>
      <vt:lpstr>Interdisciplinary linguistics</vt:lpstr>
      <vt:lpstr>Interdisciplinary linguistics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Phonetics Phonology Session 1</dc:title>
  <dc:creator>Ježek Miroslav</dc:creator>
  <cp:lastModifiedBy>Monika</cp:lastModifiedBy>
  <cp:revision>320</cp:revision>
  <dcterms:created xsi:type="dcterms:W3CDTF">2020-02-10T08:27:30Z</dcterms:created>
  <dcterms:modified xsi:type="dcterms:W3CDTF">2020-11-24T21:26:34Z</dcterms:modified>
</cp:coreProperties>
</file>