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304" r:id="rId4"/>
    <p:sldId id="305" r:id="rId5"/>
    <p:sldId id="306" r:id="rId6"/>
    <p:sldId id="307" r:id="rId7"/>
    <p:sldId id="308" r:id="rId8"/>
    <p:sldId id="309" r:id="rId9"/>
    <p:sldId id="310" r:id="rId10"/>
    <p:sldId id="311" r:id="rId11"/>
    <p:sldId id="312" r:id="rId12"/>
    <p:sldId id="313" r:id="rId13"/>
    <p:sldId id="314" r:id="rId14"/>
    <p:sldId id="315" r:id="rId15"/>
    <p:sldId id="317" r:id="rId16"/>
    <p:sldId id="316" r:id="rId17"/>
    <p:sldId id="318" r:id="rId18"/>
    <p:sldId id="319" r:id="rId19"/>
    <p:sldId id="320" r:id="rId20"/>
    <p:sldId id="321" r:id="rId21"/>
    <p:sldId id="322" r:id="rId22"/>
    <p:sldId id="323" r:id="rId23"/>
    <p:sldId id="324" r:id="rId24"/>
    <p:sldId id="325" r:id="rId25"/>
    <p:sldId id="327" r:id="rId26"/>
    <p:sldId id="328" r:id="rId27"/>
    <p:sldId id="329" r:id="rId28"/>
    <p:sldId id="330" r:id="rId29"/>
    <p:sldId id="331" r:id="rId30"/>
    <p:sldId id="332" r:id="rId31"/>
    <p:sldId id="337" r:id="rId32"/>
    <p:sldId id="333" r:id="rId33"/>
    <p:sldId id="334" r:id="rId34"/>
    <p:sldId id="335" r:id="rId35"/>
    <p:sldId id="336" r:id="rId36"/>
    <p:sldId id="338" r:id="rId37"/>
    <p:sldId id="339" r:id="rId38"/>
    <p:sldId id="340" r:id="rId39"/>
    <p:sldId id="341" r:id="rId40"/>
    <p:sldId id="342" r:id="rId41"/>
    <p:sldId id="343" r:id="rId4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555" autoAdjust="0"/>
    <p:restoredTop sz="94660"/>
  </p:normalViewPr>
  <p:slideViewPr>
    <p:cSldViewPr snapToGrid="0">
      <p:cViewPr varScale="1">
        <p:scale>
          <a:sx n="73" d="100"/>
          <a:sy n="73" d="100"/>
        </p:scale>
        <p:origin x="-51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368232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52850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2364516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407775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268121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346636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219335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144489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220564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375956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0E27196-86A5-4496-A9E9-1E3F1B4234F5}" type="datetimeFigureOut">
              <a:rPr lang="cs-CZ" smtClean="0"/>
              <a:pPr/>
              <a:t>24.11.2020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103003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27196-86A5-4496-A9E9-1E3F1B4234F5}" type="datetimeFigureOut">
              <a:rPr lang="cs-CZ" smtClean="0"/>
              <a:pPr/>
              <a:t>24.11.2020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9FBCA-EC82-45CA-B95E-FBFB5F3D59BA}" type="slidenum">
              <a:rPr lang="cs-CZ" smtClean="0"/>
              <a:pPr/>
              <a:t>‹#›</a:t>
            </a:fld>
            <a:endParaRPr lang="cs-CZ"/>
          </a:p>
        </p:txBody>
      </p:sp>
    </p:spTree>
    <p:extLst>
      <p:ext uri="{BB962C8B-B14F-4D97-AF65-F5344CB8AC3E}">
        <p14:creationId xmlns:p14="http://schemas.microsoft.com/office/powerpoint/2010/main" xmlns="" val="4024608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Introduction to </a:t>
            </a:r>
            <a:b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Linguistics</a:t>
            </a:r>
            <a:b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History of linguistics</a:t>
            </a:r>
            <a:endParaRPr lang="en-US"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Podnadpis 2"/>
          <p:cNvSpPr>
            <a:spLocks noGrp="1"/>
          </p:cNvSpPr>
          <p:nvPr>
            <p:ph type="subTitle" idx="1"/>
          </p:nvPr>
        </p:nvSpPr>
        <p:spPr/>
        <p:txBody>
          <a:bodyPr>
            <a:normAutofit lnSpcReduction="10000"/>
          </a:bodyPr>
          <a:lstStyle/>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Mgr. Miroslav Ježek, Ph.D.</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Brno, 30</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November 2020</a:t>
            </a:r>
            <a:endParaRPr lang="en-US"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335615" y="0"/>
            <a:ext cx="789709" cy="7897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48878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18</a:t>
            </a:r>
            <a:r>
              <a:rPr lang="en-US" sz="4000"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century</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fontScale="92500" lnSpcReduction="1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More descriptions of exotic languages.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First studies of what would later be </a:t>
            </a:r>
            <a:r>
              <a:rPr lang="en-GB" dirty="0" smtClean="0">
                <a:solidFill>
                  <a:srgbClr val="002060"/>
                </a:solidFill>
                <a:latin typeface="Tahoma" panose="020B0604030504040204" pitchFamily="34" charset="0"/>
                <a:ea typeface="Tahoma" panose="020B0604030504040204" pitchFamily="34" charset="0"/>
                <a:cs typeface="Tahoma" panose="020B0604030504040204" pitchFamily="34" charset="0"/>
              </a:rPr>
              <a:t>labelled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comparative philology (comparing related languages)</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Predominantly, “linguists” tried to answer the question of the origin of language. As in the previous centuries, most of them argued the first language was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Hebrew</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Cf. Leibniz (1710)-the first language must be much older than any known language. </a:t>
            </a:r>
          </a:p>
          <a:p>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Condillac</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(1746)- there is no link between linguistic signs and our mental processes -&gt; Saussure’s arbitrariness of linguistic signs.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Emergence of a great number of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orthoepists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orthographists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discovery of Sanskrit, William Jones, 1786, Calcutta. </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discovery of Sanskrit</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Jones demonstrated the historical kinship of Sanskrit with Latin, Greek, and the Germanic languages.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Sanskrit became the dominant topic (plentiful grammars), its study became an academic ‘obsession’.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Study of Sanskrit at the turn of the 19</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still far from linguistic, though:</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hunt for the first language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Ursprache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the superiority of some languages compared to others. </a:t>
            </a: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Comparative (historical) philology</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Founding fathers:</a:t>
            </a:r>
          </a:p>
          <a:p>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Rasmus</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Rask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(1787-1832)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Danish; studied old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Scandivanian</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languages, later Slavonic and Oriental one; grammar (esp. morphology and phonology) more reliable than lexis. </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Franz Bopp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(1791-1867)</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German; tried to find the first language but unsuccessful; language development=decadence; studied and compared conjugation in Sanskrit, Greek, Persian, and German. </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Jacob Grimm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(1785-1863)</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German; studied Germanic languages only; sound laws, especially the so-called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Grimm’s law</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Grimm’s law (1822)</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lnSpcReduction="1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Also called the First Germanic Sound Shift</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first discovery of a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systematic</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sound shift -&gt;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historical phonology</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Three parts (phases) of a chain shift:</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1/ IE voiceless stops /p, t, k,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kw</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voiceless fricatives /f, </a:t>
            </a:r>
            <a:r>
              <a:rPr lang="en-US" dirty="0" smtClean="0">
                <a:solidFill>
                  <a:srgbClr val="002060"/>
                </a:solidFill>
                <a:latin typeface="Tahoma"/>
                <a:ea typeface="Tahoma"/>
                <a:cs typeface="Tahoma"/>
              </a:rPr>
              <a:t>ɵ</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h, hw/</a:t>
            </a:r>
          </a:p>
          <a:p>
            <a:pPr lvl="2"/>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pes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foot,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tertius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three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Lat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canis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hound;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Lat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quod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Old Eng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hwat</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2/ IE voiced stops /b, d, g,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gw</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voiceless stops /p, t, k,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kw</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lvl="2"/>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Serbian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jabuka</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apple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Lat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decem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ten</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Lat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gelu</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cold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Lithuanina</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ghywas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quick</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3/ IE aspirated voiced stops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dh,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unaspirated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ones /b, d, g/</a:t>
            </a:r>
          </a:p>
          <a:p>
            <a:pPr lvl="2"/>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Sanskrit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bhrathar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brother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Sanskrit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madhu</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Eng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mead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Sanskrit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stighnoti</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Old Eng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stigan</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ModE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ascend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climb</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fontScale="90000"/>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Other 19</a:t>
            </a:r>
            <a:r>
              <a:rPr lang="en-US" sz="4000"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C philologists- Wilhelm von Humboldt</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Wilhelm von Humboldt (1767-1835)</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In many ways was not part of the main trend of comparative philology (unlike his contemporaries, he was mainly interested in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living</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languages). </a:t>
            </a: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Inspired by nationalist romanticism, his main focus was on the relationship between language and thinking -&gt; the better the language, the better the nation.</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Each language creates the individual’s worldview through its lexical and grammatical categories and its conceptual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organisation</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1"/>
            <a:r>
              <a:rPr lang="en-US"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Innere</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Sprachform</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(inner speech form)- latent psychic processes that are manifested by the outer form (i.e. the structure of the language)</a:t>
            </a:r>
          </a:p>
          <a:p>
            <a:pPr lvl="2"/>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Cf. the Sapir-Whorf hypothesis (the 1920’s)</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Other 19</a:t>
            </a:r>
            <a:r>
              <a:rPr lang="en-US" sz="4000"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C philologists- August Schleicher</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August Schleicher (1821-1868)</a:t>
            </a: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professor at Prague University in the 1850’s (apart from the usual languages, he got a lot of evidence for his theories from the Lithuanian language).</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originally a botanist hugely influenced by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darwinism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saw language as a living organism and linguistics was one of natural sciences.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Stages in the life of a language: isolating -&gt; agglutinative -&gt; inflectional, then decadence and language death. </a:t>
            </a:r>
          </a:p>
          <a:p>
            <a:pPr lvl="1"/>
            <a:r>
              <a:rPr lang="en-US"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Stammbaumtheorie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 genealogical tree for languages (the trunk being the hypothetical Proto-Indo-European language).</a:t>
            </a:r>
          </a:p>
          <a:p>
            <a:pPr lvl="1"/>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a:t>
            </a: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Neogrammarians</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lnSpcReduction="1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1875 Karl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Verner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(Danish) defined the so-called </a:t>
            </a:r>
            <a:r>
              <a:rPr lang="en-US"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Verner’s</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law</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it described a historical sound shift that explained the apparent exceptions to the Grimm’s law.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According to Grimm’s law: IE /p, t, k/ -&gt; voiceless /f, </a:t>
            </a:r>
            <a:r>
              <a:rPr lang="en-US" dirty="0" smtClean="0">
                <a:solidFill>
                  <a:srgbClr val="002060"/>
                </a:solidFill>
                <a:latin typeface="Tahoma"/>
                <a:ea typeface="Tahoma"/>
                <a:cs typeface="Tahoma"/>
              </a:rPr>
              <a:t>ɵ</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h/,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but</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only in stressed syllables. In unstressed ones, as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Verner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demonstrated, they turned into voiced fricatives /</a:t>
            </a:r>
            <a:r>
              <a:rPr lang="el-GR" dirty="0" smtClean="0">
                <a:solidFill>
                  <a:srgbClr val="002060"/>
                </a:solidFill>
              </a:rPr>
              <a:t>β</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dirty="0" smtClean="0">
                <a:solidFill>
                  <a:srgbClr val="002060"/>
                </a:solidFill>
              </a:rPr>
              <a:t> ð</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a:ea typeface="Tahoma"/>
                <a:cs typeface="Tahoma"/>
              </a:rPr>
              <a:t>ɣ</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which later turned into /b, d, g/. Example: IE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septm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German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sieben</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(not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siefen</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This success sparked a number of new studies and a journal, published by Karl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Brugmann</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Hermann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Osthoff</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in which the new generation of linguists called themselves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a:t>
            </a:r>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Junggrammatiker</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(the </a:t>
            </a:r>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Neogrammarians</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a:t>
            </a: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Neogrammarian</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hypothesis</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ausnahmlose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Lautgesetze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(laws that admit no exceptions)</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 diachronic sound change affects simultaneously all words in which its environment is met, without exception.</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Historical development of a language and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description of the sound changes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is the only scientific method in linguistics (any interest in the current languages pure amateurism).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Criticism: language is a social fact (not natural), the theory of lexical diffusion shows that some words are affected first, others follow (or not). </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Towards the ‘Copernican turn’ in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Dialectology (dialect geography)</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Georg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Wenker</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(Germany) and Jules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Gillieron</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(France)</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from the 1870’s- hitherto rejected dialects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degenerate’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varieties of the standard languages) in the centre of attention because they resist foreign influence.</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initially supported by the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neogrammarians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(great interest in sound changes and the aim was to track ancient forms as back as possible).</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later refuted because it disproved their hypothesis (many, many exceptions…).</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f</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rom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universal sound laws (changes) to individual word histories. </a:t>
            </a:r>
          </a:p>
          <a:p>
            <a:pPr lvl="2"/>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Towards the ‘Copernican turn’ in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Aesthetic idealism</a:t>
            </a:r>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Benedetto</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Croce (Italy), Karl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Vossler</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(Germany)</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Influenced by W. von Humboldt</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from 1900</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as a means of individualistic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intuitive expression</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=&gt; linguistics part of aesthetics and must be studied in close relation to culture, religion, art, history, etc. </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No meaning but in the individual’s mind and his/her imagination. </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mirrors the individual’s mind, his/her aesthetic ideal. </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 change is thus only triggered by the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individual.</a:t>
            </a:r>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Contents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ancient times</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Middle Ages</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Renaissance and humanism</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discovery of Sanskrit</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comparative philology</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Neogrammarians</a:t>
            </a:r>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F. de Saussure and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structuralist</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schools</a:t>
            </a:r>
          </a:p>
          <a:p>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interdisciplinary linguistics</a:t>
            </a: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Towards the ‘Copernican turn’ in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William D. Whitney</a:t>
            </a:r>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American linguist (1827-94)</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1875: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Life and Growth of Language</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His ideas known by Saussure, e.g. the theory of a linguistic sign and its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arbitrariness</a:t>
            </a:r>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endPar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Towards the ‘Copernican turn’ in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Kazan School of Linguistics</a:t>
            </a:r>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Founded in the 1870’s </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Jan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Baudouin</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de Courtenay (d. 1929),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Mikolaj</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Kruszewski</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(d. 1887)</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 many ways the school anticipates the 20</a:t>
            </a:r>
            <a:r>
              <a:rPr lang="en-US" sz="2400"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C turn towards synchronic linguistics (language of a community v. language of an individual; language development v. current state; division of </a:t>
            </a:r>
            <a:r>
              <a:rPr lang="en-US" sz="2400"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physiophonetics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sz="2400"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psychophonetics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School only lasted for about 10 years =&gt; not enough time to properly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analyse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discuss the notions; unknown for many years before de Saussure brought their teaching to light. </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De Courtenay later worked in St Petersburg, e.g. came up with a new definition of phoneme (very close to that of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Trubetzkoy</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2"/>
            <a:endPar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fontScale="90000"/>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‘Copernican turn’ in linguistics- structuralism</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Ferdinand de Saussure (1857-1913)</a:t>
            </a:r>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Founder of structuralism in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Geneva. </a:t>
            </a:r>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Studied in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Leipzig (trained in comparative philology),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later worked in Paris and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Geneva.</a:t>
            </a:r>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1907-11 lectures</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later (1916) posthumously published by two of his students =&gt; </a:t>
            </a:r>
          </a:p>
          <a:p>
            <a:pPr lvl="2"/>
            <a:r>
              <a:rPr lang="en-US"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Cours</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de </a:t>
            </a:r>
            <a:r>
              <a:rPr lang="en-US"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linguistique</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g</a:t>
            </a:r>
            <a:r>
              <a:rPr lang="cs-CZ"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énérale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Course in General Linguistics </a:t>
            </a:r>
          </a:p>
          <a:p>
            <a:pPr lvl="3"/>
            <a:r>
              <a:rPr lang="en-US" sz="2200" dirty="0" smtClean="0">
                <a:solidFill>
                  <a:srgbClr val="002060"/>
                </a:solidFill>
                <a:latin typeface="Tahoma" panose="020B0604030504040204" pitchFamily="34" charset="0"/>
                <a:ea typeface="Tahoma" panose="020B0604030504040204" pitchFamily="34" charset="0"/>
                <a:cs typeface="Tahoma" panose="020B0604030504040204" pitchFamily="34" charset="0"/>
              </a:rPr>
              <a:t>How much of it is actually Saussure?</a:t>
            </a:r>
            <a:endParaRPr lang="en-US" sz="2200" i="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He tried to strip away all that is accidental to language (history, psychology, society, etc.)—speakers are perfectly capable of using their language even if they know nothing about its history. </a:t>
            </a:r>
          </a:p>
          <a:p>
            <a:pPr lvl="2"/>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Linguistics is thus a fully autonomous discipline. </a:t>
            </a:r>
          </a:p>
          <a:p>
            <a:pPr lvl="2"/>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Structuralism- key concepts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Synchronic v. diachronic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approach to linguistic studies</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Langue v. parole</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as a system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units defined by their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function</a:t>
            </a:r>
            <a:endParaRPr lang="en-US" b="1" u="sng"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Syntagmatic</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v. paradigmatic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analysis of the language system</a:t>
            </a:r>
            <a:endPar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Linguistics part of </a:t>
            </a:r>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semiology</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-&gt;</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revolutionary claim that linguistics belongs to the realm of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social studies </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 sign- </a:t>
            </a:r>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signifiant</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signifier</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v. </a:t>
            </a:r>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signifi</a:t>
            </a:r>
            <a:r>
              <a:rPr lang="cs-CZ" b="1" dirty="0" smtClean="0">
                <a:solidFill>
                  <a:srgbClr val="002060"/>
                </a:solidFill>
                <a:latin typeface="Tahoma" panose="020B0604030504040204" pitchFamily="34" charset="0"/>
                <a:ea typeface="Tahoma" panose="020B0604030504040204" pitchFamily="34" charset="0"/>
                <a:cs typeface="Tahoma" panose="020B0604030504040204" pitchFamily="34" charset="0"/>
              </a:rPr>
              <a:t>é </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signified</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lvl="2"/>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arbitrary</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relationship between the two</a:t>
            </a:r>
          </a:p>
          <a:p>
            <a:pPr lvl="2"/>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Synchronic approach</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fontScale="92500" lnSpcReduction="1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It challenged the up-until-then dominant diachronic approach, i.e. synchronic is as scientific as diachronic (historical).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It ‘demonstrates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how all the forms and meanings are interrelated at a particular point in time in a particular language-system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(Lyons 1981: 188).  </a:t>
            </a: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Linguistics is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analytically comparative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(rather than historically comparative like before) =&gt; makes it possible to compare also languages from different families (e.g. Czech and English).</a:t>
            </a: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main difference, though, lies in the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structural</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not atomistic) approach</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structure=-system</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b="1"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paradigmatic</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vertical (i.e.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contrastive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variants of a single unit</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nd</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b="1"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syntagmatic</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relationship between units</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(horizontal (i.e.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combinatorial</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connection</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of at least two units based on their mutual compatibility).</a:t>
            </a:r>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2"/>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fontScale="90000"/>
          </a:bodyPr>
          <a:lstStyle/>
          <a:p>
            <a:pPr algn="ctr"/>
            <a:r>
              <a:rPr lang="cs-CZ" sz="4000" b="1"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Syntagmatic</a:t>
            </a:r>
            <a:r>
              <a:rPr lang="cs-CZ" sz="40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v. </a:t>
            </a:r>
            <a:r>
              <a:rPr lang="cs-CZ" sz="4000" b="1"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paradigmatic</a:t>
            </a:r>
            <a:r>
              <a:rPr lang="cs-CZ" sz="40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4000" b="1"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relationship</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C:\Users\Monika\Desktop\image002.jpg"/>
          <p:cNvPicPr>
            <a:picLocks noChangeAspect="1" noChangeArrowheads="1"/>
          </p:cNvPicPr>
          <p:nvPr/>
        </p:nvPicPr>
        <p:blipFill>
          <a:blip r:embed="rId2"/>
          <a:srcRect/>
          <a:stretch>
            <a:fillRect/>
          </a:stretch>
        </p:blipFill>
        <p:spPr bwMode="auto">
          <a:xfrm>
            <a:off x="1246909" y="1547455"/>
            <a:ext cx="9722069" cy="4520838"/>
          </a:xfrm>
          <a:prstGeom prst="rect">
            <a:avLst/>
          </a:prstGeom>
          <a:noFill/>
        </p:spPr>
      </p:pic>
    </p:spTree>
    <p:extLst>
      <p:ext uri="{BB962C8B-B14F-4D97-AF65-F5344CB8AC3E}">
        <p14:creationId xmlns:p14="http://schemas.microsoft.com/office/powerpoint/2010/main" xmlns="" val="2748382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Langue v. parole</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Language-system v. language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behaviour</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Parole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is the ‘external “raw” manifestation of the linguistic data in their actual communicative context’, while </a:t>
            </a: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‘denotes the basic underlying system of structured oppositions which makes it possible to produce and understand such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contextualised</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instances of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parole’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Mair</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2015: 209).</a:t>
            </a:r>
          </a:p>
          <a:p>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Chess analogy</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Linguists should only focus on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Language-systems are unique and there are thus no universal properties of language (apart from the very general semiotic ones like arbitrariness, productivity, discontinuity), cf. Chomsky’s firm rejection of this. </a:t>
            </a: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 sign</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 conventional pairing of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sound</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(the signifier, in French </a:t>
            </a:r>
            <a:r>
              <a:rPr lang="en-US"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signifiant</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meaning</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(which is signified, in French </a:t>
            </a:r>
            <a:r>
              <a:rPr lang="en-US"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signifi</a:t>
            </a:r>
            <a:r>
              <a:rPr lang="cs-CZ"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é</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Like other conventional form-meaning pairs (e.g. road-signs), the relationship between the two components is purely </a:t>
            </a:r>
            <a:r>
              <a:rPr lang="en-US"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abritrary</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pic>
        <p:nvPicPr>
          <p:cNvPr id="5" name="Obrázek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029527" y="3119146"/>
            <a:ext cx="4932219" cy="3348761"/>
          </a:xfrm>
          <a:prstGeom prst="rect">
            <a:avLst/>
          </a:prstGeom>
        </p:spPr>
      </p:pic>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Other </a:t>
            </a: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structuralist</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schools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Prague Linguistic Circle</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Founded in 1926</a:t>
            </a:r>
          </a:p>
          <a:p>
            <a:pPr lvl="1"/>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Vilém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Mathesius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Nikolay</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Trubetskoy</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Roman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Jakobson</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Bohumil</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Trnka</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Bohuslav</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Havránek</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Jan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Mukařovský</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Vladimír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Skalička</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Josef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Vachek</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Jan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Firbas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Functional-</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structuralist</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school</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Discussed in great detail in lecture given by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prof</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Kudrnáčová</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(7/12)</a:t>
            </a:r>
          </a:p>
        </p:txBody>
      </p:sp>
    </p:spTree>
    <p:extLst>
      <p:ext uri="{BB962C8B-B14F-4D97-AF65-F5344CB8AC3E}">
        <p14:creationId xmlns:p14="http://schemas.microsoft.com/office/powerpoint/2010/main" xmlns="" val="20050138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Other </a:t>
            </a: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structuralist</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schools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Copenhagen School- </a:t>
            </a:r>
            <a:r>
              <a:rPr lang="en-US"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glossematics</a:t>
            </a:r>
            <a:endPar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Founded in 1934 by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Viggo</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Brondal</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Luis </a:t>
            </a:r>
            <a:r>
              <a:rPr lang="en-US"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Hjelmslev</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Closely linked with language philosophy, especially with logic.</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study calls for unique methods completely unrelated to other disciplines (physiological, sociological, functional, etc.) =&gt;</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highly abstract (formalist or mathematical) approach called </a:t>
            </a:r>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glossematics</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glossa</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in Greek),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an algebra of language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in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Hjelmslevs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words.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Redefined and renamed many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structuralist</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dichotomies (e.g.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phoneme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is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ceneme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from Greek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keinos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=empty)</a:t>
            </a: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215372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GB"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India</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1600-900 BC: the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Vedas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(religious texts in Sanskrit)</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About 500 BC: Sanskrit replaced by other languages-&gt;need to preserve it (describe its phonology, grammar and vocabulary)</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Panini (5-4</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BC): the first grammar of a language surviving till the present day (but 68 other grammarians are mentioned by him)</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its discovery at the end of the 18</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sparked comparative (historical) linguistics</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Other </a:t>
            </a:r>
            <a:r>
              <a:rPr lang="en-GB"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structuralist</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schools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American school- descriptivism</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Founded in 1924 (Linguistic Society of America), </a:t>
            </a:r>
            <a:r>
              <a:rPr lang="en-US" sz="20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journal. </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Franz Boas (d. 1942), Edward Sapir (d. 1939) and L. Bloomfield (d. 1949) </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Unique in its earlier focus on </a:t>
            </a:r>
            <a:r>
              <a:rPr lang="en-US" sz="20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 anthropology</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sz="2000"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etnography</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(languages of native Americans)</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As in the teachings of the Copenhagen school, form is given prominence over meaning (mathematical methods, esp. later in Bloomfield). </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Special interest in phonology and morphology</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Sapir’s </a:t>
            </a:r>
            <a:r>
              <a:rPr lang="en-US" sz="20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(1921): language as a cultural phenomenon that is acquired (not innately given)</a:t>
            </a:r>
          </a:p>
          <a:p>
            <a:pPr lvl="1"/>
            <a:r>
              <a:rPr lang="en-US"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Sapir-Whorf hypothesis</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mutual determination of language, culture and thought   -&gt; the structure of the language that we speak determines what we can think and express in our culture (originally von Humboldt’s idea, cf. Wittgenstein’s </a:t>
            </a:r>
            <a:r>
              <a:rPr lang="en-US" sz="20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Tractatus</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(5.6) ‘The limits of my language mean the limits of my world’).  </a:t>
            </a: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658623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Other </a:t>
            </a: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structuralist</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schools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American school- descriptivism</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Bloomfield’s </a:t>
            </a:r>
            <a:r>
              <a:rPr lang="en-US" sz="20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(1933): influenced by </a:t>
            </a:r>
            <a:r>
              <a:rPr lang="en-US" sz="2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behaviourism</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 -&gt; r…s -&gt; R, S=stimulus, R=reaction, linguistics is only interested in the </a:t>
            </a:r>
            <a:r>
              <a:rPr lang="en-US" sz="20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r…s</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part)</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Descriptivism dominated American linguistics for a number of decades, finished in the late 1950s with the arrival of </a:t>
            </a:r>
            <a:r>
              <a:rPr lang="en-US" sz="2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(Noam Chomsky). </a:t>
            </a: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6586230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lnSpcReduction="10000"/>
          </a:bodyPr>
          <a:lstStyle/>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Started in the 1950’s by Noam Chomsky (b. 1928)</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Grammatical structures have nothing to do with function (i.e. communicative needs)</a:t>
            </a:r>
          </a:p>
          <a:p>
            <a:pPr marL="228600" lvl="1">
              <a:spcBef>
                <a:spcPts val="1000"/>
              </a:spcBef>
            </a:pP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If children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can produce and understand previously never heard-of utterances, then language acquisition cannot develop in response to environmental stimuli -&gt;</a:t>
            </a:r>
          </a:p>
          <a:p>
            <a:pPr marL="228600" lvl="1">
              <a:spcBef>
                <a:spcPts val="1000"/>
              </a:spcBef>
            </a:pP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this creativity (i.e. the capacity for unlimited creativity through the application of a limited number of productive (generative) rules on an equally limited number of linguistic forms;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Mair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2015: 212) is then a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rule-governed activity</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These rules have the formal properties </a:t>
            </a: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determined by the </a:t>
            </a: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human mind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(linguistics is a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mentalist</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discipline)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and are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judged by the criterion of </a:t>
            </a: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well-</a:t>
            </a:r>
            <a:r>
              <a:rPr lang="en-US"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formedness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Are utterances grammatical or not? </a:t>
            </a:r>
          </a:p>
          <a:p>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competence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v. </a:t>
            </a: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performance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(roughly the same as langue v. parole)</a:t>
            </a: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17089263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Unlike structuralism (linguistic diversity),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is deeply convinced there are </a:t>
            </a: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linguistic universals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—exactly what linguistics should deal with. </a:t>
            </a:r>
          </a:p>
          <a:p>
            <a:pPr marL="228600" lvl="1">
              <a:spcBef>
                <a:spcPts val="1000"/>
              </a:spcBef>
            </a:pP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Language-faculty in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is innate and species-specific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-&gt; humans are born with a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Universal Grammar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which is latently present and activated in such a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way as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to produce a particular language.</a:t>
            </a:r>
          </a:p>
          <a:p>
            <a:pPr marL="228600" lvl="1">
              <a:spcBef>
                <a:spcPts val="1000"/>
              </a:spcBef>
            </a:pP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UG is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 highly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complex set of rules based on mathematics and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philosophical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logic.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Criticism: grammatical systems are not mathematical algorithms (they are not so neat and well-defined) as there are many hazy points that are based on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one’s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communicative needs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as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well as the contextual setting.</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More about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in dr.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Pelclová’s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lecture (23/11) </a:t>
            </a:r>
          </a:p>
          <a:p>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838791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British </a:t>
            </a:r>
            <a:r>
              <a:rPr lang="en-US" sz="40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contextualism</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Started by J R Firth (d. 1960) and then M A K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Halliday</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(d. 2018)</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Does not divide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parole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so sharply and calls for an approach that reflects both -&gt; language must be studied in both its social and communicative contexts</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Lexis and grammar are not sharply divided either, it is a continuum.</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Great impact on lexicography—esp. in the non-native world (ELT).  </a:t>
            </a:r>
          </a:p>
          <a:p>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83879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Interdisciplinary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pPr>
              <a:buNone/>
            </a:pP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Sociolinguistics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(since the 1960’s)</a:t>
            </a:r>
          </a:p>
          <a:p>
            <a:pPr lvl="1"/>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William Labov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(b. 1927)</a:t>
            </a:r>
            <a:endPar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Quantitative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(more or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less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rather than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either…or)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methods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to study language variation and change</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Aim is to document statistically significant correlations between independent social variables (such as gender, age, social class, regional background, etc.)</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Key notion: the linguistic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variable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(e.g. the glottal stop, /h/-dropping).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Move from rural to urban dialectology</a:t>
            </a:r>
          </a:p>
          <a:p>
            <a:pPr lvl="1"/>
            <a:endPar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838791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Interdisciplinary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pPr>
              <a:buNone/>
            </a:pP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Corpus linguistics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Enabled by rapid development of technology and its data storage capacity</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Real-world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samples of speech/texts stored in corpora are studied and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analysed</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Advantage: no influence from the observer, all data gathered in a completely natural context</a:t>
            </a: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838791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Interdisciplinary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pPr>
              <a:buNone/>
            </a:pP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Psycholinguistics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(since 1951)</a:t>
            </a:r>
            <a:endPar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American psychologists and linguists set up to address the issue of foreign language acquisition.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Initially a mixture of American descriptivism plus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behaviourism</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plus theory of information, later challenged by Chomsky’s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(innate language capacity).</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Today, the focus is on cognitive processes (how information is perceived,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analysed</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stored in memory, then activated and reshaped</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6631025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Interdisciplinary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pPr>
              <a:buNone/>
            </a:pP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Neurolinguistics</a:t>
            </a: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(since the 1950s)</a:t>
            </a:r>
            <a:endPar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Studies neural mechanisms in the human brain that affect how language is acquired, produced and understood.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Special focus on aphasias (i.e. inability to produce and understand language due to damage to certain brain regions)</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Speech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centres</a:t>
            </a:r>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42150456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Interdisciplinary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pPr>
              <a:buNone/>
            </a:pP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Philosophy of language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(from time immemorial)</a:t>
            </a:r>
            <a:endPar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Like in any other interdisciplinary field that contains philosophy, philosophy of language aims to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generalise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the linguistic findings about language and answer the very basic questions of its nature.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Special focus on the relationships between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and thought</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and </a:t>
            </a:r>
            <a:r>
              <a:rPr lang="en-US" sz="2400" u="sng"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extralinguistic</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 reality</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Bertrand Russell: </a:t>
            </a:r>
            <a:r>
              <a:rPr lang="en-US" sz="2400"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logical atomism</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pPr lvl="1"/>
            <a:r>
              <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world consists of unrelated facts, any relationship between such atomic facts is due to the fact that humans interpret facts by means of language. </a:t>
            </a: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1623557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GB"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Greece</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fontScale="925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Sophists (5</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BC): rhetoric-the art of speech, synonymy/</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antonymy</a:t>
            </a:r>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Plato: etymology, the relationship between the form and meaning</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Aristotle: vowels/semivowels/consonants, no difference between written and spoken language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letter</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refers to sounds as well), form/meaning relationship purely conventional</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From the 3</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rd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desire to preserve archaic literary masterpieces (Homer’s the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Iliad</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the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Odyssey</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Aristarchus of Samothrace,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Appolonius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Dyscolus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(vocabulary, syntax)</a:t>
            </a:r>
          </a:p>
          <a:p>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Dionysios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Thrax</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(170-90 BC):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Techn</a:t>
            </a:r>
            <a:r>
              <a:rPr lang="cs-CZ" i="1" dirty="0" smtClean="0">
                <a:solidFill>
                  <a:srgbClr val="002060"/>
                </a:solidFill>
                <a:latin typeface="Tahoma" panose="020B0604030504040204" pitchFamily="34" charset="0"/>
                <a:ea typeface="Tahoma" panose="020B0604030504040204" pitchFamily="34" charset="0"/>
                <a:cs typeface="Tahoma" panose="020B0604030504040204" pitchFamily="34" charset="0"/>
              </a:rPr>
              <a:t>é</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grammatik</a:t>
            </a:r>
            <a:r>
              <a:rPr lang="cs-CZ" i="1" dirty="0" smtClean="0">
                <a:solidFill>
                  <a:srgbClr val="002060"/>
                </a:solidFill>
                <a:latin typeface="Tahoma" panose="020B0604030504040204" pitchFamily="34" charset="0"/>
                <a:ea typeface="Tahoma" panose="020B0604030504040204" pitchFamily="34" charset="0"/>
                <a:cs typeface="Tahoma" panose="020B0604030504040204" pitchFamily="34" charset="0"/>
              </a:rPr>
              <a:t>é</a:t>
            </a:r>
            <a:r>
              <a:rPr lang="cs-CZ"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word categories, inflectional and conjugational categories</a:t>
            </a: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Interdisciplinary linguistics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pPr>
              <a:buNone/>
            </a:pPr>
            <a:r>
              <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Philosophy of language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(from time immemorial)</a:t>
            </a:r>
            <a:endParaRPr lang="en-US" sz="2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cs-CZ" sz="2400" dirty="0" err="1">
                <a:solidFill>
                  <a:srgbClr val="002060"/>
                </a:solidFill>
                <a:latin typeface="Tahoma" panose="020B0604030504040204" pitchFamily="34" charset="0"/>
                <a:ea typeface="Tahoma" panose="020B0604030504040204" pitchFamily="34" charset="0"/>
                <a:cs typeface="Tahoma" panose="020B0604030504040204" pitchFamily="34" charset="0"/>
              </a:rPr>
              <a:t>Ludwig</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Wittgenstein</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Tractatus</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Logico-philosophicus</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r>
              <a:rPr lang="cs-CZ" sz="2400" dirty="0">
                <a:solidFill>
                  <a:srgbClr val="002060"/>
                </a:solidFill>
                <a:latin typeface="Tahoma" panose="020B0604030504040204" pitchFamily="34" charset="0"/>
                <a:ea typeface="Tahoma" panose="020B0604030504040204" pitchFamily="34" charset="0"/>
                <a:cs typeface="Tahoma" panose="020B0604030504040204" pitchFamily="34" charset="0"/>
              </a:rPr>
              <a:t>1921): </a:t>
            </a:r>
            <a:endParaRPr lang="cs-CZ"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4.002: </a:t>
            </a:r>
            <a:r>
              <a:rPr lang="en-US" sz="2000" dirty="0">
                <a:solidFill>
                  <a:srgbClr val="002060"/>
                </a:solidFill>
              </a:rPr>
              <a:t>Language disguises the thought; so that from the external form of the clothes one cannot infer the form of the thought they clothe, because the external form of the clothes is constructed with quite another object than to let the form of the body be recognized</a:t>
            </a:r>
            <a:r>
              <a:rPr lang="en-US" sz="2000" dirty="0" smtClean="0">
                <a:solidFill>
                  <a:srgbClr val="002060"/>
                </a:solidFill>
              </a:rPr>
              <a:t>.</a:t>
            </a:r>
            <a:r>
              <a:rPr lang="cs-CZ" sz="2000" dirty="0" smtClean="0">
                <a:solidFill>
                  <a:srgbClr val="002060"/>
                </a:solidFill>
              </a:rPr>
              <a:t>  </a:t>
            </a:r>
          </a:p>
          <a:p>
            <a:pPr marL="457200" lvl="1" indent="0">
              <a:buNone/>
            </a:pPr>
            <a:r>
              <a:rPr lang="cs-CZ" sz="2000" dirty="0" smtClean="0">
                <a:solidFill>
                  <a:srgbClr val="002060"/>
                </a:solidFill>
              </a:rPr>
              <a:t>	</a:t>
            </a:r>
            <a:r>
              <a:rPr lang="en-US" sz="2000" dirty="0" smtClean="0">
                <a:solidFill>
                  <a:srgbClr val="002060"/>
                </a:solidFill>
              </a:rPr>
              <a:t>The tacit conventions on which everyday language depends are 				enormously complicated.</a:t>
            </a:r>
            <a:endParaRPr lang="en-US"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4.0031</a:t>
            </a:r>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000" dirty="0">
                <a:solidFill>
                  <a:srgbClr val="002060"/>
                </a:solidFill>
              </a:rPr>
              <a:t>All philosophy is a ‘critique of language</a:t>
            </a:r>
            <a:r>
              <a:rPr lang="en-US" sz="2000" dirty="0" smtClean="0">
                <a:solidFill>
                  <a:srgbClr val="002060"/>
                </a:solidFill>
              </a:rPr>
              <a:t>’.</a:t>
            </a:r>
            <a:endParaRPr lang="cs-CZ" sz="2000" dirty="0">
              <a:solidFill>
                <a:srgbClr val="002060"/>
              </a:solidFill>
            </a:endParaRPr>
          </a:p>
          <a:p>
            <a:pPr lvl="1"/>
            <a:r>
              <a:rPr lang="cs-CZ" sz="2000" dirty="0">
                <a:solidFill>
                  <a:srgbClr val="002060"/>
                </a:solidFill>
                <a:latin typeface="Tahoma" panose="020B0604030504040204" pitchFamily="34" charset="0"/>
                <a:ea typeface="Tahoma" panose="020B0604030504040204" pitchFamily="34" charset="0"/>
                <a:cs typeface="Tahoma" panose="020B0604030504040204" pitchFamily="34" charset="0"/>
              </a:rPr>
              <a:t>5.6: </a:t>
            </a:r>
            <a:r>
              <a:rPr lang="en-US" sz="2000" dirty="0">
                <a:solidFill>
                  <a:srgbClr val="002060"/>
                </a:solidFill>
              </a:rPr>
              <a:t>The limits of my language mean the limits of my world</a:t>
            </a:r>
            <a:r>
              <a:rPr lang="en-US" sz="2000" dirty="0" smtClean="0">
                <a:solidFill>
                  <a:srgbClr val="002060"/>
                </a:solidFill>
              </a:rPr>
              <a:t>.</a:t>
            </a:r>
            <a:endParaRPr lang="cs-CZ" sz="2000" dirty="0" smtClean="0">
              <a:solidFill>
                <a:srgbClr val="002060"/>
              </a:solidFill>
            </a:endParaRPr>
          </a:p>
          <a:p>
            <a:pPr lvl="1"/>
            <a:r>
              <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rPr>
              <a:t>7: </a:t>
            </a:r>
            <a:r>
              <a:rPr lang="en-US" sz="2000" dirty="0">
                <a:solidFill>
                  <a:srgbClr val="002060"/>
                </a:solidFill>
              </a:rPr>
              <a:t>What we cannot speak about </a:t>
            </a:r>
            <a:r>
              <a:rPr lang="en-US" sz="2000" dirty="0" smtClean="0">
                <a:solidFill>
                  <a:srgbClr val="002060"/>
                </a:solidFill>
              </a:rPr>
              <a:t>we must pass </a:t>
            </a:r>
            <a:r>
              <a:rPr lang="en-US" sz="2000" dirty="0">
                <a:solidFill>
                  <a:srgbClr val="002060"/>
                </a:solidFill>
              </a:rPr>
              <a:t>over in silence.</a:t>
            </a:r>
            <a:endParaRPr lang="en-US"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lvl="1"/>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7338036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References</a:t>
            </a:r>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Lyons, John. 1981.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Language and Linguistics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Cambridge University Press: Cambridge. </a:t>
            </a:r>
          </a:p>
          <a:p>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Mair</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Christian. 2015. </a:t>
            </a:r>
            <a:r>
              <a:rPr lang="en-US" sz="2400" i="1" dirty="0" smtClean="0">
                <a:solidFill>
                  <a:srgbClr val="002060"/>
                </a:solidFill>
                <a:latin typeface="Tahoma" panose="020B0604030504040204" pitchFamily="34" charset="0"/>
                <a:ea typeface="Tahoma" panose="020B0604030504040204" pitchFamily="34" charset="0"/>
                <a:cs typeface="Tahoma" panose="020B0604030504040204" pitchFamily="34" charset="0"/>
              </a:rPr>
              <a:t>English Linguistics</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Narr</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Francke</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2400"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Attempto</a:t>
            </a:r>
            <a:r>
              <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rPr>
              <a:t>: Tubingen. </a:t>
            </a:r>
          </a:p>
          <a:p>
            <a:pPr algn="just"/>
            <a:endParaRPr lang="cs-CZ" sz="20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2400"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733803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GB"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Rome</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Marcus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Terentius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Varro (116-27 BC): etymology, morphology, syntax, perfective and imperfective aspect of verbs</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Marcus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Fabius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Quintilianus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(35-95 AD): rhetoric</a:t>
            </a:r>
          </a:p>
          <a:p>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Aelius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Donatus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(4</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AD) and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Priscianus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(5</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-6</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C AD): Latin grammar books (e.g.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Institutiones</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i="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grammaticae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largely influenced by the Greeks (sometimes the terminology applied too mechanically)</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of great importance for the following eras (Middle Ages/Early Modern period, cf. 18</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19</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prescriptivists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double negation, spelling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(doubt)</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meaning </a:t>
            </a:r>
            <a:r>
              <a:rPr lang="en-US" i="1" dirty="0" smtClean="0">
                <a:solidFill>
                  <a:srgbClr val="002060"/>
                </a:solidFill>
                <a:latin typeface="Tahoma" panose="020B0604030504040204" pitchFamily="34" charset="0"/>
                <a:ea typeface="Tahoma" panose="020B0604030504040204" pitchFamily="34" charset="0"/>
                <a:cs typeface="Tahoma" panose="020B0604030504040204" pitchFamily="34" charset="0"/>
              </a:rPr>
              <a:t>(aggravate).  </a:t>
            </a: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GB"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Middle Ages</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lnSpcReduction="1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profound influence of Christianity upon formerly pagan nations and their languages</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translations of the Holy Script (or parts thereof) into other languages (most notably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Ulfilas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into Gothic and St Jerome into Latin (known as the Vulgate) in 4</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AD, later St Cyril and Methodius in 9</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Gradually, Latin became by far the dominant language of scholarly disciplines because of its close link to the Catholic Church.</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Immense interest in Latin grammar led to questions of a more general linguistic character: especially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problem of the universals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GB"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Problem of the universals</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lnSpcReduction="1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The problem dates back to Plato and Aristotle.</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Also known as the dispute between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nominalism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realism.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Universals are qualities or relations found in two or more entities and the problem is essentially the nature of the relationship between the general and the specific. </a:t>
            </a:r>
          </a:p>
          <a:p>
            <a:r>
              <a:rPr lang="en-US"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Nominalism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universals are verbal (mental) constructs and do not pre-exist entities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Roscellinus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William of Ockham).</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Realism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universals exist in reality (they exist beyond mere speech and thought) and are thus independent of the human mind (Thomas Aquinas, John Duns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Scotus</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Cf. 20</a:t>
            </a:r>
            <a:r>
              <a:rPr lang="en-US"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 positivism and the philosophy of language: the whole problem is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merely that of language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a:p>
            <a:endPar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GB"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Renaissance</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Theology no longer the dominant discipline.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Upsurge of interest in vernacular languages-&gt;need to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analyse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describe their spelling + pronunciation, grammar and vocabulary (many dictionaries). </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Overseas exploration and discoveries unearthed more exotic languages (e.g. the Aztecs, the Incas, Asian languages).</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Interest in living languages propelled by the invention of printing. </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3966"/>
          </a:xfrm>
        </p:spPr>
        <p:txBody>
          <a:bodyPr>
            <a:normAutofit/>
          </a:bodyPr>
          <a:lstStyle/>
          <a:p>
            <a:pPr algn="ct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17</a:t>
            </a:r>
            <a:r>
              <a:rPr lang="en-US" sz="4000" baseline="30000" dirty="0" smtClean="0">
                <a:solidFill>
                  <a:srgbClr val="002060"/>
                </a:solidFill>
                <a:latin typeface="Tahoma" panose="020B0604030504040204" pitchFamily="34" charset="0"/>
                <a:ea typeface="Tahoma" panose="020B0604030504040204" pitchFamily="34" charset="0"/>
                <a:cs typeface="Tahoma" panose="020B0604030504040204" pitchFamily="34" charset="0"/>
              </a:rPr>
              <a:t>th</a:t>
            </a:r>
            <a:r>
              <a:rPr lang="en-US" sz="4000" dirty="0" smtClean="0">
                <a:solidFill>
                  <a:srgbClr val="002060"/>
                </a:solidFill>
                <a:latin typeface="Tahoma" panose="020B0604030504040204" pitchFamily="34" charset="0"/>
                <a:ea typeface="Tahoma" panose="020B0604030504040204" pitchFamily="34" charset="0"/>
                <a:cs typeface="Tahoma" panose="020B0604030504040204" pitchFamily="34" charset="0"/>
              </a:rPr>
              <a:t> century</a:t>
            </a:r>
            <a:endParaRPr lang="en-GB"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3" name="Zástupný symbol pro obsah 2"/>
          <p:cNvSpPr>
            <a:spLocks noGrp="1"/>
          </p:cNvSpPr>
          <p:nvPr>
            <p:ph idx="1"/>
          </p:nvPr>
        </p:nvSpPr>
        <p:spPr>
          <a:xfrm>
            <a:off x="838200" y="1330036"/>
            <a:ext cx="10515600" cy="4846927"/>
          </a:xfrm>
        </p:spPr>
        <p:txBody>
          <a:bodyPr>
            <a:normAutofit fontScale="92500" lnSpcReduction="20000"/>
          </a:bodyPr>
          <a:lstStyle/>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Carried on with the impetus from the Renaissance period.</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Two main philosophical methods:</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Empiricism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only reliable method is experience -&gt;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inductive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reasoning (arguing from specific to general); Francis Bacon, John Locke, David Hume</a:t>
            </a:r>
          </a:p>
          <a:p>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Rationalism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only reliable method is reason -&gt; </a:t>
            </a:r>
            <a:r>
              <a:rPr lang="en-US" b="1" dirty="0" smtClean="0">
                <a:solidFill>
                  <a:srgbClr val="002060"/>
                </a:solidFill>
                <a:latin typeface="Tahoma" panose="020B0604030504040204" pitchFamily="34" charset="0"/>
                <a:ea typeface="Tahoma" panose="020B0604030504040204" pitchFamily="34" charset="0"/>
                <a:cs typeface="Tahoma" panose="020B0604030504040204" pitchFamily="34" charset="0"/>
              </a:rPr>
              <a:t>deductive</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reasoning (arguing from general to specific); Rene Descartes, Baruch Spinoza, Gottfried Leibniz</a:t>
            </a:r>
          </a:p>
          <a:p>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Descartes’ influence: philosophical grammars, e.g. Port-Royal Grammar (1660), grammar is nothing but mental processes which are universal, hence </a:t>
            </a:r>
            <a:r>
              <a:rPr lang="en-US" u="sng" dirty="0" smtClean="0">
                <a:solidFill>
                  <a:srgbClr val="002060"/>
                </a:solidFill>
                <a:latin typeface="Tahoma" panose="020B0604030504040204" pitchFamily="34" charset="0"/>
                <a:ea typeface="Tahoma" panose="020B0604030504040204" pitchFamily="34" charset="0"/>
                <a:cs typeface="Tahoma" panose="020B0604030504040204" pitchFamily="34" charset="0"/>
              </a:rPr>
              <a:t>grammar is universal</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(and not language-specific). </a:t>
            </a:r>
          </a:p>
          <a:p>
            <a:pPr lvl="1"/>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P-R Grammar later influenced de Saussure and, above all, Noam Chomsky (</a:t>
            </a:r>
            <a:r>
              <a:rPr lang="en-US"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generativism</a:t>
            </a:r>
            <a:r>
              <a:rPr lang="en-US"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xmlns="" val="3105620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6249</TotalTime>
  <Words>3575</Words>
  <Application>Microsoft Office PowerPoint</Application>
  <PresentationFormat>Vlastní</PresentationFormat>
  <Paragraphs>274</Paragraphs>
  <Slides>41</Slides>
  <Notes>0</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Motiv Office</vt:lpstr>
      <vt:lpstr>Introduction to  Linguistics History of linguistics</vt:lpstr>
      <vt:lpstr>Contents</vt:lpstr>
      <vt:lpstr>India</vt:lpstr>
      <vt:lpstr>Greece</vt:lpstr>
      <vt:lpstr>Rome</vt:lpstr>
      <vt:lpstr>Middle Ages</vt:lpstr>
      <vt:lpstr>Problem of the universals</vt:lpstr>
      <vt:lpstr>Renaissance</vt:lpstr>
      <vt:lpstr>17th century</vt:lpstr>
      <vt:lpstr>18th century</vt:lpstr>
      <vt:lpstr>The discovery of Sanskrit</vt:lpstr>
      <vt:lpstr>Comparative (historical) philology</vt:lpstr>
      <vt:lpstr>Grimm’s law (1822)</vt:lpstr>
      <vt:lpstr>Other 19thC philologists- Wilhelm von Humboldt</vt:lpstr>
      <vt:lpstr>Other 19thC philologists- August Schleicher</vt:lpstr>
      <vt:lpstr>The Neogrammarians</vt:lpstr>
      <vt:lpstr>The Neogrammarian hypothesis</vt:lpstr>
      <vt:lpstr>Towards the ‘Copernican turn’ in linguistics</vt:lpstr>
      <vt:lpstr>Towards the ‘Copernican turn’ in linguistics</vt:lpstr>
      <vt:lpstr>Towards the ‘Copernican turn’ in linguistics</vt:lpstr>
      <vt:lpstr>Towards the ‘Copernican turn’ in linguistics</vt:lpstr>
      <vt:lpstr>The ‘Copernican turn’ in linguistics- structuralism</vt:lpstr>
      <vt:lpstr>Structuralism- key concepts</vt:lpstr>
      <vt:lpstr>Synchronic approach</vt:lpstr>
      <vt:lpstr>Syntagmatic v. paradigmatic relationship</vt:lpstr>
      <vt:lpstr>Langue v. parole</vt:lpstr>
      <vt:lpstr>Linguistic sign</vt:lpstr>
      <vt:lpstr>Other structuralist schools</vt:lpstr>
      <vt:lpstr>Other structuralist schools</vt:lpstr>
      <vt:lpstr>Other structuralist schools</vt:lpstr>
      <vt:lpstr>Other structuralist schools</vt:lpstr>
      <vt:lpstr>Generativism</vt:lpstr>
      <vt:lpstr>Generativism</vt:lpstr>
      <vt:lpstr>British contextualism</vt:lpstr>
      <vt:lpstr>Interdisciplinary linguistics</vt:lpstr>
      <vt:lpstr>Interdisciplinary linguistics</vt:lpstr>
      <vt:lpstr>Interdisciplinary linguistics</vt:lpstr>
      <vt:lpstr>Interdisciplinary linguistics</vt:lpstr>
      <vt:lpstr>Interdisciplinary linguistics</vt:lpstr>
      <vt:lpstr>Interdisciplinary linguistics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Phonetics Phonology Session 1</dc:title>
  <dc:creator>Ježek Miroslav</dc:creator>
  <cp:lastModifiedBy>Monika</cp:lastModifiedBy>
  <cp:revision>320</cp:revision>
  <dcterms:created xsi:type="dcterms:W3CDTF">2020-02-10T08:27:30Z</dcterms:created>
  <dcterms:modified xsi:type="dcterms:W3CDTF">2020-11-24T21:26:34Z</dcterms:modified>
</cp:coreProperties>
</file>