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5" r:id="rId3"/>
    <p:sldId id="297" r:id="rId4"/>
    <p:sldId id="301" r:id="rId5"/>
    <p:sldId id="298" r:id="rId6"/>
    <p:sldId id="302" r:id="rId7"/>
    <p:sldId id="299" r:id="rId8"/>
    <p:sldId id="305" r:id="rId9"/>
    <p:sldId id="306" r:id="rId10"/>
    <p:sldId id="304" r:id="rId11"/>
    <p:sldId id="303" r:id="rId12"/>
    <p:sldId id="300" r:id="rId13"/>
    <p:sldId id="307" r:id="rId14"/>
    <p:sldId id="320" r:id="rId15"/>
    <p:sldId id="258" r:id="rId16"/>
    <p:sldId id="308" r:id="rId17"/>
    <p:sldId id="309" r:id="rId18"/>
    <p:sldId id="310" r:id="rId19"/>
    <p:sldId id="311" r:id="rId20"/>
    <p:sldId id="313" r:id="rId21"/>
    <p:sldId id="315" r:id="rId22"/>
    <p:sldId id="316" r:id="rId23"/>
    <p:sldId id="317" r:id="rId24"/>
    <p:sldId id="318" r:id="rId25"/>
    <p:sldId id="319" r:id="rId2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D7AC3CCA-C797-4891-BE02-D94E43425B78}" styleName="Styl Středně sytá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7555" autoAdjust="0"/>
    <p:restoredTop sz="94660"/>
  </p:normalViewPr>
  <p:slideViewPr>
    <p:cSldViewPr snapToGrid="0">
      <p:cViewPr>
        <p:scale>
          <a:sx n="69" d="100"/>
          <a:sy n="69" d="100"/>
        </p:scale>
        <p:origin x="-666" y="-1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27196-86A5-4496-A9E9-1E3F1B4234F5}" type="datetimeFigureOut">
              <a:rPr lang="cs-CZ" smtClean="0"/>
              <a:pPr/>
              <a:t>27.10.2020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9FBCA-EC82-45CA-B95E-FBFB5F3D59B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6823200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27196-86A5-4496-A9E9-1E3F1B4234F5}" type="datetimeFigureOut">
              <a:rPr lang="cs-CZ" smtClean="0"/>
              <a:pPr/>
              <a:t>27.10.2020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9FBCA-EC82-45CA-B95E-FBFB5F3D59B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5285056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27196-86A5-4496-A9E9-1E3F1B4234F5}" type="datetimeFigureOut">
              <a:rPr lang="cs-CZ" smtClean="0"/>
              <a:pPr/>
              <a:t>27.10.2020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9FBCA-EC82-45CA-B95E-FBFB5F3D59B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364516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27196-86A5-4496-A9E9-1E3F1B4234F5}" type="datetimeFigureOut">
              <a:rPr lang="cs-CZ" smtClean="0"/>
              <a:pPr/>
              <a:t>27.10.2020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9FBCA-EC82-45CA-B95E-FBFB5F3D59B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4077752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27196-86A5-4496-A9E9-1E3F1B4234F5}" type="datetimeFigureOut">
              <a:rPr lang="cs-CZ" smtClean="0"/>
              <a:pPr/>
              <a:t>27.10.2020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9FBCA-EC82-45CA-B95E-FBFB5F3D59B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6812108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27196-86A5-4496-A9E9-1E3F1B4234F5}" type="datetimeFigureOut">
              <a:rPr lang="cs-CZ" smtClean="0"/>
              <a:pPr/>
              <a:t>27.10.2020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9FBCA-EC82-45CA-B95E-FBFB5F3D59B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4663650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27196-86A5-4496-A9E9-1E3F1B4234F5}" type="datetimeFigureOut">
              <a:rPr lang="cs-CZ" smtClean="0"/>
              <a:pPr/>
              <a:t>27.10.2020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9FBCA-EC82-45CA-B95E-FBFB5F3D59B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193357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27196-86A5-4496-A9E9-1E3F1B4234F5}" type="datetimeFigureOut">
              <a:rPr lang="cs-CZ" smtClean="0"/>
              <a:pPr/>
              <a:t>27.10.2020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9FBCA-EC82-45CA-B95E-FBFB5F3D59B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4448998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27196-86A5-4496-A9E9-1E3F1B4234F5}" type="datetimeFigureOut">
              <a:rPr lang="cs-CZ" smtClean="0"/>
              <a:pPr/>
              <a:t>27.10.2020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9FBCA-EC82-45CA-B95E-FBFB5F3D59B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205643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27196-86A5-4496-A9E9-1E3F1B4234F5}" type="datetimeFigureOut">
              <a:rPr lang="cs-CZ" smtClean="0"/>
              <a:pPr/>
              <a:t>27.10.2020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9FBCA-EC82-45CA-B95E-FBFB5F3D59B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759566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27196-86A5-4496-A9E9-1E3F1B4234F5}" type="datetimeFigureOut">
              <a:rPr lang="cs-CZ" smtClean="0"/>
              <a:pPr/>
              <a:t>27.10.2020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9FBCA-EC82-45CA-B95E-FBFB5F3D59B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0300397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E27196-86A5-4496-A9E9-1E3F1B4234F5}" type="datetimeFigureOut">
              <a:rPr lang="cs-CZ" smtClean="0"/>
              <a:pPr/>
              <a:t>27.10.2020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C9FBCA-EC82-45CA-B95E-FBFB5F3D59B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4024608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3200255"/>
          </a:xfrm>
        </p:spPr>
        <p:txBody>
          <a:bodyPr>
            <a:normAutofit fontScale="90000"/>
          </a:bodyPr>
          <a:lstStyle/>
          <a:p>
            <a:r>
              <a:rPr lang="cs-CZ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Anglická </a:t>
            </a:r>
            <a:r>
              <a:rPr lang="cs-CZ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fonologie v českém </a:t>
            </a:r>
            <a:r>
              <a:rPr lang="cs-CZ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prostředí</a:t>
            </a:r>
            <a:br>
              <a:rPr lang="cs-CZ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cs-CZ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cs-CZ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cs-CZ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JOSEF </a:t>
            </a:r>
            <a:r>
              <a:rPr lang="cs-CZ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VACHEK</a:t>
            </a:r>
            <a:endParaRPr lang="cs-CZ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endParaRPr lang="cs-CZ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cs-CZ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cs-CZ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cs-CZ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Mgr</a:t>
            </a:r>
            <a:r>
              <a:rPr lang="cs-CZ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Miroslav Ježek, Ph.D.</a:t>
            </a:r>
          </a:p>
          <a:p>
            <a:r>
              <a:rPr lang="cs-CZ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Brno, 30. října 2020</a:t>
            </a:r>
            <a:endParaRPr lang="cs-CZ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35615" y="0"/>
            <a:ext cx="789709" cy="7897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3948878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73966"/>
          </a:xfrm>
        </p:spPr>
        <p:txBody>
          <a:bodyPr>
            <a:normAutofit/>
          </a:bodyPr>
          <a:lstStyle/>
          <a:p>
            <a:pPr algn="ctr"/>
            <a:r>
              <a:rPr lang="cs-CZ" sz="40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Významní členové PLK</a:t>
            </a:r>
            <a:endParaRPr lang="en-GB" sz="40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30036"/>
            <a:ext cx="10515600" cy="4846927"/>
          </a:xfrm>
        </p:spPr>
        <p:txBody>
          <a:bodyPr/>
          <a:lstStyle/>
          <a:p>
            <a:r>
              <a:rPr lang="cs-CZ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Vilém Mathesius (1882-1945)</a:t>
            </a:r>
          </a:p>
          <a:p>
            <a:pPr lvl="2"/>
            <a:r>
              <a:rPr lang="cs-CZ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synchronní přístup k jazyku, pojem pružné stability</a:t>
            </a:r>
          </a:p>
          <a:p>
            <a:r>
              <a:rPr lang="cs-CZ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Bohuslav Havránek (1893-1978)</a:t>
            </a:r>
          </a:p>
          <a:p>
            <a:pPr lvl="2"/>
            <a:r>
              <a:rPr lang="cs-CZ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bohemista a slavista, jazykový standard a funkční styly</a:t>
            </a:r>
          </a:p>
          <a:p>
            <a:r>
              <a:rPr lang="cs-CZ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Roman </a:t>
            </a:r>
            <a:r>
              <a:rPr lang="cs-CZ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Jakobson</a:t>
            </a:r>
            <a:r>
              <a:rPr lang="cs-CZ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(1896-1982)</a:t>
            </a:r>
          </a:p>
          <a:p>
            <a:pPr lvl="2"/>
            <a:r>
              <a:rPr lang="cs-CZ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teorie binárních opozic, </a:t>
            </a:r>
            <a:r>
              <a:rPr lang="cs-CZ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příznakovost</a:t>
            </a:r>
            <a:r>
              <a:rPr lang="cs-CZ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v lingvistice, terapeutická funkce jazykových změn, funkce jazyka v teorii komunikace </a:t>
            </a:r>
          </a:p>
          <a:p>
            <a:r>
              <a:rPr lang="cs-CZ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Bohumil Trnka (1895-1984)</a:t>
            </a:r>
          </a:p>
          <a:p>
            <a:pPr lvl="2"/>
            <a:r>
              <a:rPr lang="cs-CZ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</a:t>
            </a:r>
            <a:r>
              <a:rPr lang="cs-CZ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istorický lingvista, teorie funkčního zatížení fonémů, </a:t>
            </a:r>
            <a:r>
              <a:rPr lang="cs-CZ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fuknčně</a:t>
            </a:r>
            <a:r>
              <a:rPr lang="cs-CZ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-strukturní popis </a:t>
            </a:r>
            <a:r>
              <a:rPr lang="cs-CZ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</a:t>
            </a:r>
            <a:r>
              <a:rPr lang="cs-CZ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Great </a:t>
            </a:r>
            <a:r>
              <a:rPr lang="cs-CZ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Vowel</a:t>
            </a:r>
            <a:r>
              <a:rPr lang="cs-CZ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Shift.  </a:t>
            </a:r>
          </a:p>
          <a:p>
            <a:r>
              <a:rPr lang="cs-CZ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Nikolaj </a:t>
            </a:r>
            <a:r>
              <a:rPr lang="cs-CZ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Trubeckoj</a:t>
            </a:r>
            <a:r>
              <a:rPr lang="cs-CZ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(1890-1938)</a:t>
            </a:r>
          </a:p>
          <a:p>
            <a:pPr lvl="2"/>
            <a:r>
              <a:rPr lang="cs-CZ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</a:t>
            </a:r>
            <a:r>
              <a:rPr lang="cs-CZ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ojíždějící člen (Vídeň), zakladatel fonologie, teorie fonologických opozic</a:t>
            </a:r>
          </a:p>
          <a:p>
            <a:endParaRPr lang="cs-CZ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04390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73966"/>
          </a:xfrm>
        </p:spPr>
        <p:txBody>
          <a:bodyPr>
            <a:normAutofit/>
          </a:bodyPr>
          <a:lstStyle/>
          <a:p>
            <a:pPr algn="ctr"/>
            <a:r>
              <a:rPr lang="cs-CZ" sz="40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Významní členové PLK</a:t>
            </a:r>
            <a:endParaRPr lang="en-GB" sz="40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30036"/>
            <a:ext cx="10515600" cy="4846927"/>
          </a:xfrm>
        </p:spPr>
        <p:txBody>
          <a:bodyPr/>
          <a:lstStyle/>
          <a:p>
            <a:r>
              <a:rPr lang="cs-CZ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Jan Mukařovský (1891-1975)</a:t>
            </a:r>
          </a:p>
          <a:p>
            <a:pPr lvl="2"/>
            <a:r>
              <a:rPr lang="cs-CZ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</a:t>
            </a:r>
            <a:r>
              <a:rPr lang="cs-CZ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iterární kritik a estetik, teorie poetického jazyka</a:t>
            </a:r>
          </a:p>
          <a:p>
            <a:r>
              <a:rPr lang="cs-CZ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Vladimír Skalička (1909-1991)</a:t>
            </a:r>
          </a:p>
          <a:p>
            <a:pPr lvl="2"/>
            <a:r>
              <a:rPr lang="cs-CZ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</a:t>
            </a:r>
            <a:r>
              <a:rPr lang="cs-CZ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becný jazykovědec, typologie jazyků </a:t>
            </a:r>
          </a:p>
          <a:p>
            <a:r>
              <a:rPr lang="cs-CZ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František Daneš (1919-2015)</a:t>
            </a:r>
          </a:p>
          <a:p>
            <a:pPr lvl="2"/>
            <a:r>
              <a:rPr lang="cs-CZ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</a:t>
            </a:r>
            <a:r>
              <a:rPr lang="cs-CZ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ohemista, </a:t>
            </a:r>
            <a:r>
              <a:rPr lang="cs-CZ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Slovník spisovné češtiny</a:t>
            </a:r>
          </a:p>
          <a:p>
            <a:r>
              <a:rPr lang="cs-CZ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Libuše Dušková (1930)</a:t>
            </a:r>
          </a:p>
          <a:p>
            <a:pPr lvl="2"/>
            <a:r>
              <a:rPr lang="cs-CZ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</a:t>
            </a:r>
            <a:r>
              <a:rPr lang="cs-CZ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yntaktička, </a:t>
            </a:r>
            <a:r>
              <a:rPr lang="cs-CZ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komparatička</a:t>
            </a:r>
            <a:r>
              <a:rPr lang="cs-CZ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cs-CZ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Mluvnice současné angličtiny na pozadí češtiny</a:t>
            </a:r>
          </a:p>
          <a:p>
            <a:endParaRPr lang="cs-CZ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910492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73966"/>
          </a:xfrm>
        </p:spPr>
        <p:txBody>
          <a:bodyPr>
            <a:normAutofit/>
          </a:bodyPr>
          <a:lstStyle/>
          <a:p>
            <a:pPr algn="ctr"/>
            <a:endParaRPr lang="en-GB" sz="40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30036"/>
            <a:ext cx="10515600" cy="484692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cs-CZ" sz="4400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endParaRPr lang="cs-CZ" sz="44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cs-CZ" sz="4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Klíčové </a:t>
            </a:r>
            <a:r>
              <a:rPr lang="cs-CZ" sz="44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pojmy PLK</a:t>
            </a:r>
            <a:endParaRPr lang="cs-CZ" sz="4400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69124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73966"/>
          </a:xfrm>
        </p:spPr>
        <p:txBody>
          <a:bodyPr>
            <a:normAutofit/>
          </a:bodyPr>
          <a:lstStyle/>
          <a:p>
            <a:pPr algn="ctr"/>
            <a:r>
              <a:rPr lang="cs-CZ" sz="4000" b="1" u="sng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Synchronní</a:t>
            </a:r>
            <a:r>
              <a:rPr lang="cs-CZ" sz="40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přístup ke studiu jazyka</a:t>
            </a:r>
            <a:endParaRPr lang="en-GB" sz="40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30036"/>
            <a:ext cx="10515600" cy="4846927"/>
          </a:xfrm>
        </p:spPr>
        <p:txBody>
          <a:bodyPr>
            <a:normAutofit/>
          </a:bodyPr>
          <a:lstStyle/>
          <a:p>
            <a:r>
              <a:rPr lang="cs-CZ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Také nazýván </a:t>
            </a:r>
            <a:r>
              <a:rPr lang="cs-CZ" b="1" u="sng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statický</a:t>
            </a:r>
            <a:r>
              <a:rPr lang="cs-CZ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</a:p>
          <a:p>
            <a:r>
              <a:rPr lang="cs-CZ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Doplňuje (nenahrazuje) do té doby dominantní přístup </a:t>
            </a:r>
            <a:r>
              <a:rPr lang="cs-CZ" b="1" u="sng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diachronní</a:t>
            </a:r>
            <a:r>
              <a:rPr lang="cs-CZ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r>
              <a:rPr lang="cs-CZ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Lingvistika je v podání PLK disciplínou </a:t>
            </a:r>
            <a:r>
              <a:rPr lang="cs-CZ" b="1" u="sng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analyticko-srovnávací</a:t>
            </a:r>
            <a:r>
              <a:rPr lang="cs-CZ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(do té doby </a:t>
            </a:r>
            <a:r>
              <a:rPr lang="cs-CZ" b="1" u="sng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historicko-srovnávací</a:t>
            </a:r>
            <a:r>
              <a:rPr lang="cs-CZ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); umožňuje srovnání i nepříbuzných jazyků (např. češtiny a angličtiny). </a:t>
            </a:r>
          </a:p>
          <a:p>
            <a:r>
              <a:rPr lang="cs-CZ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Hlavní rozdíl mezi strukturalismem PLK a historizující lingvistikou je však v strukturním (a nikoliv atomizujícím) přístupu. </a:t>
            </a:r>
            <a:endParaRPr lang="cs-CZ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/>
            <a:r>
              <a:rPr lang="cs-CZ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struktura=systém, </a:t>
            </a:r>
            <a:r>
              <a:rPr lang="cs-CZ" b="1" u="sng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paradigmatický</a:t>
            </a:r>
            <a:r>
              <a:rPr lang="cs-CZ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(vertikální varianty jediné jednotky) a </a:t>
            </a:r>
            <a:r>
              <a:rPr lang="cs-CZ" b="1" u="sng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syntagmatický</a:t>
            </a:r>
            <a:r>
              <a:rPr lang="cs-CZ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vztah mezi jednotkami (lineární spojení nejméně dvou jednotek na základě jejich kompatibility)</a:t>
            </a:r>
          </a:p>
          <a:p>
            <a:endParaRPr lang="cs-CZ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cs-CZ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48382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73966"/>
          </a:xfrm>
        </p:spPr>
        <p:txBody>
          <a:bodyPr>
            <a:normAutofit/>
          </a:bodyPr>
          <a:lstStyle/>
          <a:p>
            <a:pPr algn="ctr"/>
            <a:r>
              <a:rPr lang="cs-CZ" sz="4000" b="1" u="sng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Syntagmatický v. paradigmatický vztah</a:t>
            </a:r>
            <a:endParaRPr lang="en-GB" sz="40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30036"/>
            <a:ext cx="10515600" cy="4846927"/>
          </a:xfrm>
        </p:spPr>
        <p:txBody>
          <a:bodyPr>
            <a:normAutofit/>
          </a:bodyPr>
          <a:lstStyle/>
          <a:p>
            <a:endParaRPr lang="cs-CZ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cs-CZ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026" name="Picture 2" descr="C:\Users\Monika\Desktop\image00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46909" y="1547455"/>
            <a:ext cx="9722069" cy="452083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2748382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73966"/>
          </a:xfrm>
        </p:spPr>
        <p:txBody>
          <a:bodyPr>
            <a:normAutofit/>
          </a:bodyPr>
          <a:lstStyle/>
          <a:p>
            <a:pPr algn="ctr"/>
            <a:r>
              <a:rPr lang="cs-CZ" sz="4000" b="1" u="sng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Dynamika</a:t>
            </a:r>
            <a:r>
              <a:rPr lang="cs-CZ" sz="40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jazykového systému</a:t>
            </a:r>
            <a:endParaRPr lang="en-GB" sz="40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30036"/>
            <a:ext cx="10515600" cy="4846927"/>
          </a:xfrm>
        </p:spPr>
        <p:txBody>
          <a:bodyPr/>
          <a:lstStyle/>
          <a:p>
            <a:r>
              <a:rPr lang="cs-CZ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Také nazývána </a:t>
            </a:r>
            <a:r>
              <a:rPr lang="cs-CZ" b="1" u="sng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pružná stabilita</a:t>
            </a:r>
            <a:r>
              <a:rPr lang="cs-CZ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r>
              <a:rPr lang="cs-CZ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Jazykový systém je </a:t>
            </a:r>
            <a:r>
              <a:rPr lang="cs-CZ" b="1" u="sng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otevřený</a:t>
            </a:r>
            <a:r>
              <a:rPr lang="cs-CZ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 každá změna vyvolává další změny ve stejné úrovni i v úrovních jiných (fonologická, morfologická, syntaktická apod.).</a:t>
            </a:r>
          </a:p>
          <a:p>
            <a:r>
              <a:rPr lang="cs-CZ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Tyto změny probíhají neustále ad infinitum=&gt;jedná se o jednu z jazykových univerzálií. </a:t>
            </a:r>
          </a:p>
          <a:p>
            <a:r>
              <a:rPr lang="cs-CZ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Změny v </a:t>
            </a:r>
            <a:r>
              <a:rPr lang="cs-CZ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jaz</a:t>
            </a:r>
            <a:r>
              <a:rPr lang="cs-CZ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systému mají často</a:t>
            </a:r>
            <a:r>
              <a:rPr lang="cs-CZ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</a:t>
            </a:r>
            <a:r>
              <a:rPr lang="cs-CZ" b="1" u="sng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terapeutickou funkci</a:t>
            </a:r>
            <a:r>
              <a:rPr lang="cs-CZ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(tj. probíhají jako reakce na ohrožení stability systému např. vývoj otevřených samohlásek v AJ po </a:t>
            </a:r>
            <a:r>
              <a:rPr lang="cs-CZ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</a:t>
            </a:r>
            <a:r>
              <a:rPr lang="cs-CZ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Great </a:t>
            </a:r>
            <a:r>
              <a:rPr lang="cs-CZ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Vowel</a:t>
            </a:r>
            <a:r>
              <a:rPr lang="cs-CZ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Shift, viz. níže).</a:t>
            </a:r>
          </a:p>
          <a:p>
            <a:r>
              <a:rPr lang="cs-CZ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Jakobson</a:t>
            </a:r>
            <a:r>
              <a:rPr lang="cs-CZ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používá termín </a:t>
            </a:r>
            <a:r>
              <a:rPr lang="cs-CZ" b="1" u="sng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teleologický vysvětlovací princip</a:t>
            </a:r>
            <a:r>
              <a:rPr lang="cs-CZ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  </a:t>
            </a:r>
            <a:endParaRPr lang="en-GB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05620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73966"/>
          </a:xfrm>
        </p:spPr>
        <p:txBody>
          <a:bodyPr>
            <a:normAutofit/>
          </a:bodyPr>
          <a:lstStyle/>
          <a:p>
            <a:pPr algn="ctr"/>
            <a:r>
              <a:rPr lang="cs-CZ" sz="4000" b="1" u="sng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Centrum</a:t>
            </a:r>
            <a:r>
              <a:rPr lang="cs-CZ" sz="40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 </a:t>
            </a:r>
            <a:r>
              <a:rPr lang="cs-CZ" sz="4000" b="1" u="sng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periferie</a:t>
            </a:r>
            <a:r>
              <a:rPr lang="cs-CZ" sz="40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v </a:t>
            </a:r>
            <a:r>
              <a:rPr lang="cs-CZ" sz="4000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jaz</a:t>
            </a:r>
            <a:r>
              <a:rPr lang="cs-CZ" sz="40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r>
              <a:rPr lang="cs-CZ" sz="40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systému</a:t>
            </a:r>
            <a:endParaRPr lang="en-GB" sz="40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30036"/>
            <a:ext cx="10515600" cy="4846927"/>
          </a:xfrm>
        </p:spPr>
        <p:txBody>
          <a:bodyPr/>
          <a:lstStyle/>
          <a:p>
            <a:r>
              <a:rPr lang="cs-CZ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Uzavřené centrum v. otevřená periferie. </a:t>
            </a:r>
          </a:p>
          <a:p>
            <a:r>
              <a:rPr lang="cs-CZ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 centru bývají zpravidla silně integrované prvky, kdežto na periferii spíše ty integrované slabě, tj. prvky s velkým/malým </a:t>
            </a:r>
            <a:r>
              <a:rPr lang="cs-CZ" b="1" u="sng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funkčním zatížením</a:t>
            </a:r>
            <a:r>
              <a:rPr lang="cs-CZ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</a:p>
          <a:p>
            <a:r>
              <a:rPr lang="cs-CZ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Funkční zatížení- míra integrace prvku v systému, ve fonologii zejména pomocí opozic (hláska /h/ v angličtině) nebo četnosti použití (hláska </a:t>
            </a:r>
            <a:r>
              <a:rPr lang="cs-CZ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/</a:t>
            </a:r>
            <a:r>
              <a:rPr lang="cs-CZ" dirty="0" smtClean="0">
                <a:solidFill>
                  <a:srgbClr val="002060"/>
                </a:solidFill>
                <a:latin typeface="Tahoma"/>
                <a:ea typeface="Tahoma"/>
                <a:cs typeface="Tahoma"/>
              </a:rPr>
              <a:t>ɳ</a:t>
            </a:r>
            <a:r>
              <a:rPr lang="cs-CZ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/ </a:t>
            </a:r>
            <a:r>
              <a:rPr lang="cs-CZ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 angličtině).   </a:t>
            </a:r>
            <a:endParaRPr lang="en-GB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63702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73966"/>
          </a:xfrm>
        </p:spPr>
        <p:txBody>
          <a:bodyPr>
            <a:normAutofit/>
          </a:bodyPr>
          <a:lstStyle/>
          <a:p>
            <a:pPr algn="ctr"/>
            <a:r>
              <a:rPr lang="cs-CZ" sz="4000" b="1" u="sng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Foném</a:t>
            </a:r>
            <a:endParaRPr lang="en-GB" sz="40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30036"/>
            <a:ext cx="10515600" cy="4846927"/>
          </a:xfrm>
        </p:spPr>
        <p:txBody>
          <a:bodyPr/>
          <a:lstStyle/>
          <a:p>
            <a:r>
              <a:rPr lang="cs-CZ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Jeden z klíčových pojmů v lingvistice vůbec. </a:t>
            </a:r>
          </a:p>
          <a:p>
            <a:r>
              <a:rPr lang="cs-CZ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Rozpracován především v </a:t>
            </a:r>
            <a:r>
              <a:rPr lang="cs-CZ" i="1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Grundzüge</a:t>
            </a:r>
            <a:r>
              <a:rPr lang="cs-CZ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der </a:t>
            </a:r>
            <a:r>
              <a:rPr lang="cs-CZ" i="1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Phonologie</a:t>
            </a:r>
            <a:r>
              <a:rPr lang="cs-CZ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cs-CZ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</a:t>
            </a:r>
            <a:r>
              <a:rPr lang="cs-CZ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Trubeckoj</a:t>
            </a:r>
            <a:r>
              <a:rPr lang="cs-CZ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1939), ačkoliv koncept sám je starší. </a:t>
            </a:r>
          </a:p>
          <a:p>
            <a:r>
              <a:rPr lang="cs-CZ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Nejmenší část zvukové stránky řeči s rozlišovací funkcí v konkrétním jazykovém </a:t>
            </a:r>
            <a:r>
              <a:rPr lang="cs-CZ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systému (</a:t>
            </a:r>
            <a:r>
              <a:rPr lang="cs-CZ" b="1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</a:t>
            </a:r>
            <a:r>
              <a:rPr lang="cs-CZ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it-</a:t>
            </a:r>
            <a:r>
              <a:rPr lang="cs-CZ" b="1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</a:t>
            </a:r>
            <a:r>
              <a:rPr lang="cs-CZ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it</a:t>
            </a:r>
            <a:r>
              <a:rPr lang="cs-CZ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). </a:t>
            </a:r>
            <a:endParaRPr lang="cs-CZ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cs-CZ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Abstraktní jednotka realizovaná pomocí alofonů (srovnej např. /n/ and /ŋ/ v AJ a ČJ: </a:t>
            </a:r>
            <a:r>
              <a:rPr lang="cs-CZ" i="1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thin</a:t>
            </a:r>
            <a:r>
              <a:rPr lang="cs-CZ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 </a:t>
            </a:r>
            <a:r>
              <a:rPr lang="cs-CZ" i="1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thing</a:t>
            </a:r>
            <a:r>
              <a:rPr lang="cs-CZ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cs-CZ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v. </a:t>
            </a:r>
            <a:r>
              <a:rPr lang="cs-CZ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pán</a:t>
            </a:r>
            <a:r>
              <a:rPr lang="cs-CZ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 </a:t>
            </a:r>
            <a:r>
              <a:rPr lang="cs-CZ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banka</a:t>
            </a:r>
            <a:r>
              <a:rPr lang="cs-CZ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). </a:t>
            </a:r>
          </a:p>
          <a:p>
            <a:r>
              <a:rPr lang="cs-CZ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Fonémy jsou analyzovány podle </a:t>
            </a:r>
            <a:r>
              <a:rPr lang="cs-CZ" b="1" u="sng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distinktivních rysů</a:t>
            </a:r>
            <a:r>
              <a:rPr lang="cs-CZ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které tvoří systém </a:t>
            </a:r>
            <a:r>
              <a:rPr lang="cs-CZ" b="1" u="sng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fonologických protikladů (opozic)</a:t>
            </a:r>
            <a:r>
              <a:rPr lang="cs-CZ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 např. znělost/neznělost souhlásek nebo délka či otevřenost.</a:t>
            </a:r>
            <a:endParaRPr lang="en-GB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1516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73966"/>
          </a:xfrm>
        </p:spPr>
        <p:txBody>
          <a:bodyPr>
            <a:normAutofit/>
          </a:bodyPr>
          <a:lstStyle/>
          <a:p>
            <a:pPr algn="ctr"/>
            <a:r>
              <a:rPr lang="cs-CZ" sz="4000" b="1" u="sng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Příznakovost</a:t>
            </a:r>
            <a:endParaRPr lang="en-GB" sz="40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30036"/>
            <a:ext cx="10515600" cy="4846927"/>
          </a:xfrm>
        </p:spPr>
        <p:txBody>
          <a:bodyPr/>
          <a:lstStyle/>
          <a:p>
            <a:r>
              <a:rPr lang="cs-CZ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Popisuje kontrast mezi dvěma elementy: přítomnost jevu (např. znělosti) je brána jako </a:t>
            </a:r>
            <a:r>
              <a:rPr lang="cs-CZ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příznakovost</a:t>
            </a:r>
            <a:r>
              <a:rPr lang="cs-CZ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zatímco jeho absence jako </a:t>
            </a:r>
            <a:r>
              <a:rPr lang="cs-CZ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nepříznakovost</a:t>
            </a:r>
            <a:r>
              <a:rPr lang="cs-CZ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</a:p>
          <a:p>
            <a:r>
              <a:rPr lang="cs-CZ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Dnes použití širší a popisuje </a:t>
            </a:r>
            <a:r>
              <a:rPr lang="cs-CZ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obvyklost/četnost </a:t>
            </a:r>
            <a:r>
              <a:rPr lang="cs-CZ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určitého </a:t>
            </a:r>
            <a:r>
              <a:rPr lang="cs-CZ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jevu, případně sémantickou šíři: </a:t>
            </a:r>
            <a:endParaRPr lang="cs-CZ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/>
            <a:r>
              <a:rPr lang="cs-CZ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/r/ po samohláskách v GB angličtině příznakové, v US nepříznakové;</a:t>
            </a:r>
          </a:p>
          <a:p>
            <a:pPr lvl="1"/>
            <a:r>
              <a:rPr lang="cs-CZ" i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</a:t>
            </a:r>
            <a:r>
              <a:rPr lang="cs-CZ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ev  </a:t>
            </a:r>
            <a:r>
              <a:rPr lang="cs-CZ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je nepříznakové slovo z hlediska rodu, </a:t>
            </a:r>
            <a:r>
              <a:rPr lang="cs-CZ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lvice</a:t>
            </a:r>
            <a:r>
              <a:rPr lang="cs-CZ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příznakové;</a:t>
            </a:r>
          </a:p>
          <a:p>
            <a:pPr lvl="1"/>
            <a:r>
              <a:rPr lang="cs-CZ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Jak jsi starý? </a:t>
            </a:r>
            <a:r>
              <a:rPr lang="cs-CZ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je nepříznakové, </a:t>
            </a:r>
            <a:r>
              <a:rPr lang="cs-CZ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Jak jsi mladý? </a:t>
            </a:r>
            <a:r>
              <a:rPr lang="cs-CZ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</a:t>
            </a:r>
            <a:r>
              <a:rPr lang="cs-CZ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říznakové.  </a:t>
            </a:r>
            <a:endParaRPr lang="en-GB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95154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73966"/>
          </a:xfrm>
        </p:spPr>
        <p:txBody>
          <a:bodyPr>
            <a:normAutofit/>
          </a:bodyPr>
          <a:lstStyle/>
          <a:p>
            <a:pPr algn="ctr"/>
            <a:endParaRPr lang="en-GB" sz="40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30036"/>
            <a:ext cx="10515600" cy="484692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cs-CZ" sz="4400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endParaRPr lang="cs-CZ" sz="44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cs-CZ" sz="44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Příklady</a:t>
            </a:r>
          </a:p>
        </p:txBody>
      </p:sp>
    </p:spTree>
    <p:extLst>
      <p:ext uri="{BB962C8B-B14F-4D97-AF65-F5344CB8AC3E}">
        <p14:creationId xmlns="" xmlns:p14="http://schemas.microsoft.com/office/powerpoint/2010/main" val="1569124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73966"/>
          </a:xfrm>
        </p:spPr>
        <p:txBody>
          <a:bodyPr>
            <a:normAutofit/>
          </a:bodyPr>
          <a:lstStyle/>
          <a:p>
            <a:pPr algn="ctr"/>
            <a:r>
              <a:rPr lang="cs-CZ" sz="40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Obsah přednášky</a:t>
            </a:r>
            <a:endParaRPr lang="en-GB" sz="40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30036"/>
            <a:ext cx="10515600" cy="4846927"/>
          </a:xfrm>
        </p:spPr>
        <p:txBody>
          <a:bodyPr/>
          <a:lstStyle/>
          <a:p>
            <a:r>
              <a:rPr lang="cs-CZ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životopisné údaje</a:t>
            </a:r>
          </a:p>
          <a:p>
            <a:r>
              <a:rPr lang="cs-CZ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dílo J. Vachka</a:t>
            </a:r>
          </a:p>
          <a:p>
            <a:r>
              <a:rPr lang="cs-CZ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Pražský lingvistický kroužek</a:t>
            </a:r>
          </a:p>
          <a:p>
            <a:r>
              <a:rPr lang="cs-CZ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</a:t>
            </a:r>
            <a:r>
              <a:rPr lang="cs-CZ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unkčně-strukturální přístup ke studiu jazyka</a:t>
            </a:r>
          </a:p>
          <a:p>
            <a:r>
              <a:rPr lang="cs-CZ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příklady</a:t>
            </a:r>
          </a:p>
          <a:p>
            <a:endParaRPr lang="cs-CZ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05620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73966"/>
          </a:xfrm>
        </p:spPr>
        <p:txBody>
          <a:bodyPr>
            <a:normAutofit/>
          </a:bodyPr>
          <a:lstStyle/>
          <a:p>
            <a:pPr algn="ctr"/>
            <a:r>
              <a:rPr lang="en-GB" sz="40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Great Vowel Shift</a:t>
            </a:r>
            <a:endParaRPr lang="en-GB" sz="40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30036"/>
            <a:ext cx="10515600" cy="4846927"/>
          </a:xfrm>
        </p:spPr>
        <p:txBody>
          <a:bodyPr>
            <a:normAutofit/>
          </a:bodyPr>
          <a:lstStyle/>
          <a:p>
            <a:endParaRPr lang="en-US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3">
              <a:buNone/>
            </a:pPr>
            <a:endParaRPr lang="en-GB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4" name="Obrázek 3" descr="Great_Vowel_Shift2b.sv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0036" y="1288473"/>
            <a:ext cx="9628909" cy="46966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564766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73966"/>
          </a:xfrm>
        </p:spPr>
        <p:txBody>
          <a:bodyPr>
            <a:normAutofit/>
          </a:bodyPr>
          <a:lstStyle/>
          <a:p>
            <a:pPr algn="ctr"/>
            <a:r>
              <a:rPr lang="en-GB" sz="40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Great Vowel Shift</a:t>
            </a:r>
            <a:endParaRPr lang="en-GB" sz="40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30036"/>
            <a:ext cx="10515600" cy="4846927"/>
          </a:xfrm>
        </p:spPr>
        <p:txBody>
          <a:bodyPr>
            <a:normAutofit/>
          </a:bodyPr>
          <a:lstStyle/>
          <a:p>
            <a:endParaRPr lang="en-US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cs-CZ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 určité fázi zcela chybí plně otevřené dlouhé samohlásky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[a:], [</a:t>
            </a:r>
            <a:r>
              <a:rPr lang="en-US" dirty="0" smtClean="0">
                <a:solidFill>
                  <a:srgbClr val="002060"/>
                </a:solidFill>
                <a:latin typeface="Tahoma"/>
                <a:ea typeface="Tahoma"/>
                <a:cs typeface="Tahoma"/>
              </a:rPr>
              <a:t>ɑ: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]</a:t>
            </a:r>
            <a:r>
              <a:rPr lang="cs-CZ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stejně jako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cs-CZ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polootevřené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[</a:t>
            </a:r>
            <a:r>
              <a:rPr lang="en-US" dirty="0" smtClean="0">
                <a:solidFill>
                  <a:srgbClr val="002060"/>
                </a:solidFill>
                <a:latin typeface="Tahoma"/>
                <a:ea typeface="Tahoma"/>
                <a:cs typeface="Tahoma"/>
              </a:rPr>
              <a:t>ɔ: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] </a:t>
            </a:r>
            <a:r>
              <a:rPr lang="cs-CZ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&gt;</a:t>
            </a:r>
            <a:r>
              <a:rPr lang="cs-CZ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velmi nerovnoměrné funkční zatížení </a:t>
            </a:r>
            <a:r>
              <a:rPr lang="cs-CZ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dlohých</a:t>
            </a:r>
            <a:r>
              <a:rPr lang="cs-CZ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samohlásek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</a:t>
            </a:r>
            <a:endParaRPr lang="cs-CZ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/>
            <a:r>
              <a:rPr lang="en-US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law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[</a:t>
            </a:r>
            <a:r>
              <a:rPr lang="en-US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</a:t>
            </a:r>
            <a:r>
              <a:rPr lang="en-US" dirty="0" err="1" smtClean="0">
                <a:solidFill>
                  <a:srgbClr val="002060"/>
                </a:solidFill>
                <a:latin typeface="Tahoma"/>
                <a:ea typeface="Tahoma"/>
                <a:cs typeface="Tahoma"/>
              </a:rPr>
              <a:t>ʊ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] </a:t>
            </a:r>
            <a:r>
              <a:rPr lang="cs-CZ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&gt;[</a:t>
            </a:r>
            <a:r>
              <a:rPr lang="en-US" dirty="0" smtClean="0">
                <a:solidFill>
                  <a:srgbClr val="002060"/>
                </a:solidFill>
                <a:latin typeface="Tahoma"/>
                <a:ea typeface="Tahoma"/>
                <a:cs typeface="Tahoma"/>
              </a:rPr>
              <a:t>ɔ: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];</a:t>
            </a:r>
          </a:p>
          <a:p>
            <a:pPr lvl="1"/>
            <a:r>
              <a:rPr lang="cs-CZ" i="1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father</a:t>
            </a:r>
            <a:r>
              <a:rPr lang="cs-CZ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past, </a:t>
            </a:r>
            <a:r>
              <a:rPr lang="cs-CZ" i="1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answer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[a] </a:t>
            </a:r>
            <a:r>
              <a:rPr lang="cs-CZ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&gt; [a:];</a:t>
            </a:r>
          </a:p>
          <a:p>
            <a:pPr lvl="1"/>
            <a:r>
              <a:rPr lang="cs-CZ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ztráta 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/l/</a:t>
            </a:r>
            <a:r>
              <a:rPr lang="cs-CZ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cs-CZ" i="1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</a:t>
            </a:r>
            <a:r>
              <a:rPr lang="en-US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lm </a:t>
            </a:r>
            <a:r>
              <a:rPr lang="cs-CZ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&gt;</a:t>
            </a:r>
            <a:r>
              <a:rPr lang="cs-CZ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[</a:t>
            </a:r>
            <a:r>
              <a:rPr lang="en-US" dirty="0" smtClean="0">
                <a:solidFill>
                  <a:srgbClr val="002060"/>
                </a:solidFill>
                <a:latin typeface="Tahoma"/>
                <a:ea typeface="Tahoma"/>
                <a:cs typeface="Tahoma"/>
              </a:rPr>
              <a:t>ɑ: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]; </a:t>
            </a:r>
          </a:p>
          <a:p>
            <a:pPr lvl="1"/>
            <a:r>
              <a:rPr lang="cs-CZ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ztráta 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/r/ </a:t>
            </a:r>
            <a:r>
              <a:rPr lang="en-US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north </a:t>
            </a:r>
            <a:r>
              <a:rPr lang="cs-CZ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cs-CZ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</a:t>
            </a:r>
            <a:r>
              <a:rPr lang="en-US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park</a:t>
            </a:r>
            <a:r>
              <a:rPr lang="cs-CZ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cs-CZ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&gt; [</a:t>
            </a:r>
            <a:r>
              <a:rPr lang="en-US" dirty="0" smtClean="0">
                <a:solidFill>
                  <a:srgbClr val="002060"/>
                </a:solidFill>
                <a:latin typeface="Tahoma"/>
                <a:ea typeface="Tahoma"/>
                <a:cs typeface="Tahoma"/>
              </a:rPr>
              <a:t>ɔ: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] </a:t>
            </a:r>
            <a:r>
              <a:rPr lang="cs-CZ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[</a:t>
            </a:r>
            <a:r>
              <a:rPr lang="en-US" dirty="0" smtClean="0">
                <a:solidFill>
                  <a:srgbClr val="002060"/>
                </a:solidFill>
                <a:latin typeface="Tahoma"/>
                <a:ea typeface="Tahoma"/>
                <a:cs typeface="Tahoma"/>
              </a:rPr>
              <a:t>ɑ: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]. </a:t>
            </a:r>
            <a:endParaRPr lang="cs-CZ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>
              <a:buNone/>
            </a:pPr>
            <a:endParaRPr lang="en-US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cs-CZ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Dochází k obnovení rovnoměrného zatížení celého systému.</a:t>
            </a:r>
            <a:endParaRPr lang="en-US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None/>
            </a:pPr>
            <a:endParaRPr lang="en-US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3">
              <a:buNone/>
            </a:pPr>
            <a:endParaRPr lang="en-GB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64766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73966"/>
          </a:xfrm>
        </p:spPr>
        <p:txBody>
          <a:bodyPr>
            <a:normAutofit/>
          </a:bodyPr>
          <a:lstStyle/>
          <a:p>
            <a:pPr algn="ctr"/>
            <a:r>
              <a:rPr lang="cs-CZ" sz="40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Periferní foném /h/</a:t>
            </a:r>
            <a:endParaRPr lang="en-GB" sz="40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30036"/>
            <a:ext cx="10515600" cy="4846927"/>
          </a:xfrm>
        </p:spPr>
        <p:txBody>
          <a:bodyPr>
            <a:normAutofit/>
          </a:bodyPr>
          <a:lstStyle/>
          <a:p>
            <a:r>
              <a:rPr lang="cs-CZ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Funkční zatížení v </a:t>
            </a:r>
            <a:r>
              <a:rPr lang="cs-CZ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Old</a:t>
            </a:r>
            <a:r>
              <a:rPr lang="cs-CZ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cs-CZ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English</a:t>
            </a:r>
            <a:r>
              <a:rPr lang="cs-CZ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vysoké, postupně dochází k </a:t>
            </a:r>
            <a:r>
              <a:rPr lang="cs-CZ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periferizaci</a:t>
            </a:r>
            <a:r>
              <a:rPr lang="cs-CZ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(omezení výskytu, četnosti). </a:t>
            </a:r>
          </a:p>
          <a:p>
            <a:pPr lvl="1"/>
            <a:r>
              <a:rPr lang="cs-CZ" i="1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nighte</a:t>
            </a:r>
            <a:r>
              <a:rPr lang="cs-CZ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[</a:t>
            </a:r>
            <a:r>
              <a:rPr lang="en-US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</a:t>
            </a:r>
            <a:r>
              <a:rPr lang="en-US" dirty="0" err="1" smtClean="0">
                <a:solidFill>
                  <a:srgbClr val="002060"/>
                </a:solidFill>
                <a:latin typeface="Tahoma"/>
                <a:ea typeface="Tahoma"/>
                <a:cs typeface="Tahoma"/>
              </a:rPr>
              <a:t>ɪhtə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] -&gt; [</a:t>
            </a:r>
            <a:r>
              <a:rPr lang="en-US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</a:t>
            </a:r>
            <a:r>
              <a:rPr lang="en-US" dirty="0" err="1" smtClean="0">
                <a:solidFill>
                  <a:srgbClr val="002060"/>
                </a:solidFill>
                <a:latin typeface="Tahoma"/>
                <a:ea typeface="Tahoma"/>
                <a:cs typeface="Tahoma"/>
              </a:rPr>
              <a:t>ɪ:tə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] </a:t>
            </a:r>
            <a:r>
              <a:rPr lang="en-US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ModE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night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</a:t>
            </a:r>
          </a:p>
          <a:p>
            <a:pPr lvl="1"/>
            <a:r>
              <a:rPr lang="en-US" i="1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seohan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[</a:t>
            </a:r>
            <a:r>
              <a:rPr lang="en-US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seohan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] -&gt; [</a:t>
            </a:r>
            <a:r>
              <a:rPr lang="en-US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seoan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] -&gt; [</a:t>
            </a:r>
            <a:r>
              <a:rPr lang="en-US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se:on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] </a:t>
            </a:r>
            <a:r>
              <a:rPr lang="en-US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ModE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seen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</a:t>
            </a:r>
          </a:p>
          <a:p>
            <a:pPr lvl="1"/>
            <a:r>
              <a:rPr lang="en-US" i="1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hrafen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[hr], </a:t>
            </a:r>
            <a:r>
              <a:rPr lang="en-US" i="1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hlaford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[hl], </a:t>
            </a:r>
            <a:r>
              <a:rPr lang="en-US" i="1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hnutu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[</a:t>
            </a:r>
            <a:r>
              <a:rPr lang="en-US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hn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] a </a:t>
            </a:r>
            <a:r>
              <a:rPr lang="en-US" i="1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hwil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[hw] -&gt; [r], [l], [n] a [w] </a:t>
            </a:r>
            <a:r>
              <a:rPr lang="en-US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ModE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raven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lord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nut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while</a:t>
            </a:r>
            <a:r>
              <a:rPr lang="cs-CZ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endParaRPr lang="cs-CZ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/h/ </a:t>
            </a:r>
            <a:r>
              <a:rPr lang="en-US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omezeno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v </a:t>
            </a:r>
            <a:r>
              <a:rPr lang="en-US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podstat</a:t>
            </a:r>
            <a:r>
              <a:rPr lang="cs-CZ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ě jen na začátky slov (přízvučné slabiky), např. </a:t>
            </a:r>
            <a:r>
              <a:rPr lang="cs-CZ" i="1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history</a:t>
            </a:r>
            <a:r>
              <a:rPr lang="cs-CZ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cs-CZ" i="1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ahead</a:t>
            </a:r>
            <a:r>
              <a:rPr lang="cs-CZ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</a:p>
          <a:p>
            <a:r>
              <a:rPr lang="cs-CZ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 hlediska strukturálního došlo k </a:t>
            </a:r>
            <a:r>
              <a:rPr lang="cs-CZ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izolaci /h/ </a:t>
            </a:r>
            <a:r>
              <a:rPr lang="cs-CZ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 eliminaci dalších velárních/uvulárních frikativ 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[</a:t>
            </a:r>
            <a:r>
              <a:rPr lang="en-US" dirty="0" smtClean="0">
                <a:solidFill>
                  <a:srgbClr val="002060"/>
                </a:solidFill>
                <a:latin typeface="Tahoma"/>
                <a:ea typeface="Tahoma"/>
                <a:cs typeface="Tahoma"/>
              </a:rPr>
              <a:t>ɣ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] a [</a:t>
            </a:r>
            <a:r>
              <a:rPr lang="el-GR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χ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] v Middle English. </a:t>
            </a:r>
          </a:p>
          <a:p>
            <a:endParaRPr lang="en-US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3">
              <a:buNone/>
            </a:pPr>
            <a:endParaRPr lang="en-GB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64766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73966"/>
          </a:xfrm>
        </p:spPr>
        <p:txBody>
          <a:bodyPr>
            <a:normAutofit/>
          </a:bodyPr>
          <a:lstStyle/>
          <a:p>
            <a:pPr algn="ctr"/>
            <a:r>
              <a:rPr lang="cs-CZ" sz="40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Periferní foném /h/</a:t>
            </a:r>
            <a:endParaRPr lang="en-GB" sz="40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026" name="Picture 2" descr="C:\Users\Monika\Desktop\Consonantchart.GIF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662545" y="1163114"/>
            <a:ext cx="9129798" cy="533466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564766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73966"/>
          </a:xfrm>
        </p:spPr>
        <p:txBody>
          <a:bodyPr>
            <a:normAutofit/>
          </a:bodyPr>
          <a:lstStyle/>
          <a:p>
            <a:pPr algn="ctr"/>
            <a:r>
              <a:rPr lang="cs-CZ" sz="40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Periferní foném /h/</a:t>
            </a:r>
            <a:endParaRPr lang="en-GB" sz="40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30036"/>
            <a:ext cx="10515600" cy="4846927"/>
          </a:xfrm>
        </p:spPr>
        <p:txBody>
          <a:bodyPr>
            <a:normAutofit/>
          </a:bodyPr>
          <a:lstStyle/>
          <a:p>
            <a:r>
              <a:rPr lang="cs-CZ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/h/ je v mnoha dialektech britské angličtiny částečně eliminováno, v některých téměř úplně (např. </a:t>
            </a:r>
            <a:r>
              <a:rPr lang="cs-CZ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Cockney</a:t>
            </a:r>
            <a:r>
              <a:rPr lang="cs-CZ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</a:p>
          <a:p>
            <a:r>
              <a:rPr lang="cs-CZ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Protitlak: standardizace výslovnosti pod vlivem pravopisu (od 18. století).</a:t>
            </a:r>
          </a:p>
          <a:p>
            <a:r>
              <a:rPr lang="cs-CZ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 některých slovech ale zůstává /h/ nevyslovené (</a:t>
            </a:r>
            <a:r>
              <a:rPr lang="cs-CZ" i="1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heir</a:t>
            </a:r>
            <a:r>
              <a:rPr lang="cs-CZ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cs-CZ" i="1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honest</a:t>
            </a:r>
            <a:r>
              <a:rPr lang="cs-CZ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), jinde osciluje (</a:t>
            </a:r>
            <a:r>
              <a:rPr lang="cs-CZ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hotel</a:t>
            </a:r>
            <a:r>
              <a:rPr lang="cs-CZ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cs-CZ" i="1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history</a:t>
            </a:r>
            <a:r>
              <a:rPr lang="cs-CZ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cs-CZ" i="1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herb</a:t>
            </a:r>
            <a:r>
              <a:rPr lang="cs-CZ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).</a:t>
            </a:r>
          </a:p>
          <a:p>
            <a:r>
              <a:rPr lang="cs-CZ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/h/- </a:t>
            </a:r>
            <a:r>
              <a:rPr lang="cs-CZ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dropping</a:t>
            </a:r>
            <a:r>
              <a:rPr lang="cs-CZ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dnes velmi výrazným šiboletem, dělícím spol. třídy. </a:t>
            </a:r>
          </a:p>
          <a:p>
            <a:r>
              <a:rPr lang="cs-CZ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Pokus o reintegraci /h/: </a:t>
            </a:r>
            <a:r>
              <a:rPr lang="cs-CZ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</a:t>
            </a:r>
            <a:r>
              <a:rPr lang="cs-CZ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cs-CZ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glottal</a:t>
            </a:r>
            <a:r>
              <a:rPr lang="cs-CZ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stop 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[</a:t>
            </a:r>
            <a:r>
              <a:rPr lang="en-US" dirty="0" smtClean="0">
                <a:solidFill>
                  <a:srgbClr val="002060"/>
                </a:solidFill>
                <a:latin typeface="Tahoma"/>
                <a:ea typeface="Tahoma"/>
                <a:cs typeface="Tahoma"/>
              </a:rPr>
              <a:t>ʔ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]</a:t>
            </a:r>
            <a:r>
              <a:rPr lang="cs-CZ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  <a:endParaRPr lang="en-US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3">
              <a:buNone/>
            </a:pPr>
            <a:endParaRPr lang="en-GB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64766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73966"/>
          </a:xfrm>
        </p:spPr>
        <p:txBody>
          <a:bodyPr>
            <a:normAutofit/>
          </a:bodyPr>
          <a:lstStyle/>
          <a:p>
            <a:pPr algn="ctr"/>
            <a:r>
              <a:rPr lang="cs-CZ" sz="40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Periferní foném /</a:t>
            </a:r>
            <a:r>
              <a:rPr lang="cs-CZ" sz="4000" dirty="0" smtClean="0">
                <a:solidFill>
                  <a:srgbClr val="002060"/>
                </a:solidFill>
                <a:latin typeface="Tahoma"/>
                <a:ea typeface="Tahoma"/>
                <a:cs typeface="Tahoma"/>
              </a:rPr>
              <a:t>ɳ</a:t>
            </a:r>
            <a:r>
              <a:rPr lang="cs-CZ" sz="40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/</a:t>
            </a:r>
            <a:endParaRPr lang="en-GB" sz="40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30036"/>
            <a:ext cx="10515600" cy="4846927"/>
          </a:xfrm>
        </p:spPr>
        <p:txBody>
          <a:bodyPr>
            <a:normAutofit/>
          </a:bodyPr>
          <a:lstStyle/>
          <a:p>
            <a:r>
              <a:rPr lang="en-US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Fon</a:t>
            </a:r>
            <a:r>
              <a:rPr lang="cs-CZ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émem</a:t>
            </a:r>
            <a:r>
              <a:rPr lang="cs-CZ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pouze na konci morfémů (</a:t>
            </a:r>
            <a:r>
              <a:rPr lang="cs-CZ" i="1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singer</a:t>
            </a:r>
            <a:r>
              <a:rPr lang="cs-CZ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ale ne </a:t>
            </a:r>
            <a:r>
              <a:rPr lang="cs-CZ" i="1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finger</a:t>
            </a:r>
            <a:r>
              <a:rPr lang="cs-CZ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kde je pouhým alofonem /n/). </a:t>
            </a:r>
          </a:p>
          <a:p>
            <a:r>
              <a:rPr lang="cs-CZ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Ale foném s velmi malým funkčním zatížením (nikdy na začátku slabik, uprostřed jen výjimečně)-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&gt; </a:t>
            </a:r>
            <a:r>
              <a:rPr lang="en-US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tendence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k </a:t>
            </a:r>
            <a:r>
              <a:rPr lang="en-US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eliminaci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cs-CZ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 nepřízvučných slabikách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</a:t>
            </a:r>
            <a:r>
              <a:rPr lang="en-US" i="1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shoppin</a:t>
            </a:r>
            <a:r>
              <a:rPr lang="en-US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’ 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  <a:r>
              <a:rPr lang="cs-CZ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nikoliv v přízvučných (</a:t>
            </a:r>
            <a:r>
              <a:rPr lang="cs-CZ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king</a:t>
            </a:r>
            <a:r>
              <a:rPr lang="cs-CZ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  <a:endParaRPr lang="cs-CZ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cs-CZ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Nicméně strukturně je velmi dobře integrován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</a:t>
            </a:r>
            <a:r>
              <a:rPr lang="en-US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tabulka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n</a:t>
            </a:r>
            <a:r>
              <a:rPr lang="cs-CZ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íže</a:t>
            </a:r>
            <a:r>
              <a:rPr lang="cs-CZ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 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</a:t>
            </a:r>
            <a:r>
              <a:rPr lang="en-US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spolu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s </a:t>
            </a:r>
            <a:r>
              <a:rPr lang="en-US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podporou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v</a:t>
            </a:r>
            <a:r>
              <a:rPr lang="cs-CZ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ýslovnosti</a:t>
            </a:r>
            <a:r>
              <a:rPr lang="cs-CZ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dle pravopisu zůstává fonematický status nezměněn. </a:t>
            </a:r>
          </a:p>
          <a:p>
            <a:endParaRPr lang="en-GB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8" name="Tabulka 7"/>
          <p:cNvGraphicFramePr>
            <a:graphicFrameLocks noGrp="1"/>
          </p:cNvGraphicFramePr>
          <p:nvPr/>
        </p:nvGraphicFramePr>
        <p:xfrm>
          <a:off x="2198254" y="4959157"/>
          <a:ext cx="5103091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56328"/>
                <a:gridCol w="1690254"/>
                <a:gridCol w="1856509"/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rgbClr val="00206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/p/</a:t>
                      </a:r>
                      <a:endParaRPr lang="en-GB" dirty="0">
                        <a:solidFill>
                          <a:srgbClr val="00206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206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/t/</a:t>
                      </a:r>
                      <a:endParaRPr lang="en-GB" dirty="0">
                        <a:solidFill>
                          <a:srgbClr val="00206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206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/k/</a:t>
                      </a:r>
                      <a:endParaRPr lang="en-GB" dirty="0">
                        <a:solidFill>
                          <a:srgbClr val="00206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206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/b/</a:t>
                      </a:r>
                      <a:endParaRPr lang="en-GB" dirty="0">
                        <a:solidFill>
                          <a:srgbClr val="00206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206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/d/</a:t>
                      </a:r>
                      <a:endParaRPr lang="en-GB" dirty="0">
                        <a:solidFill>
                          <a:srgbClr val="00206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206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/g/</a:t>
                      </a:r>
                      <a:endParaRPr lang="en-GB" dirty="0">
                        <a:solidFill>
                          <a:srgbClr val="00206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206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/m/</a:t>
                      </a:r>
                      <a:endParaRPr lang="en-GB" dirty="0">
                        <a:solidFill>
                          <a:srgbClr val="00206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206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/n/</a:t>
                      </a:r>
                      <a:endParaRPr lang="en-GB" dirty="0">
                        <a:solidFill>
                          <a:srgbClr val="00206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206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/ɳ/</a:t>
                      </a:r>
                      <a:endParaRPr lang="en-GB" dirty="0">
                        <a:solidFill>
                          <a:srgbClr val="00206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564766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73966"/>
          </a:xfrm>
        </p:spPr>
        <p:txBody>
          <a:bodyPr>
            <a:normAutofit/>
          </a:bodyPr>
          <a:lstStyle/>
          <a:p>
            <a:pPr algn="ctr"/>
            <a:r>
              <a:rPr lang="cs-CZ" sz="40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Josef Vachek- životopisné údaje</a:t>
            </a:r>
            <a:endParaRPr lang="en-GB" sz="40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30036"/>
            <a:ext cx="10515600" cy="4846927"/>
          </a:xfrm>
        </p:spPr>
        <p:txBody>
          <a:bodyPr/>
          <a:lstStyle/>
          <a:p>
            <a:r>
              <a:rPr lang="cs-CZ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1.3.1909-31.3.1996</a:t>
            </a:r>
            <a:endParaRPr lang="cs-CZ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cs-CZ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1927- začátek studia na FF UK (bohemistika a anglistika)</a:t>
            </a:r>
          </a:p>
          <a:p>
            <a:r>
              <a:rPr lang="cs-CZ" sz="28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1930- studentský sekretář Pražského lingvistického kroužku</a:t>
            </a:r>
          </a:p>
          <a:p>
            <a:r>
              <a:rPr lang="cs-CZ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jaro 1931- přijat za řádného člena PLK</a:t>
            </a:r>
          </a:p>
          <a:p>
            <a:r>
              <a:rPr lang="cs-CZ" sz="28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30. léta </a:t>
            </a:r>
            <a:r>
              <a:rPr lang="cs-CZ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+ 2. sv. válka- učitel na Českoslovanské akademii obchodní</a:t>
            </a:r>
          </a:p>
          <a:p>
            <a:r>
              <a:rPr lang="cs-CZ" sz="28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květen 1945- lektor AJ na FF UK, nabídka z Brna, habilitační řízení, od roku 1947 řádný profesor na FF MU. </a:t>
            </a:r>
          </a:p>
          <a:p>
            <a:r>
              <a:rPr lang="cs-CZ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</a:t>
            </a:r>
            <a:r>
              <a:rPr lang="cs-CZ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eden 1961- odchod na Ústav pro jazyk český při Československé akademii věd. </a:t>
            </a:r>
            <a:endParaRPr lang="cs-CZ" sz="2800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65585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73966"/>
          </a:xfrm>
        </p:spPr>
        <p:txBody>
          <a:bodyPr>
            <a:normAutofit/>
          </a:bodyPr>
          <a:lstStyle/>
          <a:p>
            <a:pPr algn="ctr"/>
            <a:r>
              <a:rPr lang="cs-CZ" sz="40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Josef Vachek- životopisné údaje</a:t>
            </a:r>
            <a:endParaRPr lang="en-GB" sz="40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30036"/>
            <a:ext cx="10515600" cy="4846927"/>
          </a:xfrm>
        </p:spPr>
        <p:txBody>
          <a:bodyPr/>
          <a:lstStyle/>
          <a:p>
            <a:r>
              <a:rPr lang="cs-CZ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60</a:t>
            </a:r>
            <a:r>
              <a:rPr lang="cs-CZ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cs-CZ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léta- přednáškové turné v záp</a:t>
            </a:r>
            <a:r>
              <a:rPr lang="cs-CZ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adní</a:t>
            </a:r>
            <a:r>
              <a:rPr lang="cs-CZ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Evropě, dva </a:t>
            </a:r>
            <a:r>
              <a:rPr lang="cs-CZ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roky působení na </a:t>
            </a:r>
            <a:r>
              <a:rPr lang="cs-CZ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zahr</a:t>
            </a:r>
            <a:r>
              <a:rPr lang="cs-CZ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aničních</a:t>
            </a:r>
            <a:r>
              <a:rPr lang="cs-CZ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cs-CZ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</a:t>
            </a:r>
            <a:r>
              <a:rPr lang="cs-CZ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niverzitách, zejména v Holandsku. </a:t>
            </a:r>
          </a:p>
          <a:p>
            <a:r>
              <a:rPr lang="cs-CZ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1971- odchod na Slovensko (Bratislava, Prešov)</a:t>
            </a:r>
          </a:p>
          <a:p>
            <a:r>
              <a:rPr lang="cs-CZ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1979- důchod</a:t>
            </a:r>
            <a:endParaRPr lang="cs-CZ" sz="2800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45246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73966"/>
          </a:xfrm>
        </p:spPr>
        <p:txBody>
          <a:bodyPr>
            <a:normAutofit/>
          </a:bodyPr>
          <a:lstStyle/>
          <a:p>
            <a:pPr algn="ctr"/>
            <a:r>
              <a:rPr lang="cs-CZ" sz="40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Dílo Josefa Vachka</a:t>
            </a:r>
            <a:endParaRPr lang="en-GB" sz="40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30036"/>
            <a:ext cx="10515600" cy="4846927"/>
          </a:xfrm>
        </p:spPr>
        <p:txBody>
          <a:bodyPr>
            <a:normAutofit/>
          </a:bodyPr>
          <a:lstStyle/>
          <a:p>
            <a:r>
              <a:rPr lang="cs-CZ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Přednáška o fonologické povaze dvojhlásek (1931, přijetí do PLK, později stejné téma v </a:t>
            </a:r>
            <a:r>
              <a:rPr lang="cs-CZ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dokt</a:t>
            </a:r>
            <a:r>
              <a:rPr lang="cs-CZ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orské</a:t>
            </a:r>
            <a:r>
              <a:rPr lang="cs-CZ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cs-CZ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disertaci)</a:t>
            </a:r>
          </a:p>
          <a:p>
            <a:r>
              <a:rPr lang="cs-CZ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Česká mluvnice a cvičebnice pro obchodní akademie</a:t>
            </a:r>
            <a:r>
              <a:rPr lang="cs-CZ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(1945)</a:t>
            </a:r>
          </a:p>
          <a:p>
            <a:r>
              <a:rPr lang="cs-CZ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Anglicky svěže a spolehlivě </a:t>
            </a:r>
            <a:r>
              <a:rPr lang="cs-CZ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(1946)</a:t>
            </a:r>
          </a:p>
          <a:p>
            <a:r>
              <a:rPr lang="cs-CZ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Brno </a:t>
            </a:r>
            <a:r>
              <a:rPr lang="cs-CZ" i="1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Studies</a:t>
            </a:r>
            <a:r>
              <a:rPr lang="cs-CZ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in </a:t>
            </a:r>
            <a:r>
              <a:rPr lang="cs-CZ" i="1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English</a:t>
            </a:r>
            <a:r>
              <a:rPr lang="cs-CZ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cs-CZ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(sborník brněnské anglistiky, od r. 1959)</a:t>
            </a:r>
          </a:p>
          <a:p>
            <a:r>
              <a:rPr lang="cs-CZ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Prague </a:t>
            </a:r>
            <a:r>
              <a:rPr lang="cs-CZ" i="1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School</a:t>
            </a:r>
            <a:r>
              <a:rPr lang="cs-CZ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cs-CZ" i="1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Reader</a:t>
            </a:r>
            <a:r>
              <a:rPr lang="cs-CZ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in </a:t>
            </a:r>
            <a:r>
              <a:rPr lang="cs-CZ" i="1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Linguistics</a:t>
            </a:r>
            <a:r>
              <a:rPr lang="cs-CZ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(1964)</a:t>
            </a:r>
          </a:p>
          <a:p>
            <a:r>
              <a:rPr lang="cs-CZ" i="1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</a:t>
            </a:r>
            <a:r>
              <a:rPr lang="cs-CZ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cs-CZ" i="1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Linguistic</a:t>
            </a:r>
            <a:r>
              <a:rPr lang="cs-CZ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cs-CZ" i="1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School</a:t>
            </a:r>
            <a:r>
              <a:rPr lang="cs-CZ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cs-CZ" i="1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of</a:t>
            </a:r>
            <a:r>
              <a:rPr lang="cs-CZ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Prague </a:t>
            </a:r>
            <a:r>
              <a:rPr lang="cs-CZ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(1966)</a:t>
            </a:r>
          </a:p>
          <a:p>
            <a:r>
              <a:rPr lang="cs-CZ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Dynamika fonologického systému současné spisovné češtiny </a:t>
            </a:r>
            <a:r>
              <a:rPr lang="cs-CZ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(1968)</a:t>
            </a:r>
          </a:p>
          <a:p>
            <a:r>
              <a:rPr lang="cs-CZ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 základů Pražské jazykovědné školy </a:t>
            </a:r>
            <a:r>
              <a:rPr lang="cs-CZ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(1970)</a:t>
            </a:r>
          </a:p>
          <a:p>
            <a:endParaRPr lang="cs-CZ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cs-CZ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cs-CZ" sz="2800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856642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73966"/>
          </a:xfrm>
        </p:spPr>
        <p:txBody>
          <a:bodyPr>
            <a:normAutofit/>
          </a:bodyPr>
          <a:lstStyle/>
          <a:p>
            <a:pPr algn="ctr"/>
            <a:r>
              <a:rPr lang="cs-CZ" sz="40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Dílo Josefa Vachka</a:t>
            </a:r>
            <a:endParaRPr lang="en-GB" sz="40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30036"/>
            <a:ext cx="10515600" cy="4846927"/>
          </a:xfrm>
        </p:spPr>
        <p:txBody>
          <a:bodyPr>
            <a:normAutofit/>
          </a:bodyPr>
          <a:lstStyle/>
          <a:p>
            <a:r>
              <a:rPr lang="cs-CZ" i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</a:t>
            </a:r>
            <a:r>
              <a:rPr lang="cs-CZ" i="1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Brief</a:t>
            </a:r>
            <a:r>
              <a:rPr lang="cs-CZ" i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cs-CZ" i="1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Survey</a:t>
            </a:r>
            <a:r>
              <a:rPr lang="cs-CZ" i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cs-CZ" i="1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of</a:t>
            </a:r>
            <a:r>
              <a:rPr lang="cs-CZ" i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cs-CZ" i="1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</a:t>
            </a:r>
            <a:r>
              <a:rPr lang="cs-CZ" i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cs-CZ" i="1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Historical</a:t>
            </a:r>
            <a:r>
              <a:rPr lang="cs-CZ" i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cs-CZ" i="1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Development</a:t>
            </a:r>
            <a:r>
              <a:rPr lang="cs-CZ" i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cs-CZ" i="1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of</a:t>
            </a:r>
            <a:r>
              <a:rPr lang="cs-CZ" i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cs-CZ" i="1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English</a:t>
            </a:r>
            <a:r>
              <a:rPr lang="cs-CZ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(2 </a:t>
            </a:r>
            <a:r>
              <a:rPr lang="cs-CZ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vols</a:t>
            </a:r>
            <a:r>
              <a:rPr lang="cs-CZ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1972 and 1975</a:t>
            </a:r>
            <a:r>
              <a:rPr lang="cs-CZ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  <a:endParaRPr lang="cs-CZ" i="1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cs-CZ" i="1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Written</a:t>
            </a:r>
            <a:r>
              <a:rPr lang="cs-CZ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cs-CZ" i="1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Language</a:t>
            </a:r>
            <a:r>
              <a:rPr lang="cs-CZ" i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General </a:t>
            </a:r>
            <a:r>
              <a:rPr lang="cs-CZ" i="1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Problems</a:t>
            </a:r>
            <a:r>
              <a:rPr lang="cs-CZ" i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and </a:t>
            </a:r>
            <a:r>
              <a:rPr lang="cs-CZ" i="1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Problems</a:t>
            </a:r>
            <a:r>
              <a:rPr lang="cs-CZ" i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cs-CZ" i="1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of</a:t>
            </a:r>
            <a:r>
              <a:rPr lang="cs-CZ" i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cs-CZ" i="1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English</a:t>
            </a:r>
            <a:r>
              <a:rPr lang="cs-CZ" i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cs-CZ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(1973)</a:t>
            </a:r>
          </a:p>
          <a:p>
            <a:r>
              <a:rPr lang="cs-CZ" i="1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Selected</a:t>
            </a:r>
            <a:r>
              <a:rPr lang="cs-CZ" i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cs-CZ" i="1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Writings</a:t>
            </a:r>
            <a:r>
              <a:rPr lang="cs-CZ" i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in </a:t>
            </a:r>
            <a:r>
              <a:rPr lang="cs-CZ" i="1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English</a:t>
            </a:r>
            <a:r>
              <a:rPr lang="cs-CZ" i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and General </a:t>
            </a:r>
            <a:r>
              <a:rPr lang="cs-CZ" i="1" dirty="0" err="1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Linguistics</a:t>
            </a:r>
            <a:r>
              <a:rPr lang="cs-CZ" i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cs-CZ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(1976</a:t>
            </a:r>
            <a:r>
              <a:rPr lang="cs-CZ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</a:p>
          <a:p>
            <a:r>
              <a:rPr lang="cs-CZ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Historický vývoj angličtiny </a:t>
            </a:r>
            <a:r>
              <a:rPr lang="cs-CZ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(1994)</a:t>
            </a:r>
          </a:p>
          <a:p>
            <a:r>
              <a:rPr lang="cs-CZ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Prolegomena k dějinám Pražské školy jazykovědné</a:t>
            </a:r>
            <a:r>
              <a:rPr lang="cs-CZ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(1999)</a:t>
            </a:r>
          </a:p>
          <a:p>
            <a:r>
              <a:rPr lang="cs-CZ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Lingvistický slovník pražské školy</a:t>
            </a:r>
            <a:r>
              <a:rPr lang="cs-CZ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(2005, česká </a:t>
            </a:r>
            <a:r>
              <a:rPr lang="cs-CZ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verze; původně francouzsky v </a:t>
            </a:r>
            <a:r>
              <a:rPr lang="cs-CZ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r. 1960)</a:t>
            </a:r>
            <a:endParaRPr lang="cs-CZ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cs-CZ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cs-CZ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cs-CZ" sz="2800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0805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73966"/>
          </a:xfrm>
        </p:spPr>
        <p:txBody>
          <a:bodyPr>
            <a:normAutofit/>
          </a:bodyPr>
          <a:lstStyle/>
          <a:p>
            <a:pPr algn="ctr"/>
            <a:r>
              <a:rPr lang="cs-CZ" sz="40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Pražský lingvistický kroužek (PLK)</a:t>
            </a:r>
            <a:endParaRPr lang="en-GB" sz="40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30036"/>
            <a:ext cx="10515600" cy="4846927"/>
          </a:xfrm>
        </p:spPr>
        <p:txBody>
          <a:bodyPr/>
          <a:lstStyle/>
          <a:p>
            <a:r>
              <a:rPr lang="cs-CZ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1. schůzka v rámci anglického semináře- říjen 1926. </a:t>
            </a:r>
          </a:p>
          <a:p>
            <a:pPr lvl="1"/>
            <a:r>
              <a:rPr lang="cs-CZ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Vilém Mathesius (</a:t>
            </a:r>
            <a:r>
              <a:rPr lang="cs-CZ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 potenciálnosti jevů jazykových</a:t>
            </a:r>
            <a:r>
              <a:rPr lang="cs-CZ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1911)</a:t>
            </a:r>
          </a:p>
          <a:p>
            <a:r>
              <a:rPr lang="cs-CZ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Zakládající členové: Vilém Mathesius, Bohuslav Havránek, Bohumil Trnka, Roman </a:t>
            </a:r>
            <a:r>
              <a:rPr lang="cs-CZ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Jakobson</a:t>
            </a:r>
            <a:r>
              <a:rPr lang="cs-CZ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Jan </a:t>
            </a:r>
            <a:r>
              <a:rPr lang="cs-CZ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Rypka</a:t>
            </a:r>
            <a:r>
              <a:rPr lang="cs-CZ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 přednáška dr. </a:t>
            </a:r>
            <a:r>
              <a:rPr lang="cs-CZ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Beckera</a:t>
            </a:r>
            <a:r>
              <a:rPr lang="cs-CZ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z Lipska. </a:t>
            </a:r>
          </a:p>
          <a:p>
            <a:r>
              <a:rPr lang="cs-CZ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Původně jen volné sdružení, od r. 1930 řádně schváleným spolkem (stanovy a cíl činnosti). </a:t>
            </a:r>
          </a:p>
          <a:p>
            <a:r>
              <a:rPr lang="cs-CZ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Konference: Haag 1928 (jaká metoda nejlepší pro studium jazyka; shoda se školou ženevskou), Praha 1929 (Sjezd slavistů; vznik Tezí PLK), Praha 1930 (fonologická konference), Ženeva 1931, Amsterodam (1932), Londýn (1935), Řím (1936)   </a:t>
            </a:r>
          </a:p>
        </p:txBody>
      </p:sp>
    </p:spTree>
    <p:extLst>
      <p:ext uri="{BB962C8B-B14F-4D97-AF65-F5344CB8AC3E}">
        <p14:creationId xmlns="" xmlns:p14="http://schemas.microsoft.com/office/powerpoint/2010/main" val="2410108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73966"/>
          </a:xfrm>
        </p:spPr>
        <p:txBody>
          <a:bodyPr>
            <a:normAutofit/>
          </a:bodyPr>
          <a:lstStyle/>
          <a:p>
            <a:pPr algn="ctr"/>
            <a:r>
              <a:rPr lang="cs-CZ" sz="40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Pražský lingvistický kroužek (PLK)</a:t>
            </a:r>
            <a:endParaRPr lang="en-GB" sz="40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30036"/>
            <a:ext cx="10515600" cy="4846927"/>
          </a:xfrm>
        </p:spPr>
        <p:txBody>
          <a:bodyPr/>
          <a:lstStyle/>
          <a:p>
            <a:endParaRPr lang="cs-CZ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cs-CZ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 2. </a:t>
            </a:r>
            <a:r>
              <a:rPr lang="cs-CZ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sv. </a:t>
            </a:r>
            <a:r>
              <a:rPr lang="cs-CZ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válce:</a:t>
            </a:r>
          </a:p>
          <a:p>
            <a:pPr lvl="1"/>
            <a:r>
              <a:rPr lang="cs-CZ" sz="28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odchod </a:t>
            </a:r>
            <a:r>
              <a:rPr lang="cs-CZ" sz="2800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Trubeckého</a:t>
            </a:r>
            <a:r>
              <a:rPr lang="cs-CZ" sz="28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Mathesia, </a:t>
            </a:r>
            <a:r>
              <a:rPr lang="cs-CZ" sz="2800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Jakobsona</a:t>
            </a:r>
            <a:endParaRPr lang="cs-CZ" sz="2800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/>
            <a:r>
              <a:rPr lang="cs-CZ" sz="28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konflikt se sovětskou lingvistikou-marrismus (</a:t>
            </a:r>
            <a:r>
              <a:rPr lang="cs-CZ" sz="28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strukturalismus odsouzen coby buržoazní </a:t>
            </a:r>
            <a:r>
              <a:rPr lang="cs-CZ" sz="28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pavěda)</a:t>
            </a:r>
          </a:p>
          <a:p>
            <a:pPr lvl="1"/>
            <a:r>
              <a:rPr lang="cs-CZ" sz="28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formálně ukončen v r. 1951</a:t>
            </a:r>
          </a:p>
          <a:p>
            <a:pPr lvl="1"/>
            <a:r>
              <a:rPr lang="cs-CZ" sz="28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změněn název a kroužek přežívá ve velmi okleštěné podobě</a:t>
            </a:r>
          </a:p>
          <a:p>
            <a:pPr lvl="1"/>
            <a:r>
              <a:rPr lang="cs-CZ" sz="28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</a:t>
            </a:r>
            <a:r>
              <a:rPr lang="cs-CZ" sz="28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bnoven po roce 1989</a:t>
            </a:r>
          </a:p>
          <a:p>
            <a:endParaRPr lang="cs-CZ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93800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73966"/>
          </a:xfrm>
        </p:spPr>
        <p:txBody>
          <a:bodyPr>
            <a:normAutofit/>
          </a:bodyPr>
          <a:lstStyle/>
          <a:p>
            <a:pPr algn="ctr"/>
            <a:r>
              <a:rPr lang="cs-CZ" sz="40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Pražský lingvistický kroužek- publikace</a:t>
            </a:r>
            <a:endParaRPr lang="en-GB" sz="40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30036"/>
            <a:ext cx="10515600" cy="4846927"/>
          </a:xfrm>
        </p:spPr>
        <p:txBody>
          <a:bodyPr/>
          <a:lstStyle/>
          <a:p>
            <a:r>
              <a:rPr lang="cs-CZ" i="1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Travaux</a:t>
            </a:r>
            <a:r>
              <a:rPr lang="cs-CZ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cs-CZ" i="1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du</a:t>
            </a:r>
            <a:r>
              <a:rPr lang="cs-CZ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Cercle </a:t>
            </a:r>
            <a:r>
              <a:rPr lang="cs-CZ" i="1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Linguistique</a:t>
            </a:r>
            <a:r>
              <a:rPr lang="cs-CZ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de Prague</a:t>
            </a:r>
            <a:r>
              <a:rPr lang="cs-CZ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(1929-1939 a </a:t>
            </a:r>
            <a:r>
              <a:rPr lang="cs-CZ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1964-1971; v 60. letech pod vedením Josefa Vachka);</a:t>
            </a:r>
          </a:p>
          <a:p>
            <a:r>
              <a:rPr lang="cs-CZ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Spisy Pražského lingvistického kroužku </a:t>
            </a:r>
            <a:r>
              <a:rPr lang="cs-CZ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(1937-1948; pro mladší členy)</a:t>
            </a:r>
          </a:p>
          <a:p>
            <a:r>
              <a:rPr lang="cs-CZ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Slovo a slovesnost </a:t>
            </a:r>
            <a:r>
              <a:rPr lang="cs-CZ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(od r. 1935; recenzovaný vědecký časopis)</a:t>
            </a:r>
          </a:p>
          <a:p>
            <a:r>
              <a:rPr lang="cs-CZ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sborníky (např. v r. 1932 </a:t>
            </a:r>
            <a:r>
              <a:rPr lang="cs-CZ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Spisovná čeština a jazyková kultura</a:t>
            </a:r>
            <a:r>
              <a:rPr lang="cs-CZ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</a:p>
          <a:p>
            <a:endParaRPr lang="cs-CZ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75828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3848</TotalTime>
  <Words>1505</Words>
  <Application>Microsoft Office PowerPoint</Application>
  <PresentationFormat>Vlastní</PresentationFormat>
  <Paragraphs>153</Paragraphs>
  <Slides>25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25</vt:i4>
      </vt:variant>
    </vt:vector>
  </HeadingPairs>
  <TitlesOfParts>
    <vt:vector size="26" baseType="lpstr">
      <vt:lpstr>Motiv Office</vt:lpstr>
      <vt:lpstr>Anglická fonologie v českém prostředí  JOSEF VACHEK</vt:lpstr>
      <vt:lpstr>Obsah přednášky</vt:lpstr>
      <vt:lpstr>Josef Vachek- životopisné údaje</vt:lpstr>
      <vt:lpstr>Josef Vachek- životopisné údaje</vt:lpstr>
      <vt:lpstr>Dílo Josefa Vachka</vt:lpstr>
      <vt:lpstr>Dílo Josefa Vachka</vt:lpstr>
      <vt:lpstr>Pražský lingvistický kroužek (PLK)</vt:lpstr>
      <vt:lpstr>Pražský lingvistický kroužek (PLK)</vt:lpstr>
      <vt:lpstr>Pražský lingvistický kroužek- publikace</vt:lpstr>
      <vt:lpstr>Významní členové PLK</vt:lpstr>
      <vt:lpstr>Významní členové PLK</vt:lpstr>
      <vt:lpstr>Snímek 12</vt:lpstr>
      <vt:lpstr>Synchronní přístup ke studiu jazyka</vt:lpstr>
      <vt:lpstr>Syntagmatický v. paradigmatický vztah</vt:lpstr>
      <vt:lpstr>Dynamika jazykového systému</vt:lpstr>
      <vt:lpstr>Centrum a periferie v jaz. systému</vt:lpstr>
      <vt:lpstr>Foném</vt:lpstr>
      <vt:lpstr>Příznakovost</vt:lpstr>
      <vt:lpstr>Snímek 19</vt:lpstr>
      <vt:lpstr>The Great Vowel Shift</vt:lpstr>
      <vt:lpstr>The Great Vowel Shift</vt:lpstr>
      <vt:lpstr>Periferní foném /h/</vt:lpstr>
      <vt:lpstr>Periferní foném /h/</vt:lpstr>
      <vt:lpstr>Periferní foném /h/</vt:lpstr>
      <vt:lpstr>Periferní foném /ɳ/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 Phonetics Phonology Session 1</dc:title>
  <dc:creator>Ježek Miroslav</dc:creator>
  <cp:lastModifiedBy>Monika</cp:lastModifiedBy>
  <cp:revision>213</cp:revision>
  <dcterms:created xsi:type="dcterms:W3CDTF">2020-02-10T08:27:30Z</dcterms:created>
  <dcterms:modified xsi:type="dcterms:W3CDTF">2020-10-27T21:06:10Z</dcterms:modified>
</cp:coreProperties>
</file>