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97" r:id="rId4"/>
    <p:sldId id="301" r:id="rId5"/>
    <p:sldId id="298" r:id="rId6"/>
    <p:sldId id="302" r:id="rId7"/>
    <p:sldId id="299" r:id="rId8"/>
    <p:sldId id="305" r:id="rId9"/>
    <p:sldId id="306" r:id="rId10"/>
    <p:sldId id="304" r:id="rId11"/>
    <p:sldId id="303" r:id="rId12"/>
    <p:sldId id="300" r:id="rId13"/>
    <p:sldId id="307" r:id="rId14"/>
    <p:sldId id="320" r:id="rId15"/>
    <p:sldId id="258" r:id="rId16"/>
    <p:sldId id="308" r:id="rId17"/>
    <p:sldId id="309" r:id="rId18"/>
    <p:sldId id="310" r:id="rId19"/>
    <p:sldId id="311" r:id="rId20"/>
    <p:sldId id="313" r:id="rId21"/>
    <p:sldId id="315" r:id="rId22"/>
    <p:sldId id="316" r:id="rId23"/>
    <p:sldId id="317" r:id="rId24"/>
    <p:sldId id="318" r:id="rId25"/>
    <p:sldId id="319" r:id="rId2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555" autoAdjust="0"/>
    <p:restoredTop sz="94660"/>
  </p:normalViewPr>
  <p:slideViewPr>
    <p:cSldViewPr snapToGrid="0">
      <p:cViewPr>
        <p:scale>
          <a:sx n="69" d="100"/>
          <a:sy n="69" d="100"/>
        </p:scale>
        <p:origin x="-666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8232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28505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364516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7775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81210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66365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19335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4489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056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5956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27196-86A5-4496-A9E9-1E3F1B4234F5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30039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27196-86A5-4496-A9E9-1E3F1B4234F5}" type="datetimeFigureOut">
              <a:rPr lang="cs-CZ" smtClean="0"/>
              <a:pPr/>
              <a:t>27.10.2020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9FBCA-EC82-45CA-B95E-FBFB5F3D59B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02460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200255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Anglická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fonologie v českém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prostředí</a:t>
            </a:r>
            <a:b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JOSEF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VACHEK</a:t>
            </a:r>
            <a:endParaRPr lang="cs-CZ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Mgr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Miroslav Ježek, Ph.D.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Brno, 30. října 2020</a:t>
            </a:r>
            <a:endParaRPr lang="cs-CZ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35615" y="0"/>
            <a:ext cx="789709" cy="789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94887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Významní členové PLK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Vilém Mathesius (1882-1945)</a:t>
            </a:r>
          </a:p>
          <a:p>
            <a:pPr lvl="2"/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synchronní přístup k jazyku, pojem pružné stability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Bohuslav Havránek (1893-1978)</a:t>
            </a:r>
          </a:p>
          <a:p>
            <a:pPr lvl="2"/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bohemista a slavista, jazykový standard a funkční styly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Roman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Jakobson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(1896-1982)</a:t>
            </a:r>
          </a:p>
          <a:p>
            <a:pPr lvl="2"/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teorie binárních opozic,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příznakovost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 lingvistice, terapeutická funkce jazykových změn, funkce jazyka v teorii komunikace 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Bohumil Trnka (1895-1984)</a:t>
            </a:r>
          </a:p>
          <a:p>
            <a:pPr lvl="2"/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istorický lingvista, teorie funkčního zatížení fonémů,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fuknčně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-strukturní popis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Great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Vowel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Shift.  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Nikolaj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Trubeckoj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(1890-1938)</a:t>
            </a:r>
          </a:p>
          <a:p>
            <a:pPr lvl="2"/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ojíždějící člen (Vídeň), zakladatel fonologie, teorie fonologických opozic</a:t>
            </a:r>
          </a:p>
          <a:p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439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Významní členové PLK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Jan Mukařovský (1891-1975)</a:t>
            </a:r>
          </a:p>
          <a:p>
            <a:pPr lvl="2"/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iterární kritik a estetik, teorie poetického jazyka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Vladimír Skalička (1909-1991)</a:t>
            </a:r>
          </a:p>
          <a:p>
            <a:pPr lvl="2"/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becný jazykovědec, typologie jazyků 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František Daneš (1919-2015)</a:t>
            </a:r>
          </a:p>
          <a:p>
            <a:pPr lvl="2"/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ohemista, 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Slovník spisovné češtiny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Libuše Dušková (1930)</a:t>
            </a:r>
          </a:p>
          <a:p>
            <a:pPr lvl="2"/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yntaktička,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komparatička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Mluvnice současné angličtiny na pozadí češtiny</a:t>
            </a:r>
          </a:p>
          <a:p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104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4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endParaRPr lang="cs-CZ" sz="4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cs-CZ" sz="4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Klíčové </a:t>
            </a:r>
            <a:r>
              <a:rPr lang="cs-CZ" sz="44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pojmy PLK</a:t>
            </a:r>
            <a:endParaRPr lang="cs-CZ" sz="4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912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Synchronní</a:t>
            </a:r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přístup ke studiu jazyka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Také nazýván </a:t>
            </a:r>
            <a:r>
              <a:rPr lang="cs-CZ" b="1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statický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Doplňuje (nenahrazuje) do té doby dominantní přístup </a:t>
            </a:r>
            <a:r>
              <a:rPr lang="cs-CZ" b="1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diachronní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Lingvistika je v podání PLK disciplínou </a:t>
            </a:r>
            <a:r>
              <a:rPr lang="cs-CZ" b="1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analyticko-srovnávací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(do té doby </a:t>
            </a:r>
            <a:r>
              <a:rPr lang="cs-CZ" b="1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historicko-srovnávací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 umožňuje srovnání i nepříbuzných jazyků (např. češtiny a angličtiny). 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Hlavní rozdíl mezi strukturalismem PLK a historizující lingvistikou je však v strukturním (a nikoliv atomizujícím) přístupu. </a:t>
            </a:r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struktura=systém, </a:t>
            </a:r>
            <a:r>
              <a:rPr lang="cs-CZ" b="1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paradigmatický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(vertikální varianty jediné jednotky) a </a:t>
            </a:r>
            <a:r>
              <a:rPr lang="cs-CZ" b="1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syntagmatický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vztah mezi jednotkami (lineární spojení nejméně dvou jednotek na základě jejich kompatibility)</a:t>
            </a:r>
          </a:p>
          <a:p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4838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Syntagmatický v. paradigmatický vztah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C:\Users\Monika\Desktop\image0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46909" y="1547455"/>
            <a:ext cx="9722069" cy="45208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74838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Dynamika</a:t>
            </a:r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jazykového systému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Také nazývána </a:t>
            </a:r>
            <a:r>
              <a:rPr lang="cs-CZ" b="1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pružná stabilita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Jazykový systém je </a:t>
            </a:r>
            <a:r>
              <a:rPr lang="cs-CZ" b="1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otevřený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každá změna vyvolává další změny ve stejné úrovni i v úrovních jiných (fonologická, morfologická, syntaktická apod.).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Tyto změny probíhají neustále ad infinitum=&gt;jedná se o jednu z jazykových univerzálií. 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Změny v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jaz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systému mají často</a:t>
            </a:r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cs-CZ" b="1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terapeutickou funkci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(tj. probíhají jako reakce na ohrožení stability systému např. vývoj otevřených samohlásek v AJ po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Great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Vowel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Shift, viz. níže).</a:t>
            </a:r>
          </a:p>
          <a:p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Jakobson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používá termín </a:t>
            </a:r>
            <a:r>
              <a:rPr lang="cs-CZ" b="1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teleologický vysvětlovací princip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 </a:t>
            </a: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562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Centrum</a:t>
            </a:r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cs-CZ" sz="4000" b="1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periferie</a:t>
            </a:r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 </a:t>
            </a:r>
            <a:r>
              <a:rPr lang="cs-CZ" sz="40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jaz</a:t>
            </a:r>
            <a:r>
              <a:rPr lang="cs-CZ" sz="40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systému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Uzavřené centrum v. otevřená periferie. 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centru bývají zpravidla silně integrované prvky, kdežto na periferii spíše ty integrované slabě, tj. prvky s velkým/malým </a:t>
            </a:r>
            <a:r>
              <a:rPr lang="cs-CZ" b="1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funkčním zatížením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Funkční zatížení- míra integrace prvku v systému, ve fonologii zejména pomocí opozic (hláska /h/ v angličtině) nebo četnosti použití (hláska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cs-CZ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ɳ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angličtině).   </a:t>
            </a: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370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Foném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Jeden z klíčových pojmů v lingvistice vůbec. 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Rozpracován především v </a:t>
            </a:r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Grundzüge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der </a:t>
            </a:r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Phonologie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Trubeckoj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1939), ačkoliv koncept sám je starší. 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Nejmenší část zvukové stránky řeči s rozlišovací funkcí v konkrétním jazykovém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systému (</a:t>
            </a:r>
            <a:r>
              <a:rPr lang="cs-CZ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it-</a:t>
            </a:r>
            <a:r>
              <a:rPr lang="cs-CZ" b="1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Abstraktní jednotka realizovaná pomocí alofonů (srovnej např. /n/ and /ŋ/ v AJ a ČJ: </a:t>
            </a:r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thin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thing</a:t>
            </a:r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v. 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pán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banka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Fonémy jsou analyzovány podle </a:t>
            </a:r>
            <a:r>
              <a:rPr lang="cs-CZ" b="1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distinktivních rysů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které tvoří systém </a:t>
            </a:r>
            <a:r>
              <a:rPr lang="cs-CZ" b="1" u="sng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fonologických protikladů (opozic)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např. znělost/neznělost souhlásek nebo délka či otevřenost.</a:t>
            </a: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151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Příznakovost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Popisuje kontrast mezi dvěma elementy: přítomnost jevu (např. znělosti) je brána jako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příznakovost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zatímco jeho absence jako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nepříznakovost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Dnes použití širší a popisuje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obvyklost/četnost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určitého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jevu, případně sémantickou šíři: </a:t>
            </a:r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/r/ po samohláskách v GB angličtině příznakové, v US nepříznakové;</a:t>
            </a:r>
          </a:p>
          <a:p>
            <a:pPr lvl="1"/>
            <a:r>
              <a:rPr lang="cs-CZ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 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 nepříznakové slovo z hlediska rodu, 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lvice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příznakové;</a:t>
            </a:r>
          </a:p>
          <a:p>
            <a:pPr lvl="1"/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 jsi starý?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 nepříznakové, 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 jsi mladý? </a:t>
            </a:r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říznakové.  </a:t>
            </a: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515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44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endParaRPr lang="cs-CZ" sz="44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cs-CZ" sz="44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Příklady</a:t>
            </a:r>
          </a:p>
        </p:txBody>
      </p:sp>
    </p:spTree>
    <p:extLst>
      <p:ext uri="{BB962C8B-B14F-4D97-AF65-F5344CB8AC3E}">
        <p14:creationId xmlns="" xmlns:p14="http://schemas.microsoft.com/office/powerpoint/2010/main" val="156912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Obsah přednášky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životopisné údaje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dílo J. Vachka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Pražský lingvistický kroužek</a:t>
            </a:r>
          </a:p>
          <a:p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unkčně-strukturální přístup ke studiu jazyka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příklady</a:t>
            </a:r>
          </a:p>
          <a:p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0562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Great Vowel Shift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3">
              <a:buNone/>
            </a:pP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Obrázek 3" descr="Great_Vowel_Shift2b.sv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036" y="1288473"/>
            <a:ext cx="9628909" cy="4696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Great Vowel Shift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určité fázi zcela chybí plně otevřené dlouhé samohlásky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[a:], 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ɑ: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stejně jako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polootevřené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ɔ: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velmi nerovnoměrné funkční zatížení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dlohých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samohlásek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law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ʊ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ɔ: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];</a:t>
            </a:r>
          </a:p>
          <a:p>
            <a:pPr lvl="1"/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father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past, </a:t>
            </a:r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answer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[a]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 [a:];</a:t>
            </a:r>
          </a:p>
          <a:p>
            <a:pPr lvl="1"/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ztráta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/l/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lm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ɑ: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]; </a:t>
            </a:r>
          </a:p>
          <a:p>
            <a:pPr lvl="1"/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ztráta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/r/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north 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park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 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ɔ: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ɑ: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]. </a:t>
            </a:r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Dochází k obnovení rovnoměrného zatížení celého systému.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3">
              <a:buNone/>
            </a:pP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Periferní foném /h/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Funkční zatížení v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Old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English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vysoké, postupně dochází k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periferizaci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(omezení výskytu, četnosti). </a:t>
            </a:r>
          </a:p>
          <a:p>
            <a:pPr lvl="1"/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nighte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ɪhtə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-&gt;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en-US" dirty="0" err="1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ɪ:tə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night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lvl="1"/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seohan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seohan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-&gt;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seoan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-&gt;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se:on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seen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lvl="1"/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hrafen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[hr],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hlaford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[hl],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hnutu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a 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hwil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[hw] -&gt; [r], [l], [n] a [w]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raven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lord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nut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while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/h/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omezeno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podstat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ě jen na začátky slov (přízvučné slabiky), např. </a:t>
            </a:r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history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ahead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 hlediska strukturálního došlo k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izolaci /h/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 eliminaci dalších velárních/uvulárních frikativ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ɣ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a [</a:t>
            </a:r>
            <a:r>
              <a:rPr lang="el-GR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χ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 v Middle English. </a:t>
            </a:r>
          </a:p>
          <a:p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3">
              <a:buNone/>
            </a:pP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Periferní foném /h/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C:\Users\Monika\Desktop\Consonantchart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62545" y="1163114"/>
            <a:ext cx="9129798" cy="53346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Periferní foném /h/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/h/ je v mnoha dialektech britské angličtiny částečně eliminováno, v některých téměř úplně (např.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Cockney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Protitlak: standardizace výslovnosti pod vlivem pravopisu (od 18. století).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některých slovech ale zůstává /h/ nevyslovené (</a:t>
            </a:r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heir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honest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jinde osciluje (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hotel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history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herb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/h/-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dropping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dnes velmi výrazným šiboletem, dělícím spol. třídy. 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Pokus o reintegraci /h/: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glottal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stop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[</a:t>
            </a:r>
            <a:r>
              <a:rPr lang="en-US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ʔ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]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en-US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3">
              <a:buNone/>
            </a:pPr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Periferní foném /</a:t>
            </a:r>
            <a:r>
              <a:rPr lang="cs-CZ" sz="4000" dirty="0" smtClean="0">
                <a:solidFill>
                  <a:srgbClr val="002060"/>
                </a:solidFill>
                <a:latin typeface="Tahoma"/>
                <a:ea typeface="Tahoma"/>
                <a:cs typeface="Tahoma"/>
              </a:rPr>
              <a:t>ɳ</a:t>
            </a:r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Fon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émem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pouze na konci morfémů (</a:t>
            </a:r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singer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ale ne </a:t>
            </a:r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finger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kde je pouhým alofonem /n/). 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Ale foném s velmi malým funkčním zatížením (nikdy na začátku slabik, uprostřed jen výjimečně)-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tendence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eliminaci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nepřízvučných slabikách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shoppin</a:t>
            </a:r>
            <a:r>
              <a:rPr lang="en-US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nikoliv v přízvučných (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king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Nicméně strukturně je velmi dobře integrován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tabulka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íže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spolu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 </a:t>
            </a:r>
            <a:r>
              <a:rPr lang="en-US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podporou</a:t>
            </a:r>
            <a:r>
              <a:rPr lang="en-US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ýslovnosti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dle pravopisu zůstává fonematický status nezměněn. </a:t>
            </a:r>
          </a:p>
          <a:p>
            <a:endParaRPr lang="en-GB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2198254" y="4959157"/>
          <a:ext cx="510309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6328"/>
                <a:gridCol w="1690254"/>
                <a:gridCol w="1856509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/p/</a:t>
                      </a:r>
                      <a:endParaRPr lang="en-GB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/t/</a:t>
                      </a:r>
                      <a:endParaRPr lang="en-GB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/k/</a:t>
                      </a:r>
                      <a:endParaRPr lang="en-GB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/b/</a:t>
                      </a:r>
                      <a:endParaRPr lang="en-GB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/d/</a:t>
                      </a:r>
                      <a:endParaRPr lang="en-GB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/g/</a:t>
                      </a:r>
                      <a:endParaRPr lang="en-GB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/m/</a:t>
                      </a:r>
                      <a:endParaRPr lang="en-GB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/n/</a:t>
                      </a:r>
                      <a:endParaRPr lang="en-GB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/ɳ/</a:t>
                      </a:r>
                      <a:endParaRPr lang="en-GB" dirty="0">
                        <a:solidFill>
                          <a:srgbClr val="00206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6476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Josef Vachek- životopisné údaje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1.3.1909-31.3.1996</a:t>
            </a:r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1927- začátek studia na FF UK (bohemistika a anglistika)</a:t>
            </a:r>
          </a:p>
          <a:p>
            <a:r>
              <a:rPr lang="cs-CZ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1930- studentský sekretář Pražského lingvistického kroužku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jaro 1931- přijat za řádného člena PLK</a:t>
            </a:r>
          </a:p>
          <a:p>
            <a:r>
              <a:rPr lang="cs-CZ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30. léta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+ 2. sv. válka- učitel na Českoslovanské akademii obchodní</a:t>
            </a:r>
          </a:p>
          <a:p>
            <a:r>
              <a:rPr lang="cs-CZ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květen 1945- lektor AJ na FF UK, nabídka z Brna, habilitační řízení, od roku 1947 řádný profesor na FF MU. </a:t>
            </a:r>
          </a:p>
          <a:p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eden 1961- odchod na Ústav pro jazyk český při Československé akademii věd. </a:t>
            </a:r>
            <a:endParaRPr lang="cs-CZ" sz="28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558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Josef Vachek- životopisné údaje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60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léta- přednáškové turné v záp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adní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Evropě, dva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roky působení na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zahr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aničních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niverzitách, zejména v Holandsku. 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1971- odchod na Slovensko (Bratislava, Prešov)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1979- důchod</a:t>
            </a:r>
            <a:endParaRPr lang="cs-CZ" sz="28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4524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Dílo Josefa Vachka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Přednáška o fonologické povaze dvojhlásek (1931, přijetí do PLK, později stejné téma v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dokt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orské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disertaci)</a:t>
            </a:r>
          </a:p>
          <a:p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Česká mluvnice a cvičebnice pro obchodní akademie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(1945)</a:t>
            </a:r>
          </a:p>
          <a:p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Anglicky svěže a spolehlivě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(1946)</a:t>
            </a:r>
          </a:p>
          <a:p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Brno </a:t>
            </a:r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Studies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English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(sborník brněnské anglistiky, od r. 1959)</a:t>
            </a:r>
          </a:p>
          <a:p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Prague </a:t>
            </a:r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School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Reader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Linguistics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(1964)</a:t>
            </a:r>
          </a:p>
          <a:p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Linguistic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School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Prague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(1966)</a:t>
            </a:r>
          </a:p>
          <a:p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Dynamika fonologického systému současné spisovné češtiny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(1968)</a:t>
            </a:r>
          </a:p>
          <a:p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základů Pražské jazykovědné školy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(1970)</a:t>
            </a:r>
          </a:p>
          <a:p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sz="28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664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Dílo Josefa Vachka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>
            <a:normAutofit/>
          </a:bodyPr>
          <a:lstStyle/>
          <a:p>
            <a:r>
              <a:rPr lang="cs-CZ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cs-CZ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Brief</a:t>
            </a:r>
            <a:r>
              <a:rPr lang="cs-CZ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Survey</a:t>
            </a:r>
            <a:r>
              <a:rPr lang="cs-CZ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cs-CZ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lang="cs-CZ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Historical</a:t>
            </a:r>
            <a:r>
              <a:rPr lang="cs-CZ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Development</a:t>
            </a:r>
            <a:r>
              <a:rPr lang="cs-CZ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cs-CZ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English</a:t>
            </a:r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(2 </a:t>
            </a:r>
            <a:r>
              <a:rPr lang="cs-CZ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vols</a:t>
            </a:r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1972 and 1975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cs-CZ" i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Written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Language</a:t>
            </a:r>
            <a:r>
              <a:rPr lang="cs-CZ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General </a:t>
            </a:r>
            <a:r>
              <a:rPr lang="cs-CZ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Problems</a:t>
            </a:r>
            <a:r>
              <a:rPr lang="cs-CZ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cs-CZ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Problems</a:t>
            </a:r>
            <a:r>
              <a:rPr lang="cs-CZ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cs-CZ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English</a:t>
            </a:r>
            <a:r>
              <a:rPr lang="cs-CZ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(1973)</a:t>
            </a:r>
          </a:p>
          <a:p>
            <a:r>
              <a:rPr lang="cs-CZ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Selected</a:t>
            </a:r>
            <a:r>
              <a:rPr lang="cs-CZ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Writings</a:t>
            </a:r>
            <a:r>
              <a:rPr lang="cs-CZ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</a:t>
            </a:r>
            <a:r>
              <a:rPr lang="cs-CZ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English</a:t>
            </a:r>
            <a:r>
              <a:rPr lang="cs-CZ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General </a:t>
            </a:r>
            <a:r>
              <a:rPr lang="cs-CZ" i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Linguistics</a:t>
            </a:r>
            <a:r>
              <a:rPr lang="cs-CZ" i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(1976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Historický vývoj angličtiny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(1994)</a:t>
            </a:r>
          </a:p>
          <a:p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Prolegomena k dějinám Pražské školy jazykovědné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(1999)</a:t>
            </a:r>
          </a:p>
          <a:p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Lingvistický slovník pražské školy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(2005, česká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verze; původně francouzsky v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r. 1960)</a:t>
            </a:r>
            <a:endParaRPr lang="cs-CZ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cs-CZ" sz="28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80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Pražský lingvistický kroužek (PLK)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schůzka v rámci anglického semináře- říjen 1926. </a:t>
            </a:r>
          </a:p>
          <a:p>
            <a:pPr lvl="1"/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Vilém Mathesius (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 potenciálnosti jevů jazykových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1911)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Zakládající členové: Vilém Mathesius, Bohuslav Havránek, Bohumil Trnka, Roman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Jakobson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Jan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Rypka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přednáška dr. </a:t>
            </a:r>
            <a:r>
              <a:rPr lang="cs-CZ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Beckera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 Lipska. 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Původně jen volné sdružení, od r. 1930 řádně schváleným spolkem (stanovy a cíl činnosti). 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Konference: Haag 1928 (jaká metoda nejlepší pro studium jazyka; shoda se školou ženevskou), Praha 1929 (Sjezd slavistů; vznik Tezí PLK), Praha 1930 (fonologická konference), Ženeva 1931, Amsterodam (1932), Londýn (1935), Řím (1936)   </a:t>
            </a:r>
          </a:p>
        </p:txBody>
      </p:sp>
    </p:spTree>
    <p:extLst>
      <p:ext uri="{BB962C8B-B14F-4D97-AF65-F5344CB8AC3E}">
        <p14:creationId xmlns="" xmlns:p14="http://schemas.microsoft.com/office/powerpoint/2010/main" val="241010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Pražský lingvistický kroužek (PLK)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 2.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sv.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válce:</a:t>
            </a:r>
          </a:p>
          <a:p>
            <a:pPr lvl="1"/>
            <a:r>
              <a:rPr lang="cs-CZ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odchod </a:t>
            </a:r>
            <a:r>
              <a:rPr lang="cs-CZ" sz="28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Trubeckého</a:t>
            </a:r>
            <a:r>
              <a:rPr lang="cs-CZ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Mathesia, </a:t>
            </a:r>
            <a:r>
              <a:rPr lang="cs-CZ" sz="2800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Jakobsona</a:t>
            </a:r>
            <a:endParaRPr lang="cs-CZ" sz="2800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cs-CZ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konflikt se sovětskou lingvistikou-marrismus (</a:t>
            </a:r>
            <a:r>
              <a:rPr lang="cs-CZ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strukturalismus odsouzen coby buržoazní </a:t>
            </a:r>
            <a:r>
              <a:rPr lang="cs-CZ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pavěda)</a:t>
            </a:r>
          </a:p>
          <a:p>
            <a:pPr lvl="1"/>
            <a:r>
              <a:rPr lang="cs-CZ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formálně ukončen v r. 1951</a:t>
            </a:r>
          </a:p>
          <a:p>
            <a:pPr lvl="1"/>
            <a:r>
              <a:rPr lang="cs-CZ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změněn název a kroužek přežívá ve velmi okleštěné podobě</a:t>
            </a:r>
          </a:p>
          <a:p>
            <a:pPr lvl="1"/>
            <a:r>
              <a:rPr lang="cs-CZ" sz="28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cs-CZ" sz="28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bnoven po roce 1989</a:t>
            </a:r>
          </a:p>
          <a:p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9380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Pražský lingvistický kroužek- publikace</a:t>
            </a:r>
            <a:endParaRPr lang="en-GB" sz="4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4846927"/>
          </a:xfrm>
        </p:spPr>
        <p:txBody>
          <a:bodyPr/>
          <a:lstStyle/>
          <a:p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Travaux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Cercle </a:t>
            </a:r>
            <a:r>
              <a:rPr lang="cs-CZ" i="1" dirty="0" err="1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Linguistique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Prague</a:t>
            </a:r>
            <a:r>
              <a:rPr lang="cs-CZ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(1929-1939 a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1964-1971; v 60. letech pod vedením Josefa Vachka);</a:t>
            </a:r>
          </a:p>
          <a:p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Spisy Pražského lingvistického kroužku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(1937-1948; pro mladší členy)</a:t>
            </a:r>
          </a:p>
          <a:p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Slovo a slovesnost 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(od r. 1935; recenzovaný vědecký časopis)</a:t>
            </a:r>
          </a:p>
          <a:p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sborníky (např. v r. 1932 </a:t>
            </a:r>
            <a:r>
              <a:rPr lang="cs-CZ" i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Spisovná čeština a jazyková kultura</a:t>
            </a:r>
            <a:r>
              <a:rPr lang="cs-CZ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endParaRPr lang="cs-CZ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7582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3848</TotalTime>
  <Words>1505</Words>
  <Application>Microsoft Office PowerPoint</Application>
  <PresentationFormat>Vlastní</PresentationFormat>
  <Paragraphs>153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Office</vt:lpstr>
      <vt:lpstr>Anglická fonologie v českém prostředí  JOSEF VACHEK</vt:lpstr>
      <vt:lpstr>Obsah přednášky</vt:lpstr>
      <vt:lpstr>Josef Vachek- životopisné údaje</vt:lpstr>
      <vt:lpstr>Josef Vachek- životopisné údaje</vt:lpstr>
      <vt:lpstr>Dílo Josefa Vachka</vt:lpstr>
      <vt:lpstr>Dílo Josefa Vachka</vt:lpstr>
      <vt:lpstr>Pražský lingvistický kroužek (PLK)</vt:lpstr>
      <vt:lpstr>Pražský lingvistický kroužek (PLK)</vt:lpstr>
      <vt:lpstr>Pražský lingvistický kroužek- publikace</vt:lpstr>
      <vt:lpstr>Významní členové PLK</vt:lpstr>
      <vt:lpstr>Významní členové PLK</vt:lpstr>
      <vt:lpstr>Snímek 12</vt:lpstr>
      <vt:lpstr>Synchronní přístup ke studiu jazyka</vt:lpstr>
      <vt:lpstr>Syntagmatický v. paradigmatický vztah</vt:lpstr>
      <vt:lpstr>Dynamika jazykového systému</vt:lpstr>
      <vt:lpstr>Centrum a periferie v jaz. systému</vt:lpstr>
      <vt:lpstr>Foném</vt:lpstr>
      <vt:lpstr>Příznakovost</vt:lpstr>
      <vt:lpstr>Snímek 19</vt:lpstr>
      <vt:lpstr>The Great Vowel Shift</vt:lpstr>
      <vt:lpstr>The Great Vowel Shift</vt:lpstr>
      <vt:lpstr>Periferní foném /h/</vt:lpstr>
      <vt:lpstr>Periferní foném /h/</vt:lpstr>
      <vt:lpstr>Periferní foném /h/</vt:lpstr>
      <vt:lpstr>Periferní foném /ɳ/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Phonetics Phonology Session 1</dc:title>
  <dc:creator>Ježek Miroslav</dc:creator>
  <cp:lastModifiedBy>Monika</cp:lastModifiedBy>
  <cp:revision>213</cp:revision>
  <dcterms:created xsi:type="dcterms:W3CDTF">2020-02-10T08:27:30Z</dcterms:created>
  <dcterms:modified xsi:type="dcterms:W3CDTF">2020-10-27T21:06:10Z</dcterms:modified>
</cp:coreProperties>
</file>