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cf0b83b54c4bac9f" providerId="LiveId" clId="{19CC6E89-95C2-4473-863C-513A743F6988}"/>
    <pc:docChg chg="modSld sldOrd">
      <pc:chgData name=" " userId="cf0b83b54c4bac9f" providerId="LiveId" clId="{19CC6E89-95C2-4473-863C-513A743F6988}" dt="2020-11-24T11:37:11.644" v="142"/>
      <pc:docMkLst>
        <pc:docMk/>
      </pc:docMkLst>
      <pc:sldChg chg="modSp mod">
        <pc:chgData name=" " userId="cf0b83b54c4bac9f" providerId="LiveId" clId="{19CC6E89-95C2-4473-863C-513A743F6988}" dt="2020-11-24T11:08:54.273" v="140" actId="20577"/>
        <pc:sldMkLst>
          <pc:docMk/>
          <pc:sldMk cId="2979485464" sldId="258"/>
        </pc:sldMkLst>
        <pc:spChg chg="mod">
          <ac:chgData name=" " userId="cf0b83b54c4bac9f" providerId="LiveId" clId="{19CC6E89-95C2-4473-863C-513A743F6988}" dt="2020-11-24T11:08:54.273" v="140" actId="20577"/>
          <ac:spMkLst>
            <pc:docMk/>
            <pc:sldMk cId="2979485464" sldId="258"/>
            <ac:spMk id="3" creationId="{894E3EC0-FA21-49BB-AD7C-2D04620B1482}"/>
          </ac:spMkLst>
        </pc:spChg>
      </pc:sldChg>
      <pc:sldChg chg="ord">
        <pc:chgData name=" " userId="cf0b83b54c4bac9f" providerId="LiveId" clId="{19CC6E89-95C2-4473-863C-513A743F6988}" dt="2020-11-24T11:37:11.644" v="142"/>
        <pc:sldMkLst>
          <pc:docMk/>
          <pc:sldMk cId="423644753" sldId="266"/>
        </pc:sldMkLst>
      </pc:sldChg>
      <pc:sldChg chg="modSp mod">
        <pc:chgData name=" " userId="cf0b83b54c4bac9f" providerId="LiveId" clId="{19CC6E89-95C2-4473-863C-513A743F6988}" dt="2020-11-24T01:29:08.597" v="120" actId="20577"/>
        <pc:sldMkLst>
          <pc:docMk/>
          <pc:sldMk cId="2920524970" sldId="267"/>
        </pc:sldMkLst>
        <pc:spChg chg="mod">
          <ac:chgData name=" " userId="cf0b83b54c4bac9f" providerId="LiveId" clId="{19CC6E89-95C2-4473-863C-513A743F6988}" dt="2020-11-24T01:29:08.597" v="120" actId="20577"/>
          <ac:spMkLst>
            <pc:docMk/>
            <pc:sldMk cId="2920524970" sldId="267"/>
            <ac:spMk id="3" creationId="{67BAE137-7321-4023-A86E-30D4EE2E5FD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0376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5380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285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2124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2435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7305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6265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4940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3415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1EAACC7-3B3F-47D1-959A-EF58926E955E}" type="datetimeFigureOut">
              <a:rPr lang="en-US" smtClean="0"/>
              <a:t>11/24/2020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7175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4863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690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3788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8398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7474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1EAACC7-3B3F-47D1-959A-EF58926E955E}" type="datetimeFigureOut">
              <a:rPr lang="en-US" smtClean="0"/>
              <a:t>11/24/2020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3616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8642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EAACC7-3B3F-47D1-959A-EF58926E955E}" type="datetimeFigureOut">
              <a:rPr lang="en-US" smtClean="0"/>
              <a:t>11/24/2020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97599252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C786-D819-4758-A391-EF5F8D8B27D4}"/>
              </a:ext>
            </a:extLst>
          </p:cNvPr>
          <p:cNvSpPr>
            <a:spLocks noGrp="1"/>
          </p:cNvSpPr>
          <p:nvPr>
            <p:ph type="ctrTitle"/>
          </p:nvPr>
        </p:nvSpPr>
        <p:spPr>
          <a:xfrm>
            <a:off x="871870" y="749595"/>
            <a:ext cx="5645888" cy="3902149"/>
          </a:xfrm>
        </p:spPr>
        <p:txBody>
          <a:bodyPr anchor="t">
            <a:normAutofit/>
          </a:bodyPr>
          <a:lstStyle/>
          <a:p>
            <a:pPr algn="l"/>
            <a:r>
              <a:rPr lang="en-GB" sz="4100"/>
              <a:t>Neoliberalism: The Globalisation of American Capitalism and its consequences</a:t>
            </a:r>
          </a:p>
        </p:txBody>
      </p:sp>
      <p:sp>
        <p:nvSpPr>
          <p:cNvPr id="3" name="Subtitle 2">
            <a:extLst>
              <a:ext uri="{FF2B5EF4-FFF2-40B4-BE49-F238E27FC236}">
                <a16:creationId xmlns:a16="http://schemas.microsoft.com/office/drawing/2014/main" id="{2442EDFD-F9CE-43F3-BB72-E55E3946A078}"/>
              </a:ext>
            </a:extLst>
          </p:cNvPr>
          <p:cNvSpPr>
            <a:spLocks noGrp="1"/>
          </p:cNvSpPr>
          <p:nvPr>
            <p:ph type="subTitle" idx="1"/>
          </p:nvPr>
        </p:nvSpPr>
        <p:spPr>
          <a:xfrm>
            <a:off x="871870" y="4651745"/>
            <a:ext cx="4890977" cy="999460"/>
          </a:xfrm>
        </p:spPr>
        <p:txBody>
          <a:bodyPr anchor="b">
            <a:normAutofit/>
          </a:bodyPr>
          <a:lstStyle/>
          <a:p>
            <a:pPr algn="l"/>
            <a:endParaRPr lang="en-GB" dirty="0"/>
          </a:p>
        </p:txBody>
      </p:sp>
      <p:pic>
        <p:nvPicPr>
          <p:cNvPr id="14" name="Picture 3">
            <a:extLst>
              <a:ext uri="{FF2B5EF4-FFF2-40B4-BE49-F238E27FC236}">
                <a16:creationId xmlns:a16="http://schemas.microsoft.com/office/drawing/2014/main" id="{EB8E5515-C035-4516-83A8-DD20B5989C22}"/>
              </a:ext>
            </a:extLst>
          </p:cNvPr>
          <p:cNvPicPr>
            <a:picLocks noChangeAspect="1"/>
          </p:cNvPicPr>
          <p:nvPr/>
        </p:nvPicPr>
        <p:blipFill rotWithShape="1">
          <a:blip r:embed="rId2"/>
          <a:srcRect l="16431" r="22506"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spTree>
    <p:extLst>
      <p:ext uri="{BB962C8B-B14F-4D97-AF65-F5344CB8AC3E}">
        <p14:creationId xmlns:p14="http://schemas.microsoft.com/office/powerpoint/2010/main" val="194464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9C737D5-EC03-4CA3-A2EC-1D6DDBC433D7}"/>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Neoliberalism, Inequality, and ‘Fair Trade’</a:t>
            </a:r>
          </a:p>
        </p:txBody>
      </p:sp>
      <p:sp>
        <p:nvSpPr>
          <p:cNvPr id="3" name="Content Placeholder 2">
            <a:extLst>
              <a:ext uri="{FF2B5EF4-FFF2-40B4-BE49-F238E27FC236}">
                <a16:creationId xmlns:a16="http://schemas.microsoft.com/office/drawing/2014/main" id="{61706BC3-2E6D-42C9-9758-40DDB00DE3CE}"/>
              </a:ext>
            </a:extLst>
          </p:cNvPr>
          <p:cNvSpPr>
            <a:spLocks noGrp="1"/>
          </p:cNvSpPr>
          <p:nvPr>
            <p:ph idx="1"/>
          </p:nvPr>
        </p:nvSpPr>
        <p:spPr>
          <a:xfrm>
            <a:off x="1103312" y="2763520"/>
            <a:ext cx="8946541" cy="3484879"/>
          </a:xfrm>
        </p:spPr>
        <p:txBody>
          <a:bodyPr>
            <a:normAutofit/>
          </a:bodyPr>
          <a:lstStyle/>
          <a:p>
            <a:pPr>
              <a:lnSpc>
                <a:spcPct val="90000"/>
              </a:lnSpc>
            </a:pPr>
            <a:r>
              <a:rPr lang="en-GB" sz="1900"/>
              <a:t>‘Free Trade’ tends to benefit the richest (in all countries), often widening the gap between the rich and poor. Overall ‘economic growth’ does not filter down to poorer people-in developing or developed countries.</a:t>
            </a:r>
          </a:p>
          <a:p>
            <a:pPr>
              <a:lnSpc>
                <a:spcPct val="90000"/>
              </a:lnSpc>
            </a:pPr>
            <a:endParaRPr lang="en-GB" sz="1900"/>
          </a:p>
          <a:p>
            <a:pPr>
              <a:lnSpc>
                <a:spcPct val="90000"/>
              </a:lnSpc>
            </a:pPr>
            <a:r>
              <a:rPr lang="en-GB" sz="1900"/>
              <a:t>Global Economic Order historically heavily dominated by US and Multinational Corporations.</a:t>
            </a:r>
          </a:p>
          <a:p>
            <a:pPr>
              <a:lnSpc>
                <a:spcPct val="90000"/>
              </a:lnSpc>
            </a:pPr>
            <a:endParaRPr lang="en-GB" sz="1900"/>
          </a:p>
          <a:p>
            <a:pPr>
              <a:lnSpc>
                <a:spcPct val="90000"/>
              </a:lnSpc>
            </a:pPr>
            <a:r>
              <a:rPr lang="en-GB" sz="1900"/>
              <a:t>Led again to the ‘dehumanization’ of blue-collar and poorer labourers who are seen as units of production of ‘economic growth’ rather than taking care of welfare, job security, etc. </a:t>
            </a:r>
          </a:p>
          <a:p>
            <a:pPr>
              <a:lnSpc>
                <a:spcPct val="90000"/>
              </a:lnSpc>
            </a:pPr>
            <a:endParaRPr lang="en-GB" sz="1900"/>
          </a:p>
          <a:p>
            <a:pPr marL="0" indent="0">
              <a:lnSpc>
                <a:spcPct val="90000"/>
              </a:lnSpc>
              <a:buNone/>
            </a:pPr>
            <a:endParaRPr lang="en-GB" sz="1900"/>
          </a:p>
        </p:txBody>
      </p:sp>
    </p:spTree>
    <p:extLst>
      <p:ext uri="{BB962C8B-B14F-4D97-AF65-F5344CB8AC3E}">
        <p14:creationId xmlns:p14="http://schemas.microsoft.com/office/powerpoint/2010/main" val="31428514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154559F-6997-44BC-A073-5B912B200B38}"/>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NAFTA, Neoliberalism and Femicides in Ciudad Juarez</a:t>
            </a:r>
          </a:p>
        </p:txBody>
      </p:sp>
      <p:sp>
        <p:nvSpPr>
          <p:cNvPr id="3" name="Content Placeholder 2">
            <a:extLst>
              <a:ext uri="{FF2B5EF4-FFF2-40B4-BE49-F238E27FC236}">
                <a16:creationId xmlns:a16="http://schemas.microsoft.com/office/drawing/2014/main" id="{A2E40797-354D-4407-8B39-C4E4E55F035B}"/>
              </a:ext>
            </a:extLst>
          </p:cNvPr>
          <p:cNvSpPr>
            <a:spLocks noGrp="1"/>
          </p:cNvSpPr>
          <p:nvPr>
            <p:ph idx="1"/>
          </p:nvPr>
        </p:nvSpPr>
        <p:spPr>
          <a:xfrm>
            <a:off x="1103312" y="2763520"/>
            <a:ext cx="8946541" cy="3484879"/>
          </a:xfrm>
        </p:spPr>
        <p:txBody>
          <a:bodyPr>
            <a:normAutofit/>
          </a:bodyPr>
          <a:lstStyle/>
          <a:p>
            <a:pPr>
              <a:lnSpc>
                <a:spcPct val="90000"/>
              </a:lnSpc>
            </a:pPr>
            <a:r>
              <a:rPr lang="en-GB" sz="1700"/>
              <a:t>NAFTA (North American Free Trade Association) a ‘Cornerstone’ of Global Neoliberal Order. Premised in Three Key Neoliberal Tenets dictated by the US, the Dominant Partner.</a:t>
            </a:r>
          </a:p>
          <a:p>
            <a:pPr>
              <a:lnSpc>
                <a:spcPct val="90000"/>
              </a:lnSpc>
            </a:pPr>
            <a:r>
              <a:rPr lang="en-GB" sz="1700"/>
              <a:t>No </a:t>
            </a:r>
            <a:r>
              <a:rPr lang="en-GB" sz="1700" err="1"/>
              <a:t>Tarriffs</a:t>
            </a:r>
            <a:r>
              <a:rPr lang="en-GB" sz="1700"/>
              <a:t> or External Protections for Industry</a:t>
            </a:r>
          </a:p>
          <a:p>
            <a:pPr>
              <a:lnSpc>
                <a:spcPct val="90000"/>
              </a:lnSpc>
            </a:pPr>
            <a:r>
              <a:rPr lang="en-GB" sz="1700"/>
              <a:t>‘Most Favoured Nation’ Principle means no two countries can be treated differently and Government contracts must be offered to all three countries equally.</a:t>
            </a:r>
          </a:p>
          <a:p>
            <a:pPr>
              <a:lnSpc>
                <a:spcPct val="90000"/>
              </a:lnSpc>
            </a:pPr>
            <a:r>
              <a:rPr lang="en-GB" sz="1700"/>
              <a:t>Patents must apply universally all three countries.</a:t>
            </a:r>
          </a:p>
          <a:p>
            <a:pPr>
              <a:lnSpc>
                <a:spcPct val="90000"/>
              </a:lnSpc>
            </a:pPr>
            <a:endParaRPr lang="en-GB" sz="1700"/>
          </a:p>
          <a:p>
            <a:pPr>
              <a:lnSpc>
                <a:spcPct val="90000"/>
              </a:lnSpc>
            </a:pPr>
            <a:r>
              <a:rPr lang="en-GB" sz="1700"/>
              <a:t>OVERALL PURPOSE: TO ALLOW CORPORATIONS MAXIMAL ACCESS TO EACH OTHERS MARKETS. </a:t>
            </a:r>
          </a:p>
          <a:p>
            <a:pPr>
              <a:lnSpc>
                <a:spcPct val="90000"/>
              </a:lnSpc>
            </a:pPr>
            <a:endParaRPr lang="en-GB" sz="1700"/>
          </a:p>
          <a:p>
            <a:pPr>
              <a:lnSpc>
                <a:spcPct val="90000"/>
              </a:lnSpc>
            </a:pPr>
            <a:endParaRPr lang="en-GB" sz="1700"/>
          </a:p>
          <a:p>
            <a:pPr>
              <a:lnSpc>
                <a:spcPct val="90000"/>
              </a:lnSpc>
            </a:pPr>
            <a:endParaRPr lang="en-GB" sz="1700"/>
          </a:p>
        </p:txBody>
      </p:sp>
    </p:spTree>
    <p:extLst>
      <p:ext uri="{BB962C8B-B14F-4D97-AF65-F5344CB8AC3E}">
        <p14:creationId xmlns:p14="http://schemas.microsoft.com/office/powerpoint/2010/main" val="42364475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1C88A40-ECC0-4937-9BF0-AE0041FE8339}"/>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MAQUILADORAS AND FEMICIDES.</a:t>
            </a:r>
          </a:p>
        </p:txBody>
      </p:sp>
      <p:sp>
        <p:nvSpPr>
          <p:cNvPr id="3" name="Content Placeholder 2">
            <a:extLst>
              <a:ext uri="{FF2B5EF4-FFF2-40B4-BE49-F238E27FC236}">
                <a16:creationId xmlns:a16="http://schemas.microsoft.com/office/drawing/2014/main" id="{67BAE137-7321-4023-A86E-30D4EE2E5FDF}"/>
              </a:ext>
            </a:extLst>
          </p:cNvPr>
          <p:cNvSpPr>
            <a:spLocks noGrp="1"/>
          </p:cNvSpPr>
          <p:nvPr>
            <p:ph idx="1"/>
          </p:nvPr>
        </p:nvSpPr>
        <p:spPr>
          <a:xfrm>
            <a:off x="1103312" y="2763520"/>
            <a:ext cx="8946541" cy="3484879"/>
          </a:xfrm>
        </p:spPr>
        <p:txBody>
          <a:bodyPr>
            <a:normAutofit/>
          </a:bodyPr>
          <a:lstStyle/>
          <a:p>
            <a:r>
              <a:rPr lang="en-GB" dirty="0"/>
              <a:t>‘Ejido’ System of communal land ownership not ‘compatible’ with NAFTA agreement, meaning many lost farms and homes</a:t>
            </a:r>
          </a:p>
          <a:p>
            <a:r>
              <a:rPr lang="en-GB" dirty="0"/>
              <a:t>NAFTA offered ‘Maquiladoras’- Huge, foreign owned factories that sold the products back to the host countries as a profit, as alternative employment in tariff free zones, Employing Mass Labour of mainly female workers. </a:t>
            </a:r>
          </a:p>
          <a:p>
            <a:r>
              <a:rPr lang="en-GB" dirty="0"/>
              <a:t>Mainly female workers exploited, sexually abused, and made to work inhumane conditions that would not be acceptable on the other side of the border for profit. Allows corporations to ignore  Labour rights in search of profit</a:t>
            </a:r>
          </a:p>
        </p:txBody>
      </p:sp>
    </p:spTree>
    <p:extLst>
      <p:ext uri="{BB962C8B-B14F-4D97-AF65-F5344CB8AC3E}">
        <p14:creationId xmlns:p14="http://schemas.microsoft.com/office/powerpoint/2010/main" val="292052497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9E52A-BD5E-48A4-9181-C9C6BC837D46}"/>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NEOLIBERALISM AND FEMICIDES</a:t>
            </a:r>
          </a:p>
        </p:txBody>
      </p:sp>
      <p:sp>
        <p:nvSpPr>
          <p:cNvPr id="3" name="Content Placeholder 2">
            <a:extLst>
              <a:ext uri="{FF2B5EF4-FFF2-40B4-BE49-F238E27FC236}">
                <a16:creationId xmlns:a16="http://schemas.microsoft.com/office/drawing/2014/main" id="{7E348272-BEF0-4060-895C-D13F9A808307}"/>
              </a:ext>
            </a:extLst>
          </p:cNvPr>
          <p:cNvSpPr>
            <a:spLocks noGrp="1"/>
          </p:cNvSpPr>
          <p:nvPr>
            <p:ph idx="1"/>
          </p:nvPr>
        </p:nvSpPr>
        <p:spPr>
          <a:xfrm>
            <a:off x="1103312" y="2763520"/>
            <a:ext cx="8946541" cy="3484879"/>
          </a:xfrm>
        </p:spPr>
        <p:txBody>
          <a:bodyPr>
            <a:normAutofit/>
          </a:bodyPr>
          <a:lstStyle/>
          <a:p>
            <a:pPr>
              <a:lnSpc>
                <a:spcPct val="90000"/>
              </a:lnSpc>
            </a:pPr>
            <a:r>
              <a:rPr lang="en-GB" sz="1600"/>
              <a:t>These workers often have deeply unsafe journeys to reach the Maquiladoras, and are routinely raped, murdered, and tortured by violent misogynists while  travelling at night in dangerous parts of Ciudad Juarez.</a:t>
            </a:r>
          </a:p>
          <a:p>
            <a:pPr>
              <a:lnSpc>
                <a:spcPct val="90000"/>
              </a:lnSpc>
            </a:pPr>
            <a:endParaRPr lang="en-GB" sz="1600"/>
          </a:p>
          <a:p>
            <a:pPr>
              <a:lnSpc>
                <a:spcPct val="90000"/>
              </a:lnSpc>
            </a:pPr>
            <a:r>
              <a:rPr lang="en-GB" sz="1600"/>
              <a:t>These deaths are overlooked by both the huge multinational corporations, local authorities, and politicians.</a:t>
            </a:r>
          </a:p>
          <a:p>
            <a:pPr>
              <a:lnSpc>
                <a:spcPct val="90000"/>
              </a:lnSpc>
            </a:pPr>
            <a:endParaRPr lang="en-GB" sz="1600"/>
          </a:p>
          <a:p>
            <a:pPr>
              <a:lnSpc>
                <a:spcPct val="90000"/>
              </a:lnSpc>
            </a:pPr>
            <a:r>
              <a:rPr lang="en-GB" sz="1600"/>
              <a:t>In the neoliberal world, these </a:t>
            </a:r>
            <a:r>
              <a:rPr lang="en-GB" sz="1600" err="1"/>
              <a:t>womens</a:t>
            </a:r>
            <a:r>
              <a:rPr lang="en-GB" sz="1600"/>
              <a:t> lives and livelihoods are expendable and </a:t>
            </a:r>
            <a:r>
              <a:rPr lang="en-GB" sz="1600" err="1"/>
              <a:t>meaingingless</a:t>
            </a:r>
            <a:r>
              <a:rPr lang="en-GB" sz="1600"/>
              <a:t> in the search for bigger profits and cheaper produce.</a:t>
            </a:r>
          </a:p>
          <a:p>
            <a:pPr>
              <a:lnSpc>
                <a:spcPct val="90000"/>
              </a:lnSpc>
            </a:pPr>
            <a:r>
              <a:rPr lang="en-GB" sz="1600"/>
              <a:t>Beneficiaries wealthy, white people on the other side of the border. The women are sacrificed for cheaper prices for American consumers and bigger profits for multinationals. </a:t>
            </a:r>
          </a:p>
        </p:txBody>
      </p:sp>
    </p:spTree>
    <p:extLst>
      <p:ext uri="{BB962C8B-B14F-4D97-AF65-F5344CB8AC3E}">
        <p14:creationId xmlns:p14="http://schemas.microsoft.com/office/powerpoint/2010/main" val="385930535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B04D0B7-43A7-4360-A82F-2B7EDC648475}"/>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WHAT DO ‘WE’ OWE ‘THEM’? Discussion questions</a:t>
            </a:r>
          </a:p>
        </p:txBody>
      </p:sp>
      <p:sp>
        <p:nvSpPr>
          <p:cNvPr id="3" name="Content Placeholder 2">
            <a:extLst>
              <a:ext uri="{FF2B5EF4-FFF2-40B4-BE49-F238E27FC236}">
                <a16:creationId xmlns:a16="http://schemas.microsoft.com/office/drawing/2014/main" id="{107209B6-804C-4F16-BF7E-AA90BF4B2420}"/>
              </a:ext>
            </a:extLst>
          </p:cNvPr>
          <p:cNvSpPr>
            <a:spLocks noGrp="1"/>
          </p:cNvSpPr>
          <p:nvPr>
            <p:ph idx="1"/>
          </p:nvPr>
        </p:nvSpPr>
        <p:spPr>
          <a:xfrm>
            <a:off x="1103312" y="2763520"/>
            <a:ext cx="8946541" cy="3484879"/>
          </a:xfrm>
        </p:spPr>
        <p:txBody>
          <a:bodyPr>
            <a:normAutofit/>
          </a:bodyPr>
          <a:lstStyle/>
          <a:p>
            <a:r>
              <a:rPr lang="en-GB" dirty="0"/>
              <a:t>Do we have an equal moral obligation to those from other countries as we do to our own citizens. If not, why not? </a:t>
            </a:r>
          </a:p>
          <a:p>
            <a:endParaRPr lang="en-GB" dirty="0"/>
          </a:p>
          <a:p>
            <a:r>
              <a:rPr lang="en-GB" dirty="0"/>
              <a:t>If we consume products created in conditions that we would not accept for our own citizens, to what extent are ‘we’ responsible for the exploitation that occurs under a neoliberal system? (Can also relate this to the consumption of meat).</a:t>
            </a:r>
          </a:p>
          <a:p>
            <a:endParaRPr lang="en-GB" dirty="0"/>
          </a:p>
        </p:txBody>
      </p:sp>
    </p:spTree>
    <p:extLst>
      <p:ext uri="{BB962C8B-B14F-4D97-AF65-F5344CB8AC3E}">
        <p14:creationId xmlns:p14="http://schemas.microsoft.com/office/powerpoint/2010/main" val="89207161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99E5CD4-15ED-458D-8EAD-9673B5B9AFCD}"/>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The International Order: Reflections of American Power. </a:t>
            </a:r>
          </a:p>
        </p:txBody>
      </p:sp>
      <p:sp>
        <p:nvSpPr>
          <p:cNvPr id="3" name="Content Placeholder 2">
            <a:extLst>
              <a:ext uri="{FF2B5EF4-FFF2-40B4-BE49-F238E27FC236}">
                <a16:creationId xmlns:a16="http://schemas.microsoft.com/office/drawing/2014/main" id="{42C803E0-030F-4BD7-8C3C-CC40EE5317FA}"/>
              </a:ext>
            </a:extLst>
          </p:cNvPr>
          <p:cNvSpPr>
            <a:spLocks noGrp="1"/>
          </p:cNvSpPr>
          <p:nvPr>
            <p:ph idx="1"/>
          </p:nvPr>
        </p:nvSpPr>
        <p:spPr>
          <a:xfrm>
            <a:off x="1103312" y="2829399"/>
            <a:ext cx="8946541" cy="3484879"/>
          </a:xfrm>
        </p:spPr>
        <p:txBody>
          <a:bodyPr>
            <a:normAutofit lnSpcReduction="10000"/>
          </a:bodyPr>
          <a:lstStyle/>
          <a:p>
            <a:r>
              <a:rPr lang="en-GB" dirty="0"/>
              <a:t>Formation of Post-War Global Economic Order forged in the Image of the United States, as the sole existing superpower </a:t>
            </a:r>
          </a:p>
          <a:p>
            <a:endParaRPr lang="en-GB" dirty="0"/>
          </a:p>
          <a:p>
            <a:r>
              <a:rPr lang="en-GB" dirty="0"/>
              <a:t>IMF and World Bank set up to give extra voting power to the US (and Western Allies). Essentially granted control to the US and Western Allies allowing them to forge the global economic order.</a:t>
            </a:r>
          </a:p>
          <a:p>
            <a:endParaRPr lang="en-GB" dirty="0"/>
          </a:p>
          <a:p>
            <a:r>
              <a:rPr lang="en-GB" dirty="0"/>
              <a:t>WTO also created under the auspices of ‘Free, Unfettered Trade’ which was specifically to advance the aims of the emergence capitalist hegemon</a:t>
            </a:r>
          </a:p>
        </p:txBody>
      </p:sp>
    </p:spTree>
    <p:extLst>
      <p:ext uri="{BB962C8B-B14F-4D97-AF65-F5344CB8AC3E}">
        <p14:creationId xmlns:p14="http://schemas.microsoft.com/office/powerpoint/2010/main" val="33152727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24E4324-73FE-48E1-ABB7-F18BFF48F600}"/>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Western Dominance in Security Institutions.</a:t>
            </a:r>
          </a:p>
        </p:txBody>
      </p:sp>
      <p:sp>
        <p:nvSpPr>
          <p:cNvPr id="3" name="Content Placeholder 2">
            <a:extLst>
              <a:ext uri="{FF2B5EF4-FFF2-40B4-BE49-F238E27FC236}">
                <a16:creationId xmlns:a16="http://schemas.microsoft.com/office/drawing/2014/main" id="{894E3EC0-FA21-49BB-AD7C-2D04620B1482}"/>
              </a:ext>
            </a:extLst>
          </p:cNvPr>
          <p:cNvSpPr>
            <a:spLocks noGrp="1"/>
          </p:cNvSpPr>
          <p:nvPr>
            <p:ph idx="1"/>
          </p:nvPr>
        </p:nvSpPr>
        <p:spPr>
          <a:xfrm>
            <a:off x="1103312" y="2763520"/>
            <a:ext cx="8946541" cy="3484879"/>
          </a:xfrm>
        </p:spPr>
        <p:txBody>
          <a:bodyPr>
            <a:normAutofit/>
          </a:bodyPr>
          <a:lstStyle/>
          <a:p>
            <a:r>
              <a:rPr lang="en-GB" dirty="0"/>
              <a:t>UN Security Council- 5 permanent members with ‘</a:t>
            </a:r>
            <a:r>
              <a:rPr lang="en-GB" dirty="0" err="1"/>
              <a:t>Vetos</a:t>
            </a:r>
            <a:r>
              <a:rPr lang="en-GB" dirty="0"/>
              <a:t>’ on UN military action. This was insisted upon by the US so that no interventions could be made without it. 3 of the 5 Veto Wielding members are Western States (UK, France, US), and Russia and China.</a:t>
            </a:r>
          </a:p>
          <a:p>
            <a:r>
              <a:rPr lang="en-GB" dirty="0"/>
              <a:t>Security Council has in many ways operated as an arm of US power. Due to the US’s overwhelming military might, not interventions have been possible without its agreement.</a:t>
            </a:r>
          </a:p>
          <a:p>
            <a:r>
              <a:rPr lang="en-GB" dirty="0"/>
              <a:t>Interventions have been made specifically to protect US interests even with small casualties: Haiti: While Rwanda was ignored. </a:t>
            </a:r>
          </a:p>
        </p:txBody>
      </p:sp>
    </p:spTree>
    <p:extLst>
      <p:ext uri="{BB962C8B-B14F-4D97-AF65-F5344CB8AC3E}">
        <p14:creationId xmlns:p14="http://schemas.microsoft.com/office/powerpoint/2010/main" val="29794854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B28201E-E14D-45C2-9626-32A9999C6AC4}"/>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What is Neoliberalism?</a:t>
            </a:r>
          </a:p>
        </p:txBody>
      </p:sp>
      <p:sp>
        <p:nvSpPr>
          <p:cNvPr id="3" name="Content Placeholder 2">
            <a:extLst>
              <a:ext uri="{FF2B5EF4-FFF2-40B4-BE49-F238E27FC236}">
                <a16:creationId xmlns:a16="http://schemas.microsoft.com/office/drawing/2014/main" id="{1A15E80C-606E-4EB7-82AC-B47ADA17B9BA}"/>
              </a:ext>
            </a:extLst>
          </p:cNvPr>
          <p:cNvSpPr>
            <a:spLocks noGrp="1"/>
          </p:cNvSpPr>
          <p:nvPr>
            <p:ph idx="1"/>
          </p:nvPr>
        </p:nvSpPr>
        <p:spPr>
          <a:xfrm>
            <a:off x="1103312" y="2763520"/>
            <a:ext cx="8946541" cy="3484879"/>
          </a:xfrm>
        </p:spPr>
        <p:txBody>
          <a:bodyPr>
            <a:normAutofit/>
          </a:bodyPr>
          <a:lstStyle/>
          <a:p>
            <a:pPr>
              <a:lnSpc>
                <a:spcPct val="90000"/>
              </a:lnSpc>
            </a:pPr>
            <a:r>
              <a:rPr lang="en-GB" sz="1400"/>
              <a:t>Neoliberalism is an Ideology that seeks to transfer the control of economic factors from the public sphere to the private sphere. Seeks to do this not just nationally, but globally through removing government controls and protections on trade across borders, in a one-size fits all approach to economic governance. </a:t>
            </a:r>
          </a:p>
          <a:p>
            <a:pPr>
              <a:lnSpc>
                <a:spcPct val="90000"/>
              </a:lnSpc>
            </a:pPr>
            <a:endParaRPr lang="en-GB" sz="1400"/>
          </a:p>
          <a:p>
            <a:pPr>
              <a:lnSpc>
                <a:spcPct val="90000"/>
              </a:lnSpc>
            </a:pPr>
            <a:r>
              <a:rPr lang="en-GB" sz="1400"/>
              <a:t>In particular this entails the removal of State Aid from local businesses and the removal of tariffs and other protections to local industry- States cannot prop up ‘</a:t>
            </a:r>
            <a:r>
              <a:rPr lang="en-GB" sz="1400" err="1"/>
              <a:t>uncompetitve</a:t>
            </a:r>
            <a:r>
              <a:rPr lang="en-GB" sz="1400"/>
              <a:t>’ businesses’</a:t>
            </a:r>
          </a:p>
          <a:p>
            <a:pPr>
              <a:lnSpc>
                <a:spcPct val="90000"/>
              </a:lnSpc>
            </a:pPr>
            <a:endParaRPr lang="en-GB" sz="1400"/>
          </a:p>
          <a:p>
            <a:pPr>
              <a:lnSpc>
                <a:spcPct val="90000"/>
              </a:lnSpc>
            </a:pPr>
            <a:r>
              <a:rPr lang="en-GB" sz="1400"/>
              <a:t>Seeks to limit state interference in the private sector: Deregulation, moving state functions and public sectors into the private sector.</a:t>
            </a:r>
          </a:p>
          <a:p>
            <a:pPr>
              <a:lnSpc>
                <a:spcPct val="90000"/>
              </a:lnSpc>
            </a:pPr>
            <a:endParaRPr lang="en-GB" sz="1400"/>
          </a:p>
          <a:p>
            <a:pPr>
              <a:lnSpc>
                <a:spcPct val="90000"/>
              </a:lnSpc>
            </a:pPr>
            <a:r>
              <a:rPr lang="en-GB" sz="1400"/>
              <a:t>Examples might include the provision of public health, or energy, by private companies</a:t>
            </a:r>
          </a:p>
          <a:p>
            <a:pPr>
              <a:lnSpc>
                <a:spcPct val="90000"/>
              </a:lnSpc>
            </a:pPr>
            <a:endParaRPr lang="en-GB" sz="1400"/>
          </a:p>
          <a:p>
            <a:pPr>
              <a:lnSpc>
                <a:spcPct val="90000"/>
              </a:lnSpc>
            </a:pPr>
            <a:endParaRPr lang="en-GB" sz="1400"/>
          </a:p>
        </p:txBody>
      </p:sp>
    </p:spTree>
    <p:extLst>
      <p:ext uri="{BB962C8B-B14F-4D97-AF65-F5344CB8AC3E}">
        <p14:creationId xmlns:p14="http://schemas.microsoft.com/office/powerpoint/2010/main" val="14539634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BC87374-3752-4285-A793-957EE2219929}"/>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History of Neoliberalism</a:t>
            </a:r>
          </a:p>
        </p:txBody>
      </p:sp>
      <p:sp>
        <p:nvSpPr>
          <p:cNvPr id="3" name="Content Placeholder 2">
            <a:extLst>
              <a:ext uri="{FF2B5EF4-FFF2-40B4-BE49-F238E27FC236}">
                <a16:creationId xmlns:a16="http://schemas.microsoft.com/office/drawing/2014/main" id="{CA23C08E-847D-43EB-98EA-22B7B9478DCD}"/>
              </a:ext>
            </a:extLst>
          </p:cNvPr>
          <p:cNvSpPr>
            <a:spLocks noGrp="1"/>
          </p:cNvSpPr>
          <p:nvPr>
            <p:ph idx="1"/>
          </p:nvPr>
        </p:nvSpPr>
        <p:spPr>
          <a:xfrm>
            <a:off x="1103312" y="2763520"/>
            <a:ext cx="8946541" cy="3484879"/>
          </a:xfrm>
        </p:spPr>
        <p:txBody>
          <a:bodyPr>
            <a:normAutofit fontScale="92500" lnSpcReduction="20000"/>
          </a:bodyPr>
          <a:lstStyle/>
          <a:p>
            <a:pPr>
              <a:lnSpc>
                <a:spcPct val="90000"/>
              </a:lnSpc>
            </a:pPr>
            <a:r>
              <a:rPr lang="en-GB" dirty="0"/>
              <a:t>Neoliberalism emerged as a dominant philosophy in the 1970’s and 1980’s and replaced the previously dominant philosophy of ‘Keynesianism which accepted capitalism but with state intervention to protect human, economic, and social rights.</a:t>
            </a:r>
          </a:p>
          <a:p>
            <a:pPr>
              <a:lnSpc>
                <a:spcPct val="90000"/>
              </a:lnSpc>
            </a:pPr>
            <a:endParaRPr lang="en-GB" dirty="0"/>
          </a:p>
          <a:p>
            <a:pPr>
              <a:lnSpc>
                <a:spcPct val="90000"/>
              </a:lnSpc>
            </a:pPr>
            <a:r>
              <a:rPr lang="en-GB" dirty="0"/>
              <a:t>‘Known as the ‘Reagan-Thatcher Consensus, as it was strongly pushed by both these conservative leaders..</a:t>
            </a:r>
          </a:p>
          <a:p>
            <a:pPr>
              <a:lnSpc>
                <a:spcPct val="90000"/>
              </a:lnSpc>
            </a:pPr>
            <a:endParaRPr lang="en-GB" dirty="0"/>
          </a:p>
          <a:p>
            <a:pPr>
              <a:lnSpc>
                <a:spcPct val="90000"/>
              </a:lnSpc>
            </a:pPr>
            <a:r>
              <a:rPr lang="en-GB" dirty="0"/>
              <a:t>Philosophy broadly maintained under Presidents Clinton and Blair with increasing deregulation and promotion of global neoliberalism.</a:t>
            </a:r>
          </a:p>
          <a:p>
            <a:pPr>
              <a:lnSpc>
                <a:spcPct val="90000"/>
              </a:lnSpc>
            </a:pPr>
            <a:r>
              <a:rPr lang="en-GB" dirty="0"/>
              <a:t>Based on ‘trickle </a:t>
            </a:r>
            <a:r>
              <a:rPr lang="en-GB" dirty="0" err="1"/>
              <a:t>down’economics</a:t>
            </a:r>
            <a:r>
              <a:rPr lang="en-GB" dirty="0"/>
              <a:t> that overall wealth generated at the top would eventually reach the poorer people- this did not happen.  </a:t>
            </a:r>
          </a:p>
        </p:txBody>
      </p:sp>
    </p:spTree>
    <p:extLst>
      <p:ext uri="{BB962C8B-B14F-4D97-AF65-F5344CB8AC3E}">
        <p14:creationId xmlns:p14="http://schemas.microsoft.com/office/powerpoint/2010/main" val="334257988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82B00B7-625D-4334-9614-002855746DED}"/>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Multinational Corporations and Neoliberalism.</a:t>
            </a:r>
          </a:p>
        </p:txBody>
      </p:sp>
      <p:sp>
        <p:nvSpPr>
          <p:cNvPr id="3" name="Content Placeholder 2">
            <a:extLst>
              <a:ext uri="{FF2B5EF4-FFF2-40B4-BE49-F238E27FC236}">
                <a16:creationId xmlns:a16="http://schemas.microsoft.com/office/drawing/2014/main" id="{6E9A024E-AD0C-4760-A2A4-4501218C0FF1}"/>
              </a:ext>
            </a:extLst>
          </p:cNvPr>
          <p:cNvSpPr>
            <a:spLocks noGrp="1"/>
          </p:cNvSpPr>
          <p:nvPr>
            <p:ph idx="1"/>
          </p:nvPr>
        </p:nvSpPr>
        <p:spPr>
          <a:xfrm>
            <a:off x="1103312" y="2763520"/>
            <a:ext cx="8946541" cy="3484879"/>
          </a:xfrm>
        </p:spPr>
        <p:txBody>
          <a:bodyPr>
            <a:normAutofit/>
          </a:bodyPr>
          <a:lstStyle/>
          <a:p>
            <a:r>
              <a:rPr lang="en-GB" dirty="0"/>
              <a:t>Main beneficiaries (and promoters) of Neoliberalism were multinational corporations. </a:t>
            </a:r>
          </a:p>
          <a:p>
            <a:endParaRPr lang="en-GB" dirty="0"/>
          </a:p>
          <a:p>
            <a:r>
              <a:rPr lang="en-GB" dirty="0"/>
              <a:t>Multinational Corporations benefited from Neoliberalism in two key ways.</a:t>
            </a:r>
          </a:p>
          <a:p>
            <a:r>
              <a:rPr lang="en-GB" dirty="0"/>
              <a:t>Firstly, the removal of tariffs and protection from local industries open up enormous new markets for MNC’s</a:t>
            </a:r>
          </a:p>
          <a:p>
            <a:r>
              <a:rPr lang="en-GB" dirty="0"/>
              <a:t>Secondly, the Removal of Barriers allows MNC’s to scour the world looking for where goods can be produced at the lowest cost. </a:t>
            </a:r>
          </a:p>
        </p:txBody>
      </p:sp>
    </p:spTree>
    <p:extLst>
      <p:ext uri="{BB962C8B-B14F-4D97-AF65-F5344CB8AC3E}">
        <p14:creationId xmlns:p14="http://schemas.microsoft.com/office/powerpoint/2010/main" val="34668130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37DFB4C-ED97-4B0E-934A-1A9D725014F6}"/>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Impact on the UK and US.</a:t>
            </a:r>
          </a:p>
        </p:txBody>
      </p:sp>
      <p:sp>
        <p:nvSpPr>
          <p:cNvPr id="3" name="Content Placeholder 2">
            <a:extLst>
              <a:ext uri="{FF2B5EF4-FFF2-40B4-BE49-F238E27FC236}">
                <a16:creationId xmlns:a16="http://schemas.microsoft.com/office/drawing/2014/main" id="{7EC5BDE1-3A49-4301-80B5-8A5A075E27F0}"/>
              </a:ext>
            </a:extLst>
          </p:cNvPr>
          <p:cNvSpPr>
            <a:spLocks noGrp="1"/>
          </p:cNvSpPr>
          <p:nvPr>
            <p:ph idx="1"/>
          </p:nvPr>
        </p:nvSpPr>
        <p:spPr>
          <a:xfrm>
            <a:off x="1103312" y="2763520"/>
            <a:ext cx="8946541" cy="3484879"/>
          </a:xfrm>
        </p:spPr>
        <p:txBody>
          <a:bodyPr>
            <a:normAutofit/>
          </a:bodyPr>
          <a:lstStyle/>
          <a:p>
            <a:pPr>
              <a:lnSpc>
                <a:spcPct val="90000"/>
              </a:lnSpc>
            </a:pPr>
            <a:r>
              <a:rPr lang="en-GB" sz="1900"/>
              <a:t>Transfer of manufacturing from developed to developing countries has created huge pockets of depression, particularly in the US ‘Rust Belt’. Once thriving communities where one manufacturing job could support a family have been ‘decimated’. Contributed to the Rise of Trump. </a:t>
            </a:r>
          </a:p>
          <a:p>
            <a:pPr>
              <a:lnSpc>
                <a:spcPct val="90000"/>
              </a:lnSpc>
            </a:pPr>
            <a:endParaRPr lang="en-GB" sz="1900"/>
          </a:p>
          <a:p>
            <a:pPr>
              <a:lnSpc>
                <a:spcPct val="90000"/>
              </a:lnSpc>
            </a:pPr>
            <a:r>
              <a:rPr lang="en-GB" sz="1900"/>
              <a:t>Similar but lesser effect in the UK’s ‘Northern Heartlands’, where steel and other key industries have been destroyed.</a:t>
            </a:r>
          </a:p>
          <a:p>
            <a:pPr>
              <a:lnSpc>
                <a:spcPct val="90000"/>
              </a:lnSpc>
            </a:pPr>
            <a:endParaRPr lang="en-GB" sz="1900"/>
          </a:p>
          <a:p>
            <a:pPr>
              <a:lnSpc>
                <a:spcPct val="90000"/>
              </a:lnSpc>
            </a:pPr>
            <a:r>
              <a:rPr lang="en-GB" sz="1900"/>
              <a:t>Left Developed countries increasingly reliant on Services, leading to substantial portions of the population disenfranchised and economically and emotionally depressed. </a:t>
            </a:r>
          </a:p>
        </p:txBody>
      </p:sp>
    </p:spTree>
    <p:extLst>
      <p:ext uri="{BB962C8B-B14F-4D97-AF65-F5344CB8AC3E}">
        <p14:creationId xmlns:p14="http://schemas.microsoft.com/office/powerpoint/2010/main" val="155427019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EB12193-0487-44CE-B683-5A18D27BCE56}"/>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Global Neoliberalism 1: The IMF and ‘Structural Adjustment’.</a:t>
            </a:r>
          </a:p>
        </p:txBody>
      </p:sp>
      <p:sp>
        <p:nvSpPr>
          <p:cNvPr id="3" name="Content Placeholder 2">
            <a:extLst>
              <a:ext uri="{FF2B5EF4-FFF2-40B4-BE49-F238E27FC236}">
                <a16:creationId xmlns:a16="http://schemas.microsoft.com/office/drawing/2014/main" id="{AAB3CEF9-FA1A-495C-BD8A-7BCA1F2C1E8B}"/>
              </a:ext>
            </a:extLst>
          </p:cNvPr>
          <p:cNvSpPr>
            <a:spLocks noGrp="1"/>
          </p:cNvSpPr>
          <p:nvPr>
            <p:ph idx="1"/>
          </p:nvPr>
        </p:nvSpPr>
        <p:spPr>
          <a:xfrm>
            <a:off x="1103312" y="2763520"/>
            <a:ext cx="8946541" cy="3484879"/>
          </a:xfrm>
        </p:spPr>
        <p:txBody>
          <a:bodyPr>
            <a:normAutofit/>
          </a:bodyPr>
          <a:lstStyle/>
          <a:p>
            <a:pPr>
              <a:lnSpc>
                <a:spcPct val="90000"/>
              </a:lnSpc>
            </a:pPr>
            <a:r>
              <a:rPr lang="en-GB" sz="1600" dirty="0"/>
              <a:t>Latin American Countries in Huge Debts were forced to go to the International Monetary Fund as the ‘lender of last resort’</a:t>
            </a:r>
          </a:p>
          <a:p>
            <a:pPr>
              <a:lnSpc>
                <a:spcPct val="90000"/>
              </a:lnSpc>
            </a:pPr>
            <a:r>
              <a:rPr lang="en-GB" sz="1600" dirty="0"/>
              <a:t>Neoliberal powers in the IMF saw the debt crisis as an opportunity reshape the economies of Latin America by opening them up to FDI and unregulated trade.</a:t>
            </a:r>
          </a:p>
          <a:p>
            <a:pPr>
              <a:lnSpc>
                <a:spcPct val="90000"/>
              </a:lnSpc>
            </a:pPr>
            <a:r>
              <a:rPr lang="en-GB" sz="1600" dirty="0"/>
              <a:t>As a result loans were made under conditions of ‘structural’ adjustment’ which forced </a:t>
            </a:r>
            <a:r>
              <a:rPr lang="en-GB" sz="1600" dirty="0" err="1"/>
              <a:t>latin</a:t>
            </a:r>
            <a:r>
              <a:rPr lang="en-GB" sz="1600" dirty="0"/>
              <a:t> American economies to open up their economies to FDI, remove protections for vulnerable industries, and allow the Free Market to dictate their economies.</a:t>
            </a:r>
          </a:p>
          <a:p>
            <a:pPr>
              <a:lnSpc>
                <a:spcPct val="90000"/>
              </a:lnSpc>
            </a:pPr>
            <a:r>
              <a:rPr lang="en-GB" sz="1600" dirty="0"/>
              <a:t>‘One Size Fits all’ Policy did not work. It lead to huge destruction of ordinary jobs as protections ripped away from local industries that could not compete with vast MNC’s. End Result of this process was an 11% drop in GDP and tens of millions of manufacturing and other manual workers below the poverty line. Only beneficiaries- MNC’s with new market. </a:t>
            </a:r>
          </a:p>
        </p:txBody>
      </p:sp>
    </p:spTree>
    <p:extLst>
      <p:ext uri="{BB962C8B-B14F-4D97-AF65-F5344CB8AC3E}">
        <p14:creationId xmlns:p14="http://schemas.microsoft.com/office/powerpoint/2010/main" val="42536416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579FD78-0E04-47D1-B3F4-2E9FE340DE23}"/>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THE WTO AND ‘FREE TRADE’</a:t>
            </a:r>
          </a:p>
        </p:txBody>
      </p:sp>
      <p:sp>
        <p:nvSpPr>
          <p:cNvPr id="3" name="Content Placeholder 2">
            <a:extLst>
              <a:ext uri="{FF2B5EF4-FFF2-40B4-BE49-F238E27FC236}">
                <a16:creationId xmlns:a16="http://schemas.microsoft.com/office/drawing/2014/main" id="{76971690-E492-4960-A16E-85DF1DB1035D}"/>
              </a:ext>
            </a:extLst>
          </p:cNvPr>
          <p:cNvSpPr>
            <a:spLocks noGrp="1"/>
          </p:cNvSpPr>
          <p:nvPr>
            <p:ph idx="1"/>
          </p:nvPr>
        </p:nvSpPr>
        <p:spPr>
          <a:xfrm>
            <a:off x="1103312" y="2763520"/>
            <a:ext cx="8946541" cy="3484879"/>
          </a:xfrm>
        </p:spPr>
        <p:txBody>
          <a:bodyPr>
            <a:normAutofit/>
          </a:bodyPr>
          <a:lstStyle/>
          <a:p>
            <a:pPr>
              <a:lnSpc>
                <a:spcPct val="90000"/>
              </a:lnSpc>
            </a:pPr>
            <a:r>
              <a:rPr lang="en-GB" sz="1400"/>
              <a:t>WTO seeks to ensure that trade is as ‘free’ as possible, breaking down tariff barriers and other non-tariff protections in international trade ‘level playing field’ for corporations. </a:t>
            </a:r>
          </a:p>
          <a:p>
            <a:pPr>
              <a:lnSpc>
                <a:spcPct val="90000"/>
              </a:lnSpc>
            </a:pPr>
            <a:r>
              <a:rPr lang="en-GB" sz="1400"/>
              <a:t>However, WTO ‘Curiously reluctant to produce comprehensive studies of the overall impact of its policies on employment, wage growth or labour conditions’- Dillon</a:t>
            </a:r>
          </a:p>
          <a:p>
            <a:pPr>
              <a:lnSpc>
                <a:spcPct val="90000"/>
              </a:lnSpc>
            </a:pPr>
            <a:r>
              <a:rPr lang="en-GB" sz="1400"/>
              <a:t>Causes race to the bottom in terms of wage levels in developing countries, destroying previous secure jobs protected by governments or tariffs and thrusting these workers into environments where they cannot compete with gigantic Western corporations.</a:t>
            </a:r>
          </a:p>
          <a:p>
            <a:pPr>
              <a:lnSpc>
                <a:spcPct val="90000"/>
              </a:lnSpc>
            </a:pPr>
            <a:r>
              <a:rPr lang="en-GB" sz="1400"/>
              <a:t>Collapse in Coffee prices caused by WTO policy drove rural unemployment up 40% in Guatemala and forced 300,000 Mexican coffee farmers to migrate</a:t>
            </a:r>
          </a:p>
          <a:p>
            <a:pPr>
              <a:lnSpc>
                <a:spcPct val="90000"/>
              </a:lnSpc>
            </a:pPr>
            <a:r>
              <a:rPr lang="en-GB" sz="1400"/>
              <a:t>While ‘Overall Wealth’ has gone up in some countries, this has been heavily concentrated in the elite in developing countries, resembling something of a Global Bourgeois. </a:t>
            </a:r>
          </a:p>
        </p:txBody>
      </p:sp>
    </p:spTree>
    <p:extLst>
      <p:ext uri="{BB962C8B-B14F-4D97-AF65-F5344CB8AC3E}">
        <p14:creationId xmlns:p14="http://schemas.microsoft.com/office/powerpoint/2010/main" val="203578615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96</TotalTime>
  <Words>1424</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Neoliberalism: The Globalisation of American Capitalism and its consequences</vt:lpstr>
      <vt:lpstr>The International Order: Reflections of American Power. </vt:lpstr>
      <vt:lpstr>Western Dominance in Security Institutions.</vt:lpstr>
      <vt:lpstr>What is Neoliberalism?</vt:lpstr>
      <vt:lpstr>History of Neoliberalism</vt:lpstr>
      <vt:lpstr>Multinational Corporations and Neoliberalism.</vt:lpstr>
      <vt:lpstr>Impact on the UK and US.</vt:lpstr>
      <vt:lpstr>Global Neoliberalism 1: The IMF and ‘Structural Adjustment’.</vt:lpstr>
      <vt:lpstr>THE WTO AND ‘FREE TRADE’</vt:lpstr>
      <vt:lpstr>Neoliberalism, Inequality, and ‘Fair Trade’</vt:lpstr>
      <vt:lpstr>NAFTA, Neoliberalism and Femicides in Ciudad Juarez</vt:lpstr>
      <vt:lpstr>MAQUILADORAS AND FEMICIDES.</vt:lpstr>
      <vt:lpstr>NEOLIBERALISM AND FEMICIDES</vt:lpstr>
      <vt:lpstr>WHAT DO ‘WE’ OWE ‘THEM’?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Neoliberalism: The Globalisation of American Capitalism and its consequences</dc:title>
  <dc:creator> </dc:creator>
  <cp:lastModifiedBy> </cp:lastModifiedBy>
  <cp:revision>1</cp:revision>
  <dcterms:created xsi:type="dcterms:W3CDTF">2020-11-24T01:27:02Z</dcterms:created>
  <dcterms:modified xsi:type="dcterms:W3CDTF">2020-11-24T11:37:39Z</dcterms:modified>
</cp:coreProperties>
</file>