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88" r:id="rId6"/>
    <p:sldId id="314" r:id="rId7"/>
    <p:sldId id="295" r:id="rId8"/>
    <p:sldId id="311" r:id="rId9"/>
    <p:sldId id="296" r:id="rId10"/>
    <p:sldId id="300" r:id="rId11"/>
    <p:sldId id="302" r:id="rId12"/>
    <p:sldId id="301" r:id="rId13"/>
    <p:sldId id="298" r:id="rId14"/>
    <p:sldId id="299" r:id="rId15"/>
    <p:sldId id="303" r:id="rId16"/>
    <p:sldId id="304" r:id="rId17"/>
    <p:sldId id="305" r:id="rId18"/>
    <p:sldId id="306" r:id="rId19"/>
    <p:sldId id="308" r:id="rId20"/>
    <p:sldId id="310" r:id="rId21"/>
    <p:sldId id="313" r:id="rId22"/>
    <p:sldId id="312" r:id="rId23"/>
    <p:sldId id="307" r:id="rId24"/>
    <p:sldId id="309" r:id="rId25"/>
    <p:sldId id="294" r:id="rId26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119" d="100"/>
          <a:sy n="119" d="100"/>
        </p:scale>
        <p:origin x="102" y="3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1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4E71E0-6F07-4B0F-9CA0-E25D83E6E570}" type="datetime1">
              <a:rPr lang="cs-CZ" smtClean="0"/>
              <a:t>21.10.2020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C4BB932-8D7E-486D-9D6C-75BD9824A8B0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20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7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97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Volný tvar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" name="Volný tvar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" name="Volný tvar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" name="Volný tvar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" name="Volný tvar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" name="Volný tvar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5" name="Volný tvar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0" name="Skupin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Vol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" name="Vol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" name="Vol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49" name="Volný tvar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50" name="Skupin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Volný tvar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2" name="Volný tvar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3" name="Volný tvar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59" name="Volný tvar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60" name="Volný tvar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61" name="Skupin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Volný tvar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0" name="Volný tvar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1" name="Volný tvar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2" name="Volný tvar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3" name="Volný tvar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4" name="Volný tvar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5" name="Volný tvar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6" name="Volný tvar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7" name="Volný tvar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8" name="Volný tvar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9" name="Volný tvar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0" name="Volný tvar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81" name="Skupin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Volný tvar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3" name="Volný tvar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4" name="Volný tvar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5" name="Volný tvar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87" name="Skupin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Volný tvar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7" name="Volný tvar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8" name="Volný tvar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9" name="Skupin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Vol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06" name="Skupin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Vol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1" name="Vol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2" name="Vol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3" name="Vol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15" name="Volný tvar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116" name="Volný tvar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grpSp>
        <p:nvGrpSpPr>
          <p:cNvPr id="117" name="Skupin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Volný tvar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5" name="Volný tvar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6" name="Volný tvar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7" name="Volný tvar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8" name="Volný tvar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9" name="Volný tvar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0" name="Volný tvar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1" name="Volný tvar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2" name="Volný tvar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3" name="Volný tvar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4" name="Volný tvar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5" name="Volný tvar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6" name="Volný tvar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7" name="Volný tvar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8" name="Volný tvar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9" name="Volný tvar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0" name="Volný tvar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1" name="Volný tvar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2" name="Volný tvar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3" name="Volný tvar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4" name="Volný tvar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5" name="Volný tvar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46" name="Skupin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Volný tvar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8" name="Volný tvar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9" name="Volný tvar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0" name="Volný tvar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1" name="Volný tvar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2" name="Volný tvar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3" name="Volný tvar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4" name="Volný tvar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5" name="Volný tvar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6" name="Volný tvar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7" name="Volný tvar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8" name="Volný tvar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9" name="Volný tvar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0" name="Volný tvar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1" name="Volný tvar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2" name="Volný tvar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3" name="Volný tvar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4" name="Volný tvar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5" name="Volný tvar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6" name="Volný tvar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7" name="Volný tvar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8" name="Volný tvar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9" name="Volný tvar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0" name="Volný tvar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71" name="Skupin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Vol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3" name="Vol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4" name="Vol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5" name="Vol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6" name="Vol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7" name="Vol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8" name="Vol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9" name="Vol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spc="-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 noProof="0" smtClean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358D53-0F33-4DB3-9ABF-E19FA1175D3E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81CB82-9E51-4FD2-89DC-D6EAB19084A2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4682FA-372F-4449-B3DF-C795E0CE9DE9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B2F1D8-4DEA-4107-8FA8-94058FA17CF9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57E1D1-D60D-42D5-BD91-7777429F1DB7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D0C62D-3CBE-4AEF-AF13-CE7592D9B0C2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7" name="Volný tvar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8" name="Volný tvar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9" name="Skupin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Vol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5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0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1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9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0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1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2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3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1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2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0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1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2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3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4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5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6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7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8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9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0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1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2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3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4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5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3" name="Skupin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Volný tvar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7" name="Volný tvar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8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9" name="Volný tvar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1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2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3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5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6" name="Vol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7" name="Volný tvar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8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5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6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7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8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9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0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1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2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3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4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5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6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7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8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9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0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1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2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3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4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5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6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7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8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9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0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1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2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3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4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5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6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7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8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9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0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1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2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3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4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5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6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7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8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9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0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1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2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3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4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5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6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77" name="Skupin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Vol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9" name="Vol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0" name="Vol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1" name="Vol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2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3" name="Vol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4" name="Vol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5" name="Vol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6" name="Vol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7" name="Volný tvar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8" name="Vol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9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0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1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2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3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4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5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6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7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8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9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0" name="Vol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1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2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3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4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5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6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7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8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9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0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1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2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3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4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5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6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7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8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9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0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1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2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3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4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5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6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7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8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9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0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1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2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3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4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5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6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7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8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9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0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1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2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3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4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5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6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7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8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9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0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1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2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3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4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5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6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7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8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9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60" name="Skupin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Volný tvar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2" name="Volný tvar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3" name="Volný tvar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4" name="Volný tvar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5" name="Volný tvar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6" name="Volný tvar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7" name="Volný tvar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8" name="Volný tvar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9" name="Volný tvar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0" name="Volný tvar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1" name="Volný tvar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2" name="Volný tvar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3" name="Volný tvar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Volný tvar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5" name="Volný tvar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6" name="Volný tvar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7" name="Volný tvar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Volný tvar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9" name="Volný tvar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0" name="Volný tvar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1" name="Volný tvar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2" name="Volný tvar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3" name="Volný tvar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4" name="Volný tvar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Volný tvar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Volný tvar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7" name="Volný tvar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8" name="Volný tvar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89" name="Skupin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Volný tvar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1" name="Ová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2" name="Volný tvar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3" name="Volný tvar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4" name="Volný tvar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5" name="Volný tvar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6" name="Volný tvar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7" name="Volný tvar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8" name="Volný tvar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9" name="Volný tvar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0" name="Volný tvar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1" name="Volný tvar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2" name="Volný tvar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3" name="Volný tvar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4" name="Volný tvar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5" name="Volný tvar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6" name="Volný tvar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7" name="Volný tvar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8" name="Volný tvar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9" name="Volný tvar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10" name="Volný tvar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311" name="Skupin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Volný tvar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3" name="Volný tvar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4" name="Volný tvar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5" name="Volný tvar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6" name="Volný tvar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7" name="Volný tvar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8" name="Volný tvar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9" name="Volný tvar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0" name="Volný tvar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1" name="Volný tvar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2" name="Volný tvar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3" name="Volný tvar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4" name="Volný tvar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5" name="Volný tvar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6" name="Volný tvar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7" name="Volný tvar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8" name="Volný tvar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9" name="Volný tvar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0" name="Volný tvar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1" name="Volný tvar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2" name="Volný tvar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3" name="Volný tvar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4" name="Volný tvar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5" name="Volný tvar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6" name="Volný tvar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7" name="Volný tvar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8" name="Volný tvar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9" name="Volný tvar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0" name="Volný tvar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1" name="Volný tvar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2" name="Volný tvar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3" name="Volný tvar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4" name="Volný tvar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5" name="Volný tvar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6" name="Volný tvar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7" name="Volný tvar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348" name="Skupin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Skupin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Volný tvar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6" name="Volný tvar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7" name="Volný tvar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8" name="Volný tvar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9" name="Volný tvar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0" name="Volný tvar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1" name="Volný tvar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2" name="Volný tvar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3" name="Volný tvar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4" name="Volný tvar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5" name="Volný tvar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6" name="Volný tvar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7" name="Volný tvar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8" name="Volný tvar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9" name="Volný tvar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0" name="Volný tvar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1" name="Volný tvar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2" name="Volný tvar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3" name="Volný tvar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4" name="Volný tvar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5" name="Volný tvar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6" name="Volný tvar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7" name="Volný tvar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8" name="Volný tvar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9" name="Volný tvar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0" name="Volný tvar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1" name="Volný tvar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2" name="Volný tvar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3" name="Volný tvar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4" name="Volný tvar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5" name="Volný tvar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6" name="Volný tvar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7" name="Volný tvar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8" name="Volný tvar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9" name="Volný tvar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0" name="Volný tvar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1" name="Volný tvar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2" name="Volný tvar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3" name="Volný tvar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4" name="Volný tvar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5" name="Volný tvar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6" name="Volný tvar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7" name="Volný tvar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8" name="Volný tvar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9" name="Volný tvar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20" name="Volný tvar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21" name="Volný tvar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0" name="Skupin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Volný tvar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7" name="Volný tvar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8" name="Volný tvar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9" name="Volný tvar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0" name="Volný tvar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1" name="Volný tvar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2" name="Volný tvar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3" name="Volný tvar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4" name="Volný tvar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1" name="Skupin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Volný tvar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0" name="Volný tvar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1" name="Volný tvar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2" name="Volný tvar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3" name="Volný tvar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4" name="Volný tvar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5" name="Volný tvar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2" name="Skupin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Volný tvar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4" name="Volný tvar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5" name="Volný tvar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6" name="Volný tvar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7" name="Volný tvar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8" name="Volný tvar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</p:grpSp>
      <p:grpSp>
        <p:nvGrpSpPr>
          <p:cNvPr id="422" name="Skupin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4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5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6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7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8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9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0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31" name="Skupin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3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4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5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6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7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8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9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40" name="Skupin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Vol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2" name="Vol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3" name="Vol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4" name="Vol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5" name="Vol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6" name="Vol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7" name="Vol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8" name="Vol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BD0666-7814-43A5-AD4E-B0A7B38B5D66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6113F1-B13B-4C67-8482-ED71CC7253DE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969E8F-17D9-48BA-8C1A-7545CDB720E2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F257F4-A299-4EBB-8D66-30700D54507D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8" name="Volný tvar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9" name="Volný tvar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10" name="Skupin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Vol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Volný tvar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6" name="Skupin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Volný tvar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34" name="Skupin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Volný tvar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0" name="Volný tvar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1" name="Volný tvar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3" name="Skupin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Volný tvar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9" name="Volný tvar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0" name="Volný tvar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1" name="Volný tvar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52" name="Skupin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61" name="Skupin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Vol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 smtClean="0"/>
              <a:t>Kliknutím můžete upravit styl předlohy nadpisů.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DD1DC98-2DD2-46EB-A1D7-F7394B3BC83F}" type="datetime1">
              <a:rPr lang="cs-CZ" noProof="0" smtClean="0"/>
              <a:t>21.10.2020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Practical</a:t>
            </a:r>
            <a:r>
              <a:rPr lang="cs-CZ" dirty="0" smtClean="0"/>
              <a:t> </a:t>
            </a:r>
            <a:r>
              <a:rPr lang="cs-CZ" dirty="0" err="1" smtClean="0"/>
              <a:t>Ph</a:t>
            </a:r>
            <a:r>
              <a:rPr lang="en-US" dirty="0" smtClean="0"/>
              <a:t>&amp;</a:t>
            </a:r>
            <a:r>
              <a:rPr lang="en-US" dirty="0" err="1" smtClean="0"/>
              <a:t>Ph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Segmental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79">
        <p:fade/>
      </p:transition>
    </mc:Choice>
    <mc:Fallback xmlns="">
      <p:transition spd="med" advTm="12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Comprehending</a:t>
            </a:r>
            <a:r>
              <a:rPr lang="cs-CZ" dirty="0" smtClean="0"/>
              <a:t> </a:t>
            </a:r>
            <a:r>
              <a:rPr lang="cs-CZ" dirty="0" err="1" smtClean="0"/>
              <a:t>British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: </a:t>
            </a:r>
            <a:br>
              <a:rPr lang="cs-CZ" dirty="0" smtClean="0"/>
            </a:br>
            <a:r>
              <a:rPr lang="cs-CZ" dirty="0" err="1" smtClean="0"/>
              <a:t>smoothing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triphthongs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now</a:t>
            </a:r>
            <a:r>
              <a:rPr lang="cs-CZ" dirty="0" smtClean="0"/>
              <a:t> in GB, </a:t>
            </a:r>
            <a:r>
              <a:rPr lang="cs-CZ" dirty="0" err="1" smtClean="0"/>
              <a:t>particularly</a:t>
            </a:r>
            <a:r>
              <a:rPr lang="cs-CZ" dirty="0" smtClean="0"/>
              <a:t> in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posher</a:t>
            </a:r>
            <a:r>
              <a:rPr lang="cs-CZ" dirty="0" smtClean="0"/>
              <a:t> </a:t>
            </a:r>
            <a:r>
              <a:rPr lang="cs-CZ" dirty="0" err="1" smtClean="0"/>
              <a:t>forms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sequence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</a:t>
            </a:r>
            <a:r>
              <a:rPr lang="cs-CZ" sz="4000" dirty="0" smtClean="0"/>
              <a:t>/</a:t>
            </a:r>
            <a:r>
              <a:rPr lang="cs-CZ" sz="4000" dirty="0" err="1" smtClean="0"/>
              <a:t>aɪə</a:t>
            </a:r>
            <a:r>
              <a:rPr lang="cs-CZ" sz="4000" dirty="0" smtClean="0"/>
              <a:t>/, /</a:t>
            </a:r>
            <a:r>
              <a:rPr lang="cs-CZ" sz="4000" dirty="0" err="1" smtClean="0"/>
              <a:t>eɪə</a:t>
            </a:r>
            <a:r>
              <a:rPr lang="cs-CZ" sz="4000" dirty="0" smtClean="0"/>
              <a:t>/ </a:t>
            </a:r>
            <a:r>
              <a:rPr lang="cs-CZ" sz="4000" dirty="0" err="1" smtClean="0"/>
              <a:t>or</a:t>
            </a:r>
            <a:r>
              <a:rPr lang="cs-CZ" sz="4000" dirty="0" smtClean="0"/>
              <a:t> /</a:t>
            </a:r>
            <a:r>
              <a:rPr lang="cs-CZ" sz="4000" dirty="0" err="1" smtClean="0"/>
              <a:t>ɑʊə</a:t>
            </a:r>
            <a:r>
              <a:rPr lang="cs-CZ" sz="4000" dirty="0" smtClean="0"/>
              <a:t>/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smoothed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diphthong‘s</a:t>
            </a:r>
            <a:r>
              <a:rPr lang="cs-CZ" dirty="0" smtClean="0"/>
              <a:t> </a:t>
            </a:r>
            <a:r>
              <a:rPr lang="cs-CZ" dirty="0" err="1" smtClean="0"/>
              <a:t>central</a:t>
            </a:r>
            <a:r>
              <a:rPr lang="cs-CZ" dirty="0" smtClean="0"/>
              <a:t> element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weakened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totally</a:t>
            </a:r>
            <a:r>
              <a:rPr lang="cs-CZ" dirty="0" smtClean="0"/>
              <a:t> </a:t>
            </a:r>
            <a:r>
              <a:rPr lang="cs-CZ" dirty="0" err="1" smtClean="0"/>
              <a:t>eliminated</a:t>
            </a:r>
            <a:r>
              <a:rPr lang="cs-CZ" dirty="0" smtClean="0"/>
              <a:t>, </a:t>
            </a:r>
            <a:r>
              <a:rPr lang="cs-CZ" dirty="0" err="1" smtClean="0"/>
              <a:t>changing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i="1" dirty="0" err="1" smtClean="0"/>
              <a:t>fire</a:t>
            </a:r>
            <a:r>
              <a:rPr lang="cs-CZ" i="1" dirty="0" smtClean="0"/>
              <a:t>, </a:t>
            </a:r>
            <a:r>
              <a:rPr lang="cs-CZ" i="1" dirty="0" err="1" smtClean="0"/>
              <a:t>layer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tower</a:t>
            </a:r>
            <a:r>
              <a:rPr lang="cs-CZ" i="1" dirty="0" smtClean="0"/>
              <a:t> </a:t>
            </a:r>
            <a:r>
              <a:rPr lang="cs-CZ" dirty="0" smtClean="0"/>
              <a:t>to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 smtClean="0"/>
              <a:t>faːə</a:t>
            </a:r>
            <a:r>
              <a:rPr lang="en-US" dirty="0" smtClean="0"/>
              <a:t>], [</a:t>
            </a:r>
            <a:r>
              <a:rPr lang="cs-CZ" dirty="0"/>
              <a:t>ˈ</a:t>
            </a:r>
            <a:r>
              <a:rPr lang="cs-CZ" dirty="0" err="1" smtClean="0"/>
              <a:t>leə</a:t>
            </a:r>
            <a:r>
              <a:rPr lang="en-US" dirty="0" smtClean="0"/>
              <a:t>] and [</a:t>
            </a:r>
            <a:r>
              <a:rPr lang="cs-CZ" dirty="0"/>
              <a:t>ˈ</a:t>
            </a:r>
            <a:r>
              <a:rPr lang="cs-CZ" dirty="0" err="1" smtClean="0"/>
              <a:t>tɑːə</a:t>
            </a:r>
            <a:r>
              <a:rPr lang="en-US" dirty="0" smtClean="0"/>
              <a:t>].</a:t>
            </a: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dirty="0" err="1" smtClean="0"/>
              <a:t>Well</a:t>
            </a:r>
            <a:r>
              <a:rPr lang="cs-CZ" dirty="0" smtClean="0"/>
              <a:t> </a:t>
            </a:r>
            <a:r>
              <a:rPr lang="cs-CZ" dirty="0" err="1" smtClean="0"/>
              <a:t>documented</a:t>
            </a:r>
            <a:r>
              <a:rPr lang="cs-CZ" dirty="0" smtClean="0"/>
              <a:t> in </a:t>
            </a:r>
            <a:r>
              <a:rPr lang="cs-CZ" dirty="0" err="1" smtClean="0"/>
              <a:t>this</a:t>
            </a:r>
            <a:r>
              <a:rPr lang="cs-CZ" dirty="0" smtClean="0"/>
              <a:t> video </a:t>
            </a:r>
            <a:r>
              <a:rPr lang="cs-CZ" dirty="0" err="1" smtClean="0"/>
              <a:t>grom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Guardian</a:t>
            </a:r>
            <a:r>
              <a:rPr lang="cs-CZ" dirty="0" smtClean="0"/>
              <a:t>:</a:t>
            </a:r>
          </a:p>
          <a:p>
            <a:pPr marL="45720" indent="0">
              <a:buNone/>
            </a:pPr>
            <a:r>
              <a:rPr lang="cs-CZ" dirty="0"/>
              <a:t>https://www.theguardian.com/lifeandstyle/video/2014/sep/22/secrets-posh-accent-video-riot-club-vowels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685">
        <p:fade/>
      </p:transition>
    </mc:Choice>
    <mc:Fallback>
      <p:transition spd="med" advTm="67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Comprehending</a:t>
            </a:r>
            <a:r>
              <a:rPr lang="cs-CZ" dirty="0" smtClean="0"/>
              <a:t> </a:t>
            </a:r>
            <a:r>
              <a:rPr lang="cs-CZ" dirty="0" err="1" smtClean="0"/>
              <a:t>British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:</a:t>
            </a:r>
            <a:br>
              <a:rPr lang="cs-CZ" dirty="0" smtClean="0"/>
            </a:b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disappearance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/</a:t>
            </a:r>
            <a:r>
              <a:rPr lang="cs-CZ" dirty="0" err="1" smtClean="0"/>
              <a:t>ʊə</a:t>
            </a:r>
            <a:r>
              <a:rPr lang="cs-CZ" dirty="0" smtClean="0"/>
              <a:t>/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Words</a:t>
            </a:r>
            <a:r>
              <a:rPr lang="cs-CZ" dirty="0" smtClean="0"/>
              <a:t> </a:t>
            </a:r>
            <a:r>
              <a:rPr lang="cs-CZ" dirty="0" err="1" smtClean="0"/>
              <a:t>containing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/</a:t>
            </a:r>
            <a:r>
              <a:rPr lang="cs-CZ" dirty="0" err="1" smtClean="0"/>
              <a:t>ʊə</a:t>
            </a:r>
            <a:r>
              <a:rPr lang="cs-CZ" dirty="0" smtClean="0"/>
              <a:t>/ </a:t>
            </a:r>
            <a:r>
              <a:rPr lang="cs-CZ" dirty="0" err="1" smtClean="0"/>
              <a:t>diphthong</a:t>
            </a:r>
            <a:r>
              <a:rPr lang="cs-CZ" dirty="0" smtClean="0"/>
              <a:t> such as </a:t>
            </a:r>
            <a:r>
              <a:rPr lang="cs-CZ" i="1" dirty="0" err="1" smtClean="0"/>
              <a:t>sure</a:t>
            </a:r>
            <a:r>
              <a:rPr lang="cs-CZ" i="1" dirty="0" smtClean="0"/>
              <a:t>, </a:t>
            </a:r>
            <a:r>
              <a:rPr lang="cs-CZ" i="1" dirty="0" err="1" smtClean="0"/>
              <a:t>pure</a:t>
            </a:r>
            <a:r>
              <a:rPr lang="cs-CZ" i="1" dirty="0" smtClean="0"/>
              <a:t>, </a:t>
            </a:r>
            <a:r>
              <a:rPr lang="cs-CZ" i="1" dirty="0" err="1" smtClean="0"/>
              <a:t>cure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smtClean="0"/>
              <a:t>endure </a:t>
            </a:r>
            <a:r>
              <a:rPr lang="cs-CZ" dirty="0" err="1" smtClean="0"/>
              <a:t>now</a:t>
            </a:r>
            <a:r>
              <a:rPr lang="cs-CZ" dirty="0" smtClean="0"/>
              <a:t> </a:t>
            </a:r>
            <a:r>
              <a:rPr lang="en-US" dirty="0" err="1" smtClean="0"/>
              <a:t>realise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phoneme</a:t>
            </a:r>
            <a:r>
              <a:rPr lang="cs-CZ" dirty="0" smtClean="0"/>
              <a:t> /</a:t>
            </a:r>
            <a:r>
              <a:rPr lang="cs-CZ" dirty="0" err="1" smtClean="0"/>
              <a:t>ʊə</a:t>
            </a:r>
            <a:r>
              <a:rPr lang="cs-CZ" dirty="0" smtClean="0"/>
              <a:t>/ as long /ɔː</a:t>
            </a:r>
            <a:r>
              <a:rPr lang="cs-CZ" dirty="0" smtClean="0"/>
              <a:t>/.</a:t>
            </a:r>
          </a:p>
          <a:p>
            <a:endParaRPr lang="cs-CZ" dirty="0"/>
          </a:p>
          <a:p>
            <a:r>
              <a:rPr lang="cs-CZ" dirty="0" err="1" smtClean="0"/>
              <a:t>Discussion</a:t>
            </a:r>
            <a:r>
              <a:rPr lang="cs-CZ" dirty="0" smtClean="0"/>
              <a:t> point: </a:t>
            </a:r>
            <a:r>
              <a:rPr lang="cs-CZ" dirty="0" err="1" smtClean="0"/>
              <a:t>Should</a:t>
            </a:r>
            <a:r>
              <a:rPr lang="cs-CZ" dirty="0" smtClean="0"/>
              <a:t> a </a:t>
            </a:r>
            <a:r>
              <a:rPr lang="cs-CZ" dirty="0" err="1" smtClean="0"/>
              <a:t>le</a:t>
            </a:r>
            <a:r>
              <a:rPr lang="en-US" dirty="0" smtClean="0"/>
              <a:t>a</a:t>
            </a:r>
            <a:r>
              <a:rPr lang="cs-CZ" dirty="0" err="1" smtClean="0"/>
              <a:t>rner</a:t>
            </a:r>
            <a:r>
              <a:rPr lang="cs-CZ" dirty="0" smtClean="0"/>
              <a:t> </a:t>
            </a:r>
            <a:r>
              <a:rPr lang="cs-CZ" dirty="0" err="1" smtClean="0"/>
              <a:t>try</a:t>
            </a:r>
            <a:r>
              <a:rPr lang="cs-CZ" dirty="0" smtClean="0"/>
              <a:t> to </a:t>
            </a:r>
            <a:r>
              <a:rPr lang="cs-CZ" dirty="0" err="1" smtClean="0"/>
              <a:t>imitate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0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708">
        <p:fade/>
      </p:transition>
    </mc:Choice>
    <mc:Fallback>
      <p:transition spd="med" advTm="457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4125" y="1853365"/>
            <a:ext cx="7143750" cy="325755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7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6477">
        <p:fade/>
      </p:transition>
    </mc:Choice>
    <mc:Fallback>
      <p:transition spd="med" advTm="276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Sonority and </a:t>
            </a:r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Sonority (</a:t>
            </a:r>
            <a:r>
              <a:rPr lang="cs-CZ" dirty="0" err="1" smtClean="0"/>
              <a:t>voicing</a:t>
            </a:r>
            <a:r>
              <a:rPr lang="cs-CZ" dirty="0" smtClean="0"/>
              <a:t>; </a:t>
            </a:r>
            <a:r>
              <a:rPr lang="cs-CZ" dirty="0" err="1" smtClean="0"/>
              <a:t>categories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vs. </a:t>
            </a:r>
            <a:r>
              <a:rPr lang="cs-CZ" dirty="0" err="1"/>
              <a:t>v</a:t>
            </a:r>
            <a:r>
              <a:rPr lang="cs-CZ" dirty="0" err="1" smtClean="0"/>
              <a:t>oiceless</a:t>
            </a:r>
            <a:r>
              <a:rPr lang="cs-CZ" dirty="0" smtClean="0"/>
              <a:t>) and </a:t>
            </a:r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(</a:t>
            </a:r>
            <a:r>
              <a:rPr lang="cs-CZ" dirty="0" err="1" smtClean="0"/>
              <a:t>tension</a:t>
            </a:r>
            <a:r>
              <a:rPr lang="cs-CZ" dirty="0"/>
              <a:t>;</a:t>
            </a:r>
            <a:r>
              <a:rPr lang="cs-CZ" dirty="0" smtClean="0"/>
              <a:t> </a:t>
            </a:r>
            <a:r>
              <a:rPr lang="cs-CZ" dirty="0" err="1" smtClean="0"/>
              <a:t>categories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vs. </a:t>
            </a:r>
            <a:r>
              <a:rPr lang="cs-CZ" dirty="0" err="1"/>
              <a:t>f</a:t>
            </a:r>
            <a:r>
              <a:rPr lang="cs-CZ" dirty="0" err="1" smtClean="0"/>
              <a:t>ortis</a:t>
            </a:r>
            <a:r>
              <a:rPr lang="cs-CZ" dirty="0" smtClean="0"/>
              <a:t>) are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counteracting</a:t>
            </a:r>
            <a:r>
              <a:rPr lang="cs-CZ" dirty="0" smtClean="0"/>
              <a:t> </a:t>
            </a:r>
            <a:r>
              <a:rPr lang="cs-CZ" dirty="0" err="1" smtClean="0"/>
              <a:t>qualities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. Most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come</a:t>
            </a:r>
            <a:r>
              <a:rPr lang="cs-CZ" dirty="0" smtClean="0"/>
              <a:t> in </a:t>
            </a:r>
            <a:r>
              <a:rPr lang="cs-CZ" dirty="0" err="1" smtClean="0"/>
              <a:t>pairs</a:t>
            </a:r>
            <a:r>
              <a:rPr lang="cs-CZ" dirty="0" smtClean="0"/>
              <a:t> and are </a:t>
            </a:r>
            <a:r>
              <a:rPr lang="cs-CZ" dirty="0" err="1" smtClean="0"/>
              <a:t>either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fortis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are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where</a:t>
            </a:r>
            <a:r>
              <a:rPr lang="cs-CZ" dirty="0" smtClean="0"/>
              <a:t> </a:t>
            </a:r>
            <a:r>
              <a:rPr lang="cs-CZ" dirty="0" err="1" smtClean="0"/>
              <a:t>vocal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required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vocal</a:t>
            </a:r>
            <a:r>
              <a:rPr lang="cs-CZ" dirty="0" smtClean="0"/>
              <a:t> </a:t>
            </a:r>
            <a:r>
              <a:rPr lang="en-US" dirty="0" smtClean="0"/>
              <a:t>tract</a:t>
            </a:r>
            <a:r>
              <a:rPr lang="cs-CZ" dirty="0" smtClean="0"/>
              <a:t> </a:t>
            </a:r>
            <a:r>
              <a:rPr lang="cs-CZ" dirty="0" smtClean="0"/>
              <a:t>but </a:t>
            </a:r>
            <a:r>
              <a:rPr lang="cs-CZ" dirty="0" err="1" smtClean="0"/>
              <a:t>lips</a:t>
            </a:r>
            <a:r>
              <a:rPr lang="cs-CZ" dirty="0" smtClean="0"/>
              <a:t> and </a:t>
            </a:r>
            <a:r>
              <a:rPr lang="cs-CZ" dirty="0" err="1" smtClean="0"/>
              <a:t>tongue</a:t>
            </a:r>
            <a:r>
              <a:rPr lang="cs-CZ" dirty="0" smtClean="0"/>
              <a:t> </a:t>
            </a:r>
            <a:r>
              <a:rPr lang="en-US" dirty="0" smtClean="0"/>
              <a:t>are</a:t>
            </a:r>
            <a:r>
              <a:rPr lang="cs-CZ" dirty="0" smtClean="0"/>
              <a:t> </a:t>
            </a:r>
            <a:r>
              <a:rPr lang="cs-CZ" dirty="0" err="1" smtClean="0"/>
              <a:t>rather</a:t>
            </a:r>
            <a:r>
              <a:rPr lang="cs-CZ" dirty="0" smtClean="0"/>
              <a:t> </a:t>
            </a:r>
            <a:r>
              <a:rPr lang="cs-CZ" dirty="0" err="1" smtClean="0"/>
              <a:t>idle</a:t>
            </a:r>
            <a:r>
              <a:rPr lang="cs-CZ" dirty="0" smtClean="0"/>
              <a:t>.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cannot</a:t>
            </a:r>
            <a:r>
              <a:rPr lang="cs-CZ" dirty="0" smtClean="0"/>
              <a:t> </a:t>
            </a:r>
            <a:r>
              <a:rPr lang="cs-CZ" dirty="0" err="1" smtClean="0"/>
              <a:t>whisper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: /b/, /v/, /g/, /d/, /</a:t>
            </a:r>
            <a:r>
              <a:rPr lang="cs-CZ" dirty="0"/>
              <a:t> z</a:t>
            </a:r>
            <a:r>
              <a:rPr lang="cs-CZ" dirty="0" smtClean="0"/>
              <a:t>/, /</a:t>
            </a:r>
            <a:r>
              <a:rPr lang="cs-CZ" dirty="0"/>
              <a:t> ʒ </a:t>
            </a:r>
            <a:r>
              <a:rPr lang="cs-CZ" dirty="0" smtClean="0"/>
              <a:t>/, /</a:t>
            </a:r>
            <a:r>
              <a:rPr lang="cs-CZ" dirty="0" err="1" smtClean="0"/>
              <a:t>dʒ</a:t>
            </a:r>
            <a:r>
              <a:rPr lang="cs-CZ" dirty="0" smtClean="0"/>
              <a:t>/.</a:t>
            </a:r>
          </a:p>
          <a:p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fortis</a:t>
            </a:r>
            <a:r>
              <a:rPr lang="cs-CZ" dirty="0" smtClean="0"/>
              <a:t> are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where</a:t>
            </a:r>
            <a:r>
              <a:rPr lang="cs-CZ" dirty="0" smtClean="0"/>
              <a:t> no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invested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vocal</a:t>
            </a:r>
            <a:r>
              <a:rPr lang="cs-CZ" dirty="0" smtClean="0"/>
              <a:t> </a:t>
            </a:r>
            <a:r>
              <a:rPr lang="cs-CZ" dirty="0" err="1" smtClean="0"/>
              <a:t>folds</a:t>
            </a:r>
            <a:r>
              <a:rPr lang="cs-CZ" dirty="0" smtClean="0"/>
              <a:t> but </a:t>
            </a:r>
            <a:r>
              <a:rPr lang="cs-CZ" dirty="0" err="1" smtClean="0"/>
              <a:t>lips</a:t>
            </a:r>
            <a:r>
              <a:rPr lang="cs-CZ" dirty="0" smtClean="0"/>
              <a:t> and </a:t>
            </a:r>
            <a:r>
              <a:rPr lang="cs-CZ" dirty="0" err="1" smtClean="0"/>
              <a:t>tongue</a:t>
            </a:r>
            <a:r>
              <a:rPr lang="cs-CZ" dirty="0" smtClean="0"/>
              <a:t> </a:t>
            </a:r>
            <a:r>
              <a:rPr lang="cs-CZ" dirty="0" err="1" smtClean="0"/>
              <a:t>work</a:t>
            </a:r>
            <a:r>
              <a:rPr lang="cs-CZ" dirty="0" smtClean="0"/>
              <a:t> </a:t>
            </a:r>
            <a:r>
              <a:rPr lang="cs-CZ" dirty="0" err="1" smtClean="0"/>
              <a:t>harder</a:t>
            </a:r>
            <a:r>
              <a:rPr lang="cs-CZ" dirty="0" smtClean="0"/>
              <a:t>.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whisper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fortis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: /p/, /f/, /k/, /t/, /s/, /</a:t>
            </a:r>
            <a:r>
              <a:rPr lang="cs-CZ" dirty="0"/>
              <a:t> </a:t>
            </a:r>
            <a:r>
              <a:rPr lang="cs-CZ" dirty="0" smtClean="0"/>
              <a:t>ʃ/, /t</a:t>
            </a:r>
            <a:r>
              <a:rPr lang="cs-CZ" dirty="0"/>
              <a:t> </a:t>
            </a:r>
            <a:r>
              <a:rPr lang="cs-CZ" dirty="0" smtClean="0"/>
              <a:t>ʃ/.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exception</a:t>
            </a:r>
            <a:r>
              <a:rPr lang="cs-CZ" dirty="0" smtClean="0"/>
              <a:t> in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/h/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(just a </a:t>
            </a:r>
            <a:r>
              <a:rPr lang="cs-CZ" dirty="0" err="1" smtClean="0"/>
              <a:t>breath</a:t>
            </a:r>
            <a:r>
              <a:rPr lang="cs-CZ" dirty="0" smtClean="0"/>
              <a:t>, no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involved</a:t>
            </a:r>
            <a:r>
              <a:rPr lang="cs-CZ" dirty="0" smtClean="0"/>
              <a:t> </a:t>
            </a:r>
            <a:r>
              <a:rPr lang="cs-CZ" dirty="0" err="1" smtClean="0"/>
              <a:t>anywhere</a:t>
            </a:r>
            <a:r>
              <a:rPr lang="cs-CZ" dirty="0" smtClean="0"/>
              <a:t>).</a:t>
            </a:r>
          </a:p>
          <a:p>
            <a:pPr marL="4572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6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423">
        <p:fade/>
      </p:transition>
    </mc:Choice>
    <mc:Fallback>
      <p:transition spd="med" advTm="150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problem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final-consonant</a:t>
            </a:r>
            <a:r>
              <a:rPr lang="cs-CZ" dirty="0" smtClean="0"/>
              <a:t> </a:t>
            </a:r>
            <a:r>
              <a:rPr lang="cs-CZ" dirty="0" err="1" smtClean="0"/>
              <a:t>devoicing</a:t>
            </a:r>
            <a:r>
              <a:rPr lang="cs-CZ" dirty="0" smtClean="0"/>
              <a:t> (</a:t>
            </a:r>
            <a:r>
              <a:rPr lang="cs-CZ" dirty="0" err="1" smtClean="0"/>
              <a:t>neutralisation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C</a:t>
            </a:r>
            <a:r>
              <a:rPr lang="cs-CZ" dirty="0" err="1" smtClean="0"/>
              <a:t>zech</a:t>
            </a:r>
            <a:r>
              <a:rPr lang="cs-CZ" dirty="0" smtClean="0"/>
              <a:t> and </a:t>
            </a:r>
            <a:r>
              <a:rPr lang="cs-CZ" dirty="0" err="1" smtClean="0"/>
              <a:t>Slovak</a:t>
            </a:r>
            <a:r>
              <a:rPr lang="cs-CZ" dirty="0" smtClean="0"/>
              <a:t>,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consonant</a:t>
            </a:r>
            <a:r>
              <a:rPr lang="cs-CZ" dirty="0" smtClean="0"/>
              <a:t> </a:t>
            </a:r>
            <a:r>
              <a:rPr lang="cs-CZ" dirty="0" err="1" smtClean="0"/>
              <a:t>phonemes</a:t>
            </a:r>
            <a:r>
              <a:rPr lang="cs-CZ" dirty="0" smtClean="0"/>
              <a:t> in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positions</a:t>
            </a:r>
            <a:r>
              <a:rPr lang="cs-CZ" dirty="0" smtClean="0"/>
              <a:t>, </a:t>
            </a:r>
            <a:r>
              <a:rPr lang="cs-CZ" dirty="0"/>
              <a:t>/b/, /v/, /g/, /d/, / z/, / ʒ /, /</a:t>
            </a:r>
            <a:r>
              <a:rPr lang="cs-CZ" dirty="0" err="1"/>
              <a:t>dʒ</a:t>
            </a:r>
            <a:r>
              <a:rPr lang="cs-CZ" dirty="0" smtClean="0"/>
              <a:t>/, are </a:t>
            </a:r>
            <a:r>
              <a:rPr lang="cs-CZ" dirty="0" err="1" smtClean="0"/>
              <a:t>devoiced</a:t>
            </a:r>
            <a:r>
              <a:rPr lang="cs-CZ" dirty="0" smtClean="0"/>
              <a:t> (</a:t>
            </a:r>
            <a:r>
              <a:rPr lang="cs-CZ" dirty="0" err="1" smtClean="0"/>
              <a:t>neutralised</a:t>
            </a:r>
            <a:r>
              <a:rPr lang="cs-CZ" dirty="0" smtClean="0"/>
              <a:t>)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counterparts</a:t>
            </a:r>
            <a:r>
              <a:rPr lang="cs-CZ" dirty="0" smtClean="0"/>
              <a:t> </a:t>
            </a:r>
            <a:r>
              <a:rPr lang="cs-CZ" dirty="0"/>
              <a:t>/p/, /f/, /k/, /t/, /s/, / ʃ/, /t ʃ/.</a:t>
            </a:r>
          </a:p>
          <a:p>
            <a:r>
              <a:rPr lang="cs-CZ" dirty="0" err="1" smtClean="0"/>
              <a:t>Examples</a:t>
            </a:r>
            <a:r>
              <a:rPr lang="cs-CZ" dirty="0" smtClean="0"/>
              <a:t>: </a:t>
            </a:r>
            <a:r>
              <a:rPr lang="cs-CZ" i="1" dirty="0" smtClean="0"/>
              <a:t>slib </a:t>
            </a:r>
            <a:r>
              <a:rPr lang="en-US" i="1" dirty="0" smtClean="0"/>
              <a:t>[</a:t>
            </a:r>
            <a:r>
              <a:rPr lang="cs-CZ" i="1" dirty="0" smtClean="0"/>
              <a:t>-</a:t>
            </a:r>
            <a:r>
              <a:rPr lang="en-US" i="1" dirty="0" smtClean="0"/>
              <a:t>p]</a:t>
            </a:r>
            <a:r>
              <a:rPr lang="cs-CZ" i="1" dirty="0" smtClean="0"/>
              <a:t>, </a:t>
            </a:r>
            <a:r>
              <a:rPr lang="cs-CZ" i="1" dirty="0" smtClean="0"/>
              <a:t>le</a:t>
            </a:r>
            <a:r>
              <a:rPr lang="cs-CZ" i="1" dirty="0" smtClean="0"/>
              <a:t>v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f]</a:t>
            </a:r>
            <a:r>
              <a:rPr lang="cs-CZ" i="1" dirty="0" smtClean="0"/>
              <a:t>, blog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k]</a:t>
            </a:r>
            <a:r>
              <a:rPr lang="cs-CZ" i="1" dirty="0" smtClean="0"/>
              <a:t>, pád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t]</a:t>
            </a:r>
            <a:r>
              <a:rPr lang="cs-CZ" i="1" dirty="0" smtClean="0"/>
              <a:t>, </a:t>
            </a:r>
            <a:r>
              <a:rPr lang="cs-CZ" i="1" dirty="0" smtClean="0"/>
              <a:t>b</a:t>
            </a:r>
            <a:r>
              <a:rPr lang="cs-CZ" i="1" dirty="0" smtClean="0"/>
              <a:t>ez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s]</a:t>
            </a:r>
            <a:r>
              <a:rPr lang="cs-CZ" i="1" dirty="0" smtClean="0"/>
              <a:t>, masáž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cs-CZ" dirty="0" smtClean="0"/>
              <a:t>ʃ</a:t>
            </a:r>
            <a:r>
              <a:rPr lang="en-US" i="1" dirty="0" smtClean="0"/>
              <a:t>]</a:t>
            </a:r>
            <a:r>
              <a:rPr lang="cs-CZ" i="1" dirty="0" smtClean="0"/>
              <a:t>, bridž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t</a:t>
            </a:r>
            <a:r>
              <a:rPr lang="cs-CZ" dirty="0" smtClean="0"/>
              <a:t>ʃ</a:t>
            </a:r>
            <a:r>
              <a:rPr lang="en-US" i="1" dirty="0" smtClean="0"/>
              <a:t>]</a:t>
            </a:r>
            <a:r>
              <a:rPr lang="cs-CZ" i="1" dirty="0" smtClean="0"/>
              <a:t>.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neutralisation</a:t>
            </a:r>
            <a:r>
              <a:rPr lang="cs-CZ" dirty="0" smtClean="0"/>
              <a:t> </a:t>
            </a:r>
            <a:r>
              <a:rPr lang="cs-CZ" dirty="0" err="1" smtClean="0"/>
              <a:t>even</a:t>
            </a:r>
            <a:r>
              <a:rPr lang="cs-CZ" dirty="0" smtClean="0"/>
              <a:t> </a:t>
            </a:r>
            <a:r>
              <a:rPr lang="cs-CZ" dirty="0" err="1" smtClean="0"/>
              <a:t>occurs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r>
              <a:rPr lang="cs-CZ" dirty="0" smtClean="0"/>
              <a:t> a </a:t>
            </a:r>
            <a:r>
              <a:rPr lang="cs-CZ" dirty="0" err="1" smtClean="0"/>
              <a:t>vowel</a:t>
            </a:r>
            <a:r>
              <a:rPr lang="cs-CZ" dirty="0" smtClean="0"/>
              <a:t> in </a:t>
            </a:r>
            <a:r>
              <a:rPr lang="cs-CZ" dirty="0" err="1" smtClean="0"/>
              <a:t>speech</a:t>
            </a:r>
            <a:r>
              <a:rPr lang="cs-CZ" dirty="0" smtClean="0"/>
              <a:t>. </a:t>
            </a:r>
            <a:r>
              <a:rPr lang="cs-CZ" dirty="0" err="1" smtClean="0"/>
              <a:t>Then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subsequent</a:t>
            </a:r>
            <a:r>
              <a:rPr lang="cs-CZ" dirty="0" smtClean="0"/>
              <a:t> </a:t>
            </a:r>
            <a:r>
              <a:rPr lang="cs-CZ" dirty="0" err="1" smtClean="0"/>
              <a:t>vowel</a:t>
            </a:r>
            <a:r>
              <a:rPr lang="cs-CZ" dirty="0" smtClean="0"/>
              <a:t> </a:t>
            </a:r>
            <a:r>
              <a:rPr lang="cs-CZ" dirty="0" err="1" smtClean="0"/>
              <a:t>begins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a </a:t>
            </a:r>
            <a:r>
              <a:rPr lang="cs-CZ" dirty="0" err="1" smtClean="0"/>
              <a:t>glottal</a:t>
            </a:r>
            <a:r>
              <a:rPr lang="cs-CZ" dirty="0" smtClean="0"/>
              <a:t> stop: </a:t>
            </a:r>
            <a:r>
              <a:rPr lang="cs-CZ" i="1" dirty="0" smtClean="0"/>
              <a:t>slib a přísaha </a:t>
            </a:r>
            <a:r>
              <a:rPr lang="en-US" i="1" dirty="0" smtClean="0"/>
              <a:t>[</a:t>
            </a:r>
            <a:r>
              <a:rPr lang="cs-CZ" i="1" dirty="0"/>
              <a:t>ˈ</a:t>
            </a:r>
            <a:r>
              <a:rPr lang="cs-CZ" i="1" dirty="0" err="1"/>
              <a:t>slipʔʌˈ</a:t>
            </a:r>
            <a:r>
              <a:rPr lang="cs-CZ" i="1" dirty="0" err="1" smtClean="0"/>
              <a:t>pr̝iːsʌhʌ</a:t>
            </a:r>
            <a:r>
              <a:rPr lang="en-US" i="1" dirty="0" smtClean="0"/>
              <a:t>]</a:t>
            </a:r>
            <a:r>
              <a:rPr lang="cs-CZ" i="1" dirty="0" smtClean="0"/>
              <a:t>, lev a tygr, blog i článek, pád i vzestup, bez agendy, masáž aorty, bridž i kanasta.</a:t>
            </a:r>
          </a:p>
          <a:p>
            <a:r>
              <a:rPr lang="cs-CZ" dirty="0" err="1" smtClean="0"/>
              <a:t>Certain</a:t>
            </a:r>
            <a:r>
              <a:rPr lang="cs-CZ" dirty="0" smtClean="0"/>
              <a:t> non-</a:t>
            </a:r>
            <a:r>
              <a:rPr lang="cs-CZ" dirty="0" err="1" smtClean="0"/>
              <a:t>native</a:t>
            </a:r>
            <a:r>
              <a:rPr lang="cs-CZ" dirty="0" smtClean="0"/>
              <a:t> </a:t>
            </a:r>
            <a:r>
              <a:rPr lang="cs-CZ" dirty="0" err="1" smtClean="0"/>
              <a:t>speakers</a:t>
            </a:r>
            <a:r>
              <a:rPr lang="cs-CZ" dirty="0" smtClean="0"/>
              <a:t> </a:t>
            </a:r>
            <a:r>
              <a:rPr lang="cs-CZ" dirty="0" err="1" smtClean="0"/>
              <a:t>acquire</a:t>
            </a:r>
            <a:r>
              <a:rPr lang="cs-CZ" dirty="0" smtClean="0"/>
              <a:t> </a:t>
            </a:r>
            <a:r>
              <a:rPr lang="cs-CZ" dirty="0" err="1" smtClean="0"/>
              <a:t>voicing</a:t>
            </a:r>
            <a:r>
              <a:rPr lang="cs-CZ" dirty="0" smtClean="0"/>
              <a:t> and </a:t>
            </a:r>
            <a:r>
              <a:rPr lang="cs-CZ" dirty="0" err="1" smtClean="0"/>
              <a:t>linking</a:t>
            </a:r>
            <a:r>
              <a:rPr lang="cs-CZ" dirty="0" smtClean="0"/>
              <a:t> (</a:t>
            </a:r>
            <a:r>
              <a:rPr lang="cs-CZ" dirty="0" err="1" smtClean="0"/>
              <a:t>liaison</a:t>
            </a:r>
            <a:r>
              <a:rPr lang="cs-CZ" dirty="0" smtClean="0"/>
              <a:t>) </a:t>
            </a:r>
            <a:r>
              <a:rPr lang="cs-CZ" dirty="0" err="1" smtClean="0"/>
              <a:t>habits</a:t>
            </a:r>
            <a:r>
              <a:rPr lang="cs-CZ" dirty="0" smtClean="0"/>
              <a:t> </a:t>
            </a:r>
            <a:r>
              <a:rPr lang="cs-CZ" dirty="0" err="1" smtClean="0"/>
              <a:t>naturally</a:t>
            </a:r>
            <a:r>
              <a:rPr lang="cs-CZ" dirty="0" smtClean="0"/>
              <a:t> </a:t>
            </a:r>
            <a:r>
              <a:rPr lang="cs-CZ" dirty="0" err="1" smtClean="0"/>
              <a:t>through</a:t>
            </a:r>
            <a:r>
              <a:rPr lang="cs-CZ" dirty="0" smtClean="0"/>
              <a:t> </a:t>
            </a:r>
            <a:r>
              <a:rPr lang="cs-CZ" dirty="0" err="1" smtClean="0"/>
              <a:t>observation</a:t>
            </a:r>
            <a:r>
              <a:rPr lang="cs-CZ" dirty="0" smtClean="0"/>
              <a:t>, </a:t>
            </a:r>
            <a:r>
              <a:rPr lang="cs-CZ" dirty="0" err="1" smtClean="0"/>
              <a:t>others</a:t>
            </a:r>
            <a:r>
              <a:rPr lang="cs-CZ" dirty="0" smtClean="0"/>
              <a:t> </a:t>
            </a:r>
            <a:r>
              <a:rPr lang="cs-CZ" dirty="0" err="1" smtClean="0"/>
              <a:t>must</a:t>
            </a:r>
            <a:r>
              <a:rPr lang="cs-CZ" dirty="0" smtClean="0"/>
              <a:t> </a:t>
            </a:r>
            <a:r>
              <a:rPr lang="cs-CZ" dirty="0" err="1" smtClean="0"/>
              <a:t>train</a:t>
            </a:r>
            <a:r>
              <a:rPr lang="cs-CZ" dirty="0" smtClean="0"/>
              <a:t> hard to </a:t>
            </a:r>
            <a:r>
              <a:rPr lang="cs-CZ" dirty="0" err="1" smtClean="0"/>
              <a:t>eliminate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“</a:t>
            </a:r>
            <a:r>
              <a:rPr lang="cs-CZ" dirty="0" err="1" smtClean="0"/>
              <a:t>harsh</a:t>
            </a:r>
            <a:r>
              <a:rPr lang="cs-CZ" dirty="0" smtClean="0"/>
              <a:t> Czech </a:t>
            </a:r>
            <a:r>
              <a:rPr lang="cs-CZ" dirty="0" err="1" smtClean="0"/>
              <a:t>accent</a:t>
            </a:r>
            <a:r>
              <a:rPr lang="cs-CZ" dirty="0" smtClean="0"/>
              <a:t>“.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9599">
        <p:fade/>
      </p:transition>
    </mc:Choice>
    <mc:Fallback>
      <p:transition spd="med" advTm="119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Voicing</a:t>
            </a:r>
            <a:r>
              <a:rPr lang="cs-CZ" dirty="0" smtClean="0"/>
              <a:t> and </a:t>
            </a:r>
            <a:r>
              <a:rPr lang="cs-CZ" dirty="0" err="1" smtClean="0"/>
              <a:t>linking</a:t>
            </a:r>
            <a:r>
              <a:rPr lang="cs-CZ" dirty="0" smtClean="0"/>
              <a:t> (</a:t>
            </a:r>
            <a:r>
              <a:rPr lang="cs-CZ" dirty="0" err="1" smtClean="0"/>
              <a:t>liaison</a:t>
            </a:r>
            <a:r>
              <a:rPr lang="cs-CZ" dirty="0" smtClean="0"/>
              <a:t>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These </a:t>
            </a:r>
            <a:r>
              <a:rPr lang="cs-CZ" dirty="0" err="1" smtClean="0"/>
              <a:t>terms</a:t>
            </a:r>
            <a:r>
              <a:rPr lang="cs-CZ" dirty="0" smtClean="0"/>
              <a:t> </a:t>
            </a:r>
            <a:r>
              <a:rPr lang="cs-CZ" dirty="0" err="1" smtClean="0"/>
              <a:t>reflect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 habit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making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word</a:t>
            </a:r>
            <a:r>
              <a:rPr lang="cs-CZ" dirty="0" smtClean="0"/>
              <a:t> </a:t>
            </a:r>
            <a:r>
              <a:rPr lang="cs-CZ" dirty="0" err="1" smtClean="0"/>
              <a:t>blend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another</a:t>
            </a:r>
            <a:r>
              <a:rPr lang="cs-CZ" dirty="0" smtClean="0"/>
              <a:t> </a:t>
            </a:r>
            <a:r>
              <a:rPr lang="cs-CZ" dirty="0" err="1" smtClean="0"/>
              <a:t>without</a:t>
            </a:r>
            <a:r>
              <a:rPr lang="cs-CZ" dirty="0" smtClean="0"/>
              <a:t>  a </a:t>
            </a:r>
            <a:r>
              <a:rPr lang="cs-CZ" dirty="0" err="1" smtClean="0"/>
              <a:t>glottal</a:t>
            </a:r>
            <a:r>
              <a:rPr lang="cs-CZ" dirty="0" smtClean="0"/>
              <a:t> stop</a:t>
            </a:r>
          </a:p>
          <a:p>
            <a:r>
              <a:rPr lang="cs-CZ" dirty="0" err="1" smtClean="0"/>
              <a:t>Linking</a:t>
            </a:r>
            <a:r>
              <a:rPr lang="cs-CZ" dirty="0" smtClean="0"/>
              <a:t> /w/: </a:t>
            </a:r>
            <a:r>
              <a:rPr lang="cs-CZ" i="1" dirty="0" smtClean="0"/>
              <a:t>go on </a:t>
            </a:r>
            <a:r>
              <a:rPr lang="en-US" dirty="0" smtClean="0"/>
              <a:t>[</a:t>
            </a:r>
            <a:r>
              <a:rPr lang="cs-CZ" dirty="0"/>
              <a:t>ˌ</a:t>
            </a:r>
            <a:r>
              <a:rPr lang="cs-CZ" dirty="0" err="1"/>
              <a:t>gəʊˈʷɒn</a:t>
            </a:r>
            <a:r>
              <a:rPr lang="en-US" dirty="0" smtClean="0"/>
              <a:t>]</a:t>
            </a:r>
            <a:endParaRPr lang="cs-CZ" dirty="0" smtClean="0"/>
          </a:p>
          <a:p>
            <a:r>
              <a:rPr lang="cs-CZ" dirty="0" err="1" smtClean="0"/>
              <a:t>Linking</a:t>
            </a:r>
            <a:r>
              <a:rPr lang="cs-CZ" dirty="0" smtClean="0"/>
              <a:t> /j/: </a:t>
            </a:r>
            <a:r>
              <a:rPr lang="en-US" i="1" dirty="0" smtClean="0"/>
              <a:t>carry on </a:t>
            </a:r>
            <a:r>
              <a:rPr lang="en-US" dirty="0" smtClean="0"/>
              <a:t>[</a:t>
            </a:r>
            <a:r>
              <a:rPr lang="cs-CZ" dirty="0"/>
              <a:t>ˌ</a:t>
            </a:r>
            <a:r>
              <a:rPr lang="cs-CZ" dirty="0" err="1"/>
              <a:t>kʰæriˈʲɒn</a:t>
            </a:r>
            <a:r>
              <a:rPr lang="en-US" dirty="0" smtClean="0"/>
              <a:t>]</a:t>
            </a:r>
            <a:endParaRPr lang="cs-CZ" dirty="0" smtClean="0"/>
          </a:p>
          <a:p>
            <a:r>
              <a:rPr lang="cs-CZ" dirty="0" err="1" smtClean="0"/>
              <a:t>Linking</a:t>
            </a:r>
            <a:r>
              <a:rPr lang="cs-CZ" dirty="0" smtClean="0"/>
              <a:t> /r/: </a:t>
            </a:r>
            <a:r>
              <a:rPr lang="cs-CZ" i="1" dirty="0" smtClean="0"/>
              <a:t>car and house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ˌ</a:t>
            </a:r>
            <a:r>
              <a:rPr lang="cs-CZ" dirty="0" err="1"/>
              <a:t>kʰɑːrənˈhɑʊs</a:t>
            </a:r>
            <a:r>
              <a:rPr lang="en-US" dirty="0" smtClean="0"/>
              <a:t>]</a:t>
            </a:r>
            <a:endParaRPr lang="cs-CZ" dirty="0" smtClean="0"/>
          </a:p>
          <a:p>
            <a:r>
              <a:rPr lang="cs-CZ" dirty="0" err="1" smtClean="0"/>
              <a:t>Intrusive</a:t>
            </a:r>
            <a:r>
              <a:rPr lang="cs-CZ" dirty="0" smtClean="0"/>
              <a:t> /r/: </a:t>
            </a:r>
            <a:r>
              <a:rPr lang="cs-CZ" i="1" dirty="0" smtClean="0"/>
              <a:t>Buddha </a:t>
            </a:r>
            <a:r>
              <a:rPr lang="cs-CZ" i="1" dirty="0" err="1" smtClean="0"/>
              <a:t>images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bʊdəʳɪmədʒəz</a:t>
            </a:r>
            <a:r>
              <a:rPr lang="en-US" dirty="0" smtClean="0"/>
              <a:t>]</a:t>
            </a:r>
            <a:endParaRPr lang="cs-CZ" dirty="0" smtClean="0"/>
          </a:p>
          <a:p>
            <a:endParaRPr lang="cs-CZ" dirty="0"/>
          </a:p>
          <a:p>
            <a:r>
              <a:rPr lang="cs-CZ" dirty="0" err="1"/>
              <a:t>Remedial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: </a:t>
            </a:r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any</a:t>
            </a:r>
            <a:r>
              <a:rPr lang="cs-CZ" dirty="0" smtClean="0"/>
              <a:t> </a:t>
            </a:r>
            <a:r>
              <a:rPr lang="cs-CZ" dirty="0" err="1" smtClean="0"/>
              <a:t>authentic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/</a:t>
            </a:r>
            <a:r>
              <a:rPr lang="cs-CZ" dirty="0" err="1" smtClean="0"/>
              <a:t>American</a:t>
            </a:r>
            <a:r>
              <a:rPr lang="cs-CZ" dirty="0" smtClean="0"/>
              <a:t> audio </a:t>
            </a:r>
            <a:r>
              <a:rPr lang="cs-CZ" dirty="0" err="1" smtClean="0"/>
              <a:t>materials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4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7112">
        <p:fade/>
      </p:transition>
    </mc:Choice>
    <mc:Fallback>
      <p:transition spd="med" advTm="127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Aspirations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plosives</a:t>
            </a:r>
            <a:r>
              <a:rPr lang="cs-CZ" dirty="0" smtClean="0"/>
              <a:t> </a:t>
            </a:r>
            <a:r>
              <a:rPr lang="cs-CZ" dirty="0" err="1" smtClean="0"/>
              <a:t>under</a:t>
            </a:r>
            <a:r>
              <a:rPr lang="cs-CZ" dirty="0" smtClean="0"/>
              <a:t> stress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plosives</a:t>
            </a:r>
            <a:r>
              <a:rPr lang="cs-CZ" dirty="0" smtClean="0"/>
              <a:t> /p/, /t/ and /k/ are </a:t>
            </a:r>
            <a:r>
              <a:rPr lang="cs-CZ" dirty="0" err="1" smtClean="0"/>
              <a:t>aspirated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</a:t>
            </a:r>
            <a:r>
              <a:rPr lang="cs-CZ" dirty="0" err="1" smtClean="0"/>
              <a:t>occur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beginning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</a:t>
            </a:r>
            <a:r>
              <a:rPr lang="cs-CZ" dirty="0" err="1" smtClean="0"/>
              <a:t>stressed</a:t>
            </a:r>
            <a:r>
              <a:rPr lang="cs-CZ" dirty="0" smtClean="0"/>
              <a:t> </a:t>
            </a:r>
            <a:r>
              <a:rPr lang="cs-CZ" dirty="0" err="1" smtClean="0"/>
              <a:t>syllable</a:t>
            </a:r>
            <a:r>
              <a:rPr lang="cs-CZ" dirty="0" smtClean="0"/>
              <a:t>. </a:t>
            </a:r>
          </a:p>
          <a:p>
            <a:r>
              <a:rPr lang="cs-CZ" dirty="0" err="1" smtClean="0"/>
              <a:t>Aspiration</a:t>
            </a:r>
            <a:r>
              <a:rPr lang="cs-CZ" dirty="0" smtClean="0"/>
              <a:t> </a:t>
            </a:r>
            <a:r>
              <a:rPr lang="cs-CZ" dirty="0" err="1" smtClean="0"/>
              <a:t>does</a:t>
            </a:r>
            <a:r>
              <a:rPr lang="cs-CZ" dirty="0" smtClean="0"/>
              <a:t> not </a:t>
            </a:r>
            <a:r>
              <a:rPr lang="cs-CZ" dirty="0" err="1" smtClean="0"/>
              <a:t>occur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stop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preceded</a:t>
            </a:r>
            <a:r>
              <a:rPr lang="cs-CZ" dirty="0" smtClean="0"/>
              <a:t> by a /s/.</a:t>
            </a:r>
            <a:r>
              <a:rPr lang="en-US" dirty="0" smtClean="0"/>
              <a:t> Sometimes the /s/ is disguised in spelling</a:t>
            </a:r>
            <a:r>
              <a:rPr lang="en-US" dirty="0"/>
              <a:t> </a:t>
            </a:r>
            <a:r>
              <a:rPr lang="en-US" dirty="0" smtClean="0"/>
              <a:t>as</a:t>
            </a:r>
            <a:r>
              <a:rPr lang="cs-CZ" dirty="0" smtClean="0"/>
              <a:t> x = /ks/.</a:t>
            </a:r>
          </a:p>
          <a:p>
            <a:r>
              <a:rPr lang="cs-CZ" dirty="0" err="1" smtClean="0"/>
              <a:t>Compare</a:t>
            </a:r>
            <a:r>
              <a:rPr lang="cs-CZ" dirty="0" smtClean="0"/>
              <a:t> </a:t>
            </a:r>
            <a:r>
              <a:rPr lang="cs-CZ" i="1" dirty="0" smtClean="0"/>
              <a:t>pool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pʰuːɫ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tool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tʰuːɫ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cool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kʰuːɫ</a:t>
            </a:r>
            <a:r>
              <a:rPr lang="en-US" dirty="0" smtClean="0"/>
              <a:t>]</a:t>
            </a:r>
            <a:r>
              <a:rPr lang="cs-CZ" i="1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i="1" dirty="0" err="1" smtClean="0"/>
              <a:t>spool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spuːɫ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stool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stuːɫ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school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skuːɫ</a:t>
            </a:r>
            <a:r>
              <a:rPr lang="en-US" dirty="0" smtClean="0"/>
              <a:t>]</a:t>
            </a:r>
            <a:r>
              <a:rPr lang="cs-CZ" i="1" dirty="0" smtClean="0"/>
              <a:t>.</a:t>
            </a:r>
            <a:r>
              <a:rPr lang="en-US" i="1" dirty="0" smtClean="0"/>
              <a:t> </a:t>
            </a:r>
          </a:p>
          <a:p>
            <a:r>
              <a:rPr lang="en-US" dirty="0" smtClean="0"/>
              <a:t>Compare </a:t>
            </a:r>
            <a:r>
              <a:rPr lang="en-US" i="1" dirty="0" smtClean="0"/>
              <a:t>tend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tʰend</a:t>
            </a:r>
            <a:r>
              <a:rPr lang="en-US" dirty="0" smtClean="0"/>
              <a:t>] and </a:t>
            </a:r>
            <a:r>
              <a:rPr lang="en-US" i="1" dirty="0" smtClean="0"/>
              <a:t>extend </a:t>
            </a:r>
            <a:r>
              <a:rPr lang="en-US" dirty="0" smtClean="0"/>
              <a:t>[</a:t>
            </a:r>
            <a:r>
              <a:rPr lang="cs-CZ" dirty="0" err="1"/>
              <a:t>əkˈstend</a:t>
            </a:r>
            <a:r>
              <a:rPr lang="en-US" dirty="0" smtClean="0"/>
              <a:t>].</a:t>
            </a:r>
          </a:p>
          <a:p>
            <a:r>
              <a:rPr lang="en-US" dirty="0" smtClean="0"/>
              <a:t>Lack of aspiration can result in /p/,/t/,/k/ being perceived as their voiced counterparts /b/, /d/ /g/, e.g. </a:t>
            </a:r>
            <a:r>
              <a:rPr lang="en-US" i="1" dirty="0" err="1" smtClean="0"/>
              <a:t>Pompei</a:t>
            </a:r>
            <a:r>
              <a:rPr lang="en-US" i="1" dirty="0" smtClean="0"/>
              <a:t> </a:t>
            </a:r>
            <a:r>
              <a:rPr lang="en-US" dirty="0" smtClean="0"/>
              <a:t>as </a:t>
            </a:r>
            <a:r>
              <a:rPr lang="en-US" i="1" dirty="0" smtClean="0"/>
              <a:t>Bombay, tick</a:t>
            </a:r>
            <a:r>
              <a:rPr lang="en-US" dirty="0" smtClean="0"/>
              <a:t> as </a:t>
            </a:r>
            <a:r>
              <a:rPr lang="en-US" i="1" dirty="0" smtClean="0"/>
              <a:t>dick, cool </a:t>
            </a:r>
            <a:r>
              <a:rPr lang="en-US" dirty="0" smtClean="0"/>
              <a:t>as </a:t>
            </a:r>
            <a:r>
              <a:rPr lang="en-US" i="1" dirty="0" smtClean="0"/>
              <a:t>ghoul.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937">
        <p:fade/>
      </p:transition>
    </mc:Choice>
    <mc:Fallback>
      <p:transition spd="med" advTm="66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 </a:t>
            </a:r>
            <a:r>
              <a:rPr lang="cs-CZ" dirty="0" err="1" smtClean="0"/>
              <a:t>pronouncing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plosive</a:t>
            </a:r>
            <a:r>
              <a:rPr lang="cs-CZ" dirty="0" smtClean="0"/>
              <a:t>/t/, </a:t>
            </a:r>
            <a:r>
              <a:rPr lang="cs-CZ" dirty="0" err="1" smtClean="0"/>
              <a:t>instead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alveolar</a:t>
            </a:r>
            <a:r>
              <a:rPr lang="en-US" dirty="0" smtClean="0"/>
              <a:t> and aspirated</a:t>
            </a:r>
            <a:r>
              <a:rPr lang="cs-CZ" dirty="0" smtClean="0"/>
              <a:t>,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dental</a:t>
            </a:r>
            <a:r>
              <a:rPr lang="cs-CZ" dirty="0" smtClean="0"/>
              <a:t>, </a:t>
            </a:r>
            <a:r>
              <a:rPr lang="cs-CZ" dirty="0" err="1" smtClean="0"/>
              <a:t>causing</a:t>
            </a:r>
            <a:r>
              <a:rPr lang="en-US" dirty="0" smtClean="0"/>
              <a:t> </a:t>
            </a:r>
            <a:r>
              <a:rPr lang="en-US" i="1" dirty="0" smtClean="0"/>
              <a:t>Tom </a:t>
            </a:r>
            <a:r>
              <a:rPr lang="en-US" dirty="0" smtClean="0"/>
              <a:t>being perceived as </a:t>
            </a:r>
            <a:r>
              <a:rPr lang="en-US" i="1" dirty="0" smtClean="0"/>
              <a:t>Dom. </a:t>
            </a:r>
            <a:endParaRPr lang="cs-CZ" dirty="0" smtClean="0"/>
          </a:p>
          <a:p>
            <a:r>
              <a:rPr lang="cs-CZ" dirty="0" err="1" smtClean="0"/>
              <a:t>Both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dental</a:t>
            </a:r>
            <a:r>
              <a:rPr lang="cs-CZ" dirty="0" smtClean="0"/>
              <a:t> </a:t>
            </a:r>
            <a:r>
              <a:rPr lang="cs-CZ" dirty="0" err="1" smtClean="0"/>
              <a:t>fricatives</a:t>
            </a:r>
            <a:r>
              <a:rPr lang="cs-CZ" dirty="0" smtClean="0"/>
              <a:t>, </a:t>
            </a:r>
            <a:r>
              <a:rPr lang="cs-CZ" dirty="0" err="1" smtClean="0"/>
              <a:t>voiceless</a:t>
            </a:r>
            <a:r>
              <a:rPr lang="cs-CZ" dirty="0" smtClean="0"/>
              <a:t> /</a:t>
            </a:r>
            <a:r>
              <a:rPr lang="el-GR" dirty="0"/>
              <a:t>θ</a:t>
            </a:r>
            <a:r>
              <a:rPr lang="cs-CZ" dirty="0" smtClean="0"/>
              <a:t>/ and </a:t>
            </a:r>
            <a:r>
              <a:rPr lang="cs-CZ" dirty="0" err="1" smtClean="0"/>
              <a:t>voiced</a:t>
            </a:r>
            <a:r>
              <a:rPr lang="cs-CZ" dirty="0" smtClean="0"/>
              <a:t> /</a:t>
            </a:r>
            <a:r>
              <a:rPr lang="cs-CZ" dirty="0"/>
              <a:t>ð</a:t>
            </a:r>
            <a:r>
              <a:rPr lang="cs-CZ" dirty="0" smtClean="0"/>
              <a:t>/, are </a:t>
            </a:r>
            <a:r>
              <a:rPr lang="cs-CZ" dirty="0" err="1" smtClean="0"/>
              <a:t>replaced</a:t>
            </a:r>
            <a:r>
              <a:rPr lang="cs-CZ" dirty="0" smtClean="0"/>
              <a:t> by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alveolar</a:t>
            </a:r>
            <a:r>
              <a:rPr lang="cs-CZ" dirty="0" smtClean="0"/>
              <a:t> </a:t>
            </a:r>
            <a:r>
              <a:rPr lang="cs-CZ" dirty="0" err="1" smtClean="0"/>
              <a:t>counterparts</a:t>
            </a:r>
            <a:r>
              <a:rPr lang="cs-CZ" dirty="0" smtClean="0"/>
              <a:t> /s/ and /d/. As a </a:t>
            </a:r>
            <a:r>
              <a:rPr lang="cs-CZ" dirty="0" err="1" smtClean="0"/>
              <a:t>consequence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expressions</a:t>
            </a:r>
            <a:r>
              <a:rPr lang="cs-CZ" dirty="0" smtClean="0"/>
              <a:t> </a:t>
            </a:r>
            <a:r>
              <a:rPr lang="cs-CZ" i="1" dirty="0"/>
              <a:t>I</a:t>
            </a:r>
            <a:r>
              <a:rPr lang="cs-CZ" i="1" dirty="0" smtClean="0"/>
              <a:t> </a:t>
            </a:r>
            <a:r>
              <a:rPr lang="cs-CZ" i="1" dirty="0" err="1" smtClean="0"/>
              <a:t>think</a:t>
            </a:r>
            <a:r>
              <a:rPr lang="cs-CZ" i="1" dirty="0" smtClean="0"/>
              <a:t> </a:t>
            </a:r>
            <a:r>
              <a:rPr lang="cs-CZ" i="1" dirty="0" err="1" smtClean="0"/>
              <a:t>it‘s</a:t>
            </a:r>
            <a:r>
              <a:rPr lang="cs-CZ" i="1" dirty="0" smtClean="0"/>
              <a:t> a </a:t>
            </a:r>
            <a:r>
              <a:rPr lang="cs-CZ" i="1" dirty="0" err="1" smtClean="0"/>
              <a:t>good</a:t>
            </a:r>
            <a:r>
              <a:rPr lang="cs-CZ" i="1" dirty="0" smtClean="0"/>
              <a:t> </a:t>
            </a:r>
            <a:r>
              <a:rPr lang="cs-CZ" i="1" dirty="0" err="1" smtClean="0"/>
              <a:t>thing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other</a:t>
            </a:r>
            <a:r>
              <a:rPr lang="cs-CZ" i="1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perceived</a:t>
            </a:r>
            <a:r>
              <a:rPr lang="cs-CZ" dirty="0" smtClean="0"/>
              <a:t> as </a:t>
            </a:r>
            <a:r>
              <a:rPr lang="cs-CZ" i="1" dirty="0" smtClean="0"/>
              <a:t>I </a:t>
            </a:r>
            <a:r>
              <a:rPr lang="cs-CZ" i="1" dirty="0" err="1" smtClean="0"/>
              <a:t>sink</a:t>
            </a:r>
            <a:r>
              <a:rPr lang="cs-CZ" i="1" dirty="0" smtClean="0"/>
              <a:t> </a:t>
            </a:r>
            <a:r>
              <a:rPr lang="cs-CZ" i="1" dirty="0" err="1" smtClean="0"/>
              <a:t>it‘s</a:t>
            </a:r>
            <a:r>
              <a:rPr lang="cs-CZ" i="1" dirty="0" smtClean="0"/>
              <a:t> a </a:t>
            </a:r>
            <a:r>
              <a:rPr lang="cs-CZ" i="1" dirty="0" err="1" smtClean="0"/>
              <a:t>good</a:t>
            </a:r>
            <a:r>
              <a:rPr lang="cs-CZ" i="1" dirty="0" smtClean="0"/>
              <a:t> </a:t>
            </a:r>
            <a:r>
              <a:rPr lang="cs-CZ" i="1" dirty="0" err="1" smtClean="0"/>
              <a:t>sing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dee</a:t>
            </a:r>
            <a:r>
              <a:rPr lang="cs-CZ" i="1" dirty="0" smtClean="0"/>
              <a:t> </a:t>
            </a:r>
            <a:r>
              <a:rPr lang="cs-CZ" i="1" dirty="0" err="1" smtClean="0"/>
              <a:t>udder</a:t>
            </a:r>
            <a:r>
              <a:rPr lang="cs-CZ" i="1" dirty="0" smtClean="0"/>
              <a:t>.</a:t>
            </a:r>
            <a:endParaRPr lang="en-US" i="1" dirty="0" smtClean="0"/>
          </a:p>
          <a:p>
            <a:r>
              <a:rPr lang="cs-CZ" dirty="0" smtClean="0"/>
              <a:t>-ING </a:t>
            </a:r>
            <a:r>
              <a:rPr lang="cs-CZ" dirty="0" err="1" smtClean="0"/>
              <a:t>endings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do not </a:t>
            </a:r>
            <a:r>
              <a:rPr lang="cs-CZ" dirty="0" err="1" smtClean="0"/>
              <a:t>finish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a </a:t>
            </a:r>
            <a:r>
              <a:rPr lang="cs-CZ" dirty="0" err="1" smtClean="0"/>
              <a:t>velar</a:t>
            </a:r>
            <a:r>
              <a:rPr lang="cs-CZ" dirty="0" smtClean="0"/>
              <a:t> /ŋ/ but </a:t>
            </a:r>
            <a:r>
              <a:rPr lang="cs-CZ" dirty="0" err="1" smtClean="0"/>
              <a:t>with</a:t>
            </a:r>
            <a:r>
              <a:rPr lang="cs-CZ" dirty="0" smtClean="0"/>
              <a:t> a /</a:t>
            </a:r>
            <a:r>
              <a:rPr lang="cs-CZ" dirty="0" err="1" smtClean="0"/>
              <a:t>ŋk</a:t>
            </a:r>
            <a:r>
              <a:rPr lang="cs-CZ" dirty="0" smtClean="0"/>
              <a:t>/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alveolar</a:t>
            </a:r>
            <a:r>
              <a:rPr lang="cs-CZ" dirty="0" smtClean="0"/>
              <a:t> /n/, </a:t>
            </a:r>
            <a:r>
              <a:rPr lang="cs-CZ" dirty="0" err="1" smtClean="0"/>
              <a:t>erasing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phonological</a:t>
            </a:r>
            <a:r>
              <a:rPr lang="cs-CZ" dirty="0" smtClean="0"/>
              <a:t> </a:t>
            </a:r>
            <a:r>
              <a:rPr lang="cs-CZ" dirty="0" err="1" smtClean="0"/>
              <a:t>difference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i="1" dirty="0" err="1"/>
              <a:t>s</a:t>
            </a:r>
            <a:r>
              <a:rPr lang="cs-CZ" i="1" dirty="0" err="1" smtClean="0"/>
              <a:t>ing</a:t>
            </a:r>
            <a:r>
              <a:rPr lang="cs-CZ" i="1" dirty="0" smtClean="0"/>
              <a:t>, sin </a:t>
            </a:r>
            <a:r>
              <a:rPr lang="cs-CZ" dirty="0" smtClean="0"/>
              <a:t>and </a:t>
            </a:r>
            <a:r>
              <a:rPr lang="cs-CZ" i="1" dirty="0" err="1" smtClean="0"/>
              <a:t>sink</a:t>
            </a:r>
            <a:r>
              <a:rPr lang="cs-CZ" i="1" dirty="0" smtClean="0"/>
              <a:t>. </a:t>
            </a:r>
          </a:p>
          <a:p>
            <a:r>
              <a:rPr lang="cs-CZ" dirty="0" err="1" smtClean="0"/>
              <a:t>Another</a:t>
            </a:r>
            <a:r>
              <a:rPr lang="cs-CZ" dirty="0" smtClean="0"/>
              <a:t> </a:t>
            </a:r>
            <a:r>
              <a:rPr lang="cs-CZ" dirty="0" err="1" smtClean="0"/>
              <a:t>frequent</a:t>
            </a:r>
            <a:r>
              <a:rPr lang="cs-CZ" dirty="0" smtClean="0"/>
              <a:t> </a:t>
            </a:r>
            <a:r>
              <a:rPr lang="cs-CZ" dirty="0" err="1" smtClean="0"/>
              <a:t>mistake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fluctuation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/v/ and /w/.</a:t>
            </a:r>
          </a:p>
          <a:p>
            <a:r>
              <a:rPr lang="cs-CZ" dirty="0" err="1" smtClean="0"/>
              <a:t>Remedial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r>
              <a:rPr lang="cs-CZ" dirty="0" smtClean="0"/>
              <a:t>: </a:t>
            </a:r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dirty="0" err="1" smtClean="0"/>
              <a:t>Trim‘s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illustrated</a:t>
            </a:r>
            <a:r>
              <a:rPr lang="cs-CZ" dirty="0" smtClean="0"/>
              <a:t> in Study </a:t>
            </a:r>
            <a:r>
              <a:rPr lang="cs-CZ" dirty="0" err="1" smtClean="0"/>
              <a:t>Materials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6126">
        <p:fade/>
      </p:transition>
    </mc:Choice>
    <mc:Fallback>
      <p:transition spd="med" advTm="96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</a:t>
            </a:r>
            <a:r>
              <a:rPr lang="cs-CZ" dirty="0" err="1" smtClean="0"/>
              <a:t>Tomková‘s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assessment</a:t>
            </a:r>
            <a:r>
              <a:rPr lang="cs-CZ" dirty="0" smtClean="0"/>
              <a:t> </a:t>
            </a:r>
            <a:r>
              <a:rPr lang="cs-CZ" dirty="0" err="1" smtClean="0"/>
              <a:t>form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881053"/>
              </p:ext>
            </p:extLst>
          </p:nvPr>
        </p:nvGraphicFramePr>
        <p:xfrm>
          <a:off x="3089787" y="1580147"/>
          <a:ext cx="6012426" cy="473202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004142">
                  <a:extLst>
                    <a:ext uri="{9D8B030D-6E8A-4147-A177-3AD203B41FA5}">
                      <a16:colId xmlns:a16="http://schemas.microsoft.com/office/drawing/2014/main" val="2963821047"/>
                    </a:ext>
                  </a:extLst>
                </a:gridCol>
                <a:gridCol w="2004142">
                  <a:extLst>
                    <a:ext uri="{9D8B030D-6E8A-4147-A177-3AD203B41FA5}">
                      <a16:colId xmlns:a16="http://schemas.microsoft.com/office/drawing/2014/main" val="1954296114"/>
                    </a:ext>
                  </a:extLst>
                </a:gridCol>
                <a:gridCol w="2004142">
                  <a:extLst>
                    <a:ext uri="{9D8B030D-6E8A-4147-A177-3AD203B41FA5}">
                      <a16:colId xmlns:a16="http://schemas.microsoft.com/office/drawing/2014/main" val="142927011"/>
                    </a:ext>
                  </a:extLst>
                </a:gridCol>
              </a:tblGrid>
              <a:tr h="321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NAME, PTS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</a:t>
                      </a:r>
                      <a:r>
                        <a:rPr lang="cs-CZ" sz="4000" dirty="0" smtClean="0">
                          <a:effectLst/>
                        </a:rPr>
                        <a:t>40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1875702557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Stress &amp; </a:t>
                      </a:r>
                      <a:endParaRPr lang="cs-CZ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rhythm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</a:t>
                      </a:r>
                      <a:r>
                        <a:rPr lang="cs-CZ" sz="2400" dirty="0" smtClean="0">
                          <a:effectLst/>
                        </a:rPr>
                        <a:t>-15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61854573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Voicing &amp;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liaison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-7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658395500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Vowels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/æ/, /ɪ/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</a:t>
                      </a:r>
                      <a:r>
                        <a:rPr lang="cs-CZ" sz="2400" dirty="0" smtClean="0">
                          <a:effectLst/>
                        </a:rPr>
                        <a:t>-2, -2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192978076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Dental fricatives  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/ð/ and /θ/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r>
                        <a:rPr lang="cs-CZ" sz="2400" dirty="0" smtClean="0">
                          <a:effectLst/>
                        </a:rPr>
                        <a:t>    </a:t>
                      </a:r>
                      <a:r>
                        <a:rPr lang="cs-CZ" sz="2400" dirty="0" smtClean="0">
                          <a:effectLst/>
                        </a:rPr>
                        <a:t>-2, -2</a:t>
                      </a:r>
                      <a:endParaRPr lang="cs-CZ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461573461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Voiceless alveolar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plosive  /t/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 smtClean="0">
                          <a:effectLst/>
                        </a:rPr>
                        <a:t>                                    </a:t>
                      </a: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55065083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-ing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endings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      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11886754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Long mixed vowel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 /ɜː/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     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244950900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/v/ and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/w/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    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1380976839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Words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mispronounced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r>
                        <a:rPr lang="cs-CZ" sz="2400" dirty="0" smtClean="0">
                          <a:effectLst/>
                        </a:rPr>
                        <a:t>    </a:t>
                      </a:r>
                      <a:r>
                        <a:rPr lang="cs-CZ" sz="2400" baseline="0" dirty="0" smtClean="0">
                          <a:effectLst/>
                        </a:rPr>
                        <a:t> </a:t>
                      </a:r>
                      <a:r>
                        <a:rPr lang="cs-CZ" sz="2400" dirty="0" smtClean="0">
                          <a:effectLst/>
                        </a:rPr>
                        <a:t>    -2</a:t>
                      </a:r>
                      <a:endParaRPr lang="cs-CZ" sz="2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383340127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6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0963">
        <p:fade/>
      </p:transition>
    </mc:Choice>
    <mc:Fallback>
      <p:transition spd="med" advTm="140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settings</a:t>
            </a:r>
            <a:r>
              <a:rPr lang="cs-CZ" dirty="0" smtClean="0"/>
              <a:t> in 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  <a:r>
              <a:rPr lang="cs-CZ" dirty="0" err="1" smtClean="0"/>
              <a:t>Sl</a:t>
            </a:r>
            <a:r>
              <a:rPr lang="cs-CZ" dirty="0" smtClean="0"/>
              <a:t> and </a:t>
            </a:r>
            <a:r>
              <a:rPr lang="cs-CZ" dirty="0" err="1" smtClean="0"/>
              <a:t>English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term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coined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South-African</a:t>
            </a:r>
            <a:r>
              <a:rPr lang="cs-CZ" dirty="0" smtClean="0"/>
              <a:t> </a:t>
            </a:r>
            <a:r>
              <a:rPr lang="cs-CZ" dirty="0" err="1" smtClean="0"/>
              <a:t>linguist</a:t>
            </a:r>
            <a:r>
              <a:rPr lang="cs-CZ" dirty="0" smtClean="0"/>
              <a:t> Barbara </a:t>
            </a:r>
            <a:r>
              <a:rPr lang="cs-CZ" dirty="0" err="1" smtClean="0"/>
              <a:t>Honickman</a:t>
            </a:r>
            <a:r>
              <a:rPr lang="cs-CZ" dirty="0" smtClean="0"/>
              <a:t> and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understood</a:t>
            </a:r>
            <a:r>
              <a:rPr lang="cs-CZ" dirty="0" smtClean="0"/>
              <a:t> as a set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prevailing</a:t>
            </a:r>
            <a:r>
              <a:rPr lang="cs-CZ" dirty="0" smtClean="0"/>
              <a:t> </a:t>
            </a:r>
            <a:r>
              <a:rPr lang="cs-CZ" dirty="0" err="1" smtClean="0"/>
              <a:t>tongue</a:t>
            </a:r>
            <a:r>
              <a:rPr lang="cs-CZ" dirty="0" smtClean="0"/>
              <a:t> </a:t>
            </a:r>
            <a:r>
              <a:rPr lang="cs-CZ" dirty="0" err="1" smtClean="0"/>
              <a:t>movements</a:t>
            </a:r>
            <a:r>
              <a:rPr lang="cs-CZ" dirty="0" smtClean="0"/>
              <a:t> and </a:t>
            </a:r>
            <a:r>
              <a:rPr lang="cs-CZ" dirty="0" err="1" smtClean="0"/>
              <a:t>positions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cs-CZ" dirty="0" err="1" smtClean="0"/>
              <a:t>language</a:t>
            </a:r>
            <a:r>
              <a:rPr lang="cs-CZ" dirty="0" smtClean="0"/>
              <a:t>.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investigated</a:t>
            </a:r>
            <a:r>
              <a:rPr lang="cs-CZ" dirty="0" smtClean="0"/>
              <a:t> in </a:t>
            </a:r>
            <a:r>
              <a:rPr lang="cs-CZ" dirty="0" err="1" smtClean="0"/>
              <a:t>Russia</a:t>
            </a:r>
            <a:r>
              <a:rPr lang="cs-CZ" dirty="0" smtClean="0"/>
              <a:t> as </a:t>
            </a:r>
            <a:r>
              <a:rPr lang="cs-CZ" i="1" dirty="0" err="1" smtClean="0"/>
              <a:t>articulatory</a:t>
            </a:r>
            <a:r>
              <a:rPr lang="cs-CZ" i="1" dirty="0" smtClean="0"/>
              <a:t> </a:t>
            </a:r>
            <a:r>
              <a:rPr lang="cs-CZ" i="1" dirty="0" err="1" smtClean="0"/>
              <a:t>basis</a:t>
            </a:r>
            <a:r>
              <a:rPr lang="cs-CZ" i="1" dirty="0" smtClean="0"/>
              <a:t>.</a:t>
            </a:r>
          </a:p>
          <a:p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speaking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tongue</a:t>
            </a:r>
            <a:r>
              <a:rPr lang="cs-CZ" dirty="0" smtClean="0"/>
              <a:t> tip (apex) </a:t>
            </a:r>
            <a:r>
              <a:rPr lang="cs-CZ" dirty="0" err="1" smtClean="0"/>
              <a:t>operates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upper</a:t>
            </a:r>
            <a:r>
              <a:rPr lang="cs-CZ" dirty="0" smtClean="0"/>
              <a:t> </a:t>
            </a:r>
            <a:r>
              <a:rPr lang="cs-CZ" dirty="0" err="1" smtClean="0"/>
              <a:t>teeth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blade</a:t>
            </a:r>
            <a:r>
              <a:rPr lang="cs-CZ" dirty="0" smtClean="0"/>
              <a:t>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relatively</a:t>
            </a:r>
            <a:r>
              <a:rPr lang="cs-CZ" dirty="0" smtClean="0"/>
              <a:t> </a:t>
            </a:r>
            <a:r>
              <a:rPr lang="cs-CZ" dirty="0" err="1" smtClean="0"/>
              <a:t>idle</a:t>
            </a:r>
            <a:r>
              <a:rPr lang="cs-CZ" dirty="0" smtClean="0"/>
              <a:t> and </a:t>
            </a:r>
            <a:r>
              <a:rPr lang="cs-CZ" dirty="0" err="1" smtClean="0"/>
              <a:t>resting</a:t>
            </a:r>
            <a:r>
              <a:rPr lang="cs-CZ" dirty="0" smtClean="0"/>
              <a:t>.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i="1" dirty="0" err="1" smtClean="0"/>
              <a:t>concave</a:t>
            </a:r>
            <a:r>
              <a:rPr lang="cs-CZ" i="1" dirty="0" smtClean="0"/>
              <a:t>.</a:t>
            </a:r>
          </a:p>
          <a:p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speaking</a:t>
            </a:r>
            <a:r>
              <a:rPr lang="cs-CZ" dirty="0" smtClean="0"/>
              <a:t> </a:t>
            </a:r>
            <a:r>
              <a:rPr lang="cs-CZ" dirty="0"/>
              <a:t>C</a:t>
            </a:r>
            <a:r>
              <a:rPr lang="cs-CZ" dirty="0" smtClean="0"/>
              <a:t>zech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Slovak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apex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relatively</a:t>
            </a:r>
            <a:r>
              <a:rPr lang="cs-CZ" dirty="0" smtClean="0"/>
              <a:t> </a:t>
            </a:r>
            <a:r>
              <a:rPr lang="cs-CZ" dirty="0" err="1" smtClean="0"/>
              <a:t>idle</a:t>
            </a:r>
            <a:r>
              <a:rPr lang="cs-CZ" dirty="0" smtClean="0"/>
              <a:t> 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blade</a:t>
            </a:r>
            <a:r>
              <a:rPr lang="cs-CZ" dirty="0" smtClean="0"/>
              <a:t> </a:t>
            </a:r>
            <a:r>
              <a:rPr lang="cs-CZ" dirty="0" err="1" smtClean="0"/>
              <a:t>approximates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hard </a:t>
            </a:r>
            <a:r>
              <a:rPr lang="cs-CZ" dirty="0" err="1" smtClean="0"/>
              <a:t>palate</a:t>
            </a:r>
            <a:r>
              <a:rPr lang="cs-CZ" dirty="0" smtClean="0"/>
              <a:t> </a:t>
            </a:r>
            <a:r>
              <a:rPr lang="cs-CZ" dirty="0" err="1" smtClean="0"/>
              <a:t>rather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to </a:t>
            </a:r>
            <a:r>
              <a:rPr lang="cs-CZ" dirty="0" err="1" smtClean="0"/>
              <a:t>produce</a:t>
            </a:r>
            <a:r>
              <a:rPr lang="cs-CZ" dirty="0" smtClean="0"/>
              <a:t> </a:t>
            </a:r>
            <a:r>
              <a:rPr lang="cs-CZ" dirty="0" err="1" smtClean="0"/>
              <a:t>palatal</a:t>
            </a:r>
            <a:r>
              <a:rPr lang="cs-CZ" dirty="0" smtClean="0"/>
              <a:t> </a:t>
            </a:r>
            <a:r>
              <a:rPr lang="cs-CZ" dirty="0" err="1" smtClean="0"/>
              <a:t>sounds</a:t>
            </a:r>
            <a:r>
              <a:rPr lang="cs-CZ" dirty="0" smtClean="0"/>
              <a:t>, </a:t>
            </a:r>
            <a:r>
              <a:rPr lang="cs-CZ" i="1" dirty="0" smtClean="0"/>
              <a:t>ď </a:t>
            </a:r>
            <a:r>
              <a:rPr lang="en-US" i="1" dirty="0" smtClean="0"/>
              <a:t>[</a:t>
            </a:r>
            <a:r>
              <a:rPr lang="cs-CZ" dirty="0"/>
              <a:t>ɟ</a:t>
            </a:r>
            <a:r>
              <a:rPr lang="en-US" i="1" dirty="0" smtClean="0"/>
              <a:t>], </a:t>
            </a:r>
            <a:r>
              <a:rPr lang="cs-CZ" i="1" dirty="0" smtClean="0"/>
              <a:t>ť </a:t>
            </a:r>
            <a:r>
              <a:rPr lang="en-US" i="1" dirty="0" smtClean="0"/>
              <a:t>[</a:t>
            </a:r>
            <a:r>
              <a:rPr lang="cs-CZ" dirty="0"/>
              <a:t>c</a:t>
            </a:r>
            <a:r>
              <a:rPr lang="en-US" i="1" dirty="0" smtClean="0"/>
              <a:t>], </a:t>
            </a:r>
            <a:r>
              <a:rPr lang="cs-CZ" i="1" dirty="0" smtClean="0"/>
              <a:t>ň</a:t>
            </a:r>
            <a:r>
              <a:rPr lang="en-US" i="1" dirty="0" smtClean="0"/>
              <a:t>[</a:t>
            </a:r>
            <a:r>
              <a:rPr lang="cs-CZ" dirty="0"/>
              <a:t>ɲ</a:t>
            </a:r>
            <a:r>
              <a:rPr lang="en-US" i="1" dirty="0" smtClean="0"/>
              <a:t>]</a:t>
            </a:r>
            <a:r>
              <a:rPr lang="cs-CZ" i="1" dirty="0" smtClean="0"/>
              <a:t> and ľ</a:t>
            </a:r>
            <a:r>
              <a:rPr lang="en-US" i="1" dirty="0" smtClean="0"/>
              <a:t> [</a:t>
            </a:r>
            <a:r>
              <a:rPr lang="cs-CZ" dirty="0"/>
              <a:t>ʎ</a:t>
            </a:r>
            <a:r>
              <a:rPr lang="en-US" i="1" dirty="0" smtClean="0"/>
              <a:t>]</a:t>
            </a:r>
            <a:r>
              <a:rPr lang="cs-CZ" i="1" dirty="0" smtClean="0"/>
              <a:t>.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i="1" dirty="0" err="1" smtClean="0"/>
              <a:t>convex</a:t>
            </a:r>
            <a:r>
              <a:rPr lang="cs-CZ" i="1" dirty="0" smtClean="0"/>
              <a:t>.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2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7168">
        <p:fade/>
      </p:transition>
    </mc:Choice>
    <mc:Fallback>
      <p:transition spd="med" advTm="147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starting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>, </a:t>
            </a:r>
            <a:r>
              <a:rPr lang="cs-CZ" dirty="0" err="1" smtClean="0"/>
              <a:t>diphthongs</a:t>
            </a:r>
            <a:r>
              <a:rPr lang="cs-CZ" dirty="0" smtClean="0"/>
              <a:t> and </a:t>
            </a:r>
            <a:r>
              <a:rPr lang="cs-CZ" dirty="0" err="1" smtClean="0"/>
              <a:t>consonants</a:t>
            </a:r>
            <a:r>
              <a:rPr lang="cs-CZ" dirty="0" smtClean="0"/>
              <a:t>, a </a:t>
            </a:r>
            <a:r>
              <a:rPr lang="cs-CZ" dirty="0" err="1" smtClean="0"/>
              <a:t>brief</a:t>
            </a:r>
            <a:r>
              <a:rPr lang="cs-CZ" dirty="0" smtClean="0"/>
              <a:t> </a:t>
            </a:r>
            <a:r>
              <a:rPr lang="cs-CZ" dirty="0" err="1" smtClean="0"/>
              <a:t>revision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physiology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, so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could</a:t>
            </a:r>
            <a:r>
              <a:rPr lang="cs-CZ" dirty="0" smtClean="0"/>
              <a:t> </a:t>
            </a:r>
            <a:r>
              <a:rPr lang="cs-CZ" dirty="0" err="1" smtClean="0"/>
              <a:t>explain</a:t>
            </a:r>
            <a:r>
              <a:rPr lang="cs-CZ" dirty="0" smtClean="0"/>
              <a:t> </a:t>
            </a:r>
            <a:r>
              <a:rPr lang="cs-CZ" dirty="0" err="1" smtClean="0"/>
              <a:t>sound</a:t>
            </a:r>
            <a:r>
              <a:rPr lang="cs-CZ" dirty="0" smtClean="0"/>
              <a:t> </a:t>
            </a:r>
            <a:r>
              <a:rPr lang="cs-CZ" dirty="0" err="1" smtClean="0"/>
              <a:t>production</a:t>
            </a:r>
            <a:r>
              <a:rPr lang="cs-CZ" dirty="0" smtClean="0"/>
              <a:t> to more </a:t>
            </a:r>
            <a:r>
              <a:rPr lang="cs-CZ" dirty="0" err="1" smtClean="0"/>
              <a:t>technically-minded</a:t>
            </a:r>
            <a:r>
              <a:rPr lang="cs-CZ" dirty="0" smtClean="0"/>
              <a:t> </a:t>
            </a:r>
            <a:r>
              <a:rPr lang="cs-CZ" dirty="0" err="1" smtClean="0"/>
              <a:t>pupils</a:t>
            </a:r>
            <a:endParaRPr lang="cs-CZ" dirty="0" smtClean="0"/>
          </a:p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disciplines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Phonetics</a:t>
            </a:r>
            <a:r>
              <a:rPr lang="cs-CZ" dirty="0" smtClean="0"/>
              <a:t> and </a:t>
            </a:r>
            <a:r>
              <a:rPr lang="cs-CZ" dirty="0" err="1" smtClean="0"/>
              <a:t>Phonology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concepts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sound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phoneme</a:t>
            </a:r>
            <a:r>
              <a:rPr lang="cs-CZ" dirty="0" smtClean="0"/>
              <a:t>, </a:t>
            </a:r>
            <a:r>
              <a:rPr lang="cs-CZ" i="1" dirty="0" err="1" smtClean="0"/>
              <a:t>allophonic</a:t>
            </a:r>
            <a:r>
              <a:rPr lang="cs-CZ" i="1" dirty="0" smtClean="0"/>
              <a:t> (</a:t>
            </a:r>
            <a:r>
              <a:rPr lang="cs-CZ" i="1" dirty="0" err="1" smtClean="0"/>
              <a:t>narrow</a:t>
            </a:r>
            <a:r>
              <a:rPr lang="cs-CZ" i="1" dirty="0" smtClean="0"/>
              <a:t>, </a:t>
            </a:r>
            <a:r>
              <a:rPr lang="cs-CZ" i="1" dirty="0" err="1" smtClean="0"/>
              <a:t>phonetic</a:t>
            </a:r>
            <a:r>
              <a:rPr lang="cs-CZ" i="1" dirty="0" smtClean="0"/>
              <a:t>) </a:t>
            </a:r>
            <a:r>
              <a:rPr lang="cs-CZ" dirty="0" smtClean="0"/>
              <a:t>and </a:t>
            </a:r>
            <a:r>
              <a:rPr lang="cs-CZ" i="1" dirty="0" err="1" smtClean="0"/>
              <a:t>phonemic</a:t>
            </a:r>
            <a:r>
              <a:rPr lang="cs-CZ" i="1" dirty="0" smtClean="0"/>
              <a:t> (</a:t>
            </a:r>
            <a:r>
              <a:rPr lang="cs-CZ" i="1" dirty="0" err="1" smtClean="0"/>
              <a:t>broad</a:t>
            </a:r>
            <a:r>
              <a:rPr lang="cs-CZ" i="1" dirty="0" smtClean="0"/>
              <a:t>) </a:t>
            </a:r>
            <a:r>
              <a:rPr lang="cs-CZ" dirty="0" err="1" smtClean="0"/>
              <a:t>transcriptions</a:t>
            </a:r>
            <a:r>
              <a:rPr lang="cs-CZ" dirty="0" smtClean="0"/>
              <a:t>;</a:t>
            </a:r>
          </a:p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concepts</a:t>
            </a:r>
            <a:r>
              <a:rPr lang="cs-CZ" dirty="0" smtClean="0"/>
              <a:t> in </a:t>
            </a:r>
            <a:r>
              <a:rPr lang="cs-CZ" i="1" dirty="0" err="1" smtClean="0"/>
              <a:t>articulatory</a:t>
            </a:r>
            <a:r>
              <a:rPr lang="cs-CZ" i="1" dirty="0" smtClean="0"/>
              <a:t>, </a:t>
            </a:r>
            <a:r>
              <a:rPr lang="cs-CZ" i="1" dirty="0" err="1" smtClean="0"/>
              <a:t>acoustic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smtClean="0"/>
              <a:t>auditory </a:t>
            </a:r>
            <a:r>
              <a:rPr lang="cs-CZ" i="1" dirty="0" err="1" smtClean="0"/>
              <a:t>phonetics</a:t>
            </a:r>
            <a:r>
              <a:rPr lang="cs-CZ" i="1" dirty="0" smtClean="0"/>
              <a:t>;</a:t>
            </a:r>
          </a:p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fact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everything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intertwined</a:t>
            </a:r>
            <a:r>
              <a:rPr lang="cs-CZ" dirty="0" smtClean="0"/>
              <a:t> in </a:t>
            </a:r>
            <a:r>
              <a:rPr lang="cs-CZ" dirty="0" err="1" smtClean="0"/>
              <a:t>speech</a:t>
            </a:r>
            <a:r>
              <a:rPr lang="cs-CZ" dirty="0" smtClean="0"/>
              <a:t>, </a:t>
            </a:r>
            <a:r>
              <a:rPr lang="cs-CZ" dirty="0" err="1" smtClean="0"/>
              <a:t>namely</a:t>
            </a:r>
            <a:r>
              <a:rPr lang="cs-CZ" dirty="0" smtClean="0"/>
              <a:t> </a:t>
            </a:r>
            <a:r>
              <a:rPr lang="cs-CZ" i="1" dirty="0" err="1" smtClean="0"/>
              <a:t>segmental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suprasegmental</a:t>
            </a:r>
            <a:r>
              <a:rPr lang="cs-CZ" i="1" dirty="0" smtClean="0"/>
              <a:t> </a:t>
            </a:r>
            <a:r>
              <a:rPr lang="cs-CZ" dirty="0" err="1" smtClean="0"/>
              <a:t>pronunciations</a:t>
            </a:r>
            <a:r>
              <a:rPr lang="cs-CZ" dirty="0" smtClean="0"/>
              <a:t>;</a:t>
            </a:r>
          </a:p>
          <a:p>
            <a:pPr rtl="0"/>
            <a:r>
              <a:rPr lang="cs-CZ" i="1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> and </a:t>
            </a:r>
            <a:r>
              <a:rPr lang="cs-CZ" dirty="0" err="1" smtClean="0"/>
              <a:t>diphthongs</a:t>
            </a:r>
            <a:r>
              <a:rPr lang="cs-CZ" dirty="0" smtClean="0"/>
              <a:t>,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most </a:t>
            </a:r>
            <a:r>
              <a:rPr lang="cs-CZ" dirty="0" err="1" smtClean="0"/>
              <a:t>sonorous</a:t>
            </a:r>
            <a:r>
              <a:rPr lang="cs-CZ" dirty="0" smtClean="0"/>
              <a:t> </a:t>
            </a:r>
            <a:r>
              <a:rPr lang="cs-CZ" dirty="0" err="1" smtClean="0"/>
              <a:t>sounds</a:t>
            </a:r>
            <a:r>
              <a:rPr lang="cs-CZ" dirty="0" smtClean="0"/>
              <a:t> and </a:t>
            </a:r>
            <a:r>
              <a:rPr lang="cs-CZ" dirty="0" err="1" smtClean="0"/>
              <a:t>carriers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voice</a:t>
            </a:r>
            <a:r>
              <a:rPr lang="cs-CZ" dirty="0" smtClean="0"/>
              <a:t>,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particularly</a:t>
            </a:r>
            <a:r>
              <a:rPr lang="cs-CZ" dirty="0" smtClean="0"/>
              <a:t> </a:t>
            </a:r>
            <a:r>
              <a:rPr lang="cs-CZ" dirty="0" err="1" smtClean="0"/>
              <a:t>impacted</a:t>
            </a:r>
            <a:r>
              <a:rPr lang="cs-CZ" dirty="0" smtClean="0"/>
              <a:t> by </a:t>
            </a:r>
            <a:r>
              <a:rPr lang="cs-CZ" i="1" dirty="0" err="1" smtClean="0"/>
              <a:t>suprasegmental</a:t>
            </a:r>
            <a:r>
              <a:rPr lang="cs-CZ" dirty="0" smtClean="0"/>
              <a:t> (</a:t>
            </a:r>
            <a:r>
              <a:rPr lang="cs-CZ" i="1" dirty="0" err="1" smtClean="0"/>
              <a:t>prosodic</a:t>
            </a:r>
            <a:r>
              <a:rPr lang="cs-CZ" dirty="0" smtClean="0"/>
              <a:t>) </a:t>
            </a:r>
            <a:r>
              <a:rPr lang="cs-CZ" dirty="0" err="1" smtClean="0"/>
              <a:t>behaviour</a:t>
            </a:r>
            <a:r>
              <a:rPr lang="cs-CZ" dirty="0" smtClean="0"/>
              <a:t> </a:t>
            </a:r>
            <a:r>
              <a:rPr lang="cs-CZ" dirty="0" err="1" smtClean="0"/>
              <a:t>both</a:t>
            </a:r>
            <a:r>
              <a:rPr lang="cs-CZ" dirty="0" smtClean="0"/>
              <a:t> </a:t>
            </a:r>
            <a:r>
              <a:rPr lang="cs-CZ" dirty="0" err="1" smtClean="0"/>
              <a:t>within</a:t>
            </a:r>
            <a:r>
              <a:rPr lang="cs-CZ" dirty="0" smtClean="0"/>
              <a:t> a </a:t>
            </a:r>
            <a:r>
              <a:rPr lang="cs-CZ" dirty="0" err="1" smtClean="0"/>
              <a:t>short</a:t>
            </a:r>
            <a:r>
              <a:rPr lang="cs-CZ" dirty="0" smtClean="0"/>
              <a:t> unit such as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word</a:t>
            </a:r>
            <a:r>
              <a:rPr lang="cs-CZ" dirty="0" smtClean="0"/>
              <a:t> and in </a:t>
            </a:r>
            <a:r>
              <a:rPr lang="cs-CZ" dirty="0" err="1" smtClean="0"/>
              <a:t>connected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.</a:t>
            </a:r>
            <a:endParaRPr lang="cs-CZ" i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307">
        <p:fade/>
      </p:transition>
    </mc:Choice>
    <mc:Fallback xmlns="">
      <p:transition spd="med" advTm="1723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settings</a:t>
            </a:r>
            <a:r>
              <a:rPr lang="cs-CZ" dirty="0" smtClean="0"/>
              <a:t> in 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  <a:r>
              <a:rPr lang="cs-CZ" dirty="0" err="1" smtClean="0"/>
              <a:t>Sl</a:t>
            </a:r>
            <a:r>
              <a:rPr lang="cs-CZ" dirty="0" smtClean="0"/>
              <a:t> and </a:t>
            </a:r>
            <a:r>
              <a:rPr lang="cs-CZ" dirty="0" err="1" smtClean="0"/>
              <a:t>English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   </a:t>
            </a:r>
            <a:r>
              <a:rPr lang="cs-CZ" sz="2000" dirty="0" err="1" smtClean="0"/>
              <a:t>documented</a:t>
            </a:r>
            <a:r>
              <a:rPr lang="cs-CZ" sz="2000" dirty="0" smtClean="0"/>
              <a:t> on a </a:t>
            </a:r>
            <a:r>
              <a:rPr lang="cs-CZ" sz="2000" dirty="0" err="1" smtClean="0"/>
              <a:t>beef</a:t>
            </a:r>
            <a:r>
              <a:rPr lang="cs-CZ" sz="2000" dirty="0" smtClean="0"/>
              <a:t> </a:t>
            </a:r>
            <a:r>
              <a:rPr lang="cs-CZ" sz="2000" dirty="0" err="1" smtClean="0"/>
              <a:t>tongue</a:t>
            </a:r>
            <a:r>
              <a:rPr lang="cs-CZ" sz="2000" dirty="0" smtClean="0"/>
              <a:t>, P</a:t>
            </a:r>
            <a:r>
              <a:rPr lang="en-US" sz="2000" dirty="0" smtClean="0"/>
              <a:t>&amp;P </a:t>
            </a:r>
            <a:r>
              <a:rPr lang="cs-CZ" sz="2000" dirty="0" err="1" smtClean="0"/>
              <a:t>March</a:t>
            </a:r>
            <a:r>
              <a:rPr lang="cs-CZ" sz="2000" dirty="0" smtClean="0"/>
              <a:t> 2020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2139" y="2072081"/>
            <a:ext cx="4152900" cy="3114675"/>
          </a:xfrm>
        </p:spPr>
      </p:pic>
      <p:sp>
        <p:nvSpPr>
          <p:cNvPr id="5" name="AutoShape 2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4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6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8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1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143">
        <p:fade/>
      </p:transition>
    </mc:Choice>
    <mc:Fallback>
      <p:transition spd="med" advTm="27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Sources</a:t>
            </a:r>
            <a:endParaRPr lang="cs-CZ" dirty="0"/>
          </a:p>
        </p:txBody>
      </p:sp>
      <p:sp>
        <p:nvSpPr>
          <p:cNvPr id="5" name="AutoShape 4" descr="https://is.muni.cz/auth/mail/download.pl/IMG_6437.jpeg?lang=en;download=1;select-mail=262976462:5;slozka=18392;inline=1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 err="1" smtClean="0"/>
              <a:t>Gimson</a:t>
            </a:r>
            <a:endParaRPr lang="cs-CZ" dirty="0" smtClean="0"/>
          </a:p>
          <a:p>
            <a:r>
              <a:rPr lang="cs-CZ" dirty="0" err="1" smtClean="0"/>
              <a:t>Roach</a:t>
            </a:r>
            <a:endParaRPr lang="cs-CZ" dirty="0" smtClean="0"/>
          </a:p>
          <a:p>
            <a:r>
              <a:rPr lang="cs-CZ" dirty="0" err="1" smtClean="0"/>
              <a:t>Collins</a:t>
            </a:r>
            <a:r>
              <a:rPr lang="cs-CZ" dirty="0" smtClean="0"/>
              <a:t> and </a:t>
            </a:r>
            <a:r>
              <a:rPr lang="cs-CZ" dirty="0" err="1" smtClean="0"/>
              <a:t>Mees</a:t>
            </a:r>
            <a:endParaRPr lang="cs-CZ" dirty="0" smtClean="0"/>
          </a:p>
          <a:p>
            <a:r>
              <a:rPr lang="cs-CZ" dirty="0" err="1" smtClean="0"/>
              <a:t>Life</a:t>
            </a:r>
            <a:endParaRPr lang="cs-CZ" dirty="0" smtClean="0"/>
          </a:p>
          <a:p>
            <a:r>
              <a:rPr lang="cs-CZ" dirty="0" err="1" smtClean="0"/>
              <a:t>Teaching</a:t>
            </a:r>
            <a:r>
              <a:rPr lang="cs-CZ" dirty="0" smtClean="0"/>
              <a:t> </a:t>
            </a:r>
            <a:r>
              <a:rPr lang="cs-CZ" dirty="0" err="1" smtClean="0"/>
              <a:t>practice</a:t>
            </a: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1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588">
        <p:fade/>
      </p:transition>
    </mc:Choice>
    <mc:Fallback>
      <p:transition spd="med" advTm="17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377">
        <p:fade/>
      </p:transition>
    </mc:Choice>
    <mc:Fallback>
      <p:transition spd="med" advTm="21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Adrian </a:t>
            </a:r>
            <a:r>
              <a:rPr lang="cs-CZ" dirty="0" err="1" smtClean="0"/>
              <a:t>Underhill‘s</a:t>
            </a:r>
            <a:r>
              <a:rPr lang="cs-CZ" dirty="0" smtClean="0"/>
              <a:t> </a:t>
            </a:r>
            <a:r>
              <a:rPr lang="cs-CZ" dirty="0" err="1" smtClean="0"/>
              <a:t>Sound</a:t>
            </a:r>
            <a:r>
              <a:rPr lang="cs-CZ" dirty="0" smtClean="0"/>
              <a:t> </a:t>
            </a:r>
            <a:r>
              <a:rPr lang="cs-CZ" dirty="0" err="1" smtClean="0"/>
              <a:t>Foundations</a:t>
            </a:r>
            <a:r>
              <a:rPr lang="cs-CZ" dirty="0" smtClean="0"/>
              <a:t>                          </a:t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            </a:t>
            </a:r>
            <a:r>
              <a:rPr lang="cs-CZ" sz="2400" dirty="0" err="1" smtClean="0"/>
              <a:t>pronunciation</a:t>
            </a:r>
            <a:r>
              <a:rPr lang="cs-CZ" sz="2400" dirty="0" smtClean="0"/>
              <a:t> </a:t>
            </a:r>
            <a:r>
              <a:rPr lang="cs-CZ" sz="2400" dirty="0" err="1" smtClean="0"/>
              <a:t>charts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GB and </a:t>
            </a:r>
            <a:r>
              <a:rPr lang="cs-CZ" sz="2400" dirty="0" err="1" smtClean="0"/>
              <a:t>GenAm</a:t>
            </a:r>
            <a:endParaRPr lang="cs-CZ" dirty="0"/>
          </a:p>
        </p:txBody>
      </p:sp>
      <p:sp>
        <p:nvSpPr>
          <p:cNvPr id="6" name="AutoShape 2" descr="Final US Chart | Adrian Underhill's Pronunciation S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The Pronunciation Charts | Adrian Underhill's Pronunciation S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12" descr="Final US Chart | Adrian Underhill's Pronunciation Si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6" descr="The Pronunciation Charts | Adrian Underhill's Pronunciation Site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910825" y="5424237"/>
            <a:ext cx="9134856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" indent="0">
              <a:buNone/>
            </a:pPr>
            <a:r>
              <a:rPr lang="cs-CZ" dirty="0" smtClean="0"/>
              <a:t>      </a:t>
            </a:r>
            <a:endParaRPr lang="cs-CZ" dirty="0"/>
          </a:p>
        </p:txBody>
      </p:sp>
      <p:sp>
        <p:nvSpPr>
          <p:cNvPr id="14" name="AutoShape 18" descr="The Pronunciation Charts | Adrian Underhill's Pronunciation Sit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AutoShape 20" descr="North American Vowels - Learn. Teach. Travel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AutoShape 22" descr="phonetic-chart-landscape-american-english.pdf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AutoShape 26" descr="The Pronunciation Charts | Adrian Underhill's Pronunciation Sit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960" y="2844967"/>
            <a:ext cx="2476500" cy="184785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75" y="2844967"/>
            <a:ext cx="2524125" cy="1809750"/>
          </a:xfrm>
          <a:prstGeom prst="rect">
            <a:avLst/>
          </a:prstGeom>
        </p:spPr>
      </p:pic>
      <p:pic>
        <p:nvPicPr>
          <p:cNvPr id="4130" name="Picture 34" descr="Image may contain: 2 people, people sitting, table and ind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01" y="2692567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Zvu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8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2776">
        <p:fade/>
      </p:transition>
    </mc:Choice>
    <mc:Fallback>
      <p:transition spd="med" advTm="1427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      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sz="1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7941" y="4509837"/>
            <a:ext cx="9134856" cy="4152901"/>
          </a:xfrm>
        </p:spPr>
        <p:txBody>
          <a:bodyPr/>
          <a:lstStyle/>
          <a:p>
            <a:pPr marL="45720" indent="0">
              <a:buNone/>
            </a:pP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AutoShape 4" descr="3.2 IPA for Canadian English – Essentials of Linguist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3.2 IPA for Canadian English – Essentials of Linguistic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3.2 IPA for Canadian English – Essentials of Linguistic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12775" y="1017251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cs-CZ" i="1" dirty="0" smtClean="0"/>
          </a:p>
          <a:p>
            <a:pPr algn="ctr"/>
            <a:r>
              <a:rPr lang="cs-CZ" i="1" dirty="0" err="1" smtClean="0"/>
              <a:t>High</a:t>
            </a:r>
            <a:r>
              <a:rPr lang="cs-CZ" i="1" dirty="0" smtClean="0"/>
              <a:t> </a:t>
            </a:r>
            <a:r>
              <a:rPr lang="cs-CZ" dirty="0"/>
              <a:t>and </a:t>
            </a:r>
            <a:r>
              <a:rPr lang="cs-CZ" i="1" dirty="0" err="1"/>
              <a:t>low</a:t>
            </a:r>
            <a:r>
              <a:rPr lang="cs-CZ" i="1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referred</a:t>
            </a:r>
            <a:r>
              <a:rPr lang="cs-CZ" dirty="0"/>
              <a:t> to as </a:t>
            </a:r>
            <a:r>
              <a:rPr lang="cs-CZ" i="1" dirty="0" err="1"/>
              <a:t>close</a:t>
            </a:r>
            <a:r>
              <a:rPr lang="cs-CZ" i="1" dirty="0"/>
              <a:t> </a:t>
            </a:r>
            <a:r>
              <a:rPr lang="cs-CZ" dirty="0"/>
              <a:t>and </a:t>
            </a:r>
            <a:r>
              <a:rPr lang="cs-CZ" i="1" dirty="0"/>
              <a:t>open.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sounds</a:t>
            </a:r>
            <a:r>
              <a:rPr lang="cs-CZ" dirty="0" smtClean="0"/>
              <a:t> </a:t>
            </a:r>
            <a:r>
              <a:rPr lang="cs-CZ" dirty="0"/>
              <a:t>in </a:t>
            </a:r>
            <a:r>
              <a:rPr lang="cs-CZ" dirty="0" err="1" smtClean="0">
                <a:solidFill>
                  <a:srgbClr val="FF0000"/>
                </a:solidFill>
              </a:rPr>
              <a:t>red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plus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ɔ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/>
              <a:t>are </a:t>
            </a:r>
            <a:r>
              <a:rPr lang="cs-CZ" dirty="0" err="1"/>
              <a:t>exclusive</a:t>
            </a:r>
            <a:r>
              <a:rPr lang="cs-CZ" dirty="0"/>
              <a:t> to GB (General </a:t>
            </a:r>
            <a:r>
              <a:rPr lang="cs-CZ" dirty="0" err="1"/>
              <a:t>British</a:t>
            </a:r>
            <a:r>
              <a:rPr lang="cs-CZ" dirty="0"/>
              <a:t>, a </a:t>
            </a:r>
            <a:r>
              <a:rPr lang="cs-CZ" dirty="0" err="1"/>
              <a:t>replacement</a:t>
            </a:r>
            <a:r>
              <a:rPr lang="cs-CZ" dirty="0"/>
              <a:t> term </a:t>
            </a:r>
            <a:r>
              <a:rPr lang="cs-CZ" dirty="0" err="1"/>
              <a:t>for</a:t>
            </a:r>
            <a:r>
              <a:rPr lang="cs-CZ" dirty="0"/>
              <a:t> RP, in </a:t>
            </a:r>
            <a:r>
              <a:rPr lang="cs-CZ" dirty="0" err="1"/>
              <a:t>the</a:t>
            </a:r>
            <a:r>
              <a:rPr lang="cs-CZ" dirty="0"/>
              <a:t> U.S.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referred</a:t>
            </a:r>
            <a:r>
              <a:rPr lang="cs-CZ" dirty="0"/>
              <a:t> to as SSBE=Standard </a:t>
            </a:r>
            <a:r>
              <a:rPr lang="cs-CZ" dirty="0" err="1"/>
              <a:t>Southern</a:t>
            </a:r>
            <a:r>
              <a:rPr lang="cs-CZ" dirty="0"/>
              <a:t> </a:t>
            </a:r>
            <a:r>
              <a:rPr lang="cs-CZ" dirty="0" err="1"/>
              <a:t>British</a:t>
            </a:r>
            <a:r>
              <a:rPr lang="cs-CZ" dirty="0"/>
              <a:t> </a:t>
            </a:r>
            <a:r>
              <a:rPr lang="cs-CZ" dirty="0" err="1"/>
              <a:t>English</a:t>
            </a:r>
            <a:r>
              <a:rPr lang="cs-CZ" dirty="0"/>
              <a:t>). </a:t>
            </a:r>
            <a:r>
              <a:rPr lang="cs-CZ" dirty="0" err="1"/>
              <a:t>Notice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length</a:t>
            </a:r>
            <a:r>
              <a:rPr lang="cs-CZ" dirty="0"/>
              <a:t> (</a:t>
            </a:r>
            <a:r>
              <a:rPr lang="cs-CZ" dirty="0" err="1"/>
              <a:t>duration</a:t>
            </a:r>
            <a:r>
              <a:rPr lang="cs-CZ" dirty="0"/>
              <a:t>) </a:t>
            </a:r>
            <a:r>
              <a:rPr lang="cs-CZ" dirty="0" err="1"/>
              <a:t>is</a:t>
            </a:r>
            <a:r>
              <a:rPr lang="cs-CZ" dirty="0"/>
              <a:t> no </a:t>
            </a:r>
            <a:r>
              <a:rPr lang="cs-CZ" dirty="0" err="1"/>
              <a:t>longer</a:t>
            </a:r>
            <a:r>
              <a:rPr lang="cs-CZ" dirty="0"/>
              <a:t> </a:t>
            </a:r>
            <a:r>
              <a:rPr lang="cs-CZ" dirty="0" err="1"/>
              <a:t>marked</a:t>
            </a:r>
            <a:r>
              <a:rPr lang="cs-CZ" dirty="0"/>
              <a:t> in </a:t>
            </a:r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transcriptions</a:t>
            </a:r>
            <a:r>
              <a:rPr lang="cs-CZ" dirty="0"/>
              <a:t> and </a:t>
            </a:r>
            <a:r>
              <a:rPr lang="cs-CZ" dirty="0" err="1"/>
              <a:t>charts</a:t>
            </a:r>
            <a:r>
              <a:rPr lang="cs-CZ" dirty="0"/>
              <a:t> as </a:t>
            </a:r>
            <a:r>
              <a:rPr lang="cs-CZ" dirty="0" err="1"/>
              <a:t>duration</a:t>
            </a:r>
            <a:r>
              <a:rPr lang="cs-CZ" dirty="0"/>
              <a:t> </a:t>
            </a:r>
            <a:r>
              <a:rPr lang="cs-CZ" dirty="0" err="1"/>
              <a:t>depends</a:t>
            </a:r>
            <a:r>
              <a:rPr lang="cs-CZ" dirty="0"/>
              <a:t> </a:t>
            </a:r>
            <a:r>
              <a:rPr lang="cs-CZ" dirty="0" err="1"/>
              <a:t>largely</a:t>
            </a:r>
            <a:r>
              <a:rPr lang="cs-CZ" dirty="0"/>
              <a:t> on </a:t>
            </a:r>
            <a:r>
              <a:rPr lang="cs-CZ" dirty="0" err="1"/>
              <a:t>what</a:t>
            </a:r>
            <a:r>
              <a:rPr lang="cs-CZ" dirty="0"/>
              <a:t> </a:t>
            </a:r>
            <a:endParaRPr lang="cs-CZ" dirty="0" smtClean="0"/>
          </a:p>
          <a:p>
            <a:pPr algn="ctr"/>
            <a:r>
              <a:rPr lang="cs-CZ" dirty="0" err="1" smtClean="0"/>
              <a:t>follows</a:t>
            </a:r>
            <a:r>
              <a:rPr lang="cs-CZ" dirty="0" smtClean="0"/>
              <a:t>. </a:t>
            </a:r>
          </a:p>
          <a:p>
            <a:pPr algn="ctr"/>
            <a:r>
              <a:rPr lang="cs-CZ" sz="1200" dirty="0" smtClean="0"/>
              <a:t>Source </a:t>
            </a:r>
            <a:r>
              <a:rPr lang="cs-CZ" sz="1200" dirty="0"/>
              <a:t>- https://www.sltinfo.com/ess101-simple-vowels-summary/ </a:t>
            </a:r>
            <a:r>
              <a:rPr lang="cs-CZ" sz="1200" i="1" dirty="0"/>
              <a:t> 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 smtClean="0"/>
          </a:p>
          <a:p>
            <a:pPr algn="ctr"/>
            <a:r>
              <a:rPr lang="cs-CZ" dirty="0" smtClean="0"/>
              <a:t>In </a:t>
            </a:r>
            <a:r>
              <a:rPr lang="cs-CZ" dirty="0" err="1" smtClean="0"/>
              <a:t>GenAm</a:t>
            </a:r>
            <a:r>
              <a:rPr lang="cs-CZ" dirty="0" smtClean="0"/>
              <a:t>, </a:t>
            </a:r>
            <a:r>
              <a:rPr lang="cs-CZ" dirty="0" err="1" smtClean="0"/>
              <a:t>vowels</a:t>
            </a:r>
            <a:r>
              <a:rPr lang="cs-CZ" dirty="0" smtClean="0"/>
              <a:t> are </a:t>
            </a:r>
            <a:r>
              <a:rPr lang="cs-CZ" dirty="0" err="1" smtClean="0"/>
              <a:t>generally</a:t>
            </a:r>
            <a:r>
              <a:rPr lang="cs-CZ" dirty="0" smtClean="0"/>
              <a:t> more </a:t>
            </a:r>
            <a:r>
              <a:rPr lang="cs-CZ" dirty="0" smtClean="0"/>
              <a:t>open and </a:t>
            </a:r>
          </a:p>
          <a:p>
            <a:pPr algn="ctr"/>
            <a:r>
              <a:rPr lang="cs-CZ" dirty="0" err="1" smtClean="0"/>
              <a:t>nasal</a:t>
            </a:r>
            <a:r>
              <a:rPr lang="cs-CZ" dirty="0" smtClean="0"/>
              <a:t>,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makes</a:t>
            </a:r>
            <a:r>
              <a:rPr lang="cs-CZ" dirty="0" smtClean="0"/>
              <a:t> </a:t>
            </a:r>
            <a:r>
              <a:rPr lang="cs-CZ" dirty="0" err="1" smtClean="0"/>
              <a:t>AmE</a:t>
            </a:r>
            <a:r>
              <a:rPr lang="cs-CZ" dirty="0" smtClean="0"/>
              <a:t> </a:t>
            </a:r>
            <a:r>
              <a:rPr lang="cs-CZ" dirty="0" smtClean="0"/>
              <a:t>more </a:t>
            </a:r>
            <a:r>
              <a:rPr lang="cs-CZ" dirty="0" err="1" smtClean="0"/>
              <a:t>suitable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endParaRPr lang="en-US" dirty="0" smtClean="0"/>
          </a:p>
          <a:p>
            <a:pPr algn="ctr"/>
            <a:r>
              <a:rPr lang="cs-CZ" dirty="0" err="1" smtClean="0"/>
              <a:t>singing</a:t>
            </a:r>
            <a:r>
              <a:rPr lang="en-US" dirty="0" smtClean="0"/>
              <a:t>. The British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ɒ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ɔ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dirty="0" smtClean="0"/>
              <a:t> have merged with [</a:t>
            </a:r>
            <a:r>
              <a:rPr lang="cs-CZ" dirty="0"/>
              <a:t>ɑ</a:t>
            </a:r>
            <a:r>
              <a:rPr lang="en-US" dirty="0" smtClean="0"/>
              <a:t>], the </a:t>
            </a:r>
          </a:p>
          <a:p>
            <a:pPr algn="ctr"/>
            <a:r>
              <a:rPr lang="en-US" dirty="0"/>
              <a:t>l</a:t>
            </a:r>
            <a:r>
              <a:rPr lang="en-US" dirty="0" smtClean="0"/>
              <a:t>ong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 smtClean="0">
                <a:solidFill>
                  <a:srgbClr val="FF0000"/>
                </a:solidFill>
              </a:rPr>
              <a:t>ɑ</a:t>
            </a:r>
            <a:r>
              <a:rPr lang="en-US" dirty="0" smtClean="0">
                <a:solidFill>
                  <a:srgbClr val="FF0000"/>
                </a:solidFill>
              </a:rPr>
              <a:t>:] </a:t>
            </a:r>
            <a:r>
              <a:rPr lang="en-US" dirty="0" smtClean="0"/>
              <a:t> is raised to [</a:t>
            </a:r>
            <a:r>
              <a:rPr lang="cs-CZ" dirty="0"/>
              <a:t>æ</a:t>
            </a:r>
            <a:r>
              <a:rPr lang="en-US" dirty="0" smtClean="0"/>
              <a:t>], both mixed vowels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ə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dirty="0" smtClean="0"/>
              <a:t> 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ɜ</a:t>
            </a:r>
            <a:r>
              <a:rPr lang="en-US" dirty="0" smtClean="0">
                <a:solidFill>
                  <a:srgbClr val="FF0000"/>
                </a:solidFill>
              </a:rPr>
              <a:t>] </a:t>
            </a:r>
            <a:r>
              <a:rPr lang="en-US" dirty="0" smtClean="0"/>
              <a:t>are </a:t>
            </a:r>
            <a:r>
              <a:rPr lang="en-US" dirty="0" err="1" smtClean="0"/>
              <a:t>r</a:t>
            </a:r>
            <a:r>
              <a:rPr lang="en-US" dirty="0" err="1" smtClean="0"/>
              <a:t>hoticised</a:t>
            </a:r>
            <a:r>
              <a:rPr lang="en-US" dirty="0" smtClean="0"/>
              <a:t> to [</a:t>
            </a:r>
            <a:r>
              <a:rPr lang="cs-CZ" dirty="0"/>
              <a:t>ɚ</a:t>
            </a:r>
            <a:r>
              <a:rPr lang="en-US" dirty="0" smtClean="0"/>
              <a:t>] and [</a:t>
            </a:r>
            <a:r>
              <a:rPr lang="cs-CZ" dirty="0"/>
              <a:t>ɝ</a:t>
            </a:r>
            <a:r>
              <a:rPr lang="en-US" dirty="0" smtClean="0"/>
              <a:t>].</a:t>
            </a:r>
            <a:endParaRPr lang="cs-CZ" dirty="0" smtClean="0"/>
          </a:p>
        </p:txBody>
      </p:sp>
      <p:pic>
        <p:nvPicPr>
          <p:cNvPr id="1046" name="Picture 22" descr="Simple Vowels Summary - SLT in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107" y="2889667"/>
            <a:ext cx="47148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5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5314">
        <p:fade/>
      </p:transition>
    </mc:Choice>
    <mc:Fallback>
      <p:transition spd="med" advTm="305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Cz</a:t>
            </a:r>
            <a:r>
              <a:rPr lang="en-US" dirty="0" smtClean="0"/>
              <a:t>/</a:t>
            </a:r>
            <a:r>
              <a:rPr lang="en-US" dirty="0" err="1" smtClean="0"/>
              <a:t>Sl</a:t>
            </a:r>
            <a:r>
              <a:rPr lang="en-US" dirty="0" smtClean="0"/>
              <a:t> problems with E vowels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Not disposing of such phonological distinction in their own language, the Czechs and Slovaks replace [</a:t>
            </a:r>
            <a:r>
              <a:rPr lang="cs-CZ" dirty="0"/>
              <a:t>æ</a:t>
            </a:r>
            <a:r>
              <a:rPr lang="en-US" dirty="0" smtClean="0"/>
              <a:t>] with [e]: </a:t>
            </a:r>
            <a:r>
              <a:rPr lang="en-US" i="1" dirty="0" smtClean="0"/>
              <a:t>my pet ret</a:t>
            </a:r>
            <a:endParaRPr lang="en-US" dirty="0" smtClean="0"/>
          </a:p>
          <a:p>
            <a:r>
              <a:rPr lang="en-US" dirty="0" smtClean="0"/>
              <a:t>… [</a:t>
            </a:r>
            <a:r>
              <a:rPr lang="cs-CZ" dirty="0"/>
              <a:t>ɪ</a:t>
            </a:r>
            <a:r>
              <a:rPr lang="en-US" dirty="0" smtClean="0"/>
              <a:t>] with [</a:t>
            </a:r>
            <a:r>
              <a:rPr lang="en-US" dirty="0" err="1" smtClean="0"/>
              <a:t>i</a:t>
            </a:r>
            <a:r>
              <a:rPr lang="en-US" dirty="0" smtClean="0"/>
              <a:t>]: </a:t>
            </a:r>
            <a:r>
              <a:rPr lang="en-US" i="1" dirty="0" smtClean="0"/>
              <a:t>just a </a:t>
            </a:r>
            <a:r>
              <a:rPr lang="en-US" i="1" dirty="0" err="1" smtClean="0"/>
              <a:t>leetle</a:t>
            </a:r>
            <a:r>
              <a:rPr lang="en-US" i="1" dirty="0" smtClean="0"/>
              <a:t> beet</a:t>
            </a:r>
            <a:endParaRPr lang="en-US" dirty="0" smtClean="0"/>
          </a:p>
          <a:p>
            <a:r>
              <a:rPr lang="en-US" dirty="0" smtClean="0"/>
              <a:t>… [</a:t>
            </a:r>
            <a:r>
              <a:rPr lang="cs-CZ" dirty="0"/>
              <a:t>ʊ</a:t>
            </a:r>
            <a:r>
              <a:rPr lang="en-US" dirty="0" smtClean="0"/>
              <a:t>] with [u]: </a:t>
            </a:r>
            <a:r>
              <a:rPr lang="en-US" i="1" dirty="0" smtClean="0"/>
              <a:t>book, foot, hood</a:t>
            </a:r>
            <a:endParaRPr lang="en-US" dirty="0" smtClean="0"/>
          </a:p>
          <a:p>
            <a:r>
              <a:rPr lang="en-US" dirty="0" smtClean="0"/>
              <a:t>We can say they don’t build and maintain the desired degree of openness on certain vowels. This, combined with final-consonant devoicing, can render some word chains virtually indistinguishable, e.g. </a:t>
            </a:r>
            <a:r>
              <a:rPr lang="en-US" i="1" dirty="0" smtClean="0"/>
              <a:t>med-met-mad-mat.</a:t>
            </a:r>
            <a:endParaRPr lang="cs-CZ" i="1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long </a:t>
            </a:r>
            <a:r>
              <a:rPr lang="cs-CZ" dirty="0" err="1" smtClean="0"/>
              <a:t>mixed</a:t>
            </a:r>
            <a:r>
              <a:rPr lang="cs-CZ" dirty="0" smtClean="0"/>
              <a:t> </a:t>
            </a:r>
            <a:r>
              <a:rPr lang="cs-CZ" dirty="0" err="1" smtClean="0"/>
              <a:t>vowel</a:t>
            </a:r>
            <a:r>
              <a:rPr lang="cs-CZ" dirty="0" smtClean="0"/>
              <a:t> /ɜː/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replaced</a:t>
            </a:r>
            <a:r>
              <a:rPr lang="cs-CZ" dirty="0" smtClean="0"/>
              <a:t> by /ɔː/, </a:t>
            </a:r>
            <a:r>
              <a:rPr lang="cs-CZ" dirty="0" err="1" smtClean="0"/>
              <a:t>saying</a:t>
            </a:r>
            <a:r>
              <a:rPr lang="cs-CZ" dirty="0" smtClean="0"/>
              <a:t> </a:t>
            </a:r>
            <a:r>
              <a:rPr lang="cs-CZ" i="1" dirty="0" err="1" smtClean="0"/>
              <a:t>warm</a:t>
            </a:r>
            <a:r>
              <a:rPr lang="cs-CZ" i="1" dirty="0" smtClean="0"/>
              <a:t> </a:t>
            </a:r>
            <a:r>
              <a:rPr lang="cs-CZ" dirty="0" err="1" smtClean="0"/>
              <a:t>meaning</a:t>
            </a:r>
            <a:r>
              <a:rPr lang="cs-CZ" dirty="0" smtClean="0"/>
              <a:t> </a:t>
            </a:r>
            <a:r>
              <a:rPr lang="cs-CZ" i="1" dirty="0" err="1" smtClean="0"/>
              <a:t>worm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ward</a:t>
            </a:r>
            <a:r>
              <a:rPr lang="cs-CZ" i="1" dirty="0" smtClean="0"/>
              <a:t> </a:t>
            </a:r>
            <a:r>
              <a:rPr lang="cs-CZ" dirty="0" err="1" smtClean="0"/>
              <a:t>meaning</a:t>
            </a:r>
            <a:r>
              <a:rPr lang="cs-CZ" dirty="0" smtClean="0"/>
              <a:t> </a:t>
            </a:r>
            <a:r>
              <a:rPr lang="cs-CZ" i="1" dirty="0" err="1" smtClean="0"/>
              <a:t>word</a:t>
            </a:r>
            <a:r>
              <a:rPr lang="cs-CZ" i="1" dirty="0" smtClean="0"/>
              <a:t>.</a:t>
            </a:r>
            <a:endParaRPr lang="cs-CZ" dirty="0" smtClean="0"/>
          </a:p>
          <a:p>
            <a:r>
              <a:rPr lang="cs-CZ" dirty="0" err="1"/>
              <a:t>Remedial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: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any</a:t>
            </a:r>
            <a:r>
              <a:rPr lang="cs-CZ" dirty="0"/>
              <a:t> </a:t>
            </a:r>
            <a:r>
              <a:rPr lang="cs-CZ" dirty="0" err="1"/>
              <a:t>authentic</a:t>
            </a:r>
            <a:r>
              <a:rPr lang="cs-CZ" dirty="0"/>
              <a:t> </a:t>
            </a:r>
            <a:r>
              <a:rPr lang="cs-CZ" dirty="0" err="1"/>
              <a:t>English</a:t>
            </a:r>
            <a:r>
              <a:rPr lang="cs-CZ" dirty="0"/>
              <a:t>/</a:t>
            </a:r>
            <a:r>
              <a:rPr lang="cs-CZ" dirty="0" err="1"/>
              <a:t>American</a:t>
            </a:r>
            <a:r>
              <a:rPr lang="cs-CZ" dirty="0"/>
              <a:t> audio </a:t>
            </a:r>
            <a:r>
              <a:rPr lang="cs-CZ" dirty="0" err="1" smtClean="0"/>
              <a:t>materials</a:t>
            </a:r>
            <a:r>
              <a:rPr lang="cs-CZ" dirty="0" smtClean="0"/>
              <a:t> and </a:t>
            </a:r>
            <a:r>
              <a:rPr lang="cs-CZ" dirty="0" err="1" smtClean="0"/>
              <a:t>Trim‘s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illustrated</a:t>
            </a:r>
            <a:r>
              <a:rPr lang="cs-CZ" dirty="0" smtClean="0"/>
              <a:t> in Study </a:t>
            </a:r>
            <a:r>
              <a:rPr lang="cs-CZ" dirty="0" err="1" smtClean="0"/>
              <a:t>Materials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4453">
        <p:fade/>
      </p:transition>
    </mc:Choice>
    <mc:Fallback>
      <p:transition spd="med" advTm="154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Pre-fortis</a:t>
            </a:r>
            <a:r>
              <a:rPr lang="cs-CZ" dirty="0" smtClean="0"/>
              <a:t> </a:t>
            </a:r>
            <a:r>
              <a:rPr lang="cs-CZ" dirty="0" err="1" smtClean="0"/>
              <a:t>shortening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>, </a:t>
            </a:r>
            <a:r>
              <a:rPr lang="cs-CZ" dirty="0" err="1" smtClean="0"/>
              <a:t>diphthongs</a:t>
            </a:r>
            <a:r>
              <a:rPr lang="cs-CZ" dirty="0" smtClean="0"/>
              <a:t> and </a:t>
            </a:r>
            <a:r>
              <a:rPr lang="cs-CZ" dirty="0" err="1" smtClean="0"/>
              <a:t>even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become</a:t>
            </a:r>
            <a:r>
              <a:rPr lang="cs-CZ" dirty="0" smtClean="0"/>
              <a:t> much </a:t>
            </a:r>
            <a:r>
              <a:rPr lang="cs-CZ" dirty="0" err="1" smtClean="0"/>
              <a:t>shorter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are </a:t>
            </a:r>
            <a:r>
              <a:rPr lang="cs-CZ" dirty="0" err="1" smtClean="0"/>
              <a:t>followed</a:t>
            </a:r>
            <a:r>
              <a:rPr lang="cs-CZ" dirty="0" smtClean="0"/>
              <a:t> by </a:t>
            </a:r>
            <a:r>
              <a:rPr lang="cs-CZ" dirty="0" err="1" smtClean="0"/>
              <a:t>voiceless</a:t>
            </a:r>
            <a:r>
              <a:rPr lang="cs-CZ" dirty="0" smtClean="0"/>
              <a:t> (=</a:t>
            </a:r>
            <a:r>
              <a:rPr lang="cs-CZ" dirty="0" err="1" smtClean="0"/>
              <a:t>fortis</a:t>
            </a:r>
            <a:r>
              <a:rPr lang="cs-CZ" dirty="0" smtClean="0"/>
              <a:t>) </a:t>
            </a:r>
            <a:r>
              <a:rPr lang="cs-CZ" dirty="0" err="1" smtClean="0"/>
              <a:t>consonants</a:t>
            </a:r>
            <a:r>
              <a:rPr lang="cs-CZ" dirty="0" smtClean="0"/>
              <a:t> /p/, /f/, /k/, /t/, /ʃ/, /s/, /</a:t>
            </a:r>
            <a:r>
              <a:rPr lang="cs-CZ" dirty="0" err="1" smtClean="0"/>
              <a:t>tʃ</a:t>
            </a:r>
            <a:r>
              <a:rPr lang="cs-CZ" dirty="0" smtClean="0"/>
              <a:t>/, 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dirty="0" err="1"/>
              <a:t>m</a:t>
            </a:r>
            <a:r>
              <a:rPr lang="cs-CZ" dirty="0" err="1" smtClean="0"/>
              <a:t>aking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/ɒ/ in</a:t>
            </a:r>
            <a:r>
              <a:rPr lang="cs-CZ" i="1" dirty="0" smtClean="0"/>
              <a:t> </a:t>
            </a:r>
            <a:r>
              <a:rPr lang="cs-CZ" dirty="0" smtClean="0"/>
              <a:t> </a:t>
            </a:r>
            <a:r>
              <a:rPr lang="cs-CZ" i="1" dirty="0" err="1" smtClean="0"/>
              <a:t>dock</a:t>
            </a:r>
            <a:r>
              <a:rPr lang="cs-CZ" i="1" dirty="0" smtClean="0"/>
              <a:t> </a:t>
            </a:r>
            <a:r>
              <a:rPr lang="cs-CZ" dirty="0" smtClean="0"/>
              <a:t>a </a:t>
            </a:r>
            <a:r>
              <a:rPr lang="cs-CZ" dirty="0" err="1" smtClean="0"/>
              <a:t>millisecond</a:t>
            </a:r>
            <a:r>
              <a:rPr lang="cs-CZ" dirty="0" smtClean="0"/>
              <a:t> </a:t>
            </a:r>
            <a:r>
              <a:rPr lang="cs-CZ" dirty="0" err="1" smtClean="0"/>
              <a:t>shorter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in </a:t>
            </a:r>
            <a:r>
              <a:rPr lang="cs-CZ" i="1" dirty="0" smtClean="0"/>
              <a:t>dog.</a:t>
            </a:r>
          </a:p>
          <a:p>
            <a:endParaRPr lang="cs-CZ" i="1" dirty="0"/>
          </a:p>
          <a:p>
            <a:r>
              <a:rPr lang="cs-CZ" dirty="0" smtClean="0"/>
              <a:t>To make </a:t>
            </a:r>
            <a:r>
              <a:rPr lang="cs-CZ" dirty="0" err="1" smtClean="0"/>
              <a:t>things</a:t>
            </a:r>
            <a:r>
              <a:rPr lang="cs-CZ" dirty="0" smtClean="0"/>
              <a:t> more </a:t>
            </a:r>
            <a:r>
              <a:rPr lang="cs-CZ" dirty="0" err="1" smtClean="0"/>
              <a:t>complicated</a:t>
            </a:r>
            <a:r>
              <a:rPr lang="cs-CZ" dirty="0" smtClean="0"/>
              <a:t>, in </a:t>
            </a:r>
            <a:r>
              <a:rPr lang="cs-CZ" dirty="0" err="1" smtClean="0"/>
              <a:t>AmE</a:t>
            </a:r>
            <a:r>
              <a:rPr lang="cs-CZ" dirty="0" smtClean="0"/>
              <a:t> /t/ </a:t>
            </a:r>
            <a:r>
              <a:rPr lang="cs-CZ" dirty="0" err="1" smtClean="0"/>
              <a:t>after</a:t>
            </a:r>
            <a:r>
              <a:rPr lang="cs-CZ" dirty="0" smtClean="0"/>
              <a:t> /n/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dropped</a:t>
            </a:r>
            <a:r>
              <a:rPr lang="cs-CZ" dirty="0" smtClean="0"/>
              <a:t>, </a:t>
            </a:r>
            <a:r>
              <a:rPr lang="cs-CZ" dirty="0" err="1" smtClean="0"/>
              <a:t>making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difference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affirmative</a:t>
            </a:r>
            <a:r>
              <a:rPr lang="cs-CZ" dirty="0" smtClean="0"/>
              <a:t> </a:t>
            </a:r>
            <a:r>
              <a:rPr lang="cs-CZ" i="1" dirty="0" smtClean="0"/>
              <a:t>I </a:t>
            </a:r>
            <a:r>
              <a:rPr lang="cs-CZ" i="1" dirty="0" err="1" smtClean="0"/>
              <a:t>can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the</a:t>
            </a:r>
            <a:r>
              <a:rPr lang="cs-CZ" dirty="0" smtClean="0"/>
              <a:t> negative </a:t>
            </a:r>
            <a:r>
              <a:rPr lang="cs-CZ" i="1" dirty="0"/>
              <a:t>I</a:t>
            </a:r>
            <a:r>
              <a:rPr lang="cs-CZ" i="1" dirty="0" smtClean="0"/>
              <a:t> </a:t>
            </a:r>
            <a:r>
              <a:rPr lang="cs-CZ" i="1" dirty="0" err="1" smtClean="0"/>
              <a:t>can‘t</a:t>
            </a:r>
            <a:r>
              <a:rPr lang="cs-CZ" i="1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duration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open </a:t>
            </a:r>
            <a:r>
              <a:rPr lang="cs-CZ" dirty="0" err="1" smtClean="0"/>
              <a:t>ash</a:t>
            </a:r>
            <a:r>
              <a:rPr lang="cs-CZ" dirty="0" smtClean="0"/>
              <a:t>.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very </a:t>
            </a:r>
            <a:r>
              <a:rPr lang="cs-CZ" dirty="0" err="1" smtClean="0"/>
              <a:t>well</a:t>
            </a:r>
            <a:r>
              <a:rPr lang="cs-CZ" dirty="0" smtClean="0"/>
              <a:t> </a:t>
            </a:r>
            <a:r>
              <a:rPr lang="cs-CZ" dirty="0" err="1" smtClean="0"/>
              <a:t>explained</a:t>
            </a:r>
            <a:r>
              <a:rPr lang="cs-CZ" dirty="0" smtClean="0"/>
              <a:t> by Rachel in </a:t>
            </a:r>
            <a:r>
              <a:rPr lang="cs-CZ" dirty="0" err="1" smtClean="0"/>
              <a:t>this</a:t>
            </a:r>
            <a:r>
              <a:rPr lang="cs-CZ" dirty="0" smtClean="0"/>
              <a:t> video:</a:t>
            </a:r>
          </a:p>
          <a:p>
            <a:pPr marL="45720" indent="0">
              <a:buNone/>
            </a:pPr>
            <a:r>
              <a:rPr lang="cs-CZ" i="1" dirty="0" smtClean="0"/>
              <a:t>    https</a:t>
            </a:r>
            <a:r>
              <a:rPr lang="cs-CZ" i="1" dirty="0"/>
              <a:t>://www.youtube.com/watch?v=Vp7xmbtylqI</a:t>
            </a:r>
          </a:p>
          <a:p>
            <a:pPr marL="45720" indent="0">
              <a:buNone/>
            </a:pPr>
            <a:r>
              <a:rPr lang="cs-CZ" i="1" dirty="0" smtClean="0"/>
              <a:t> 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1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173">
        <p:fade/>
      </p:transition>
    </mc:Choice>
    <mc:Fallback>
      <p:transition spd="med" advTm="120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000" dirty="0">
                <a:latin typeface="+mn-lt"/>
              </a:rPr>
              <a:t/>
            </a:r>
            <a:br>
              <a:rPr lang="en-US" sz="4000" dirty="0">
                <a:latin typeface="+mn-lt"/>
              </a:rPr>
            </a:br>
            <a:r>
              <a:rPr lang="cs-CZ" sz="4000" dirty="0" err="1" smtClean="0">
                <a:latin typeface="+mn-lt"/>
              </a:rPr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diphthongs</a:t>
            </a:r>
            <a:r>
              <a:rPr lang="cs-CZ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sz="2000" dirty="0"/>
          </a:p>
        </p:txBody>
      </p:sp>
      <p:pic>
        <p:nvPicPr>
          <p:cNvPr id="2050" name="Picture 2" descr="4. Cowards die many time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61" y="3146580"/>
            <a:ext cx="6195060" cy="197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86590" y="1275077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1) </a:t>
            </a:r>
            <a:r>
              <a:rPr lang="cs-CZ" dirty="0" err="1"/>
              <a:t>gliding</a:t>
            </a:r>
            <a:r>
              <a:rPr lang="cs-CZ" dirty="0"/>
              <a:t> to /ɪ/, 2) </a:t>
            </a:r>
            <a:r>
              <a:rPr lang="cs-CZ" dirty="0" err="1"/>
              <a:t>centring</a:t>
            </a:r>
            <a:r>
              <a:rPr lang="cs-CZ" dirty="0"/>
              <a:t> (</a:t>
            </a:r>
            <a:r>
              <a:rPr lang="cs-CZ" dirty="0" err="1"/>
              <a:t>lowering</a:t>
            </a:r>
            <a:r>
              <a:rPr lang="cs-CZ" dirty="0"/>
              <a:t> to /ə/, non-</a:t>
            </a:r>
            <a:r>
              <a:rPr lang="cs-CZ" dirty="0" err="1"/>
              <a:t>existent</a:t>
            </a:r>
            <a:r>
              <a:rPr lang="cs-CZ" dirty="0"/>
              <a:t> in </a:t>
            </a:r>
            <a:r>
              <a:rPr lang="cs-CZ" dirty="0" err="1"/>
              <a:t>AmE</a:t>
            </a:r>
            <a:r>
              <a:rPr lang="cs-CZ" dirty="0"/>
              <a:t>), 3) </a:t>
            </a:r>
            <a:r>
              <a:rPr lang="cs-CZ" dirty="0" err="1"/>
              <a:t>gliding</a:t>
            </a:r>
            <a:r>
              <a:rPr lang="cs-CZ" dirty="0"/>
              <a:t> to /</a:t>
            </a:r>
            <a:r>
              <a:rPr lang="cs-CZ" sz="2000" dirty="0"/>
              <a:t>ʊ/.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/</a:t>
            </a:r>
            <a:r>
              <a:rPr lang="cs-CZ" dirty="0" err="1" smtClean="0"/>
              <a:t>ʊə</a:t>
            </a:r>
            <a:r>
              <a:rPr lang="en-US" dirty="0" smtClean="0"/>
              <a:t>/ has disappeared in modern GB, merges with long /</a:t>
            </a:r>
            <a:r>
              <a:rPr lang="cs-CZ" dirty="0" smtClean="0"/>
              <a:t>ɔː</a:t>
            </a:r>
            <a:r>
              <a:rPr lang="en-US" dirty="0" smtClean="0"/>
              <a:t>/.</a:t>
            </a:r>
            <a:r>
              <a:rPr lang="cs-CZ" dirty="0"/>
              <a:t/>
            </a:r>
            <a:br>
              <a:rPr lang="cs-CZ" dirty="0"/>
            </a:br>
            <a:r>
              <a:rPr lang="en-US" dirty="0" smtClean="0"/>
              <a:t>/</a:t>
            </a:r>
            <a:r>
              <a:rPr lang="cs-CZ" dirty="0" err="1" smtClean="0"/>
              <a:t>əʊ</a:t>
            </a:r>
            <a:r>
              <a:rPr lang="en-US" dirty="0" smtClean="0"/>
              <a:t>/ has a less central start in </a:t>
            </a:r>
            <a:r>
              <a:rPr lang="en-US" dirty="0" err="1" smtClean="0"/>
              <a:t>GenAm</a:t>
            </a:r>
            <a:r>
              <a:rPr lang="en-US" dirty="0" smtClean="0"/>
              <a:t> than in GB and sounds like /o</a:t>
            </a:r>
            <a:r>
              <a:rPr lang="cs-CZ" dirty="0" smtClean="0"/>
              <a:t>ʊ</a:t>
            </a:r>
            <a:r>
              <a:rPr lang="en-US" dirty="0" smtClean="0"/>
              <a:t>/.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7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3088">
        <p:fade/>
      </p:transition>
    </mc:Choice>
    <mc:Fallback>
      <p:transition spd="med" advTm="183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vowel</a:t>
            </a:r>
            <a:r>
              <a:rPr lang="cs-CZ" dirty="0" smtClean="0"/>
              <a:t> </a:t>
            </a:r>
            <a:r>
              <a:rPr lang="cs-CZ" dirty="0" err="1" smtClean="0"/>
              <a:t>letters</a:t>
            </a:r>
            <a:r>
              <a:rPr lang="cs-CZ" dirty="0" smtClean="0"/>
              <a:t> in open and </a:t>
            </a:r>
            <a:r>
              <a:rPr lang="cs-CZ" dirty="0" err="1" smtClean="0"/>
              <a:t>closed</a:t>
            </a:r>
            <a:r>
              <a:rPr lang="cs-CZ" dirty="0" smtClean="0"/>
              <a:t> </a:t>
            </a:r>
            <a:r>
              <a:rPr lang="cs-CZ" dirty="0" err="1" smtClean="0"/>
              <a:t>syllables</a:t>
            </a:r>
            <a:r>
              <a:rPr lang="cs-CZ" dirty="0" smtClean="0"/>
              <a:t> </a:t>
            </a:r>
            <a:r>
              <a:rPr lang="cs-CZ" sz="1800" dirty="0"/>
              <a:t>(</a:t>
            </a:r>
            <a:r>
              <a:rPr lang="cs-CZ" sz="1800" dirty="0" err="1"/>
              <a:t>consonants</a:t>
            </a:r>
            <a:r>
              <a:rPr lang="cs-CZ" sz="1800" dirty="0"/>
              <a:t> are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closing</a:t>
            </a:r>
            <a:r>
              <a:rPr lang="cs-CZ" sz="1800" dirty="0"/>
              <a:t> </a:t>
            </a:r>
            <a:r>
              <a:rPr lang="cs-CZ" sz="1800" dirty="0" err="1" smtClean="0"/>
              <a:t>elements</a:t>
            </a:r>
            <a:r>
              <a:rPr lang="cs-CZ" sz="1800" dirty="0" smtClean="0"/>
              <a:t>; </a:t>
            </a:r>
            <a:r>
              <a:rPr lang="cs-CZ" sz="1800" dirty="0" err="1" smtClean="0"/>
              <a:t>the</a:t>
            </a:r>
            <a:r>
              <a:rPr lang="cs-CZ" sz="1800" dirty="0" smtClean="0"/>
              <a:t> “</a:t>
            </a:r>
            <a:r>
              <a:rPr lang="cs-CZ" sz="1800" dirty="0" err="1" smtClean="0"/>
              <a:t>magic</a:t>
            </a:r>
            <a:r>
              <a:rPr lang="cs-CZ" sz="1800" dirty="0" smtClean="0"/>
              <a:t> E </a:t>
            </a:r>
            <a:r>
              <a:rPr lang="cs-CZ" sz="1800" dirty="0" err="1" smtClean="0"/>
              <a:t>opens</a:t>
            </a:r>
            <a:r>
              <a:rPr lang="cs-CZ" sz="1800" dirty="0" smtClean="0"/>
              <a:t> </a:t>
            </a:r>
            <a:r>
              <a:rPr lang="cs-CZ" sz="1800" dirty="0" err="1" smtClean="0"/>
              <a:t>syllables</a:t>
            </a:r>
            <a:r>
              <a:rPr lang="cs-CZ" sz="1800" dirty="0" smtClean="0"/>
              <a:t>). </a:t>
            </a:r>
            <a:r>
              <a:rPr lang="cs-CZ" sz="1800" dirty="0" err="1" smtClean="0"/>
              <a:t>Hence</a:t>
            </a:r>
            <a:r>
              <a:rPr lang="cs-CZ" sz="1800" dirty="0" smtClean="0"/>
              <a:t>, </a:t>
            </a:r>
            <a:r>
              <a:rPr lang="cs-CZ" sz="1800" dirty="0" err="1" smtClean="0"/>
              <a:t>reduplication</a:t>
            </a:r>
            <a:r>
              <a:rPr lang="cs-CZ" sz="1800" dirty="0" smtClean="0"/>
              <a:t> </a:t>
            </a:r>
            <a:r>
              <a:rPr lang="cs-CZ" sz="1800" dirty="0" err="1" smtClean="0"/>
              <a:t>is</a:t>
            </a:r>
            <a:r>
              <a:rPr lang="cs-CZ" sz="1800" dirty="0" smtClean="0"/>
              <a:t> </a:t>
            </a:r>
            <a:r>
              <a:rPr lang="cs-CZ" sz="1800" dirty="0" err="1" smtClean="0"/>
              <a:t>necessary</a:t>
            </a:r>
            <a:r>
              <a:rPr lang="cs-CZ" sz="1800" dirty="0" smtClean="0"/>
              <a:t> to </a:t>
            </a:r>
            <a:r>
              <a:rPr lang="cs-CZ" sz="1800" dirty="0" err="1" smtClean="0"/>
              <a:t>keep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short</a:t>
            </a:r>
            <a:r>
              <a:rPr lang="cs-CZ" sz="1800" dirty="0" smtClean="0"/>
              <a:t> </a:t>
            </a:r>
            <a:r>
              <a:rPr lang="cs-CZ" sz="1800" dirty="0" err="1" smtClean="0"/>
              <a:t>pronunciation</a:t>
            </a:r>
            <a:r>
              <a:rPr lang="cs-CZ" sz="1800" dirty="0" smtClean="0"/>
              <a:t> (lad-</a:t>
            </a:r>
            <a:r>
              <a:rPr lang="cs-CZ" sz="1800" dirty="0" err="1" smtClean="0"/>
              <a:t>laddie</a:t>
            </a:r>
            <a:r>
              <a:rPr lang="cs-CZ" sz="1800" dirty="0" smtClean="0"/>
              <a:t>).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cs-CZ" dirty="0" smtClean="0"/>
              <a:t>             		</a:t>
            </a:r>
            <a:endParaRPr lang="en-US" dirty="0" smtClean="0"/>
          </a:p>
          <a:p>
            <a:pPr marL="45720" indent="0">
              <a:buNone/>
            </a:pPr>
            <a:endParaRPr lang="en-US" u="sng" dirty="0"/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cs-CZ" u="sng" dirty="0" smtClean="0"/>
              <a:t>In </a:t>
            </a:r>
            <a:r>
              <a:rPr lang="cs-CZ" u="sng" dirty="0" smtClean="0"/>
              <a:t>open </a:t>
            </a:r>
            <a:r>
              <a:rPr lang="cs-CZ" u="sng" dirty="0" err="1" smtClean="0"/>
              <a:t>syllables</a:t>
            </a:r>
            <a:r>
              <a:rPr lang="cs-CZ" u="sng" dirty="0" smtClean="0"/>
              <a:t>: </a:t>
            </a:r>
            <a:r>
              <a:rPr lang="cs-CZ" sz="1000" dirty="0" smtClean="0"/>
              <a:t>“long </a:t>
            </a:r>
            <a:r>
              <a:rPr lang="cs-CZ" sz="1000" dirty="0" err="1" smtClean="0"/>
              <a:t>pronunciation</a:t>
            </a:r>
            <a:r>
              <a:rPr lang="cs-CZ" sz="1000" dirty="0" smtClean="0"/>
              <a:t>“</a:t>
            </a:r>
            <a:r>
              <a:rPr lang="cs-CZ" dirty="0" smtClean="0"/>
              <a:t>	</a:t>
            </a:r>
            <a:r>
              <a:rPr lang="cs-CZ" u="sng" dirty="0" smtClean="0"/>
              <a:t>In </a:t>
            </a:r>
            <a:r>
              <a:rPr lang="cs-CZ" u="sng" dirty="0" err="1" smtClean="0"/>
              <a:t>closed</a:t>
            </a:r>
            <a:r>
              <a:rPr lang="cs-CZ" u="sng" dirty="0" smtClean="0"/>
              <a:t> </a:t>
            </a:r>
            <a:r>
              <a:rPr lang="cs-CZ" u="sng" dirty="0" err="1" smtClean="0"/>
              <a:t>syllables</a:t>
            </a:r>
            <a:r>
              <a:rPr lang="cs-CZ" dirty="0" smtClean="0"/>
              <a:t> </a:t>
            </a:r>
            <a:r>
              <a:rPr lang="cs-CZ" sz="1000" dirty="0"/>
              <a:t> </a:t>
            </a:r>
            <a:r>
              <a:rPr lang="cs-CZ" sz="1000" dirty="0" smtClean="0"/>
              <a:t>“</a:t>
            </a:r>
            <a:r>
              <a:rPr lang="cs-CZ" sz="1000" dirty="0" err="1" smtClean="0"/>
              <a:t>short</a:t>
            </a:r>
            <a:r>
              <a:rPr lang="cs-CZ" sz="1000" dirty="0" smtClean="0"/>
              <a:t> </a:t>
            </a:r>
            <a:r>
              <a:rPr lang="cs-CZ" sz="1000" dirty="0" err="1" smtClean="0"/>
              <a:t>pronunciation</a:t>
            </a:r>
            <a:r>
              <a:rPr lang="cs-CZ" sz="1000" dirty="0" smtClean="0"/>
              <a:t>“</a:t>
            </a:r>
            <a:endParaRPr lang="cs-CZ" dirty="0" smtClean="0"/>
          </a:p>
          <a:p>
            <a:pPr marL="45720" indent="0">
              <a:buNone/>
            </a:pPr>
            <a:r>
              <a:rPr lang="en-US" dirty="0" smtClean="0"/>
              <a:t>A</a:t>
            </a:r>
            <a:r>
              <a:rPr lang="cs-CZ" dirty="0" smtClean="0"/>
              <a:t>		mate				mat</a:t>
            </a:r>
          </a:p>
          <a:p>
            <a:pPr marL="45720" indent="0">
              <a:buNone/>
            </a:pPr>
            <a:r>
              <a:rPr lang="cs-CZ" dirty="0" smtClean="0"/>
              <a:t>E		</a:t>
            </a:r>
            <a:r>
              <a:rPr lang="cs-CZ" dirty="0" err="1" smtClean="0"/>
              <a:t>Pete</a:t>
            </a:r>
            <a:r>
              <a:rPr lang="cs-CZ" dirty="0" smtClean="0"/>
              <a:t>				</a:t>
            </a:r>
            <a:r>
              <a:rPr lang="cs-CZ" dirty="0" err="1" smtClean="0"/>
              <a:t>pet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I, Y		I, my				</a:t>
            </a:r>
            <a:r>
              <a:rPr lang="cs-CZ" dirty="0" err="1" smtClean="0"/>
              <a:t>it</a:t>
            </a:r>
            <a:r>
              <a:rPr lang="cs-CZ" dirty="0" smtClean="0"/>
              <a:t>, myth</a:t>
            </a:r>
          </a:p>
          <a:p>
            <a:pPr marL="45720" indent="0">
              <a:buNone/>
            </a:pPr>
            <a:r>
              <a:rPr lang="cs-CZ" dirty="0" smtClean="0"/>
              <a:t>O		</a:t>
            </a:r>
            <a:r>
              <a:rPr lang="cs-CZ" dirty="0" err="1" smtClean="0"/>
              <a:t>poke</a:t>
            </a:r>
            <a:r>
              <a:rPr lang="cs-CZ" dirty="0" smtClean="0"/>
              <a:t>				</a:t>
            </a:r>
            <a:r>
              <a:rPr lang="cs-CZ" dirty="0" err="1" smtClean="0"/>
              <a:t>Spock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U		</a:t>
            </a:r>
            <a:r>
              <a:rPr lang="cs-CZ" dirty="0" err="1" smtClean="0"/>
              <a:t>dispute</a:t>
            </a:r>
            <a:r>
              <a:rPr lang="cs-CZ" dirty="0" smtClean="0"/>
              <a:t>				</a:t>
            </a:r>
            <a:r>
              <a:rPr lang="cs-CZ" dirty="0" err="1" smtClean="0"/>
              <a:t>put</a:t>
            </a:r>
            <a:r>
              <a:rPr lang="cs-CZ" dirty="0" smtClean="0"/>
              <a:t>, </a:t>
            </a:r>
            <a:r>
              <a:rPr lang="cs-CZ" dirty="0" err="1" smtClean="0"/>
              <a:t>putt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617">
        <p:fade/>
      </p:transition>
    </mc:Choice>
    <mc:Fallback>
      <p:transition spd="med" advTm="101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Problem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Czech/</a:t>
            </a:r>
            <a:r>
              <a:rPr lang="cs-CZ" dirty="0" err="1" smtClean="0"/>
              <a:t>Slovak</a:t>
            </a:r>
            <a:r>
              <a:rPr lang="cs-CZ" dirty="0" smtClean="0"/>
              <a:t> </a:t>
            </a:r>
            <a:r>
              <a:rPr lang="cs-CZ" dirty="0" err="1" smtClean="0"/>
              <a:t>speakers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/</a:t>
            </a:r>
            <a:r>
              <a:rPr lang="cs-CZ" dirty="0" err="1" smtClean="0"/>
              <a:t>eɪ</a:t>
            </a:r>
            <a:r>
              <a:rPr lang="cs-CZ" dirty="0" smtClean="0"/>
              <a:t>/: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In </a:t>
            </a:r>
            <a:r>
              <a:rPr lang="cs-CZ" dirty="0" err="1" smtClean="0"/>
              <a:t>words</a:t>
            </a:r>
            <a:r>
              <a:rPr lang="cs-CZ" dirty="0" smtClean="0"/>
              <a:t> such as 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ncient</a:t>
            </a:r>
            <a:r>
              <a:rPr lang="cs-CZ" i="1" dirty="0" smtClean="0"/>
              <a:t>, 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ngel</a:t>
            </a:r>
            <a:r>
              <a:rPr lang="cs-CZ" i="1" dirty="0" smtClean="0"/>
              <a:t>, </a:t>
            </a:r>
            <a:r>
              <a:rPr lang="cs-CZ" i="1" dirty="0" err="1" smtClean="0"/>
              <a:t>arr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i="1" dirty="0" err="1" smtClean="0"/>
              <a:t>ch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i="1" dirty="0" err="1" smtClean="0"/>
              <a:t>m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nger</a:t>
            </a:r>
            <a:r>
              <a:rPr lang="cs-CZ" i="1" dirty="0" smtClean="0"/>
              <a:t>, </a:t>
            </a:r>
            <a:r>
              <a:rPr lang="cs-CZ" i="1" dirty="0" err="1" smtClean="0"/>
              <a:t>r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i="1" dirty="0" err="1" smtClean="0"/>
              <a:t>str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  <a:r>
              <a:rPr lang="cs-CZ" dirty="0" err="1" smtClean="0"/>
              <a:t>Sl</a:t>
            </a:r>
            <a:r>
              <a:rPr lang="cs-CZ" dirty="0" smtClean="0"/>
              <a:t> </a:t>
            </a:r>
            <a:r>
              <a:rPr lang="cs-CZ" dirty="0" err="1" smtClean="0"/>
              <a:t>students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erroneously</a:t>
            </a:r>
            <a:r>
              <a:rPr lang="cs-CZ" dirty="0" smtClean="0"/>
              <a:t> </a:t>
            </a:r>
            <a:r>
              <a:rPr lang="cs-CZ" dirty="0" err="1" smtClean="0"/>
              <a:t>replace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diphthong</a:t>
            </a:r>
            <a:r>
              <a:rPr lang="cs-CZ" dirty="0" smtClean="0"/>
              <a:t> /</a:t>
            </a:r>
            <a:r>
              <a:rPr lang="cs-CZ" dirty="0" err="1" smtClean="0"/>
              <a:t>eɪ</a:t>
            </a:r>
            <a:r>
              <a:rPr lang="cs-CZ" dirty="0" smtClean="0"/>
              <a:t>/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monophthong</a:t>
            </a:r>
            <a:r>
              <a:rPr lang="cs-CZ" dirty="0" smtClean="0"/>
              <a:t> /e/.</a:t>
            </a:r>
          </a:p>
          <a:p>
            <a:endParaRPr lang="cs-CZ" i="1" dirty="0"/>
          </a:p>
          <a:p>
            <a:r>
              <a:rPr lang="cs-CZ" i="1" dirty="0" smtClean="0"/>
              <a:t> </a:t>
            </a:r>
            <a:r>
              <a:rPr lang="cs-CZ" dirty="0" err="1" smtClean="0"/>
              <a:t>There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a lot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monophthongisation</a:t>
            </a:r>
            <a:r>
              <a:rPr lang="cs-CZ" dirty="0" smtClean="0"/>
              <a:t> in </a:t>
            </a:r>
            <a:r>
              <a:rPr lang="cs-CZ" dirty="0" err="1" smtClean="0"/>
              <a:t>various</a:t>
            </a:r>
            <a:r>
              <a:rPr lang="cs-CZ" dirty="0" smtClean="0"/>
              <a:t> </a:t>
            </a:r>
            <a:r>
              <a:rPr lang="cs-CZ" dirty="0" err="1" smtClean="0"/>
              <a:t>regional</a:t>
            </a:r>
            <a:r>
              <a:rPr lang="cs-CZ" dirty="0" smtClean="0"/>
              <a:t> and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dialects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but </a:t>
            </a:r>
            <a:r>
              <a:rPr lang="cs-CZ" dirty="0" err="1" smtClean="0"/>
              <a:t>never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kind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/>
              <a:t>Remedial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: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any</a:t>
            </a:r>
            <a:r>
              <a:rPr lang="cs-CZ" dirty="0"/>
              <a:t> </a:t>
            </a:r>
            <a:r>
              <a:rPr lang="cs-CZ" dirty="0" err="1"/>
              <a:t>authentic</a:t>
            </a:r>
            <a:r>
              <a:rPr lang="cs-CZ" dirty="0"/>
              <a:t> </a:t>
            </a:r>
            <a:r>
              <a:rPr lang="cs-CZ" dirty="0" err="1"/>
              <a:t>English</a:t>
            </a:r>
            <a:r>
              <a:rPr lang="cs-CZ" dirty="0"/>
              <a:t>/</a:t>
            </a:r>
            <a:r>
              <a:rPr lang="cs-CZ" dirty="0" err="1"/>
              <a:t>American</a:t>
            </a:r>
            <a:r>
              <a:rPr lang="cs-CZ" dirty="0"/>
              <a:t> audio </a:t>
            </a:r>
            <a:r>
              <a:rPr lang="cs-CZ" dirty="0" err="1"/>
              <a:t>materials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3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249">
        <p:fade/>
      </p:transition>
    </mc:Choice>
    <mc:Fallback>
      <p:transition spd="med" advTm="53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Zpátky do školy 16: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1840_TF02895269.potx" id="{67685A0E-E658-4018-A2C1-17626F8480E8}" vid="{1436CBF0-C410-43BD-9D88-70691EDA04C9}"/>
    </a:ext>
  </a:extLst>
</a:theme>
</file>

<file path=ppt/theme/theme2.xml><?xml version="1.0" encoding="utf-8"?>
<a:theme xmlns:a="http://schemas.openxmlformats.org/drawingml/2006/main" name="Motiv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s motivem podzimních radostí (širokoúhlá)</Template>
  <TotalTime>0</TotalTime>
  <Words>1955</Words>
  <Application>Microsoft Office PowerPoint</Application>
  <PresentationFormat>Širokoúhlá obrazovka</PresentationFormat>
  <Paragraphs>151</Paragraphs>
  <Slides>22</Slides>
  <Notes>3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Zpátky do školy 16:9</vt:lpstr>
      <vt:lpstr>Practical Ph&amp;Ph:</vt:lpstr>
      <vt:lpstr>Before starting about vowels, diphthongs and consonants, a brief revision of…</vt:lpstr>
      <vt:lpstr>Adrian Underhill‘s Sound Foundations                                        pronunciation charts for GB and GenAm</vt:lpstr>
      <vt:lpstr>                  English vowels </vt:lpstr>
      <vt:lpstr>Cz/Sl problems with E vowels</vt:lpstr>
      <vt:lpstr>Pre-fortis shortening</vt:lpstr>
      <vt:lpstr>  English diphthongs  </vt:lpstr>
      <vt:lpstr> The pronunciation of English vowel letters in open and closed syllables (consonants are the closing elements; the “magic E opens syllables). Hence, reduplication is necessary to keep the short pronunciation (lad-laddie).</vt:lpstr>
      <vt:lpstr>Problem of Czech/Slovak speakers with /eɪ/:</vt:lpstr>
      <vt:lpstr>Comprehending British English:  smoothing of triphthongs</vt:lpstr>
      <vt:lpstr>Comprehending British English: the disappearance of /ʊə/</vt:lpstr>
      <vt:lpstr>English consonants</vt:lpstr>
      <vt:lpstr>Sonority and articulatory energy</vt:lpstr>
      <vt:lpstr>The problem with final-consonant devoicing (neutralisation)</vt:lpstr>
      <vt:lpstr>Voicing and linking (liaison) </vt:lpstr>
      <vt:lpstr>Aspirations of voiceless plosives under stress</vt:lpstr>
      <vt:lpstr>Other problems pronouncing consonants</vt:lpstr>
      <vt:lpstr>     Tomková‘s Pronunciation assessment form</vt:lpstr>
      <vt:lpstr>Articulatory settings in Cz/Sl and English</vt:lpstr>
      <vt:lpstr>Articulatory settings in Cz/Sl and English                     documented on a beef tongue, P&amp;P March 2020 </vt:lpstr>
      <vt:lpstr>Sources</vt:lpstr>
      <vt:lpstr>Thank you  for your attention!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Ph&amp;Ph:</dc:title>
  <dc:creator>Kateřina Tomková</dc:creator>
  <cp:lastModifiedBy>Kateřina Tomková</cp:lastModifiedBy>
  <cp:revision>52</cp:revision>
  <dcterms:created xsi:type="dcterms:W3CDTF">2020-10-20T08:14:05Z</dcterms:created>
  <dcterms:modified xsi:type="dcterms:W3CDTF">2020-10-23T13:25:09Z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