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2" r:id="rId22"/>
    <p:sldId id="270" r:id="rId23"/>
    <p:sldId id="279" r:id="rId2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6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6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6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6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00"/>
    <a:srgbClr val="FFCC00"/>
    <a:srgbClr val="FF9966"/>
    <a:srgbClr val="FF7C80"/>
    <a:srgbClr val="CC0066"/>
    <a:srgbClr val="CC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75" autoAdjust="0"/>
  </p:normalViewPr>
  <p:slideViewPr>
    <p:cSldViewPr>
      <p:cViewPr varScale="1">
        <p:scale>
          <a:sx n="124" d="100"/>
          <a:sy n="124" d="100"/>
        </p:scale>
        <p:origin x="122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63F13A2-8AA4-4D52-AFF1-FA2DFEBA69D2}" type="datetimeFigureOut">
              <a:rPr lang="cs-CZ"/>
              <a:pPr>
                <a:defRPr/>
              </a:pPr>
              <a:t>23.11.2020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6654F2-C1D4-490D-8BD3-999C71515A1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8DE8CA-094E-4F8A-876C-D13C186B839A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A82F7-2EC2-43A8-86E0-62E2763B33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587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DB20BE-0C52-447D-97E1-58336632E97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384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5B896-5349-4874-B370-C2AB55398DA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7870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4F07FD-C71A-4F75-893B-8E1303EA97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674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3DE281-2E7E-432D-B9A0-98BF413D0F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2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EB282-8E59-45E1-BF01-60B605CEE8E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54422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C3EC4-8687-4893-B5AE-E686590DC0A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9078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D98A6F-BB6A-4F9D-9601-A9F854D7FCE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71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8C41D-47DD-4DC1-B9E1-C63AFA82A2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750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2C2B0-AED0-408B-AE4F-BAE4745179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957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8FD054-BB11-4686-B6D3-645426676A3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626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8B3CA1-6F03-47FF-833E-7CE2BAC2AFE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201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9F624BF-8A9E-4D21-8AA0-D8364D1F1A5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800" smtClean="0"/>
          </a:p>
          <a:p>
            <a:pPr eaLnBrk="1" hangingPunct="1">
              <a:lnSpc>
                <a:spcPct val="80000"/>
              </a:lnSpc>
            </a:pPr>
            <a:endParaRPr lang="cs-CZ" altLang="cs-CZ" sz="800" smtClean="0"/>
          </a:p>
          <a:p>
            <a:pPr eaLnBrk="1" hangingPunct="1">
              <a:lnSpc>
                <a:spcPct val="80000"/>
              </a:lnSpc>
            </a:pPr>
            <a:endParaRPr lang="cs-CZ" altLang="cs-CZ" sz="800" smtClean="0"/>
          </a:p>
          <a:p>
            <a:pPr eaLnBrk="1" hangingPunct="1">
              <a:lnSpc>
                <a:spcPct val="80000"/>
              </a:lnSpc>
            </a:pPr>
            <a:endParaRPr lang="cs-CZ" altLang="cs-CZ" sz="4000" smtClean="0"/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en-US" altLang="cs-CZ" sz="2000" smtClean="0">
                <a:solidFill>
                  <a:srgbClr val="FF00FF"/>
                </a:solidFill>
              </a:rPr>
              <a:t>Tomkova@</a:t>
            </a:r>
            <a:r>
              <a:rPr lang="cs-CZ" altLang="cs-CZ" sz="2000" smtClean="0">
                <a:solidFill>
                  <a:srgbClr val="FF00FF"/>
                </a:solidFill>
              </a:rPr>
              <a:t>Accents 2012   </a:t>
            </a:r>
          </a:p>
          <a:p>
            <a:pPr eaLnBrk="1" hangingPunct="1">
              <a:lnSpc>
                <a:spcPct val="80000"/>
              </a:lnSpc>
            </a:pPr>
            <a:endParaRPr lang="cs-CZ" altLang="cs-CZ" sz="4000" smtClean="0"/>
          </a:p>
          <a:p>
            <a:pPr eaLnBrk="1" hangingPunct="1">
              <a:lnSpc>
                <a:spcPct val="80000"/>
              </a:lnSpc>
            </a:pPr>
            <a:endParaRPr lang="cs-CZ" altLang="cs-CZ" sz="4800" smtClean="0"/>
          </a:p>
        </p:txBody>
      </p:sp>
      <p:sp>
        <p:nvSpPr>
          <p:cNvPr id="2051" name="Nadpis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/>
            </a:r>
            <a:br>
              <a:rPr lang="cs-CZ" altLang="cs-CZ" smtClean="0"/>
            </a:br>
            <a:r>
              <a:rPr lang="cs-CZ" altLang="cs-CZ" smtClean="0"/>
              <a:t/>
            </a:r>
            <a:br>
              <a:rPr lang="cs-CZ" altLang="cs-CZ" smtClean="0"/>
            </a:br>
            <a:r>
              <a:rPr lang="cs-CZ" altLang="cs-CZ" smtClean="0"/>
              <a:t/>
            </a:r>
            <a:br>
              <a:rPr lang="cs-CZ" altLang="cs-CZ" smtClean="0"/>
            </a:br>
            <a:r>
              <a:rPr lang="cs-CZ" altLang="cs-CZ" smtClean="0"/>
              <a:t>Kateřina Tomková, Brno, CZ</a:t>
            </a:r>
          </a:p>
        </p:txBody>
      </p:sp>
      <p:pic>
        <p:nvPicPr>
          <p:cNvPr id="2052" name="Picture 6" descr="http://www.kultura-brno.cz/sites/default/files/vyberova_rizeni/brnenske_vanoce_2011_6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36613"/>
            <a:ext cx="63436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82"/>
    </mc:Choice>
    <mc:Fallback>
      <p:transition spd="slow" advTm="42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en-US" altLang="cs-CZ" sz="2000" smtClean="0">
                <a:solidFill>
                  <a:srgbClr val="FF00FF"/>
                </a:solidFill>
              </a:rPr>
              <a:t>Tomkova@Accents2012 </a:t>
            </a:r>
            <a:r>
              <a:rPr lang="en-US" altLang="cs-CZ" sz="6000" smtClean="0"/>
              <a:t/>
            </a:r>
            <a:br>
              <a:rPr lang="en-US" altLang="cs-CZ" sz="6000" smtClean="0"/>
            </a:br>
            <a:r>
              <a:rPr lang="cs-CZ" altLang="cs-CZ" sz="6000" smtClean="0"/>
              <a:t>COMMON FEATURES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cs-CZ" smtClean="0"/>
          </a:p>
          <a:p>
            <a:pPr eaLnBrk="1" hangingPunct="1"/>
            <a:r>
              <a:rPr lang="cs-CZ" altLang="cs-CZ" smtClean="0"/>
              <a:t>Their speech is appropriately loud.</a:t>
            </a:r>
          </a:p>
          <a:p>
            <a:pPr eaLnBrk="1" hangingPunct="1"/>
            <a:r>
              <a:rPr lang="cs-CZ" altLang="cs-CZ" smtClean="0"/>
              <a:t>Their speech is appropriately slow.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In other words, their loudness is sufficient for being comfortably heard, </a:t>
            </a:r>
          </a:p>
          <a:p>
            <a:pPr eaLnBrk="1" hangingPunct="1"/>
            <a:r>
              <a:rPr lang="cs-CZ" altLang="cs-CZ" smtClean="0"/>
              <a:t>and their tempo is sufficiently moderate for their pronunciation mistakes to be decoded.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1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698" grpId="0"/>
      <p:bldP spid="2969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cs-CZ" sz="2000" smtClean="0">
                <a:solidFill>
                  <a:srgbClr val="FF00FF"/>
                </a:solidFill>
              </a:rPr>
              <a:t>Tomkova@Accents2012 </a:t>
            </a:r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cs-CZ" altLang="cs-CZ" sz="5400" smtClean="0"/>
              <a:t>CONCLUSIONS AND PRACTICAL IMPLICATIONS</a:t>
            </a:r>
            <a:br>
              <a:rPr lang="cs-CZ" altLang="cs-CZ" sz="5400" smtClean="0"/>
            </a:br>
            <a:endParaRPr lang="cs-CZ" altLang="cs-CZ" sz="5400" smtClean="0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cs-CZ" sz="2800" smtClean="0"/>
          </a:p>
          <a:p>
            <a:pPr eaLnBrk="1" hangingPunct="1"/>
            <a:r>
              <a:rPr lang="cs-CZ" altLang="cs-CZ" sz="2800" smtClean="0"/>
              <a:t>In teaching, appropriate </a:t>
            </a:r>
            <a:r>
              <a:rPr lang="cs-CZ" altLang="cs-CZ" sz="2800" smtClean="0">
                <a:solidFill>
                  <a:srgbClr val="33CC33"/>
                </a:solidFill>
              </a:rPr>
              <a:t>LOUDNESS</a:t>
            </a:r>
            <a:r>
              <a:rPr lang="cs-CZ" altLang="cs-CZ" sz="2800" smtClean="0"/>
              <a:t> and </a:t>
            </a:r>
            <a:r>
              <a:rPr lang="cs-CZ" altLang="cs-CZ" sz="2800" smtClean="0">
                <a:solidFill>
                  <a:srgbClr val="33CC33"/>
                </a:solidFill>
              </a:rPr>
              <a:t>TEMPO</a:t>
            </a:r>
            <a:r>
              <a:rPr lang="cs-CZ" altLang="cs-CZ" sz="2800" smtClean="0"/>
              <a:t> must be emphasized.</a:t>
            </a:r>
          </a:p>
          <a:p>
            <a:pPr eaLnBrk="1" hangingPunct="1"/>
            <a:r>
              <a:rPr lang="cs-CZ" altLang="cs-CZ" sz="2800" smtClean="0">
                <a:solidFill>
                  <a:srgbClr val="CC0066"/>
                </a:solidFill>
              </a:rPr>
              <a:t>ECHOING</a:t>
            </a:r>
            <a:r>
              <a:rPr lang="cs-CZ" altLang="cs-CZ" sz="2800" smtClean="0"/>
              <a:t> is to be avoided.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56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22" grpId="0"/>
      <p:bldP spid="3072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000" smtClean="0">
                <a:solidFill>
                  <a:srgbClr val="FF00FF"/>
                </a:solidFill>
              </a:rPr>
              <a:t>Tomkova@Accents2012 </a:t>
            </a:r>
            <a:r>
              <a:rPr lang="en-US" altLang="cs-CZ" smtClean="0"/>
              <a:t/>
            </a:r>
            <a:br>
              <a:rPr lang="en-US" altLang="cs-CZ" smtClean="0"/>
            </a:br>
            <a:r>
              <a:rPr lang="cs-CZ" altLang="cs-CZ" smtClean="0"/>
              <a:t>AUTHENTIC COMMENTS on the author</a:t>
            </a:r>
            <a:r>
              <a:rPr lang="en-US" altLang="cs-CZ" smtClean="0"/>
              <a:t>’s pronunciation</a:t>
            </a:r>
            <a:endParaRPr lang="cs-CZ" altLang="cs-CZ" smtClean="0"/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>
              <a:buFontTx/>
              <a:buNone/>
            </a:pPr>
            <a:r>
              <a:rPr lang="cs-CZ" altLang="cs-CZ" smtClean="0"/>
              <a:t>A)     </a:t>
            </a:r>
            <a:r>
              <a:rPr lang="cs-CZ" altLang="cs-CZ" sz="2800" smtClean="0"/>
              <a:t>Nemluvíš jako Angličanka. Mluvíš     </a:t>
            </a:r>
          </a:p>
          <a:p>
            <a:pPr eaLnBrk="1" hangingPunct="1"/>
            <a:r>
              <a:rPr lang="cs-CZ" altLang="cs-CZ" sz="2800" smtClean="0"/>
              <a:t>      jiným tónem.</a:t>
            </a:r>
          </a:p>
          <a:p>
            <a:pPr lvl="2" eaLnBrk="1" hangingPunct="1">
              <a:buFontTx/>
              <a:buNone/>
            </a:pPr>
            <a:r>
              <a:rPr lang="cs-CZ" altLang="cs-CZ" sz="3200" smtClean="0"/>
              <a:t> </a:t>
            </a:r>
            <a:r>
              <a:rPr lang="en-US" altLang="cs-CZ" sz="3200" smtClean="0"/>
              <a:t>[You don’t speak as if you were English. You use a different ton</a:t>
            </a:r>
            <a:r>
              <a:rPr lang="cs-CZ" altLang="cs-CZ" sz="3200" smtClean="0"/>
              <a:t>e.</a:t>
            </a:r>
            <a:r>
              <a:rPr lang="en-US" altLang="cs-CZ" sz="3200" smtClean="0"/>
              <a:t>]</a:t>
            </a:r>
            <a:endParaRPr lang="cs-CZ" altLang="cs-CZ" sz="3200" smtClean="0"/>
          </a:p>
          <a:p>
            <a:pPr lvl="2" eaLnBrk="1" hangingPunct="1">
              <a:buFontTx/>
              <a:buNone/>
            </a:pPr>
            <a:endParaRPr lang="cs-CZ" altLang="cs-CZ" sz="3200" smtClean="0"/>
          </a:p>
          <a:p>
            <a:pPr lvl="2" eaLnBrk="1" hangingPunct="1">
              <a:buFontTx/>
              <a:buNone/>
            </a:pPr>
            <a:endParaRPr lang="cs-CZ" altLang="cs-CZ" sz="3200" smtClean="0"/>
          </a:p>
          <a:p>
            <a:pPr lvl="2" eaLnBrk="1" hangingPunct="1">
              <a:buFontTx/>
              <a:buNone/>
            </a:pPr>
            <a:endParaRPr lang="cs-CZ" altLang="cs-CZ" sz="3200" smtClean="0"/>
          </a:p>
          <a:p>
            <a:pPr lvl="2" eaLnBrk="1" hangingPunct="1">
              <a:buFontTx/>
              <a:buNone/>
            </a:pPr>
            <a:endParaRPr lang="cs-CZ" altLang="cs-CZ" sz="3200" smtClean="0"/>
          </a:p>
          <a:p>
            <a:pPr lvl="2" eaLnBrk="1" hangingPunct="1">
              <a:buFontTx/>
              <a:buNone/>
            </a:pPr>
            <a:endParaRPr lang="cs-CZ" altLang="cs-CZ" sz="32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97"/>
    </mc:Choice>
    <mc:Fallback>
      <p:transition spd="slow" advTm="114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000" smtClean="0">
                <a:solidFill>
                  <a:srgbClr val="FF00FF"/>
                </a:solidFill>
              </a:rPr>
              <a:t>Tomkova@Accents2012 </a:t>
            </a:r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cs-CZ" altLang="cs-CZ" smtClean="0"/>
              <a:t>AUTHENTIC COMMENTS on the author</a:t>
            </a:r>
            <a:r>
              <a:rPr lang="en-US" altLang="cs-CZ" smtClean="0"/>
              <a:t>’s pronunciation</a:t>
            </a:r>
            <a:endParaRPr lang="cs-CZ" altLang="cs-CZ" smtClean="0"/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cs-CZ" smtClean="0"/>
          </a:p>
          <a:p>
            <a:pPr eaLnBrk="1" hangingPunct="1"/>
            <a:r>
              <a:rPr lang="cs-CZ" altLang="cs-CZ" smtClean="0"/>
              <a:t>B)  I didn</a:t>
            </a:r>
            <a:r>
              <a:rPr lang="en-US" altLang="cs-CZ" smtClean="0"/>
              <a:t>’t know you were foreign.</a:t>
            </a:r>
          </a:p>
          <a:p>
            <a:pPr eaLnBrk="1" hangingPunct="1"/>
            <a:r>
              <a:rPr lang="en-US" altLang="cs-CZ" smtClean="0"/>
              <a:t>C)  I knew at once you were foreign.</a:t>
            </a:r>
          </a:p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D)  How many O-levels have you got?</a:t>
            </a:r>
          </a:p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E)  You speak like an upper-middle class person.</a:t>
            </a:r>
          </a:p>
          <a:p>
            <a:pPr eaLnBrk="1" hangingPunct="1"/>
            <a:endParaRPr lang="en-US" altLang="cs-CZ" smtClean="0"/>
          </a:p>
          <a:p>
            <a:pPr eaLnBrk="1" hangingPunct="1"/>
            <a:endParaRPr lang="en-US" altLang="cs-CZ" smtClean="0"/>
          </a:p>
          <a:p>
            <a:pPr eaLnBrk="1" hangingPunct="1"/>
            <a:endParaRPr lang="en-US" altLang="cs-CZ" smtClean="0"/>
          </a:p>
          <a:p>
            <a:pPr eaLnBrk="1" hangingPunct="1"/>
            <a:endParaRPr lang="en-US" altLang="cs-CZ" smtClean="0"/>
          </a:p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F)   Mrs. Tomkova’s accent is better than mine.</a:t>
            </a:r>
          </a:p>
          <a:p>
            <a:pPr eaLnBrk="1" hangingPunct="1"/>
            <a:endParaRPr lang="en-US" altLang="cs-CZ" smtClean="0"/>
          </a:p>
          <a:p>
            <a:pPr eaLnBrk="1" hangingPunct="1"/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14"/>
    </mc:Choice>
    <mc:Fallback>
      <p:transition spd="slow" advTm="131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en-US" altLang="cs-CZ" sz="2000" smtClean="0">
                <a:solidFill>
                  <a:srgbClr val="FF00FF"/>
                </a:solidFill>
              </a:rPr>
              <a:t>Tomkova@Accents2012 </a:t>
            </a:r>
            <a:r>
              <a:rPr lang="en-US" altLang="cs-CZ" smtClean="0"/>
              <a:t/>
            </a:r>
            <a:br>
              <a:rPr lang="en-US" altLang="cs-CZ" smtClean="0"/>
            </a:br>
            <a:r>
              <a:rPr lang="cs-CZ" altLang="cs-CZ" smtClean="0"/>
              <a:t>AUTHENTIC COMMENTS on the author</a:t>
            </a:r>
            <a:r>
              <a:rPr lang="en-US" altLang="cs-CZ" smtClean="0"/>
              <a:t>’s pronunciation</a:t>
            </a:r>
            <a:br>
              <a:rPr lang="en-US" altLang="cs-CZ" smtClean="0"/>
            </a:br>
            <a:endParaRPr lang="cs-CZ" altLang="cs-CZ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F)  Mrs. Tomkova’s accent is better than mine.</a:t>
            </a:r>
          </a:p>
          <a:p>
            <a:pPr eaLnBrk="1" hangingPunct="1"/>
            <a:r>
              <a:rPr lang="en-US" altLang="cs-CZ" smtClean="0"/>
              <a:t>G)  You speak a bit American.</a:t>
            </a:r>
          </a:p>
          <a:p>
            <a:pPr eaLnBrk="1" hangingPunct="1"/>
            <a:r>
              <a:rPr lang="en-US" altLang="cs-CZ" smtClean="0"/>
              <a:t>H)  You sound very British, we’ll work on that.</a:t>
            </a:r>
          </a:p>
          <a:p>
            <a:pPr eaLnBrk="1" hangingPunct="1"/>
            <a:r>
              <a:rPr lang="en-US" altLang="cs-CZ" smtClean="0"/>
              <a:t>I)    I don’t usually understand a word of what the British say but you’re very intelligible. </a:t>
            </a:r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327"/>
    </mc:Choice>
    <mc:Fallback>
      <p:transition spd="slow" advTm="144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000" smtClean="0">
                <a:solidFill>
                  <a:srgbClr val="FF00FF"/>
                </a:solidFill>
              </a:rPr>
              <a:t>Tomkova@Accents2012 </a:t>
            </a:r>
            <a:br>
              <a:rPr lang="en-US" altLang="cs-CZ" sz="2000" smtClean="0">
                <a:solidFill>
                  <a:srgbClr val="FF00FF"/>
                </a:solidFill>
              </a:rPr>
            </a:br>
            <a:r>
              <a:rPr lang="cs-CZ" altLang="cs-CZ" smtClean="0"/>
              <a:t>AUTHENTIC COMMENTS  </a:t>
            </a: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>on other foreign pronunciation</a:t>
            </a:r>
            <a:endParaRPr lang="cs-CZ" altLang="cs-CZ" smtClean="0"/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J)  I’ll turn the volume up for you.</a:t>
            </a:r>
          </a:p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K)  Someone speaks with an Irish accent here. Keep it!</a:t>
            </a:r>
          </a:p>
          <a:p>
            <a:pPr eaLnBrk="1" hangingPunct="1"/>
            <a:r>
              <a:rPr lang="en-US" altLang="cs-CZ" smtClean="0"/>
              <a:t>L)  Your accent is charming.</a:t>
            </a:r>
          </a:p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M)  You sound like a Russian spy in a James Bond movie.</a:t>
            </a:r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422"/>
    </mc:Choice>
    <mc:Fallback>
      <p:transition spd="slow" advTm="245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000" smtClean="0">
                <a:solidFill>
                  <a:srgbClr val="FF00FF"/>
                </a:solidFill>
              </a:rPr>
              <a:t>Tomkova@Accents2012 </a:t>
            </a:r>
            <a:r>
              <a:rPr lang="en-US" altLang="cs-CZ" smtClean="0">
                <a:solidFill>
                  <a:srgbClr val="FF00FF"/>
                </a:solidFill>
              </a:rPr>
              <a:t/>
            </a:r>
            <a:br>
              <a:rPr lang="en-US" altLang="cs-CZ" smtClean="0">
                <a:solidFill>
                  <a:srgbClr val="FF00FF"/>
                </a:solidFill>
              </a:rPr>
            </a:br>
            <a:r>
              <a:rPr lang="cs-CZ" altLang="cs-CZ" smtClean="0"/>
              <a:t>AUTHENTIC COMMENTS on </a:t>
            </a:r>
            <a:r>
              <a:rPr lang="en-US" altLang="cs-CZ" smtClean="0"/>
              <a:t>other foreign pronunciation</a:t>
            </a:r>
            <a:endParaRPr lang="cs-CZ" altLang="cs-CZ" smtClean="0"/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N)  ………. – Pardon me?</a:t>
            </a:r>
          </a:p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O)  </a:t>
            </a:r>
            <a:r>
              <a:rPr lang="en-US" altLang="cs-CZ" i="1" smtClean="0"/>
              <a:t>My name’s Tom. </a:t>
            </a:r>
            <a:r>
              <a:rPr lang="en-US" altLang="cs-CZ" smtClean="0"/>
              <a:t>– Dominic?</a:t>
            </a:r>
          </a:p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P)  </a:t>
            </a:r>
            <a:r>
              <a:rPr lang="en-US" altLang="cs-CZ" i="1" smtClean="0"/>
              <a:t>Camden Town, please. </a:t>
            </a:r>
            <a:r>
              <a:rPr lang="en-US" altLang="cs-CZ" smtClean="0"/>
              <a:t>– Kensington?</a:t>
            </a:r>
          </a:p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Q)  The one with the Czech accent?</a:t>
            </a:r>
          </a:p>
          <a:p>
            <a:pPr eaLnBrk="1" hangingPunct="1"/>
            <a:r>
              <a:rPr lang="en-US" altLang="cs-CZ" smtClean="0"/>
              <a:t> </a:t>
            </a:r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487"/>
    </mc:Choice>
    <mc:Fallback>
      <p:transition spd="slow" advTm="214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000" smtClean="0">
                <a:solidFill>
                  <a:srgbClr val="FF00FF"/>
                </a:solidFill>
              </a:rPr>
              <a:t>Tomkova@Accents2012 </a:t>
            </a:r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cs-CZ" altLang="cs-CZ" smtClean="0"/>
              <a:t>AUTHENTIC COMMENTS </a:t>
            </a:r>
            <a:r>
              <a:rPr lang="en-US" altLang="cs-CZ" smtClean="0"/>
              <a:t>made among native speakers</a:t>
            </a:r>
            <a:endParaRPr lang="cs-CZ" altLang="cs-CZ" smtClean="0"/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R)  </a:t>
            </a:r>
            <a:r>
              <a:rPr lang="en-US" altLang="cs-CZ" sz="2800" i="1" smtClean="0"/>
              <a:t>When did you first become aware of the special rhythmicality of English</a:t>
            </a:r>
            <a:r>
              <a:rPr lang="en-US" altLang="cs-CZ" smtClean="0"/>
              <a:t>?</a:t>
            </a:r>
            <a:r>
              <a:rPr lang="cs-CZ" altLang="cs-CZ" smtClean="0"/>
              <a:t> </a:t>
            </a:r>
            <a:r>
              <a:rPr lang="en-US" altLang="cs-CZ" smtClean="0"/>
              <a:t>- Not until I started Spanish.</a:t>
            </a:r>
          </a:p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S)  Never mind Phil’s accent, he’s O.K.</a:t>
            </a:r>
          </a:p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T)  Oh? You’re Canadian, aren’t you?</a:t>
            </a:r>
          </a:p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510"/>
    </mc:Choice>
    <mc:Fallback>
      <p:transition spd="slow" advTm="246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en-US" altLang="cs-CZ" sz="2000" smtClean="0">
                <a:solidFill>
                  <a:srgbClr val="FF00FF"/>
                </a:solidFill>
              </a:rPr>
              <a:t>Tomkova@Accents2012 </a:t>
            </a:r>
            <a:r>
              <a:rPr lang="en-US" altLang="cs-CZ" smtClean="0"/>
              <a:t/>
            </a:r>
            <a:br>
              <a:rPr lang="en-US" altLang="cs-CZ" smtClean="0"/>
            </a:br>
            <a:r>
              <a:rPr lang="cs-CZ" altLang="cs-CZ" smtClean="0"/>
              <a:t>AUTHENTIC COMMENTS </a:t>
            </a:r>
            <a:r>
              <a:rPr lang="en-US" altLang="cs-CZ" smtClean="0"/>
              <a:t>made by Czech speakers</a:t>
            </a:r>
            <a:endParaRPr lang="cs-CZ" altLang="cs-CZ" smtClean="0"/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  <a:p>
            <a:pPr eaLnBrk="1" hangingPunct="1"/>
            <a:r>
              <a:rPr lang="en-US" altLang="cs-CZ" smtClean="0"/>
              <a:t>U)  My name’s David Kone</a:t>
            </a:r>
            <a:r>
              <a:rPr lang="cs-CZ" altLang="cs-CZ" smtClean="0"/>
              <a:t>čný.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V)  </a:t>
            </a:r>
            <a:r>
              <a:rPr lang="cs-CZ" altLang="cs-CZ" sz="2800" smtClean="0"/>
              <a:t>Těm Angličanům se vůbec nedá rozumět. Víc toho neřeknou než řeknou.</a:t>
            </a:r>
          </a:p>
          <a:p>
            <a:pPr eaLnBrk="1" hangingPunct="1"/>
            <a:r>
              <a:rPr lang="en-US" altLang="cs-CZ" smtClean="0"/>
              <a:t>[It’s ever so hard to understand the English. They swallow more than they say.</a:t>
            </a:r>
          </a:p>
          <a:p>
            <a:pPr eaLnBrk="1" hangingPunct="1"/>
            <a:r>
              <a:rPr lang="cs-CZ" altLang="cs-CZ" smtClean="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678"/>
    </mc:Choice>
    <mc:Fallback>
      <p:transition spd="slow" advTm="20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000" smtClean="0">
                <a:solidFill>
                  <a:srgbClr val="FF00FF"/>
                </a:solidFill>
              </a:rPr>
              <a:t>Tomkova@Accents2012 </a:t>
            </a:r>
            <a:r>
              <a:rPr lang="en-US" altLang="cs-CZ" smtClean="0"/>
              <a:t/>
            </a:r>
            <a:br>
              <a:rPr lang="en-US" altLang="cs-CZ" smtClean="0"/>
            </a:br>
            <a:r>
              <a:rPr lang="cs-CZ" altLang="cs-CZ" smtClean="0"/>
              <a:t>AUTHENTIC COMMENTS </a:t>
            </a:r>
            <a:r>
              <a:rPr lang="en-US" altLang="cs-CZ" smtClean="0"/>
              <a:t>made by Czech speakers</a:t>
            </a:r>
            <a:endParaRPr lang="cs-CZ" altLang="cs-CZ" smtClean="0"/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W)  </a:t>
            </a:r>
            <a:r>
              <a:rPr lang="cs-CZ" altLang="cs-CZ" sz="2800" smtClean="0"/>
              <a:t>Já jsem té Angličance říkal všechno tak zřetelně a ona dělala, že mi nerozumí.</a:t>
            </a:r>
          </a:p>
          <a:p>
            <a:pPr eaLnBrk="1" hangingPunct="1"/>
            <a:r>
              <a:rPr lang="en-US" altLang="cs-CZ" smtClean="0"/>
              <a:t>[I was so distinct speaking to the English person and </a:t>
            </a:r>
            <a:r>
              <a:rPr lang="cs-CZ" altLang="cs-CZ" smtClean="0"/>
              <a:t>s</a:t>
            </a:r>
            <a:r>
              <a:rPr lang="en-US" altLang="cs-CZ" smtClean="0"/>
              <a:t>he pretended not to understand me.]</a:t>
            </a:r>
          </a:p>
          <a:p>
            <a:pPr eaLnBrk="1" hangingPunct="1"/>
            <a:r>
              <a:rPr lang="en-US" altLang="cs-CZ" smtClean="0"/>
              <a:t>X)  </a:t>
            </a:r>
            <a:r>
              <a:rPr lang="cs-CZ" altLang="cs-CZ" sz="2800" smtClean="0"/>
              <a:t>Té angličtiny jsem nechala. Připadalo mi, že ze sebe dělám šaška.</a:t>
            </a:r>
          </a:p>
          <a:p>
            <a:pPr eaLnBrk="1" hangingPunct="1"/>
            <a:r>
              <a:rPr lang="en-US" altLang="cs-CZ" smtClean="0"/>
              <a:t>[I quit English classes. I felt I was making a fool of myself.]</a:t>
            </a:r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231"/>
    </mc:Choice>
    <mc:Fallback>
      <p:transition spd="slow" advTm="110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cs-CZ" sz="2000" b="1" smtClean="0">
                <a:solidFill>
                  <a:srgbClr val="FF66FF"/>
                </a:solidFill>
              </a:rPr>
              <a:t>Tomkova@Accents2012</a:t>
            </a:r>
            <a:r>
              <a:rPr lang="cs-CZ" altLang="cs-CZ" sz="10000" b="1" smtClean="0">
                <a:solidFill>
                  <a:srgbClr val="FF66FF"/>
                </a:solidFill>
              </a:rPr>
              <a:t/>
            </a:r>
            <a:br>
              <a:rPr lang="cs-CZ" altLang="cs-CZ" sz="10000" b="1" smtClean="0">
                <a:solidFill>
                  <a:srgbClr val="FF66FF"/>
                </a:solidFill>
              </a:rPr>
            </a:br>
            <a:r>
              <a:rPr lang="en-US" altLang="cs-CZ" sz="10000" b="1" smtClean="0">
                <a:solidFill>
                  <a:srgbClr val="FF66FF"/>
                </a:solidFill>
              </a:rPr>
              <a:t/>
            </a:r>
            <a:br>
              <a:rPr lang="en-US" altLang="cs-CZ" sz="10000" b="1" smtClean="0">
                <a:solidFill>
                  <a:srgbClr val="FF66FF"/>
                </a:solidFill>
              </a:rPr>
            </a:br>
            <a:r>
              <a:rPr lang="cs-CZ" altLang="cs-CZ" sz="10000" b="1" smtClean="0">
                <a:solidFill>
                  <a:srgbClr val="FF66FF"/>
                </a:solidFill>
              </a:rPr>
              <a:t>Perceptions</a:t>
            </a:r>
            <a:r>
              <a:rPr lang="cs-CZ" altLang="cs-CZ" sz="9600" b="1" smtClean="0">
                <a:solidFill>
                  <a:srgbClr val="FF66FF"/>
                </a:solidFill>
              </a:rPr>
              <a:t> </a:t>
            </a:r>
            <a:r>
              <a:rPr lang="cs-CZ" altLang="cs-CZ" sz="8000" b="1" smtClean="0">
                <a:solidFill>
                  <a:srgbClr val="FF66FF"/>
                </a:solidFill>
              </a:rPr>
              <a:t/>
            </a:r>
            <a:br>
              <a:rPr lang="cs-CZ" altLang="cs-CZ" sz="8000" b="1" smtClean="0">
                <a:solidFill>
                  <a:srgbClr val="FF66FF"/>
                </a:solidFill>
              </a:rPr>
            </a:br>
            <a:r>
              <a:rPr lang="cs-CZ" altLang="cs-CZ" sz="3200" b="1" smtClean="0">
                <a:solidFill>
                  <a:srgbClr val="FF66FF"/>
                </a:solidFill>
              </a:rPr>
              <a:t>of Non-Native Pronunciation of English</a:t>
            </a:r>
            <a:r>
              <a:rPr lang="cs-CZ" altLang="cs-CZ" sz="4000" b="1" smtClean="0">
                <a:solidFill>
                  <a:srgbClr val="FF66FF"/>
                </a:solidFill>
              </a:rPr>
              <a:t> </a:t>
            </a:r>
            <a:br>
              <a:rPr lang="cs-CZ" altLang="cs-CZ" sz="4000" b="1" smtClean="0">
                <a:solidFill>
                  <a:srgbClr val="FF66FF"/>
                </a:solidFill>
              </a:rPr>
            </a:br>
            <a:r>
              <a:rPr lang="cs-CZ" altLang="cs-CZ" sz="6000" b="1" smtClean="0">
                <a:solidFill>
                  <a:srgbClr val="FF66FF"/>
                </a:solidFill>
              </a:rPr>
              <a:t>by Native Speakers</a:t>
            </a:r>
            <a:br>
              <a:rPr lang="cs-CZ" altLang="cs-CZ" sz="6000" b="1" smtClean="0">
                <a:solidFill>
                  <a:srgbClr val="FF66FF"/>
                </a:solidFill>
              </a:rPr>
            </a:br>
            <a:endParaRPr lang="cs-CZ" altLang="cs-CZ" sz="6000" b="1" smtClean="0">
              <a:solidFill>
                <a:srgbClr val="FF66FF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836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4" grpId="0"/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000" smtClean="0">
                <a:solidFill>
                  <a:srgbClr val="FF00FF"/>
                </a:solidFill>
              </a:rPr>
              <a:t>Tomkova@Accents2012 </a:t>
            </a:r>
            <a:r>
              <a:rPr lang="en-US" altLang="cs-CZ" smtClean="0"/>
              <a:t/>
            </a:r>
            <a:br>
              <a:rPr lang="en-US" altLang="cs-CZ" smtClean="0"/>
            </a:br>
            <a:r>
              <a:rPr lang="cs-CZ" altLang="cs-CZ" smtClean="0"/>
              <a:t>AUTHENTIC COMMENTS </a:t>
            </a:r>
            <a:r>
              <a:rPr lang="en-US" altLang="cs-CZ" smtClean="0"/>
              <a:t>made by Czech speakers</a:t>
            </a:r>
            <a:endParaRPr lang="cs-CZ" altLang="cs-CZ" smtClean="0"/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cs-CZ" smtClean="0"/>
          </a:p>
          <a:p>
            <a:pPr eaLnBrk="1" hangingPunct="1"/>
            <a:r>
              <a:rPr lang="en-US" altLang="cs-CZ" smtClean="0"/>
              <a:t>Y)  </a:t>
            </a:r>
            <a:r>
              <a:rPr lang="cs-CZ" altLang="cs-CZ" sz="2800" smtClean="0"/>
              <a:t>Otevři hubu, vole. </a:t>
            </a:r>
            <a:endParaRPr lang="en-US" altLang="cs-CZ" sz="2800" smtClean="0"/>
          </a:p>
          <a:p>
            <a:pPr eaLnBrk="1" hangingPunct="1"/>
            <a:r>
              <a:rPr lang="en-US" altLang="cs-CZ" smtClean="0"/>
              <a:t>[Open your yapper, man.]</a:t>
            </a:r>
          </a:p>
          <a:p>
            <a:pPr eaLnBrk="1" hangingPunct="1"/>
            <a:endParaRPr lang="en-US" altLang="cs-CZ" smtClean="0"/>
          </a:p>
          <a:p>
            <a:pPr eaLnBrk="1" hangingPunct="1"/>
            <a:r>
              <a:rPr lang="cs-CZ" altLang="cs-CZ" smtClean="0"/>
              <a:t>Z)  </a:t>
            </a:r>
            <a:r>
              <a:rPr lang="cs-CZ" altLang="cs-CZ" sz="2800" smtClean="0"/>
              <a:t>Čeština mě namáhá víc.</a:t>
            </a:r>
          </a:p>
          <a:p>
            <a:pPr eaLnBrk="1" hangingPunct="1"/>
            <a:r>
              <a:rPr lang="en-US" altLang="cs-CZ" smtClean="0"/>
              <a:t>[Czech requires more of my effort.]</a:t>
            </a:r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039"/>
    </mc:Choice>
    <mc:Fallback>
      <p:transition spd="slow" advTm="164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cs-CZ" altLang="cs-CZ" smtClean="0"/>
              <a:t/>
            </a:r>
            <a:br>
              <a:rPr lang="cs-CZ" altLang="cs-CZ" smtClean="0"/>
            </a:br>
            <a:r>
              <a:rPr lang="cs-CZ" altLang="cs-CZ" smtClean="0"/>
              <a:t/>
            </a:r>
            <a:br>
              <a:rPr lang="cs-CZ" altLang="cs-CZ" smtClean="0"/>
            </a:br>
            <a:r>
              <a:rPr lang="en-US" altLang="cs-CZ" sz="2000" smtClean="0">
                <a:solidFill>
                  <a:srgbClr val="FF00FF"/>
                </a:solidFill>
              </a:rPr>
              <a:t>Tomkova@Accents2012</a:t>
            </a:r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>CONCLUSIONS</a:t>
            </a:r>
            <a:r>
              <a:rPr lang="cs-CZ" altLang="cs-CZ" smtClean="0"/>
              <a:t/>
            </a:r>
            <a:br>
              <a:rPr lang="cs-CZ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>QUESTIONS</a:t>
            </a:r>
            <a:r>
              <a:rPr lang="cs-CZ" altLang="cs-CZ" smtClean="0"/>
              <a:t/>
            </a:r>
            <a:br>
              <a:rPr lang="cs-CZ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>INVITATION TO DISCUSSION SESSION ON EURO-ENGLISH THIS AFTERNOON</a:t>
            </a:r>
            <a:br>
              <a:rPr lang="en-US" altLang="cs-CZ" smtClean="0"/>
            </a:br>
            <a:endParaRPr lang="cs-CZ" altLang="cs-CZ" smtClean="0"/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4" eaLnBrk="1" hangingPunct="1">
              <a:buFontTx/>
              <a:buNone/>
            </a:pPr>
            <a:r>
              <a:rPr lang="en-US" altLang="cs-CZ" smtClean="0"/>
              <a:t> </a:t>
            </a:r>
          </a:p>
          <a:p>
            <a:pPr lvl="4" eaLnBrk="1" hangingPunct="1"/>
            <a:endParaRPr lang="en-US" altLang="cs-CZ" smtClean="0"/>
          </a:p>
          <a:p>
            <a:pPr lvl="4" eaLnBrk="1" hangingPunct="1"/>
            <a:endParaRPr lang="en-US" altLang="cs-CZ" smtClean="0"/>
          </a:p>
          <a:p>
            <a:pPr lvl="4" eaLnBrk="1" hangingPunct="1"/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60"/>
    </mc:Choice>
    <mc:Fallback>
      <p:transition spd="slow" advTm="31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cs-CZ" smtClean="0"/>
          </a:p>
          <a:p>
            <a:pPr eaLnBrk="1" hangingPunct="1"/>
            <a:endParaRPr lang="en-US" altLang="cs-CZ" smtClean="0"/>
          </a:p>
          <a:p>
            <a:pPr eaLnBrk="1" hangingPunct="1"/>
            <a:endParaRPr lang="en-US" altLang="cs-CZ" smtClean="0"/>
          </a:p>
          <a:p>
            <a:pPr eaLnBrk="1" hangingPunct="1"/>
            <a:endParaRPr lang="en-US" altLang="cs-CZ" smtClean="0"/>
          </a:p>
          <a:p>
            <a:pPr eaLnBrk="1" hangingPunct="1"/>
            <a:endParaRPr lang="cs-CZ" altLang="cs-CZ" smtClean="0"/>
          </a:p>
        </p:txBody>
      </p:sp>
      <p:pic>
        <p:nvPicPr>
          <p:cNvPr id="23555" name="Obrázek 3" descr="tomcat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62138"/>
            <a:ext cx="38100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2000" dirty="0" smtClean="0">
                <a:solidFill>
                  <a:srgbClr val="FF00FF"/>
                </a:solidFill>
              </a:rPr>
              <a:t>Tomkova@Accents2012</a:t>
            </a: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3600" dirty="0" smtClean="0"/>
              <a:t>Thank you for your attention and have a</a:t>
            </a:r>
            <a:br>
              <a:rPr lang="en-US" altLang="cs-CZ" sz="3600" dirty="0" smtClean="0"/>
            </a:b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3600" dirty="0" smtClean="0"/>
              <a:t/>
            </a:r>
            <a:br>
              <a:rPr lang="en-US" altLang="cs-CZ" sz="3600" dirty="0" smtClean="0"/>
            </a:br>
            <a:r>
              <a:rPr lang="en-US" altLang="cs-CZ" sz="6000" dirty="0" err="1" smtClean="0">
                <a:latin typeface="Brush Script Std" pitchFamily="50" charset="0"/>
              </a:rPr>
              <a:t>Meowy</a:t>
            </a:r>
            <a:r>
              <a:rPr lang="en-US" altLang="cs-CZ" sz="6000" dirty="0" smtClean="0">
                <a:latin typeface="Brush Script Std" pitchFamily="50" charset="0"/>
              </a:rPr>
              <a:t> Christmas !</a:t>
            </a:r>
            <a:endParaRPr lang="cs-CZ" altLang="cs-CZ" sz="6000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32"/>
    </mc:Choice>
    <mc:Fallback>
      <p:transition spd="slow" advTm="14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Brno again…</a:t>
            </a:r>
          </a:p>
        </p:txBody>
      </p:sp>
      <p:pic>
        <p:nvPicPr>
          <p:cNvPr id="2457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628775"/>
            <a:ext cx="8153400" cy="2740025"/>
          </a:xfr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63"/>
    </mc:Choice>
    <mc:Fallback>
      <p:transition spd="slow" advTm="31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en-US" altLang="cs-CZ" sz="2000" smtClean="0">
                <a:solidFill>
                  <a:srgbClr val="FF00FF"/>
                </a:solidFill>
              </a:rPr>
              <a:t>Tomkova@Accents2012</a:t>
            </a:r>
            <a:r>
              <a:rPr lang="en-US" altLang="cs-CZ" sz="6000" smtClean="0"/>
              <a:t/>
            </a:r>
            <a:br>
              <a:rPr lang="en-US" altLang="cs-CZ" sz="6000" smtClean="0"/>
            </a:br>
            <a:r>
              <a:rPr lang="cs-CZ" altLang="cs-CZ" sz="6000" smtClean="0"/>
              <a:t>EXPERIENCE AND MOTIVATION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altLang="cs-CZ" smtClean="0"/>
          </a:p>
          <a:p>
            <a:pPr eaLnBrk="1" hangingPunct="1">
              <a:lnSpc>
                <a:spcPct val="90000"/>
              </a:lnSpc>
            </a:pPr>
            <a:endParaRPr lang="en-US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Teaching English since 1986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Specializing in Phonetics since 1991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Running the TomCat Playgroup since 1993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Adrian Underhill: Sound Foundations (1996)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J.C.Wells: Summer Course of English Phonetics at UCL(1996)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4" grpId="0"/>
      <p:bldP spid="819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figure 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381000"/>
            <a:ext cx="7439025" cy="5638800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67"/>
    </mc:Choice>
    <mc:Fallback>
      <p:transition spd="slow" advTm="53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cs-CZ" sz="2000" smtClean="0">
                <a:solidFill>
                  <a:srgbClr val="FF00FF"/>
                </a:solidFill>
              </a:rPr>
              <a:t>Tomkova@Accents2012 </a:t>
            </a:r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cs-CZ" altLang="cs-CZ" smtClean="0"/>
              <a:t>What next ???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Rhetorics ?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Elocution ?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smtClean="0"/>
          </a:p>
          <a:p>
            <a:pPr eaLnBrk="1" hangingPunct="1">
              <a:lnSpc>
                <a:spcPct val="80000"/>
              </a:lnSpc>
            </a:pPr>
            <a:endParaRPr lang="cs-CZ" altLang="cs-CZ" sz="2800" smtClean="0"/>
          </a:p>
          <a:p>
            <a:pPr eaLnBrk="1" hangingPunct="1">
              <a:lnSpc>
                <a:spcPct val="80000"/>
              </a:lnSpc>
            </a:pPr>
            <a:endParaRPr lang="cs-CZ" altLang="cs-CZ" sz="2800" smtClean="0"/>
          </a:p>
          <a:p>
            <a:pPr lvl="4" eaLnBrk="1" hangingPunct="1">
              <a:lnSpc>
                <a:spcPct val="80000"/>
              </a:lnSpc>
              <a:buFontTx/>
              <a:buNone/>
            </a:pPr>
            <a:r>
              <a:rPr lang="cs-CZ" altLang="cs-CZ" sz="15000" smtClean="0">
                <a:solidFill>
                  <a:srgbClr val="FF0066"/>
                </a:solidFill>
              </a:rPr>
              <a:t> </a:t>
            </a:r>
            <a:r>
              <a:rPr lang="cs-CZ" altLang="cs-CZ" sz="15000" smtClean="0">
                <a:solidFill>
                  <a:srgbClr val="CC0000"/>
                </a:solidFill>
              </a:rPr>
              <a:t>NO !!!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00"/>
    </mc:Choice>
    <mc:Fallback>
      <p:transition spd="slow" advTm="4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6" grpId="0"/>
      <p:bldP spid="1126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/>
            </a:r>
            <a:br>
              <a:rPr lang="cs-CZ" altLang="cs-CZ" sz="4000" smtClean="0"/>
            </a:br>
            <a:r>
              <a:rPr lang="cs-CZ" altLang="cs-CZ" sz="4000" smtClean="0"/>
              <a:t/>
            </a:r>
            <a:br>
              <a:rPr lang="cs-CZ" altLang="cs-CZ" sz="4000" smtClean="0"/>
            </a:br>
            <a:r>
              <a:rPr lang="cs-CZ" altLang="cs-CZ" sz="4000" smtClean="0"/>
              <a:t/>
            </a:r>
            <a:br>
              <a:rPr lang="cs-CZ" altLang="cs-CZ" sz="4000" smtClean="0"/>
            </a:br>
            <a:r>
              <a:rPr lang="cs-CZ" altLang="cs-CZ" sz="4000" smtClean="0"/>
              <a:t/>
            </a:r>
            <a:br>
              <a:rPr lang="cs-CZ" altLang="cs-CZ" sz="4000" smtClean="0"/>
            </a:br>
            <a:r>
              <a:rPr lang="cs-CZ" altLang="cs-CZ" sz="4000" smtClean="0"/>
              <a:t/>
            </a:r>
            <a:br>
              <a:rPr lang="cs-CZ" altLang="cs-CZ" sz="4000" smtClean="0"/>
            </a:br>
            <a:r>
              <a:rPr lang="cs-CZ" altLang="cs-CZ" sz="4000" smtClean="0"/>
              <a:t/>
            </a:r>
            <a:br>
              <a:rPr lang="cs-CZ" altLang="cs-CZ" sz="4000" smtClean="0"/>
            </a:br>
            <a:r>
              <a:rPr lang="cs-CZ" altLang="cs-CZ" sz="4000" smtClean="0"/>
              <a:t/>
            </a:r>
            <a:br>
              <a:rPr lang="cs-CZ" altLang="cs-CZ" sz="4000" smtClean="0"/>
            </a:br>
            <a:r>
              <a:rPr lang="cs-CZ" altLang="cs-CZ" sz="4000" smtClean="0"/>
              <a:t/>
            </a:r>
            <a:br>
              <a:rPr lang="cs-CZ" altLang="cs-CZ" sz="4000" smtClean="0"/>
            </a:br>
            <a:r>
              <a:rPr lang="en-US" altLang="cs-CZ" sz="4000" smtClean="0"/>
              <a:t> </a:t>
            </a:r>
            <a:r>
              <a:rPr lang="en-US" altLang="cs-CZ" sz="2000" smtClean="0">
                <a:solidFill>
                  <a:srgbClr val="FF00FF"/>
                </a:solidFill>
              </a:rPr>
              <a:t>Tomkova@Accents2012 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r>
              <a:rPr lang="en-US" altLang="cs-CZ" sz="4000" smtClean="0"/>
              <a:t/>
            </a:r>
            <a:br>
              <a:rPr lang="en-US" altLang="cs-CZ" sz="4000" smtClean="0"/>
            </a:br>
            <a:r>
              <a:rPr lang="cs-CZ" altLang="cs-CZ" sz="4000" smtClean="0"/>
              <a:t>Instead, by studying the </a:t>
            </a:r>
            <a:r>
              <a:rPr lang="cs-CZ" altLang="cs-CZ" sz="4000" smtClean="0">
                <a:solidFill>
                  <a:srgbClr val="FF66FF"/>
                </a:solidFill>
              </a:rPr>
              <a:t>PERCEPTIONS</a:t>
            </a:r>
            <a:r>
              <a:rPr lang="cs-CZ" altLang="cs-CZ" sz="4000" smtClean="0"/>
              <a:t> </a:t>
            </a:r>
            <a:br>
              <a:rPr lang="cs-CZ" altLang="cs-CZ" sz="4000" smtClean="0"/>
            </a:br>
            <a:r>
              <a:rPr lang="cs-CZ" altLang="cs-CZ" sz="4000" smtClean="0"/>
              <a:t>of non-native pronunciation of English, to find out which aspects of pronunciation are vital for positive/negative personality perception.</a:t>
            </a:r>
            <a:br>
              <a:rPr lang="cs-CZ" altLang="cs-CZ" sz="4000" smtClean="0"/>
            </a:b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42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en-US" altLang="cs-CZ" sz="2000" smtClean="0">
                <a:solidFill>
                  <a:srgbClr val="FF00FF"/>
                </a:solidFill>
              </a:rPr>
              <a:t>Tomkova@Accents2012 </a:t>
            </a:r>
            <a:r>
              <a:rPr lang="en-US" altLang="cs-CZ" sz="6000" smtClean="0">
                <a:solidFill>
                  <a:srgbClr val="CC0066"/>
                </a:solidFill>
              </a:rPr>
              <a:t/>
            </a:r>
            <a:br>
              <a:rPr lang="en-US" altLang="cs-CZ" sz="6000" smtClean="0">
                <a:solidFill>
                  <a:srgbClr val="CC0066"/>
                </a:solidFill>
              </a:rPr>
            </a:br>
            <a:r>
              <a:rPr lang="cs-CZ" altLang="cs-CZ" sz="6000" smtClean="0">
                <a:solidFill>
                  <a:srgbClr val="CC0066"/>
                </a:solidFill>
              </a:rPr>
              <a:t>THE CORPUS</a:t>
            </a:r>
            <a:r>
              <a:rPr lang="cs-CZ" altLang="cs-CZ" sz="5400" smtClean="0"/>
              <a:t/>
            </a:r>
            <a:br>
              <a:rPr lang="cs-CZ" altLang="cs-CZ" sz="5400" smtClean="0"/>
            </a:br>
            <a:endParaRPr lang="cs-CZ" altLang="cs-CZ" sz="4000" smtClean="0"/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cs-CZ" sz="3600" smtClean="0">
              <a:solidFill>
                <a:srgbClr val="FF0066"/>
              </a:solidFill>
            </a:endParaRPr>
          </a:p>
          <a:p>
            <a:pPr eaLnBrk="1" hangingPunct="1"/>
            <a:r>
              <a:rPr lang="cs-CZ" altLang="cs-CZ" sz="3600" smtClean="0">
                <a:solidFill>
                  <a:srgbClr val="FF0066"/>
                </a:solidFill>
              </a:rPr>
              <a:t>15 non-native speakers of English</a:t>
            </a:r>
          </a:p>
          <a:p>
            <a:pPr eaLnBrk="1" hangingPunct="1"/>
            <a:r>
              <a:rPr lang="cs-CZ" altLang="cs-CZ" sz="3600" smtClean="0">
                <a:solidFill>
                  <a:srgbClr val="FF7C80"/>
                </a:solidFill>
              </a:rPr>
              <a:t>Texts for them to read; a question to answer</a:t>
            </a:r>
          </a:p>
          <a:p>
            <a:pPr eaLnBrk="1" hangingPunct="1"/>
            <a:r>
              <a:rPr lang="cs-CZ" altLang="cs-CZ" sz="3600" smtClean="0">
                <a:solidFill>
                  <a:srgbClr val="FF9966"/>
                </a:solidFill>
              </a:rPr>
              <a:t>Recordings</a:t>
            </a:r>
          </a:p>
          <a:p>
            <a:pPr eaLnBrk="1" hangingPunct="1"/>
            <a:r>
              <a:rPr lang="cs-CZ" altLang="cs-CZ" sz="3600" smtClean="0">
                <a:solidFill>
                  <a:srgbClr val="FFCC00"/>
                </a:solidFill>
              </a:rPr>
              <a:t>5+1 assessors, native speakers of English</a:t>
            </a:r>
          </a:p>
          <a:p>
            <a:pPr eaLnBrk="1" hangingPunct="1"/>
            <a:r>
              <a:rPr lang="cs-CZ" altLang="cs-CZ" sz="3600" smtClean="0">
                <a:solidFill>
                  <a:srgbClr val="FFFF00"/>
                </a:solidFill>
              </a:rPr>
              <a:t>Questionnaires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29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403" grpId="0"/>
      <p:bldP spid="1640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000" smtClean="0">
                <a:solidFill>
                  <a:srgbClr val="FF00FF"/>
                </a:solidFill>
              </a:rPr>
              <a:t>Tomkova@Accents2012</a:t>
            </a:r>
            <a:r>
              <a:rPr lang="en-US" altLang="cs-CZ" sz="2000" smtClean="0"/>
              <a:t> </a:t>
            </a:r>
            <a:r>
              <a:rPr lang="en-US" altLang="cs-CZ" sz="6000" smtClean="0"/>
              <a:t/>
            </a:r>
            <a:br>
              <a:rPr lang="en-US" altLang="cs-CZ" sz="6000" smtClean="0"/>
            </a:br>
            <a:r>
              <a:rPr lang="cs-CZ" altLang="cs-CZ" sz="6000" smtClean="0"/>
              <a:t>EVALUATION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Phonetic assessment </a:t>
            </a:r>
          </a:p>
          <a:p>
            <a:pPr eaLnBrk="1" hangingPunct="1"/>
            <a:r>
              <a:rPr lang="cs-CZ" altLang="cs-CZ" sz="2000" smtClean="0"/>
              <a:t>based on the system devised in 1996. </a:t>
            </a:r>
          </a:p>
          <a:p>
            <a:pPr eaLnBrk="1" hangingPunct="1"/>
            <a:endParaRPr lang="cs-CZ" altLang="cs-CZ" sz="4000" smtClean="0"/>
          </a:p>
          <a:p>
            <a:pPr eaLnBrk="1" hangingPunct="1"/>
            <a:r>
              <a:rPr lang="cs-CZ" altLang="cs-CZ" sz="4000" smtClean="0"/>
              <a:t>Sociolinguistic assessment </a:t>
            </a:r>
            <a:r>
              <a:rPr lang="cs-CZ" altLang="cs-CZ" sz="2000" smtClean="0"/>
              <a:t>based on Questionnaires; criteria: intelligibility, confidence speaking English, elligibility for a childminding job, appropriateness of speech behaviour. Other criteria (secondary) not fully used.</a:t>
            </a:r>
          </a:p>
          <a:p>
            <a:pPr eaLnBrk="1" hangingPunct="1"/>
            <a:endParaRPr lang="cs-CZ" altLang="cs-CZ" sz="4000" smtClean="0"/>
          </a:p>
          <a:p>
            <a:pPr eaLnBrk="1" hangingPunct="1"/>
            <a:r>
              <a:rPr lang="cs-CZ" altLang="cs-CZ" sz="4000" smtClean="0"/>
              <a:t>Correlations between them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1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50" grpId="0"/>
      <p:bldP spid="2765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000" smtClean="0"/>
              <a:t/>
            </a:r>
            <a:br>
              <a:rPr lang="en-US" altLang="cs-CZ" sz="2000" smtClean="0"/>
            </a:br>
            <a:r>
              <a:rPr lang="en-US" altLang="cs-CZ" sz="2000" smtClean="0">
                <a:solidFill>
                  <a:srgbClr val="FF00FF"/>
                </a:solidFill>
              </a:rPr>
              <a:t>Tomkova@Accents2012 </a:t>
            </a:r>
            <a:r>
              <a:rPr lang="en-US" altLang="cs-CZ" sz="6000" smtClean="0"/>
              <a:t/>
            </a:r>
            <a:br>
              <a:rPr lang="en-US" altLang="cs-CZ" sz="6000" smtClean="0"/>
            </a:br>
            <a:r>
              <a:rPr lang="cs-CZ" altLang="cs-CZ" sz="6000" smtClean="0"/>
              <a:t>CORRELATIONS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cs-CZ" smtClean="0"/>
          </a:p>
          <a:p>
            <a:pPr eaLnBrk="1" hangingPunct="1"/>
            <a:r>
              <a:rPr lang="cs-CZ" altLang="cs-CZ" smtClean="0"/>
              <a:t>The group of 4 best speakers by phonetic criteria remained unchanged.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Two shifts occurred between the 5 average speakers and 6 inferior speakers. Speakers 11 and 3 obtained much better results by perception than by phonetic criteria. </a:t>
            </a:r>
          </a:p>
          <a:p>
            <a:pPr eaLnBrk="1" hangingPunct="1"/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75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4" grpId="0"/>
      <p:bldP spid="2867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3.9|7.6|6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|54.9|7.6|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2|1.2|3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4|3.9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5.6"/>
</p:tagLst>
</file>

<file path=ppt/theme/theme1.xml><?xml version="1.0" encoding="utf-8"?>
<a:theme xmlns:a="http://schemas.openxmlformats.org/drawingml/2006/main" name="Výchozí návrh">
  <a:themeElements>
    <a:clrScheme name="Výchozí návrh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847</Words>
  <Application>Microsoft Office PowerPoint</Application>
  <PresentationFormat>Předvádění na obrazovce (4:3)</PresentationFormat>
  <Paragraphs>141</Paragraphs>
  <Slides>23</Slides>
  <Notes>1</Notes>
  <HiddenSlides>0</HiddenSlides>
  <MMClips>23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Brush Script Std</vt:lpstr>
      <vt:lpstr>Výchozí návrh</vt:lpstr>
      <vt:lpstr>   Kateřina Tomková, Brno, CZ</vt:lpstr>
      <vt:lpstr>Tomkova@Accents2012  Perceptions  of Non-Native Pronunciation of English  by Native Speakers </vt:lpstr>
      <vt:lpstr>   Tomkova@Accents2012 EXPERIENCE AND MOTIVATION</vt:lpstr>
      <vt:lpstr>Prezentace aplikace PowerPoint</vt:lpstr>
      <vt:lpstr>Tomkova@Accents2012    What next ???</vt:lpstr>
      <vt:lpstr>         Tomkova@Accents2012   Instead, by studying the PERCEPTIONS  of non-native pronunciation of English, to find out which aspects of pronunciation are vital for positive/negative personality perception.  </vt:lpstr>
      <vt:lpstr> Tomkova@Accents2012  THE CORPUS </vt:lpstr>
      <vt:lpstr>Tomkova@Accents2012  EVALUATION</vt:lpstr>
      <vt:lpstr> Tomkova@Accents2012  CORRELATIONS</vt:lpstr>
      <vt:lpstr>  Tomkova@Accents2012  COMMON FEATURES</vt:lpstr>
      <vt:lpstr>Tomkova@Accents2012   CONCLUSIONS AND PRACTICAL IMPLICATIONS </vt:lpstr>
      <vt:lpstr>Tomkova@Accents2012  AUTHENTIC COMMENTS on the author’s pronunciation</vt:lpstr>
      <vt:lpstr>Tomkova@Accents2012  AUTHENTIC COMMENTS on the author’s pronunciation</vt:lpstr>
      <vt:lpstr>  Tomkova@Accents2012  AUTHENTIC COMMENTS on the author’s pronunciation </vt:lpstr>
      <vt:lpstr>Tomkova@Accents2012  AUTHENTIC COMMENTS   on other foreign pronunciation</vt:lpstr>
      <vt:lpstr>Tomkova@Accents2012  AUTHENTIC COMMENTS on other foreign pronunciation</vt:lpstr>
      <vt:lpstr>Tomkova@Accents2012  AUTHENTIC COMMENTS made among native speakers</vt:lpstr>
      <vt:lpstr> Tomkova@Accents2012  AUTHENTIC COMMENTS made by Czech speakers</vt:lpstr>
      <vt:lpstr>Tomkova@Accents2012  AUTHENTIC COMMENTS made by Czech speakers</vt:lpstr>
      <vt:lpstr>Tomkova@Accents2012  AUTHENTIC COMMENTS made by Czech speakers</vt:lpstr>
      <vt:lpstr>       Tomkova@Accents2012  CONCLUSIONS  QUESTIONS  INVITATION TO DISCUSSION SESSION ON EURO-ENGLISH THIS AFTERNOON </vt:lpstr>
      <vt:lpstr>         Tomkova@Accents2012 Thank you for your attention and have a        Meowy Christmas !</vt:lpstr>
      <vt:lpstr>Brno again…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Tomek</dc:creator>
  <cp:lastModifiedBy>Kateřina Tomková</cp:lastModifiedBy>
  <cp:revision>26</cp:revision>
  <dcterms:created xsi:type="dcterms:W3CDTF">2008-09-28T11:30:24Z</dcterms:created>
  <dcterms:modified xsi:type="dcterms:W3CDTF">2020-11-23T12:40:13Z</dcterms:modified>
</cp:coreProperties>
</file>