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57" r:id="rId4"/>
    <p:sldId id="258" r:id="rId5"/>
    <p:sldId id="259" r:id="rId6"/>
    <p:sldId id="262" r:id="rId7"/>
    <p:sldId id="266" r:id="rId8"/>
    <p:sldId id="265" r:id="rId9"/>
    <p:sldId id="267" r:id="rId10"/>
    <p:sldId id="269" r:id="rId11"/>
    <p:sldId id="268" r:id="rId12"/>
    <p:sldId id="270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A66B89E-41D0-4CBB-83A0-3F29E39A6A86}" type="datetimeFigureOut">
              <a:rPr lang="cs-CZ" smtClean="0"/>
              <a:t>12.01.2021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64BE9-204D-49F1-BD7D-4F60EA5F1F7B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562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6B89E-41D0-4CBB-83A0-3F29E39A6A86}" type="datetimeFigureOut">
              <a:rPr lang="cs-CZ" smtClean="0"/>
              <a:t>12.01.2021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64BE9-204D-49F1-BD7D-4F60EA5F1F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7432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6B89E-41D0-4CBB-83A0-3F29E39A6A86}" type="datetimeFigureOut">
              <a:rPr lang="cs-CZ" smtClean="0"/>
              <a:t>12.01.2021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64BE9-204D-49F1-BD7D-4F60EA5F1F7B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6050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6B89E-41D0-4CBB-83A0-3F29E39A6A86}" type="datetimeFigureOut">
              <a:rPr lang="cs-CZ" smtClean="0"/>
              <a:t>12.01.2021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64BE9-204D-49F1-BD7D-4F60EA5F1F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5004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6B89E-41D0-4CBB-83A0-3F29E39A6A86}" type="datetimeFigureOut">
              <a:rPr lang="cs-CZ" smtClean="0"/>
              <a:t>12.01.2021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64BE9-204D-49F1-BD7D-4F60EA5F1F7B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3580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6B89E-41D0-4CBB-83A0-3F29E39A6A86}" type="datetimeFigureOut">
              <a:rPr lang="cs-CZ" smtClean="0"/>
              <a:t>12.01.2021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64BE9-204D-49F1-BD7D-4F60EA5F1F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4759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6B89E-41D0-4CBB-83A0-3F29E39A6A86}" type="datetimeFigureOut">
              <a:rPr lang="cs-CZ" smtClean="0"/>
              <a:t>12.01.2021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64BE9-204D-49F1-BD7D-4F60EA5F1F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2547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6B89E-41D0-4CBB-83A0-3F29E39A6A86}" type="datetimeFigureOut">
              <a:rPr lang="cs-CZ" smtClean="0"/>
              <a:t>12.01.2021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64BE9-204D-49F1-BD7D-4F60EA5F1F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8837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6B89E-41D0-4CBB-83A0-3F29E39A6A86}" type="datetimeFigureOut">
              <a:rPr lang="cs-CZ" smtClean="0"/>
              <a:t>12.01.2021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64BE9-204D-49F1-BD7D-4F60EA5F1F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9277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6B89E-41D0-4CBB-83A0-3F29E39A6A86}" type="datetimeFigureOut">
              <a:rPr lang="cs-CZ" smtClean="0"/>
              <a:t>12.01.2021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64BE9-204D-49F1-BD7D-4F60EA5F1F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6771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6B89E-41D0-4CBB-83A0-3F29E39A6A86}" type="datetimeFigureOut">
              <a:rPr lang="cs-CZ" smtClean="0"/>
              <a:t>12.01.2021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64BE9-204D-49F1-BD7D-4F60EA5F1F7B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3114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A66B89E-41D0-4CBB-83A0-3F29E39A6A86}" type="datetimeFigureOut">
              <a:rPr lang="cs-CZ" smtClean="0"/>
              <a:t>12.01.2021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9D64BE9-204D-49F1-BD7D-4F60EA5F1F7B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8863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://www.cnz.cz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druk.cz/" TargetMode="External"/><Relationship Id="rId2" Type="http://schemas.openxmlformats.org/officeDocument/2006/relationships/hyperlink" Target="https://sdruk.cz/wp-content/uploads/2020/12/knihovny_soucasnosti_2020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://bulletin.skipcr.cz/bulletin/Bulletin.ht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4BCBB6-7EDD-4586-9F6A-9575AB9EFB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Spolková činnost paměťových institucí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E03D309-D310-4F50-B2D3-3BEEEAA6DA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8400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AFAA7D-821A-4568-9672-50083DAFA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MDA 9. června</a:t>
            </a:r>
          </a:p>
        </p:txBody>
      </p:sp>
      <p:pic>
        <p:nvPicPr>
          <p:cNvPr id="5" name="Zástupný obsah 4" descr="Obsah obrázku mapa&#10;&#10;Popis byl vytvořen automaticky">
            <a:extLst>
              <a:ext uri="{FF2B5EF4-FFF2-40B4-BE49-F238E27FC236}">
                <a16:creationId xmlns:a16="http://schemas.microsoft.com/office/drawing/2014/main" id="{463A5CD6-1840-4C58-9F44-3688F30E4F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6" y="3269599"/>
            <a:ext cx="7289800" cy="3007139"/>
          </a:xfrm>
        </p:spPr>
      </p:pic>
      <p:pic>
        <p:nvPicPr>
          <p:cNvPr id="6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1BA63F3D-34E4-4FA6-8455-8CBA5F41F1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15" y="1613255"/>
            <a:ext cx="7289800" cy="1525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064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FB470F-6A53-4C77-81D7-39E8CBE34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Pobočky ČAS</a:t>
            </a:r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47F04CB3-B985-475B-B0AC-A0D05D1C2D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227" y="456415"/>
            <a:ext cx="5151403" cy="3946884"/>
          </a:xfrm>
        </p:spPr>
      </p:pic>
      <p:pic>
        <p:nvPicPr>
          <p:cNvPr id="10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C7678FA9-A3B0-41B1-AE32-40B5CE6117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70" y="4523014"/>
            <a:ext cx="5151403" cy="191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838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0E8212-2C52-44CD-9CC9-201BB4477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Studentské sekce</a:t>
            </a:r>
            <a:br>
              <a:rPr lang="cs-CZ" dirty="0"/>
            </a:br>
            <a:r>
              <a:rPr lang="cs-CZ" dirty="0"/>
              <a:t>ČAS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1AEE413-A2A2-4922-9ADC-EB7186A362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154" y="221195"/>
            <a:ext cx="4062605" cy="6415609"/>
          </a:xfrm>
        </p:spPr>
      </p:pic>
    </p:spTree>
    <p:extLst>
      <p:ext uri="{BB962C8B-B14F-4D97-AF65-F5344CB8AC3E}">
        <p14:creationId xmlns:p14="http://schemas.microsoft.com/office/powerpoint/2010/main" val="1470713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0EE08F-4AB8-4464-A9E5-701F2E5CE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F881D8-425B-4822-AA0E-3B991AC15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2286000"/>
            <a:ext cx="7533423" cy="4353476"/>
          </a:xfrm>
        </p:spPr>
        <p:txBody>
          <a:bodyPr>
            <a:normAutofit fontScale="92500" lnSpcReduction="20000"/>
          </a:bodyPr>
          <a:lstStyle/>
          <a:p>
            <a:pPr fontAlgn="base">
              <a:buFont typeface="Wingdings" panose="05000000000000000000" pitchFamily="2" charset="2"/>
              <a:buChar char="q"/>
            </a:pPr>
            <a:r>
              <a:rPr lang="cs-CZ" dirty="0"/>
              <a:t> v roce 2003 začali experti na problematiku elektronizace v archivnictví pracovat na standardu, který měl reflektovat novelu zákona o archivnictví</a:t>
            </a:r>
          </a:p>
          <a:p>
            <a:pPr fontAlgn="base">
              <a:buFont typeface="Wingdings" panose="05000000000000000000" pitchFamily="2" charset="2"/>
              <a:buChar char="q"/>
            </a:pPr>
            <a:r>
              <a:rPr lang="cs-CZ" dirty="0"/>
              <a:t> v roce 2006 vznik sdružení CNZ </a:t>
            </a:r>
          </a:p>
          <a:p>
            <a:pPr fontAlgn="base">
              <a:buFont typeface="Wingdings" panose="05000000000000000000" pitchFamily="2" charset="2"/>
              <a:buChar char="q"/>
            </a:pPr>
            <a:r>
              <a:rPr lang="cs-CZ" dirty="0"/>
              <a:t> Konference „Co po nás zbude“</a:t>
            </a:r>
          </a:p>
          <a:p>
            <a:pPr marL="0" indent="0" fontAlgn="base">
              <a:buNone/>
            </a:pPr>
            <a:r>
              <a:rPr lang="cs-CZ" dirty="0"/>
              <a:t>Mezi stěžejní cíle sdružení patří:</a:t>
            </a:r>
          </a:p>
          <a:p>
            <a:pPr fontAlgn="base">
              <a:buFont typeface="Wingdings" panose="05000000000000000000" pitchFamily="2" charset="2"/>
              <a:buChar char="q"/>
            </a:pPr>
            <a:r>
              <a:rPr lang="cs-CZ" dirty="0"/>
              <a:t> přispívat k vyšší úrovni dlouhodobého ukládání elektronických dokumentů</a:t>
            </a:r>
          </a:p>
          <a:p>
            <a:pPr fontAlgn="base">
              <a:buFont typeface="Wingdings" panose="05000000000000000000" pitchFamily="2" charset="2"/>
              <a:buChar char="q"/>
            </a:pPr>
            <a:r>
              <a:rPr lang="cs-CZ" dirty="0"/>
              <a:t> participovat na přípravách právních předpisů</a:t>
            </a:r>
          </a:p>
          <a:p>
            <a:pPr fontAlgn="base">
              <a:buFont typeface="Wingdings" panose="05000000000000000000" pitchFamily="2" charset="2"/>
              <a:buChar char="q"/>
            </a:pPr>
            <a:r>
              <a:rPr lang="cs-CZ" dirty="0"/>
              <a:t> podporovat profesní růst pracovníků spisové a archivní služby prostřednictvím sdílení zkušeností a znalostí</a:t>
            </a:r>
          </a:p>
          <a:p>
            <a:pPr fontAlgn="base">
              <a:buFont typeface="Wingdings" panose="05000000000000000000" pitchFamily="2" charset="2"/>
              <a:buChar char="q"/>
            </a:pPr>
            <a:r>
              <a:rPr lang="cs-CZ" dirty="0"/>
              <a:t> pořádat a podporovat vzdělávací programy a odborné semináře</a:t>
            </a:r>
          </a:p>
          <a:p>
            <a:pPr fontAlgn="base">
              <a:buFont typeface="Wingdings" panose="05000000000000000000" pitchFamily="2" charset="2"/>
              <a:buChar char="q"/>
            </a:pPr>
            <a:r>
              <a:rPr lang="cs-CZ" dirty="0"/>
              <a:t> vytvářet neformální prostředí a odbornou platformu pro setkávání svých členů</a:t>
            </a:r>
          </a:p>
          <a:p>
            <a:pPr fontAlgn="base">
              <a:buFont typeface="Wingdings" panose="05000000000000000000" pitchFamily="2" charset="2"/>
              <a:buChar char="q"/>
            </a:pPr>
            <a:r>
              <a:rPr lang="cs-CZ" dirty="0"/>
              <a:t> Web: </a:t>
            </a:r>
            <a:r>
              <a:rPr lang="pl-PL" dirty="0">
                <a:hlinkClick r:id="rId2"/>
              </a:rPr>
              <a:t>CNZ – Co po nás zbude – Co po nás zbude</a:t>
            </a:r>
            <a:endParaRPr lang="cs-CZ" dirty="0"/>
          </a:p>
          <a:p>
            <a:endParaRPr lang="cs-CZ" dirty="0"/>
          </a:p>
        </p:txBody>
      </p:sp>
      <p:pic>
        <p:nvPicPr>
          <p:cNvPr id="4" name="Zástupný obsah 8">
            <a:extLst>
              <a:ext uri="{FF2B5EF4-FFF2-40B4-BE49-F238E27FC236}">
                <a16:creationId xmlns:a16="http://schemas.microsoft.com/office/drawing/2014/main" id="{AB64FEAA-00CE-422D-9C9B-90050C6D9D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5" y="218524"/>
            <a:ext cx="8036857" cy="178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617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043128-06D4-4E2F-AFA2-C6E4FBE56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114300"/>
            <a:ext cx="7290054" cy="1970532"/>
          </a:xfrm>
        </p:spPr>
        <p:txBody>
          <a:bodyPr/>
          <a:lstStyle/>
          <a:p>
            <a:r>
              <a:rPr lang="cs-CZ" dirty="0"/>
              <a:t>Knihovny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385F01-50AA-4EED-93B2-340F271B6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2581275"/>
            <a:ext cx="8296276" cy="3943350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Sdružení knihoven ČR (SDRUK)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koordinace spolupráce knihoven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rozvoj odborných veřejných knihoven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záchrana knihovních fondů (restaurování, digitalizace)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b="1" dirty="0"/>
              <a:t>Konference: </a:t>
            </a:r>
            <a:r>
              <a:rPr lang="cs-CZ" dirty="0"/>
              <a:t>Knihovny současnosti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b="1" dirty="0"/>
              <a:t>Periodika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sz="1800" dirty="0"/>
              <a:t>Knihovny současnosti 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cs-CZ" sz="1800" dirty="0">
                <a:hlinkClick r:id="rId2"/>
              </a:rPr>
              <a:t>knihovny_soucasnosti_2020.pdf (sdruk.cz)</a:t>
            </a:r>
            <a:endParaRPr lang="cs-CZ" sz="18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cs-CZ" sz="2000" dirty="0">
                <a:hlinkClick r:id="rId3"/>
              </a:rPr>
              <a:t>www.sdruk.cz</a:t>
            </a:r>
            <a:endParaRPr lang="cs-CZ" sz="2000" dirty="0"/>
          </a:p>
          <a:p>
            <a:endParaRPr lang="cs-CZ" dirty="0"/>
          </a:p>
        </p:txBody>
      </p:sp>
      <p:pic>
        <p:nvPicPr>
          <p:cNvPr id="4" name="Zástupný obsah 4">
            <a:extLst>
              <a:ext uri="{FF2B5EF4-FFF2-40B4-BE49-F238E27FC236}">
                <a16:creationId xmlns:a16="http://schemas.microsoft.com/office/drawing/2014/main" id="{308B0A65-2D97-4127-A685-8E84CD0DB4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192" y="1082770"/>
            <a:ext cx="6271183" cy="100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792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E70BB2-6CD0-48F5-956A-04A4F0E83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219075"/>
            <a:ext cx="7290054" cy="1865757"/>
          </a:xfrm>
        </p:spPr>
        <p:txBody>
          <a:bodyPr/>
          <a:lstStyle/>
          <a:p>
            <a:r>
              <a:rPr lang="cs-CZ" dirty="0"/>
              <a:t>Knihovny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4E411D-52CB-4E2F-81BA-24B251F0C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126" y="2486024"/>
            <a:ext cx="7953374" cy="4048125"/>
          </a:xfrm>
        </p:spPr>
        <p:txBody>
          <a:bodyPr>
            <a:normAutofit/>
          </a:bodyPr>
          <a:lstStyle/>
          <a:p>
            <a:r>
              <a:rPr lang="cs-CZ" b="1" dirty="0"/>
              <a:t>Svaz knihovníků a informačních pracovníků ČR (SKIP)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je dobrovolnou profesní a stavovskou organizací knihovníků a informačních pracovníků, která má charakter občanského sdružení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tvorba knihovní legislativy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společenské akce pro knihovníky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sz="2000" dirty="0"/>
              <a:t>konference Knihovny současnosti, Týden knihoven, Noc s Andersenem, Březen - měsíc čtenářů, Týden čtení, </a:t>
            </a:r>
            <a:r>
              <a:rPr lang="cs-CZ" sz="2000" dirty="0" err="1"/>
              <a:t>Biblioweb</a:t>
            </a:r>
            <a:r>
              <a:rPr lang="cs-CZ" sz="2000" dirty="0"/>
              <a:t>, </a:t>
            </a:r>
            <a:r>
              <a:rPr lang="cs-CZ" sz="2000" dirty="0">
                <a:solidFill>
                  <a:srgbClr val="FF0000"/>
                </a:solidFill>
              </a:rPr>
              <a:t>konference Archivy, knihovny a muzea v digitálním světě </a:t>
            </a:r>
            <a:r>
              <a:rPr lang="cs-CZ" sz="2000" dirty="0"/>
              <a:t>a další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b="1" dirty="0"/>
              <a:t>periodikum: </a:t>
            </a:r>
            <a:r>
              <a:rPr lang="cs-CZ" dirty="0"/>
              <a:t>Bulletin SKIP (4x ročně)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sz="1800" dirty="0"/>
              <a:t> </a:t>
            </a:r>
            <a:r>
              <a:rPr lang="cs-CZ" sz="1800" dirty="0">
                <a:hlinkClick r:id="rId2"/>
              </a:rPr>
              <a:t>http://bulletin.skipcr.cz/bulletin/Bulletin.htm</a:t>
            </a:r>
            <a:endParaRPr lang="cs-CZ" sz="1800" dirty="0"/>
          </a:p>
          <a:p>
            <a:pPr marL="128016" lvl="1" indent="0">
              <a:buNone/>
            </a:pPr>
            <a:endParaRPr lang="cs-CZ" sz="1800" dirty="0"/>
          </a:p>
        </p:txBody>
      </p:sp>
      <p:pic>
        <p:nvPicPr>
          <p:cNvPr id="5" name="Zástupný obsah 8" descr="Obsah obrázku text&#10;&#10;Popis byl vytvořen automaticky">
            <a:extLst>
              <a:ext uri="{FF2B5EF4-FFF2-40B4-BE49-F238E27FC236}">
                <a16:creationId xmlns:a16="http://schemas.microsoft.com/office/drawing/2014/main" id="{D8A2369B-5B18-4615-AAE2-0731FDFA80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164" y="1114424"/>
            <a:ext cx="6127740" cy="103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152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F882BC-F2AD-4B3B-BF41-E47A11A3B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190500"/>
            <a:ext cx="4143376" cy="1590675"/>
          </a:xfrm>
        </p:spPr>
        <p:txBody>
          <a:bodyPr/>
          <a:lstStyle/>
          <a:p>
            <a:r>
              <a:rPr lang="cs-CZ" dirty="0"/>
              <a:t>Knihovny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43EE1E-FFAF-4EC9-A520-72E58EF8A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2" y="1884807"/>
            <a:ext cx="4610099" cy="4582668"/>
          </a:xfrm>
        </p:spPr>
        <p:txBody>
          <a:bodyPr>
            <a:normAutofit/>
          </a:bodyPr>
          <a:lstStyle/>
          <a:p>
            <a:r>
              <a:rPr lang="cs-CZ" b="1" dirty="0"/>
              <a:t>Česká informační společnost (ČIS)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založena 1990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sdružení občanů, kteří pracují v některém z oborů zabývajících vyhledáváním, uchováváním a zpřístupňováním informací odborného charakteru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vzdělávací a propagační činnost ke zlepšení využívání informací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jediná pobočka při Národním archivu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b="1" dirty="0"/>
              <a:t>Periodikum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b="1" dirty="0"/>
              <a:t> </a:t>
            </a:r>
            <a:r>
              <a:rPr lang="cs-CZ" sz="1800" dirty="0"/>
              <a:t>Zpravodaj ČIS (1992-2002)</a:t>
            </a:r>
          </a:p>
        </p:txBody>
      </p:sp>
      <p:pic>
        <p:nvPicPr>
          <p:cNvPr id="4" name="Zástupný obsah 12" descr="Obsah obrázku text, noviny, vizitka, snímek obrazovky&#10;&#10;Popis byl vytvořen automaticky">
            <a:extLst>
              <a:ext uri="{FF2B5EF4-FFF2-40B4-BE49-F238E27FC236}">
                <a16:creationId xmlns:a16="http://schemas.microsoft.com/office/drawing/2014/main" id="{9E368657-F9EB-421A-BF66-7C636E71E3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608" y="116602"/>
            <a:ext cx="4119392" cy="3936459"/>
          </a:xfrm>
          <a:prstGeom prst="rect">
            <a:avLst/>
          </a:prstGeom>
        </p:spPr>
      </p:pic>
      <p:pic>
        <p:nvPicPr>
          <p:cNvPr id="5" name="Zástupný obsah 16">
            <a:extLst>
              <a:ext uri="{FF2B5EF4-FFF2-40B4-BE49-F238E27FC236}">
                <a16:creationId xmlns:a16="http://schemas.microsoft.com/office/drawing/2014/main" id="{B10A31B5-049F-451A-9BDB-30449868D1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776" y="5167901"/>
            <a:ext cx="4976642" cy="157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823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0B12A5-052F-4C9C-990C-B88782ACB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Knihovny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743D35-BA4A-442C-93E4-C1CC841AE2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Asociace knihoven vysokých škol ČR (AKVŠ)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založena v roce 2001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usiluje o rozvoj a kvalitu českých vysokoškolských knihoven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zastupuje knihovny VŠ při jednáních na národní i mezinárodní úrovni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b="1" dirty="0"/>
              <a:t>konference: </a:t>
            </a:r>
            <a:r>
              <a:rPr lang="cs-CZ" dirty="0" err="1"/>
              <a:t>Bibliotheca</a:t>
            </a:r>
            <a:r>
              <a:rPr lang="cs-CZ" dirty="0"/>
              <a:t> </a:t>
            </a:r>
            <a:r>
              <a:rPr lang="cs-CZ" dirty="0" err="1"/>
              <a:t>academica</a:t>
            </a:r>
            <a:endParaRPr lang="cs-CZ" dirty="0"/>
          </a:p>
        </p:txBody>
      </p:sp>
      <p:pic>
        <p:nvPicPr>
          <p:cNvPr id="4" name="Zástupný obsah 20" descr="Obsah obrázku text&#10;&#10;Popis byl vytvořen automaticky">
            <a:extLst>
              <a:ext uri="{FF2B5EF4-FFF2-40B4-BE49-F238E27FC236}">
                <a16:creationId xmlns:a16="http://schemas.microsoft.com/office/drawing/2014/main" id="{C34385E8-DDFD-4528-A426-FF3443EDF3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6" y="5279149"/>
            <a:ext cx="7289800" cy="99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973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9F1233-8F1D-4271-B018-265A9E7AB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MUzea</a:t>
            </a:r>
            <a:endParaRPr lang="cs-CZ" dirty="0"/>
          </a:p>
        </p:txBody>
      </p:sp>
      <p:sp>
        <p:nvSpPr>
          <p:cNvPr id="23" name="Zástupný obsah 22">
            <a:extLst>
              <a:ext uri="{FF2B5EF4-FFF2-40B4-BE49-F238E27FC236}">
                <a16:creationId xmlns:a16="http://schemas.microsoft.com/office/drawing/2014/main" id="{DCC1C655-D656-48DB-8075-7DC862BA9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428874"/>
            <a:ext cx="7524751" cy="3880485"/>
          </a:xfrm>
        </p:spPr>
        <p:txBody>
          <a:bodyPr>
            <a:normAutofit/>
          </a:bodyPr>
          <a:lstStyle/>
          <a:p>
            <a:r>
              <a:rPr lang="cs-CZ" b="1" dirty="0"/>
              <a:t>Muzejní a vlastivědná společnost v Brně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předchůdce: </a:t>
            </a:r>
            <a:r>
              <a:rPr lang="cs-CZ" b="1" dirty="0"/>
              <a:t>Musejní spolek v Brně </a:t>
            </a:r>
            <a:r>
              <a:rPr lang="cs-CZ" i="1" dirty="0"/>
              <a:t>1888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cíle: napomáhat členům při odborné a popularizační činnosti ve vlastivědné práci, </a:t>
            </a:r>
            <a:r>
              <a:rPr lang="en-US" dirty="0" err="1"/>
              <a:t>prohlubovat</a:t>
            </a:r>
            <a:r>
              <a:rPr lang="en-US" dirty="0"/>
              <a:t> </a:t>
            </a:r>
            <a:r>
              <a:rPr lang="en-US" dirty="0" err="1"/>
              <a:t>historické</a:t>
            </a:r>
            <a:r>
              <a:rPr lang="en-US" dirty="0"/>
              <a:t> </a:t>
            </a:r>
            <a:r>
              <a:rPr lang="en-US" dirty="0" err="1"/>
              <a:t>vědomí</a:t>
            </a:r>
            <a:r>
              <a:rPr lang="en-US" dirty="0"/>
              <a:t> a </a:t>
            </a:r>
            <a:r>
              <a:rPr lang="en-US" dirty="0" err="1"/>
              <a:t>vlastenectví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publikační činnost, přednášky, konference, exkurze, zájezdy, vycházky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b="1" dirty="0"/>
              <a:t>Vlastivědný věstník moravský </a:t>
            </a:r>
            <a:r>
              <a:rPr lang="cs-CZ" dirty="0"/>
              <a:t>– 4x ročně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b="1" dirty="0"/>
              <a:t>http://www.mvs-brno.cz/</a:t>
            </a:r>
            <a:endParaRPr lang="cs-CZ" dirty="0"/>
          </a:p>
        </p:txBody>
      </p:sp>
      <p:pic>
        <p:nvPicPr>
          <p:cNvPr id="24" name="Zástupný obsah 4">
            <a:extLst>
              <a:ext uri="{FF2B5EF4-FFF2-40B4-BE49-F238E27FC236}">
                <a16:creationId xmlns:a16="http://schemas.microsoft.com/office/drawing/2014/main" id="{0B71EAA8-E221-4199-A34E-AC13962D66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074" y="75500"/>
            <a:ext cx="5876925" cy="215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925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885424-F703-4B22-82E7-353004A7A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5" y="257175"/>
            <a:ext cx="7290055" cy="1827657"/>
          </a:xfrm>
        </p:spPr>
        <p:txBody>
          <a:bodyPr/>
          <a:lstStyle/>
          <a:p>
            <a:r>
              <a:rPr lang="cs-CZ" dirty="0"/>
              <a:t>Muzea</a:t>
            </a:r>
            <a:br>
              <a:rPr lang="cs-CZ" dirty="0"/>
            </a:br>
            <a:r>
              <a:rPr lang="cs-CZ" dirty="0">
                <a:solidFill>
                  <a:srgbClr val="FF0000"/>
                </a:solidFill>
              </a:rPr>
              <a:t>Asociace muzeí a galerií </a:t>
            </a:r>
            <a:br>
              <a:rPr lang="cs-CZ" dirty="0"/>
            </a:br>
            <a:r>
              <a:rPr lang="cs-CZ" dirty="0">
                <a:solidFill>
                  <a:srgbClr val="FF0000"/>
                </a:solidFill>
              </a:rPr>
              <a:t>AMG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28A214-22E8-4BDB-B60C-A22421631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1981200"/>
            <a:ext cx="7290055" cy="43281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největší profesní sdružení muzeí a galerií a osob činných v oboru muzejnictví ﻿v České republice﻿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zaměřuje se zejména na propagaci a popularizaci činnosti muzeí a galerií, pořádání konferencí a seminářů, ediční činnost a vzdělávání muzejních pracovníků</a:t>
            </a:r>
          </a:p>
        </p:txBody>
      </p:sp>
      <p:pic>
        <p:nvPicPr>
          <p:cNvPr id="4" name="Zástupný obsah 12">
            <a:extLst>
              <a:ext uri="{FF2B5EF4-FFF2-40B4-BE49-F238E27FC236}">
                <a16:creationId xmlns:a16="http://schemas.microsoft.com/office/drawing/2014/main" id="{289681AC-3CEE-4530-A3A8-31B9A8413B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72" y="3611538"/>
            <a:ext cx="7833855" cy="3246462"/>
          </a:xfrm>
          <a:prstGeom prst="rect">
            <a:avLst/>
          </a:prstGeom>
        </p:spPr>
      </p:pic>
      <p:pic>
        <p:nvPicPr>
          <p:cNvPr id="5" name="Zástupný obsah 16" descr="Obsah obrázku text&#10;&#10;Popis byl vytvořen automaticky">
            <a:extLst>
              <a:ext uri="{FF2B5EF4-FFF2-40B4-BE49-F238E27FC236}">
                <a16:creationId xmlns:a16="http://schemas.microsoft.com/office/drawing/2014/main" id="{52D87ED4-BD77-4A6C-905A-9D71355698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0" y="161925"/>
            <a:ext cx="3122612" cy="165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725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B3648B-6826-4C5A-9C82-D0CDF8729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114300"/>
            <a:ext cx="7290054" cy="1790700"/>
          </a:xfrm>
        </p:spPr>
        <p:txBody>
          <a:bodyPr>
            <a:normAutofit fontScale="90000"/>
          </a:bodyPr>
          <a:lstStyle/>
          <a:p>
            <a:br>
              <a:rPr lang="cs-CZ" dirty="0">
                <a:solidFill>
                  <a:srgbClr val="FF0000"/>
                </a:solidFill>
              </a:rPr>
            </a:br>
            <a:br>
              <a:rPr lang="cs-CZ" dirty="0">
                <a:solidFill>
                  <a:srgbClr val="FF0000"/>
                </a:solidFill>
              </a:rPr>
            </a:br>
            <a:br>
              <a:rPr lang="cs-CZ" dirty="0">
                <a:solidFill>
                  <a:srgbClr val="FF0000"/>
                </a:solidFill>
              </a:rPr>
            </a:br>
            <a:r>
              <a:rPr lang="cs-CZ" dirty="0">
                <a:solidFill>
                  <a:srgbClr val="002060"/>
                </a:solidFill>
              </a:rPr>
              <a:t>ČAS</a:t>
            </a:r>
          </a:p>
        </p:txBody>
      </p:sp>
      <p:sp>
        <p:nvSpPr>
          <p:cNvPr id="19" name="Zástupný obsah 18">
            <a:extLst>
              <a:ext uri="{FF2B5EF4-FFF2-40B4-BE49-F238E27FC236}">
                <a16:creationId xmlns:a16="http://schemas.microsoft.com/office/drawing/2014/main" id="{4C41F346-ECD2-422F-9923-4C5823629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926" y="2019300"/>
            <a:ext cx="8134350" cy="47244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sdružuje archiváře, vysokoškolské pedagogy a studenty archivnictví a pomocných věd historických i další příznivce a sympatizanty z řad odborné i laické veřejnosti v oblasti archivnictví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vznikla v roce 1990 jako občanské sdružení, od roku 2014 je spolkem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úkoly ČAS: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podpora odborných aktivit a zájmů archivářů v České republice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věnuje se teorii archivnictví, archivní praxi, pomocným vědám historickým a dalším oborům, zejména historii a historiografii a napomáhá k získávání, šíření a prohlubování nejnovějších poznatků v těchto oborech 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propaguje archivy a archivnictví na veřejnosti, snaží se o osvětu a mediální propagaci Mezinárodního dne archivů v České republice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upevňuje osobní a společenské kontakty a vzájemnou spolupráci archivářů v Česku i v zahraničí 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spolupracuje s řídícími orgány českého archivnictví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chrání tvůrčí a profesní zájmy svých členů a účinně přispívá k ochraně a prosazování sociálních a materiálních práv českých archivářů v soukromé i státní sféře</a:t>
            </a:r>
          </a:p>
          <a:p>
            <a:endParaRPr lang="cs-CZ" dirty="0"/>
          </a:p>
        </p:txBody>
      </p:sp>
      <p:pic>
        <p:nvPicPr>
          <p:cNvPr id="20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24353C03-978E-409B-8243-F0773CC750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6" y="0"/>
            <a:ext cx="7832978" cy="126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712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0D3B19-5C17-4B9A-AFCD-03E7A995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700659"/>
          </a:xfrm>
        </p:spPr>
        <p:txBody>
          <a:bodyPr/>
          <a:lstStyle/>
          <a:p>
            <a:r>
              <a:rPr lang="cs-CZ" dirty="0"/>
              <a:t>ČAS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B15017-B416-43B0-B0FE-4CDC4BA68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1000125"/>
            <a:ext cx="7607808" cy="55530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sz="2800" dirty="0"/>
              <a:t>celostátní archivní konference </a:t>
            </a:r>
          </a:p>
          <a:p>
            <a:r>
              <a:rPr lang="cs-CZ" dirty="0"/>
              <a:t>Konference se věnuje aktuálním otázkám (nejen) českého archivnictví, je otevřeným diskusním fórem a  přispívá ke sdílení názorů a myšlenek a k prohlubování kontaktů v našem oboru.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odborné exkurze, přednášky či semináře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udržuje kontakty s obdobnými profesními asociacemi zejména sousedních států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předseda ČAS je v kontaktu s řídícími orgány českého archivnictví, je členem Vědecké archivní rady.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od roku 2002 vychází ročenka ČAS, která nahradila Archivní čtvrtletník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webový rozcestník www.cesarch.cz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dirty="0"/>
              <a:t> informace o dění v ČAS i v celém archivnictví</a:t>
            </a:r>
          </a:p>
        </p:txBody>
      </p:sp>
    </p:spTree>
    <p:extLst>
      <p:ext uri="{BB962C8B-B14F-4D97-AF65-F5344CB8AC3E}">
        <p14:creationId xmlns:p14="http://schemas.microsoft.com/office/powerpoint/2010/main" val="11070665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á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á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225</TotalTime>
  <Words>722</Words>
  <Application>Microsoft Office PowerPoint</Application>
  <PresentationFormat>Předvádění na obrazovce (4:3)</PresentationFormat>
  <Paragraphs>77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Tw Cen MT</vt:lpstr>
      <vt:lpstr>Tw Cen MT Condensed</vt:lpstr>
      <vt:lpstr>Wingdings</vt:lpstr>
      <vt:lpstr>Wingdings 3</vt:lpstr>
      <vt:lpstr>Integrál</vt:lpstr>
      <vt:lpstr>Spolková činnost paměťových institucí</vt:lpstr>
      <vt:lpstr>Knihovny </vt:lpstr>
      <vt:lpstr>Knihovny </vt:lpstr>
      <vt:lpstr>Knihovny</vt:lpstr>
      <vt:lpstr>Knihovny</vt:lpstr>
      <vt:lpstr>MUzea</vt:lpstr>
      <vt:lpstr>Muzea Asociace muzeí a galerií  AMG</vt:lpstr>
      <vt:lpstr>   ČAS</vt:lpstr>
      <vt:lpstr>ČAS</vt:lpstr>
      <vt:lpstr>MDA 9. června</vt:lpstr>
      <vt:lpstr>Pobočky ČAS</vt:lpstr>
      <vt:lpstr>Studentské sekce ČAS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Spolková činnost paměťových institucí</dc:title>
  <dc:creator>Červená Radana (MMB)</dc:creator>
  <cp:lastModifiedBy>Červená Radana (MMB)</cp:lastModifiedBy>
  <cp:revision>14</cp:revision>
  <dcterms:created xsi:type="dcterms:W3CDTF">2021-01-12T10:45:23Z</dcterms:created>
  <dcterms:modified xsi:type="dcterms:W3CDTF">2021-01-12T14:49:50Z</dcterms:modified>
</cp:coreProperties>
</file>