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82" r:id="rId13"/>
    <p:sldId id="284" r:id="rId14"/>
    <p:sldId id="283" r:id="rId15"/>
    <p:sldId id="285" r:id="rId16"/>
    <p:sldId id="265" r:id="rId17"/>
    <p:sldId id="266" r:id="rId18"/>
    <p:sldId id="267" r:id="rId19"/>
    <p:sldId id="268" r:id="rId20"/>
    <p:sldId id="269" r:id="rId21"/>
    <p:sldId id="276" r:id="rId22"/>
    <p:sldId id="277" r:id="rId23"/>
    <p:sldId id="278" r:id="rId24"/>
    <p:sldId id="279" r:id="rId25"/>
    <p:sldId id="280" r:id="rId26"/>
    <p:sldId id="272" r:id="rId27"/>
    <p:sldId id="271" r:id="rId28"/>
    <p:sldId id="273" r:id="rId29"/>
    <p:sldId id="274" r:id="rId30"/>
    <p:sldId id="286" r:id="rId31"/>
    <p:sldId id="287" r:id="rId32"/>
    <p:sldId id="270" r:id="rId3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6200B2-1618-427F-B9FF-93D9B524A17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F46B8CD-B0CD-4839-9D16-FF77DE0D37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Archivnictví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7848872" cy="460851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Výběr a evidence archiválií</a:t>
            </a:r>
          </a:p>
          <a:p>
            <a:r>
              <a:rPr lang="cs-CZ" dirty="0"/>
              <a:t>Zpracování archiválií a archivní pomůcky</a:t>
            </a:r>
          </a:p>
          <a:p>
            <a:r>
              <a:rPr lang="cs-CZ" dirty="0"/>
              <a:t>Základní pravidla pro zpracování archiválií</a:t>
            </a:r>
          </a:p>
          <a:p>
            <a:r>
              <a:rPr lang="cs-CZ" dirty="0" err="1"/>
              <a:t>Předarchivní</a:t>
            </a:r>
            <a:r>
              <a:rPr lang="cs-CZ" dirty="0"/>
              <a:t> péče </a:t>
            </a:r>
          </a:p>
          <a:p>
            <a:r>
              <a:rPr lang="cs-CZ" dirty="0"/>
              <a:t>Spisová služba</a:t>
            </a:r>
          </a:p>
          <a:p>
            <a:r>
              <a:rPr lang="cs-CZ" dirty="0"/>
              <a:t>Využívání archiválií</a:t>
            </a:r>
          </a:p>
          <a:p>
            <a:r>
              <a:rPr lang="cs-CZ" dirty="0"/>
              <a:t>Služby archivů, badatelny, archivní knihovny</a:t>
            </a:r>
          </a:p>
          <a:p>
            <a:r>
              <a:rPr lang="cs-CZ" dirty="0"/>
              <a:t>Kulturně osvětová a vzdělávací činnost archivů</a:t>
            </a:r>
          </a:p>
          <a:p>
            <a:r>
              <a:rPr lang="cs-CZ" dirty="0"/>
              <a:t>Vědecká práce archiváře. Ediční činnost</a:t>
            </a:r>
          </a:p>
          <a:p>
            <a:r>
              <a:rPr lang="cs-CZ" dirty="0"/>
              <a:t>Digitalizace archiválií</a:t>
            </a:r>
          </a:p>
          <a:p>
            <a:r>
              <a:rPr lang="cs-CZ" dirty="0"/>
              <a:t>Aktuální problémy a perspektivy archivnictví. ČAS</a:t>
            </a:r>
          </a:p>
          <a:p>
            <a:r>
              <a:rPr lang="cs-CZ" dirty="0"/>
              <a:t>Tematické okruhy pro závěrečný test, opakování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69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47260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ve skartačním řízení</a:t>
            </a:r>
          </a:p>
          <a:p>
            <a:pPr lvl="1"/>
            <a:r>
              <a:rPr lang="cs-CZ" dirty="0"/>
              <a:t>výběr prováděn z dokumentů </a:t>
            </a:r>
          </a:p>
          <a:p>
            <a:pPr lvl="2"/>
            <a:r>
              <a:rPr lang="cs-CZ" dirty="0"/>
              <a:t>veřejnoprávního původce a z dokumentů jeho právního předchůdce</a:t>
            </a:r>
          </a:p>
          <a:p>
            <a:pPr lvl="2"/>
            <a:r>
              <a:rPr lang="cs-CZ" dirty="0"/>
              <a:t>soukromoprávního původce, má-li zřízen soukromý archiv</a:t>
            </a:r>
          </a:p>
          <a:p>
            <a:pPr lvl="1"/>
            <a:r>
              <a:rPr lang="cs-CZ" dirty="0"/>
              <a:t>skartační řízení</a:t>
            </a:r>
          </a:p>
          <a:p>
            <a:pPr lvl="2"/>
            <a:r>
              <a:rPr lang="cs-CZ" dirty="0"/>
              <a:t>postup, při kterém se vyřazují dokumenty, jimž uplynuly skartační lhůty a jež jsou nadále nepotřebné pro činnost původce</a:t>
            </a:r>
          </a:p>
          <a:p>
            <a:pPr lvl="2"/>
            <a:r>
              <a:rPr lang="cs-CZ" dirty="0"/>
              <a:t>provádí se v kalendářním roce po uplynutí skartační lhůty dokumentu</a:t>
            </a:r>
          </a:p>
          <a:p>
            <a:pPr lvl="2"/>
            <a:r>
              <a:rPr lang="cs-CZ" dirty="0"/>
              <a:t>provádí se na základě skartačního návrhu</a:t>
            </a:r>
          </a:p>
          <a:p>
            <a:pPr lvl="2"/>
            <a:r>
              <a:rPr lang="cs-CZ" dirty="0"/>
              <a:t>příslušný archiv vyhotoví protokol o provedeném skartačním řízení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9" name="Zástupný symbol pro obsah 8" descr="skenování0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2820" y="1340768"/>
            <a:ext cx="4107125" cy="5434682"/>
          </a:xfrm>
        </p:spPr>
      </p:pic>
      <p:pic>
        <p:nvPicPr>
          <p:cNvPr id="10" name="Zástupný symbol pro obsah 9" descr="skenování0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2094" y="1340768"/>
            <a:ext cx="3850581" cy="5434682"/>
          </a:xfrm>
        </p:spPr>
      </p:pic>
      <p:sp>
        <p:nvSpPr>
          <p:cNvPr id="12" name="Obdélník 11"/>
          <p:cNvSpPr/>
          <p:nvPr/>
        </p:nvSpPr>
        <p:spPr>
          <a:xfrm>
            <a:off x="2411760" y="5805264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Skartační návrh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04248" y="5733256"/>
            <a:ext cx="22322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skartačním řízení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906888" cy="864096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5" name="Zástupný symbol pro obsah 4" descr="skenování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2816" y="1340768"/>
            <a:ext cx="3673183" cy="5434682"/>
          </a:xfrm>
        </p:spPr>
      </p:pic>
      <p:pic>
        <p:nvPicPr>
          <p:cNvPr id="6" name="Zástupný symbol pro obsah 5" descr="skenování0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37060" y="1340768"/>
            <a:ext cx="3915596" cy="5434682"/>
          </a:xfrm>
        </p:spPr>
      </p:pic>
      <p:sp>
        <p:nvSpPr>
          <p:cNvPr id="7" name="Obdélník 6"/>
          <p:cNvSpPr/>
          <p:nvPr/>
        </p:nvSpPr>
        <p:spPr>
          <a:xfrm>
            <a:off x="1835696" y="5733256"/>
            <a:ext cx="25922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navržených k archivaci</a:t>
            </a:r>
          </a:p>
        </p:txBody>
      </p:sp>
      <p:sp>
        <p:nvSpPr>
          <p:cNvPr id="8" name="Obdélník 7"/>
          <p:cNvSpPr/>
          <p:nvPr/>
        </p:nvSpPr>
        <p:spPr>
          <a:xfrm>
            <a:off x="5868144" y="5733256"/>
            <a:ext cx="27363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 o předání archiválií k trvalému uložení v archivu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mimo skartační řízení</a:t>
            </a:r>
          </a:p>
          <a:p>
            <a:pPr lvl="1"/>
            <a:r>
              <a:rPr lang="cs-CZ" dirty="0"/>
              <a:t>výběr prováděn z dokumentů</a:t>
            </a:r>
          </a:p>
          <a:p>
            <a:pPr lvl="2"/>
            <a:r>
              <a:rPr lang="cs-CZ" dirty="0"/>
              <a:t>soukromoprávního původce</a:t>
            </a:r>
          </a:p>
          <a:p>
            <a:pPr lvl="2"/>
            <a:r>
              <a:rPr lang="cs-CZ" dirty="0"/>
              <a:t>veřejnoprávního nebo soukromoprávního původce, které neprošly skartačním řízením</a:t>
            </a:r>
          </a:p>
          <a:p>
            <a:pPr lvl="2"/>
            <a:r>
              <a:rPr lang="cs-CZ" dirty="0"/>
              <a:t>nabídnutých vlastníkem České republice nebo jinému zřizovateli veřejného archivu darem, ke koupi nebo do úschovy</a:t>
            </a:r>
          </a:p>
          <a:p>
            <a:pPr lvl="2"/>
            <a:r>
              <a:rPr lang="cs-CZ" dirty="0"/>
              <a:t>odúmrtí</a:t>
            </a:r>
          </a:p>
          <a:p>
            <a:pPr lvl="2"/>
            <a:r>
              <a:rPr lang="cs-CZ" dirty="0"/>
              <a:t>nalezených </a:t>
            </a:r>
          </a:p>
          <a:p>
            <a:pPr lvl="1"/>
            <a:r>
              <a:rPr lang="cs-CZ" dirty="0"/>
              <a:t>zahajuje se se na žádost původce nebo vlastníka dokumentů</a:t>
            </a:r>
          </a:p>
          <a:p>
            <a:r>
              <a:rPr lang="cs-CZ" dirty="0"/>
              <a:t>dokumenty vybrané jako archiválie a určené do péče archivu předá původce nebo vlastník dokumentu na základě protokolu o provedeném skartačním/mimo skartačním řízení určenému archivu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832648" cy="936104"/>
          </a:xfrm>
        </p:spPr>
        <p:txBody>
          <a:bodyPr>
            <a:normAutofit/>
          </a:bodyPr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438" y="1412776"/>
            <a:ext cx="3662657" cy="5362674"/>
          </a:xfrm>
        </p:spPr>
      </p:pic>
      <p:pic>
        <p:nvPicPr>
          <p:cNvPr id="6" name="Zástupný symbol pro obsah 5" descr="skenování0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1751" y="1412776"/>
            <a:ext cx="3947390" cy="5362674"/>
          </a:xfrm>
        </p:spPr>
      </p:pic>
      <p:sp>
        <p:nvSpPr>
          <p:cNvPr id="7" name="Obdélník 6"/>
          <p:cNvSpPr/>
          <p:nvPr/>
        </p:nvSpPr>
        <p:spPr>
          <a:xfrm>
            <a:off x="755576" y="5445224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Žádost o provedení výběru archiválií mimo skartační řízení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831632" y="5589240"/>
            <a:ext cx="33123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výběru archiválií mimo skartační řízení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976664" cy="936104"/>
          </a:xfrm>
        </p:spPr>
        <p:txBody>
          <a:bodyPr/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186" y="1340768"/>
            <a:ext cx="3669124" cy="5434682"/>
          </a:xfrm>
        </p:spPr>
      </p:pic>
      <p:pic>
        <p:nvPicPr>
          <p:cNvPr id="6" name="Zástupný symbol pro obsah 5" descr="skenování00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1562" y="1340768"/>
            <a:ext cx="3808722" cy="5434682"/>
          </a:xfrm>
        </p:spPr>
      </p:pic>
      <p:sp>
        <p:nvSpPr>
          <p:cNvPr id="7" name="Obdélník 6"/>
          <p:cNvSpPr/>
          <p:nvPr/>
        </p:nvSpPr>
        <p:spPr>
          <a:xfrm>
            <a:off x="107504" y="5733256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BVK, a. s. určených pro výběr Archivu města Brna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20072" y="5733256"/>
            <a:ext cx="35283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o předání archiválií k trvalému uložení v archivu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cs-CZ" dirty="0"/>
              <a:t>Povinnost mlčenlivosti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cs-CZ" dirty="0"/>
              <a:t>zaměstnanci správních úřadů na úseku archivnictví a výkonu spisové služby, zaměstnanci archivů a jejich zřizovatelé jsou povinni zachovávat mlčenlivost o všech skutečnostech, které se dozvěděli při výkonu činností podle zákona o archivnictví a spisové službě</a:t>
            </a:r>
          </a:p>
          <a:p>
            <a:r>
              <a:rPr lang="cs-CZ" dirty="0"/>
              <a:t>povinnost trvá i po skončení služebního poměru, pracovněprávního nebo jiného obdobného vztahu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cs-CZ" dirty="0"/>
              <a:t>Evidence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/>
          </a:bodyPr>
          <a:lstStyle/>
          <a:p>
            <a:r>
              <a:rPr lang="cs-CZ" dirty="0"/>
              <a:t>po provedeném výběru archiválií jsou dokumenty vybrané jako archiválie vzaty do evidence archiválií</a:t>
            </a:r>
          </a:p>
          <a:p>
            <a:pPr lvl="1"/>
            <a:r>
              <a:rPr lang="cs-CZ" dirty="0"/>
              <a:t>evidence archiválií na úrovni fondů a sbírek a evidence archivních pomůcek jsou povinnými evidencemi archivu</a:t>
            </a:r>
          </a:p>
          <a:p>
            <a:r>
              <a:rPr lang="cs-CZ" dirty="0"/>
              <a:t>archiválie evidované na území České republiky tvoří Národní archivní dědictví (NAD)</a:t>
            </a:r>
          </a:p>
          <a:p>
            <a:pPr lvl="1"/>
            <a:r>
              <a:rPr lang="cs-CZ" dirty="0"/>
              <a:t>NAD je vedeno v evidenci</a:t>
            </a:r>
          </a:p>
          <a:p>
            <a:pPr lvl="2"/>
            <a:r>
              <a:rPr lang="cs-CZ" dirty="0"/>
              <a:t>základní</a:t>
            </a:r>
          </a:p>
          <a:p>
            <a:pPr lvl="2"/>
            <a:r>
              <a:rPr lang="cs-CZ" dirty="0"/>
              <a:t>druhotné</a:t>
            </a:r>
          </a:p>
          <a:p>
            <a:pPr lvl="2"/>
            <a:r>
              <a:rPr lang="cs-CZ" dirty="0"/>
              <a:t>ústřední</a:t>
            </a:r>
          </a:p>
          <a:p>
            <a:pPr lvl="1"/>
            <a:r>
              <a:rPr lang="cs-CZ" dirty="0"/>
              <a:t>základní jednotkou evidence je archivní fond, archivní sbírka nebo jednotlivá archiválie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/>
          <a:p>
            <a:r>
              <a:rPr lang="cs-CZ" dirty="0"/>
              <a:t>Základní evidence NAD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/>
          </a:bodyPr>
          <a:lstStyle/>
          <a:p>
            <a:r>
              <a:rPr lang="cs-CZ" dirty="0"/>
              <a:t>zahrnuje evidenci přírůstků a úbytků archiválií, evidenční listy NAD a evidenci archivních pomůcek</a:t>
            </a:r>
          </a:p>
          <a:p>
            <a:r>
              <a:rPr lang="cs-CZ" dirty="0"/>
              <a:t>vedena archivy a kulturně vědeckými institucemi, v jejichž péči se archiválie nacházejí</a:t>
            </a:r>
          </a:p>
          <a:p>
            <a:pPr lvl="1"/>
            <a:r>
              <a:rPr lang="cs-CZ" dirty="0"/>
              <a:t>vedena vždy v listinné podobě</a:t>
            </a:r>
          </a:p>
          <a:p>
            <a:pPr lvl="1"/>
            <a:r>
              <a:rPr lang="cs-CZ" dirty="0"/>
              <a:t>může být vedena i v digitální podobě</a:t>
            </a:r>
          </a:p>
          <a:p>
            <a:pPr lvl="1"/>
            <a:r>
              <a:rPr lang="cs-CZ" dirty="0"/>
              <a:t>aktualizována průběžně</a:t>
            </a:r>
          </a:p>
          <a:p>
            <a:r>
              <a:rPr lang="cs-CZ" dirty="0"/>
              <a:t>základní evidenci části NAD, která nenáleží do péče archivů nebo kulturně vědeckých institucí, vedou Národní archiv nebo státní oblastní archivy podle své působnosti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cs-CZ" dirty="0"/>
              <a:t>Druhotná evidence NAD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zahrnuje evidenční listy NAD a evidenci archivních pomůcek NAD náležejících do péče archivů a kulturně vědeckých institucí</a:t>
            </a:r>
          </a:p>
          <a:p>
            <a:r>
              <a:rPr lang="cs-CZ" dirty="0"/>
              <a:t>vedena Národním archivem a státními oblastními archivy podle své působnosti</a:t>
            </a:r>
          </a:p>
          <a:p>
            <a:pPr lvl="1"/>
            <a:r>
              <a:rPr lang="cs-CZ" dirty="0"/>
              <a:t>vedena v digitální podobě</a:t>
            </a:r>
          </a:p>
          <a:p>
            <a:pPr lvl="2"/>
            <a:r>
              <a:rPr lang="cs-CZ" dirty="0"/>
              <a:t>předávána v listinné nebo digitální podobě</a:t>
            </a:r>
          </a:p>
          <a:p>
            <a:pPr lvl="1"/>
            <a:r>
              <a:rPr lang="cs-CZ" dirty="0"/>
              <a:t>aktualizována jednou ročně</a:t>
            </a:r>
          </a:p>
          <a:p>
            <a:r>
              <a:rPr lang="cs-CZ" dirty="0"/>
              <a:t>archivy a kulturně vědecké instituce jsou povinny poskytovat údaje z evidence NAD a z evidence archivních pomůcek příslušnému archivu, který vede druhotnou evidenci a zasílat mu stejnopisy svých archivních pomůcek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243137"/>
          </a:xfrm>
        </p:spPr>
        <p:txBody>
          <a:bodyPr/>
          <a:lstStyle/>
          <a:p>
            <a:r>
              <a:rPr lang="cs-CZ" dirty="0"/>
              <a:t>Výběr a evidence archiválií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/>
          <a:lstStyle/>
          <a:p>
            <a:r>
              <a:rPr lang="cs-CZ" dirty="0"/>
              <a:t>Ústřední evidence NAD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r>
              <a:rPr lang="cs-CZ" dirty="0"/>
              <a:t>zahrnuje evidenční listy NAD a evidenci archivních pomůcek</a:t>
            </a:r>
          </a:p>
          <a:p>
            <a:r>
              <a:rPr lang="cs-CZ" dirty="0"/>
              <a:t>vedena Ministerstvem vnitra</a:t>
            </a:r>
          </a:p>
          <a:p>
            <a:pPr lvl="1"/>
            <a:r>
              <a:rPr lang="cs-CZ" dirty="0"/>
              <a:t>vedena v digitální podobě</a:t>
            </a:r>
          </a:p>
          <a:p>
            <a:pPr lvl="1"/>
            <a:r>
              <a:rPr lang="cs-CZ" dirty="0"/>
              <a:t>aktualizována jednou ročně</a:t>
            </a:r>
          </a:p>
          <a:p>
            <a:r>
              <a:rPr lang="cs-CZ" dirty="0"/>
              <a:t>archivy a kulturně vědecké instituce vedoucí základní evidenci jsou povinny poskytovat MV údaje z evidenčních listů NAD a z evidence archivních pomůcek a zasílat mu stejnopisy svých archivních pomůcek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707088" cy="792088"/>
          </a:xfrm>
        </p:spPr>
        <p:txBody>
          <a:bodyPr>
            <a:normAutofit/>
          </a:bodyPr>
          <a:lstStyle/>
          <a:p>
            <a:r>
              <a:rPr lang="cs-CZ" dirty="0"/>
              <a:t>Evidence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systém ARS</a:t>
            </a:r>
          </a:p>
          <a:p>
            <a:pPr lvl="1"/>
            <a:r>
              <a:rPr lang="cs-CZ" dirty="0"/>
              <a:t>používán od roku 1988/1989 </a:t>
            </a:r>
          </a:p>
          <a:p>
            <a:pPr lvl="2"/>
            <a:r>
              <a:rPr lang="cs-CZ" dirty="0"/>
              <a:t>evidence listů JAF (jednotný archivní fond)</a:t>
            </a:r>
          </a:p>
          <a:p>
            <a:pPr lvl="2"/>
            <a:r>
              <a:rPr lang="cs-CZ" dirty="0"/>
              <a:t>soupis pečetí, knihopis, evidence podniků a institucí v </a:t>
            </a:r>
            <a:r>
              <a:rPr lang="cs-CZ" dirty="0" err="1"/>
              <a:t>předarchivní</a:t>
            </a:r>
            <a:r>
              <a:rPr lang="cs-CZ" dirty="0"/>
              <a:t> a archivní péči</a:t>
            </a:r>
          </a:p>
          <a:p>
            <a:pPr lvl="1"/>
            <a:r>
              <a:rPr lang="cs-CZ" dirty="0"/>
              <a:t>ARKY (pro archivní pomůcky)</a:t>
            </a:r>
          </a:p>
          <a:p>
            <a:r>
              <a:rPr lang="cs-CZ" dirty="0" err="1"/>
              <a:t>PEvA</a:t>
            </a:r>
            <a:r>
              <a:rPr lang="cs-CZ" dirty="0"/>
              <a:t> – program pro evidenci archiválií </a:t>
            </a:r>
          </a:p>
          <a:p>
            <a:pPr lvl="1"/>
            <a:r>
              <a:rPr lang="cs-CZ" dirty="0"/>
              <a:t>od roku 1999 do současnosti</a:t>
            </a:r>
          </a:p>
          <a:p>
            <a:pPr lvl="2"/>
            <a:r>
              <a:rPr lang="cs-CZ" dirty="0"/>
              <a:t>aplikace vyvinutá AS MV</a:t>
            </a:r>
          </a:p>
          <a:p>
            <a:pPr lvl="1"/>
            <a:r>
              <a:rPr lang="cs-CZ" dirty="0"/>
              <a:t>jde o celostátní evidenci archiválií</a:t>
            </a:r>
          </a:p>
          <a:p>
            <a:pPr lvl="1"/>
            <a:r>
              <a:rPr lang="cs-CZ" dirty="0"/>
              <a:t>sloučení dvou do té doby samostatných evidencí</a:t>
            </a:r>
          </a:p>
          <a:p>
            <a:pPr lvl="2"/>
            <a:r>
              <a:rPr lang="cs-CZ" dirty="0"/>
              <a:t>evidenci fondů a sbírek</a:t>
            </a:r>
          </a:p>
          <a:p>
            <a:pPr lvl="2"/>
            <a:r>
              <a:rPr lang="cs-CZ" dirty="0"/>
              <a:t>evidenci archivních pomůcek</a:t>
            </a:r>
          </a:p>
          <a:p>
            <a:pPr lvl="1">
              <a:buNone/>
            </a:pPr>
            <a:endParaRPr lang="cs-CZ" dirty="0"/>
          </a:p>
          <a:p>
            <a:pPr lvl="2"/>
            <a:endParaRPr lang="cs-CZ" dirty="0"/>
          </a:p>
          <a:p>
            <a:pPr lvl="3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108012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PEvA</a:t>
            </a:r>
            <a:r>
              <a:rPr lang="cs-CZ" dirty="0"/>
              <a:t> – program pro evidenci archiválií </a:t>
            </a:r>
          </a:p>
        </p:txBody>
      </p:sp>
      <p:pic>
        <p:nvPicPr>
          <p:cNvPr id="4" name="Zástupný symbol pro obsah 3" descr="Pe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960440" cy="2782510"/>
          </a:xfrm>
        </p:spPr>
      </p:pic>
      <p:pic>
        <p:nvPicPr>
          <p:cNvPr id="5" name="Zástupný symbol pro obsah 3" descr="evid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3136"/>
            <a:ext cx="5086343" cy="1424176"/>
          </a:xfrm>
          <a:prstGeom prst="rect">
            <a:avLst/>
          </a:prstGeom>
        </p:spPr>
      </p:pic>
      <p:pic>
        <p:nvPicPr>
          <p:cNvPr id="6" name="Zástupný symbol pro obsah 9" descr="NAD_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276872"/>
            <a:ext cx="5688632" cy="44368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108012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PEvA</a:t>
            </a:r>
            <a:r>
              <a:rPr lang="cs-CZ" dirty="0"/>
              <a:t> – program pro evidenci archiválií </a:t>
            </a:r>
          </a:p>
        </p:txBody>
      </p:sp>
      <p:pic>
        <p:nvPicPr>
          <p:cNvPr id="14" name="Zástupný symbol pro obsah 13" descr="cec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8663164" cy="487303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0" y="692696"/>
            <a:ext cx="1728192" cy="1296144"/>
          </a:xfrm>
        </p:spPr>
        <p:txBody>
          <a:bodyPr>
            <a:normAutofit/>
          </a:bodyPr>
          <a:lstStyle/>
          <a:p>
            <a:r>
              <a:rPr lang="cs-CZ" dirty="0" err="1"/>
              <a:t>PEvA</a:t>
            </a:r>
            <a:endParaRPr lang="cs-CZ" dirty="0"/>
          </a:p>
        </p:txBody>
      </p:sp>
      <p:pic>
        <p:nvPicPr>
          <p:cNvPr id="4" name="Zástupný symbol pro obsah 3" descr="fon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603359" cy="4968552"/>
          </a:xfrm>
        </p:spPr>
      </p:pic>
      <p:pic>
        <p:nvPicPr>
          <p:cNvPr id="5" name="Zástupný symbol pro obsah 3" descr="sest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996952"/>
            <a:ext cx="7166080" cy="36607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733256"/>
            <a:ext cx="7776864" cy="864096"/>
          </a:xfrm>
        </p:spPr>
        <p:txBody>
          <a:bodyPr>
            <a:normAutofit fontScale="90000"/>
          </a:bodyPr>
          <a:lstStyle/>
          <a:p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http://aplikace.</a:t>
            </a:r>
            <a:r>
              <a:rPr lang="cs-CZ" sz="2000" dirty="0" err="1"/>
              <a:t>mvcr.cz</a:t>
            </a:r>
            <a:r>
              <a:rPr lang="cs-CZ" sz="2000" dirty="0"/>
              <a:t>/</a:t>
            </a:r>
            <a:r>
              <a:rPr lang="cs-CZ" sz="2000" dirty="0" err="1"/>
              <a:t>archivni</a:t>
            </a:r>
            <a:r>
              <a:rPr lang="cs-CZ" sz="2000" dirty="0"/>
              <a:t>-fondy-</a:t>
            </a:r>
            <a:r>
              <a:rPr lang="cs-CZ" sz="2000" dirty="0" err="1"/>
              <a:t>cr</a:t>
            </a:r>
            <a:r>
              <a:rPr lang="cs-CZ" sz="2000" dirty="0"/>
              <a:t>/default.</a:t>
            </a:r>
            <a:r>
              <a:rPr lang="cs-CZ" sz="2000" dirty="0" err="1"/>
              <a:t>aspx</a:t>
            </a:r>
            <a:endParaRPr lang="cs-CZ" sz="2000" dirty="0"/>
          </a:p>
        </p:txBody>
      </p:sp>
      <p:pic>
        <p:nvPicPr>
          <p:cNvPr id="8" name="Zástupný symbol pro obsah 7" descr="vyhledáva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6048672" cy="574899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cs-CZ" dirty="0"/>
              <a:t>Evidence přírůstků a úbytků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vnější změna</a:t>
            </a:r>
          </a:p>
          <a:p>
            <a:pPr lvl="1"/>
            <a:r>
              <a:rPr lang="cs-CZ" dirty="0"/>
              <a:t>evidence vnějších přírůstků a úbytků</a:t>
            </a:r>
          </a:p>
          <a:p>
            <a:pPr lvl="2"/>
            <a:r>
              <a:rPr lang="cs-CZ" dirty="0"/>
              <a:t>zachycuje změny směrem k jiné fyzické či právnické osobě, k původci, vlastníkovi, jinému archivu apod.</a:t>
            </a:r>
          </a:p>
          <a:p>
            <a:r>
              <a:rPr lang="cs-CZ" dirty="0"/>
              <a:t>vnitřní změna</a:t>
            </a:r>
          </a:p>
          <a:p>
            <a:pPr lvl="1"/>
            <a:r>
              <a:rPr lang="cs-CZ" dirty="0"/>
              <a:t>evidence vnitřních přírůstků a úbytků</a:t>
            </a:r>
          </a:p>
          <a:p>
            <a:pPr lvl="2"/>
            <a:r>
              <a:rPr lang="cs-CZ" dirty="0"/>
              <a:t>zachycuje změny při archivním zpracování, přehodnocení významu archiválií nebo jejich zničení</a:t>
            </a:r>
          </a:p>
          <a:p>
            <a:r>
              <a:rPr lang="cs-CZ" dirty="0"/>
              <a:t>delimitace</a:t>
            </a:r>
          </a:p>
          <a:p>
            <a:pPr lvl="1"/>
            <a:r>
              <a:rPr lang="cs-CZ" dirty="0"/>
              <a:t>převedení archiválie do péče jiného archivu nebo kulturně vědecké instituce</a:t>
            </a:r>
          </a:p>
          <a:p>
            <a:pPr lvl="1"/>
            <a:r>
              <a:rPr lang="cs-CZ" dirty="0"/>
              <a:t>oznámení pro potřeby ústřední evidence ministerstvu</a:t>
            </a:r>
          </a:p>
          <a:p>
            <a:r>
              <a:rPr lang="cs-CZ" dirty="0"/>
              <a:t>depozitum</a:t>
            </a:r>
          </a:p>
          <a:p>
            <a:pPr lvl="1"/>
            <a:r>
              <a:rPr lang="cs-CZ" dirty="0"/>
              <a:t>svěření archiválie do odborné péče archivu nebo kulturně vědecké instituce bez změny vlastníka</a:t>
            </a:r>
          </a:p>
          <a:p>
            <a:pPr lvl="1"/>
            <a:r>
              <a:rPr lang="cs-CZ" dirty="0"/>
              <a:t>depozitní smlouva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112568" cy="864096"/>
          </a:xfrm>
        </p:spPr>
        <p:txBody>
          <a:bodyPr>
            <a:normAutofit/>
          </a:bodyPr>
          <a:lstStyle/>
          <a:p>
            <a:r>
              <a:rPr lang="cs-CZ" dirty="0"/>
              <a:t>Evidenční listy NAD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157592" cy="532859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číslo archivu nebo kulturně vědecké instituce z číselníku archivů</a:t>
            </a:r>
          </a:p>
          <a:p>
            <a:r>
              <a:rPr lang="cs-CZ" dirty="0"/>
              <a:t>údaje o vlastnících nebo držitelích archiválií</a:t>
            </a:r>
          </a:p>
          <a:p>
            <a:r>
              <a:rPr lang="cs-CZ" dirty="0"/>
              <a:t>jedinečné číslo evidenčního listu</a:t>
            </a:r>
          </a:p>
          <a:p>
            <a:r>
              <a:rPr lang="cs-CZ" dirty="0"/>
              <a:t>název archivního souboru</a:t>
            </a:r>
          </a:p>
          <a:p>
            <a:r>
              <a:rPr lang="cs-CZ" dirty="0"/>
              <a:t>evidenční status archivního souboru</a:t>
            </a:r>
          </a:p>
          <a:p>
            <a:pPr lvl="1"/>
            <a:r>
              <a:rPr lang="cs-CZ" dirty="0"/>
              <a:t>vyjadřuje vztah archivu k evidovaným archiváliím</a:t>
            </a:r>
          </a:p>
          <a:p>
            <a:r>
              <a:rPr lang="cs-CZ" dirty="0"/>
              <a:t>časový rozsah archiválií archivního souboru</a:t>
            </a:r>
          </a:p>
          <a:p>
            <a:r>
              <a:rPr lang="cs-CZ" dirty="0"/>
              <a:t>datum vyplnění a podepsání evidenčního listu</a:t>
            </a:r>
          </a:p>
          <a:p>
            <a:pPr lvl="1"/>
            <a:r>
              <a:rPr lang="cs-CZ" dirty="0"/>
              <a:t>datum poslední změny na evidenčním listu</a:t>
            </a:r>
          </a:p>
          <a:p>
            <a:r>
              <a:rPr lang="cs-CZ" dirty="0"/>
              <a:t>údaje o přístupnosti archivního souboru pro nahlížení</a:t>
            </a:r>
          </a:p>
          <a:p>
            <a:r>
              <a:rPr lang="cs-CZ" dirty="0"/>
              <a:t>metráž archivního souboru</a:t>
            </a:r>
          </a:p>
          <a:p>
            <a:pPr lvl="1"/>
            <a:r>
              <a:rPr lang="cs-CZ" dirty="0"/>
              <a:t>u digitálních archiválií velikost v bytech</a:t>
            </a:r>
          </a:p>
          <a:p>
            <a:r>
              <a:rPr lang="cs-CZ" dirty="0"/>
              <a:t>stav zachování archivního souboru</a:t>
            </a:r>
          </a:p>
          <a:p>
            <a:pPr lvl="1"/>
            <a:r>
              <a:rPr lang="cs-CZ" dirty="0"/>
              <a:t>úplnost, fyzický stav, charakter poškození</a:t>
            </a:r>
          </a:p>
          <a:p>
            <a:r>
              <a:rPr lang="cs-CZ" dirty="0"/>
              <a:t>číslo skupiny tematické evidence a tematický popis</a:t>
            </a:r>
          </a:p>
          <a:p>
            <a:r>
              <a:rPr lang="cs-CZ" dirty="0"/>
              <a:t>místo vzniku a místo uložení</a:t>
            </a:r>
          </a:p>
          <a:p>
            <a:r>
              <a:rPr lang="cs-CZ" dirty="0"/>
              <a:t>evidenční jednotky</a:t>
            </a:r>
          </a:p>
          <a:p>
            <a:r>
              <a:rPr lang="cs-CZ" dirty="0"/>
              <a:t>archivní pomůcky</a:t>
            </a:r>
          </a:p>
          <a:p>
            <a:pPr lvl="1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906888" cy="792088"/>
          </a:xfrm>
        </p:spPr>
        <p:txBody>
          <a:bodyPr/>
          <a:lstStyle/>
          <a:p>
            <a:r>
              <a:rPr lang="cs-CZ" dirty="0"/>
              <a:t>Evidenční listy NAD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údaje o přítomnosti AKP nebo NKP ve fondu</a:t>
            </a:r>
          </a:p>
          <a:p>
            <a:r>
              <a:rPr lang="cs-CZ" dirty="0"/>
              <a:t>označení původce dobovým názvem</a:t>
            </a:r>
          </a:p>
          <a:p>
            <a:r>
              <a:rPr lang="cs-CZ" dirty="0"/>
              <a:t>přírůstky a úbytky archivního souboru</a:t>
            </a:r>
          </a:p>
          <a:p>
            <a:r>
              <a:rPr lang="cs-CZ" dirty="0"/>
              <a:t>údaje o výběru archiválií ve skartačním/</a:t>
            </a:r>
            <a:r>
              <a:rPr lang="cs-CZ" dirty="0" err="1"/>
              <a:t>mimoskartačním</a:t>
            </a:r>
            <a:r>
              <a:rPr lang="cs-CZ" dirty="0"/>
              <a:t> řízení</a:t>
            </a:r>
          </a:p>
          <a:p>
            <a:r>
              <a:rPr lang="cs-CZ" dirty="0"/>
              <a:t>údaje o archiváliích náležejících do archivního souboru, uložených v jiných archivech</a:t>
            </a:r>
          </a:p>
          <a:p>
            <a:r>
              <a:rPr lang="cs-CZ" dirty="0"/>
              <a:t>údaje o literatuře o archivním souboru</a:t>
            </a:r>
          </a:p>
          <a:p>
            <a:pPr lvl="1"/>
            <a:r>
              <a:rPr lang="cs-CZ" dirty="0"/>
              <a:t>obsah, dějiny, edice</a:t>
            </a:r>
          </a:p>
          <a:p>
            <a:r>
              <a:rPr lang="cs-CZ" dirty="0"/>
              <a:t>informace o opatřeních</a:t>
            </a:r>
          </a:p>
          <a:p>
            <a:r>
              <a:rPr lang="cs-CZ" dirty="0"/>
              <a:t>údaje o omezení přístupnosti</a:t>
            </a:r>
          </a:p>
          <a:p>
            <a:pPr lvl="1"/>
            <a:r>
              <a:rPr lang="cs-CZ" dirty="0"/>
              <a:t>archiválie v úschově</a:t>
            </a:r>
          </a:p>
          <a:p>
            <a:r>
              <a:rPr lang="cs-CZ" dirty="0"/>
              <a:t>údaje o smlouvách</a:t>
            </a:r>
          </a:p>
          <a:p>
            <a:pPr lvl="1"/>
            <a:r>
              <a:rPr lang="cs-CZ" dirty="0"/>
              <a:t>archiválie uložené mimo archiv</a:t>
            </a:r>
          </a:p>
          <a:p>
            <a:r>
              <a:rPr lang="cs-CZ" dirty="0"/>
              <a:t>datum předání a místo uložení předaného archivního souboru</a:t>
            </a:r>
          </a:p>
          <a:p>
            <a:pPr lvl="1"/>
            <a:r>
              <a:rPr lang="cs-CZ" dirty="0"/>
              <a:t>archiválie předané vlastníkům</a:t>
            </a:r>
          </a:p>
          <a:p>
            <a:r>
              <a:rPr lang="cs-CZ" dirty="0"/>
              <a:t>jméno zpracovatele evidenčního listu</a:t>
            </a:r>
          </a:p>
          <a:p>
            <a:r>
              <a:rPr lang="cs-CZ" dirty="0"/>
              <a:t>jméno operátora záznamu evidenčního listu</a:t>
            </a:r>
          </a:p>
          <a:p>
            <a:r>
              <a:rPr lang="cs-CZ" dirty="0"/>
              <a:t>značka archivního fondu, pokud je zavedena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968552" cy="1152128"/>
          </a:xfrm>
        </p:spPr>
        <p:txBody>
          <a:bodyPr/>
          <a:lstStyle/>
          <a:p>
            <a:r>
              <a:rPr lang="cs-CZ" dirty="0"/>
              <a:t>Evidenční listy NAD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nejsou tiskovým výstupem, vyplňují se hůlkovým písmem perem nebo na psacím stroji kvůli zachování čitelnosti</a:t>
            </a:r>
          </a:p>
          <a:p>
            <a:r>
              <a:rPr lang="cs-CZ" dirty="0"/>
              <a:t>tiskové výstupy se nahrazují vždy aktuálním zněním</a:t>
            </a:r>
          </a:p>
          <a:p>
            <a:r>
              <a:rPr lang="cs-CZ" dirty="0"/>
              <a:t>vyřazené evidenční listy se škrtnou po celé délce a ponechávají se ve spisovně archivu a ukládají se do spisu o archivním souboru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  <a:effectLst>
            <a:innerShdw blurRad="63500" dist="50800" dir="5400000">
              <a:schemeClr val="accent2">
                <a:lumMod val="75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cs-CZ" dirty="0"/>
              <a:t>Zákon č. 499/2004 Sb. o archivnictví a spisové službě v platném znění</a:t>
            </a:r>
          </a:p>
          <a:p>
            <a:pPr lvl="1"/>
            <a:r>
              <a:rPr lang="cs-CZ" dirty="0"/>
              <a:t>§ 1 </a:t>
            </a:r>
          </a:p>
          <a:p>
            <a:pPr lvl="2"/>
            <a:r>
              <a:rPr lang="cs-CZ" dirty="0"/>
              <a:t>a) výběr a evidence archiválií</a:t>
            </a:r>
          </a:p>
          <a:p>
            <a:pPr lvl="1"/>
            <a:r>
              <a:rPr lang="cs-CZ" dirty="0"/>
              <a:t>§ 2 </a:t>
            </a:r>
          </a:p>
          <a:p>
            <a:pPr lvl="2"/>
            <a:r>
              <a:rPr lang="cs-CZ" dirty="0"/>
              <a:t>vymezení pojmů</a:t>
            </a:r>
          </a:p>
          <a:p>
            <a:pPr lvl="1"/>
            <a:r>
              <a:rPr lang="cs-CZ" dirty="0"/>
              <a:t>§ 3 až § 15 </a:t>
            </a:r>
          </a:p>
          <a:p>
            <a:pPr lvl="2"/>
            <a:r>
              <a:rPr lang="cs-CZ" dirty="0"/>
              <a:t>výběr archiválií </a:t>
            </a:r>
          </a:p>
          <a:p>
            <a:pPr lvl="1"/>
            <a:r>
              <a:rPr lang="cs-CZ" dirty="0"/>
              <a:t>§ 16 až § 18 </a:t>
            </a:r>
          </a:p>
          <a:p>
            <a:pPr lvl="2"/>
            <a:r>
              <a:rPr lang="cs-CZ" dirty="0"/>
              <a:t>evidence archiválií </a:t>
            </a:r>
          </a:p>
          <a:p>
            <a:r>
              <a:rPr lang="cs-CZ" dirty="0"/>
              <a:t>Vyhláška č. 645/2004 Sb.</a:t>
            </a:r>
          </a:p>
          <a:p>
            <a:pPr lvl="1"/>
            <a:r>
              <a:rPr lang="cs-CZ" dirty="0"/>
              <a:t>prováděcí vyhláška</a:t>
            </a:r>
          </a:p>
          <a:p>
            <a:pPr lvl="1"/>
            <a:r>
              <a:rPr lang="cs-CZ" dirty="0"/>
              <a:t>evidence archiválií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enování0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091448" cy="4324350"/>
          </a:xfrm>
        </p:spPr>
      </p:pic>
      <p:pic>
        <p:nvPicPr>
          <p:cNvPr id="5" name="Zástupný symbol pro obsah 3" descr="skenování0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8525" y="836712"/>
            <a:ext cx="5175475" cy="4324350"/>
          </a:xfrm>
          <a:prstGeom prst="rect">
            <a:avLst/>
          </a:prstGeom>
        </p:spPr>
      </p:pic>
      <p:pic>
        <p:nvPicPr>
          <p:cNvPr id="6" name="Zástupný symbol pro obsah 5" descr="skenování0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4738390" cy="4018974"/>
          </a:xfrm>
          <a:prstGeom prst="rect">
            <a:avLst/>
          </a:prstGeom>
        </p:spPr>
      </p:pic>
      <p:pic>
        <p:nvPicPr>
          <p:cNvPr id="8" name="Zástupný symbol pro obsah 7" descr="skenování0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1994" y="2821682"/>
            <a:ext cx="5612006" cy="403631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71600" y="5661248"/>
            <a:ext cx="30963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Spis o fondu –</a:t>
            </a:r>
          </a:p>
          <a:p>
            <a:pPr algn="ctr"/>
            <a:r>
              <a:rPr lang="cs-CZ" dirty="0"/>
              <a:t>evidenční karty č. 304</a:t>
            </a:r>
          </a:p>
          <a:p>
            <a:pPr algn="ctr"/>
            <a:r>
              <a:rPr lang="cs-CZ" dirty="0"/>
              <a:t> fond J 15 – JZD Mír </a:t>
            </a:r>
            <a:r>
              <a:rPr lang="cs-CZ" dirty="0" err="1"/>
              <a:t>Tuřany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sah 3" descr="skenování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4399995" cy="6192688"/>
          </a:xfrm>
          <a:prstGeom prst="rect">
            <a:avLst/>
          </a:prstGeom>
        </p:spPr>
      </p:pic>
      <p:pic>
        <p:nvPicPr>
          <p:cNvPr id="11" name="Zástupný symbol pro obsah 10" descr="skenování00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9900" y="332657"/>
            <a:ext cx="4454588" cy="6192687"/>
          </a:xfrm>
        </p:spPr>
      </p:pic>
      <p:sp>
        <p:nvSpPr>
          <p:cNvPr id="12" name="Obdélník 11"/>
          <p:cNvSpPr/>
          <p:nvPr/>
        </p:nvSpPr>
        <p:spPr>
          <a:xfrm>
            <a:off x="4788024" y="5877272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Současná </a:t>
            </a:r>
            <a:r>
              <a:rPr lang="cs-CZ" dirty="0" err="1"/>
              <a:t>ev</a:t>
            </a:r>
            <a:r>
              <a:rPr lang="cs-CZ" dirty="0"/>
              <a:t>. karta č. 304</a:t>
            </a:r>
          </a:p>
          <a:p>
            <a:pPr algn="ctr"/>
            <a:r>
              <a:rPr lang="cs-CZ" dirty="0"/>
              <a:t> fond J 15 – JZD Mír </a:t>
            </a:r>
            <a:r>
              <a:rPr lang="cs-CZ" dirty="0" err="1"/>
              <a:t>Tuřany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cs-CZ" dirty="0"/>
              <a:t>Evidence NAD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cs-CZ" dirty="0"/>
              <a:t>vyřazení z evidence NAD</a:t>
            </a:r>
          </a:p>
          <a:p>
            <a:pPr lvl="1"/>
            <a:r>
              <a:rPr lang="cs-CZ" dirty="0"/>
              <a:t>na návrh zřizovatele archivu podaný ministerstvu</a:t>
            </a:r>
          </a:p>
          <a:p>
            <a:pPr lvl="2"/>
            <a:r>
              <a:rPr lang="cs-CZ" dirty="0"/>
              <a:t>u archivního fondu nebo archivní sbírky z důvodu přehodnocení jejího významu</a:t>
            </a:r>
          </a:p>
          <a:p>
            <a:pPr lvl="2"/>
            <a:r>
              <a:rPr lang="cs-CZ" dirty="0"/>
              <a:t>u archivního fondu, archivní sbírky nebo archiválie z důvodu zničení </a:t>
            </a:r>
          </a:p>
          <a:p>
            <a:pPr lvl="4"/>
            <a:r>
              <a:rPr lang="cs-CZ" dirty="0"/>
              <a:t>platí i pro digitální podobu – narušení obsahu, ztráta čitelnosti, ztráta </a:t>
            </a:r>
            <a:r>
              <a:rPr lang="cs-CZ" dirty="0" err="1"/>
              <a:t>metadat</a:t>
            </a:r>
            <a:endParaRPr lang="cs-CZ" dirty="0"/>
          </a:p>
          <a:p>
            <a:pPr lvl="2"/>
            <a:r>
              <a:rPr lang="cs-CZ" dirty="0"/>
              <a:t>u archivního fondu, archivní sbírky nebo archiválie z důvodu vydání do zahraničí</a:t>
            </a:r>
          </a:p>
          <a:p>
            <a:pPr lvl="1"/>
            <a:r>
              <a:rPr lang="cs-CZ" dirty="0"/>
              <a:t>konečné rozhodnutí ministerstva vnitra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cs-CZ" dirty="0"/>
              <a:t>Vymezení pojmů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péče o archiválie</a:t>
            </a:r>
          </a:p>
          <a:p>
            <a:pPr lvl="1"/>
            <a:r>
              <a:rPr lang="cs-CZ" dirty="0"/>
              <a:t>výběr, evidence, ochrana, archivní zpracování, uložení a zpřístupnění archiválií</a:t>
            </a:r>
          </a:p>
          <a:p>
            <a:r>
              <a:rPr lang="cs-CZ" dirty="0"/>
              <a:t>původce</a:t>
            </a:r>
          </a:p>
          <a:p>
            <a:pPr lvl="1"/>
            <a:r>
              <a:rPr lang="cs-CZ" dirty="0"/>
              <a:t>každý, z jehož činnosti dokument vznikl</a:t>
            </a:r>
          </a:p>
          <a:p>
            <a:pPr lvl="2"/>
            <a:r>
              <a:rPr lang="cs-CZ" dirty="0"/>
              <a:t>za dokument vzniklý z činnosti původce se považuje i ten, který byl původci doručen nebo jinak předán</a:t>
            </a:r>
          </a:p>
          <a:p>
            <a:r>
              <a:rPr lang="cs-CZ" dirty="0"/>
              <a:t>dokument</a:t>
            </a:r>
          </a:p>
          <a:p>
            <a:pPr lvl="1"/>
            <a:r>
              <a:rPr lang="cs-CZ" dirty="0"/>
              <a:t>každá písemná, obrazová, zvuková nebo jiná zaznamenaná informace (analogová či digitální), která byla vytvořena původcem nebo byla původci doručena</a:t>
            </a:r>
          </a:p>
          <a:p>
            <a:r>
              <a:rPr lang="cs-CZ" dirty="0"/>
              <a:t>archiválie</a:t>
            </a:r>
          </a:p>
          <a:p>
            <a:pPr lvl="1"/>
            <a:r>
              <a:rPr lang="cs-CZ" dirty="0"/>
              <a:t>dokument, který byl vzhledem k době vzniku, obsahu, původu, vnějším znakům a trvalé hodnotě dané politickým, hospodářským, právním, historickým, kulturním, vědeckým nebo informačním významem vybrán ve veřejném zájmu k trvalému uchování a byl vzat do evidence archiválií</a:t>
            </a:r>
          </a:p>
          <a:p>
            <a:pPr lvl="1"/>
            <a:r>
              <a:rPr lang="cs-CZ" dirty="0"/>
              <a:t>archiváliemi jsou i pečetidla, razítka a jiné hmotné předměty související s archivním fondem či s archivní sbírkou, které byly vzhledem k době vzniku, obsahu, původu, vnějším znakům a trvalé hodnotě dané politickým, hospodářským, právním, historickým, kulturním, vědeckým nebo informačním významem vybrány a vzaty do evidence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výběr archiválií</a:t>
            </a:r>
          </a:p>
          <a:p>
            <a:pPr lvl="1"/>
            <a:r>
              <a:rPr lang="cs-CZ" dirty="0"/>
              <a:t>posouzení hodnoty dokumentů a rozhodnutí o jejich vybrání za archiválie a zařazení do evidence archiválií</a:t>
            </a:r>
          </a:p>
          <a:p>
            <a:r>
              <a:rPr lang="cs-CZ" dirty="0"/>
              <a:t>archivní fond</a:t>
            </a:r>
          </a:p>
          <a:p>
            <a:pPr lvl="1"/>
            <a:r>
              <a:rPr lang="cs-CZ" dirty="0"/>
              <a:t>soubor archiválií, který vznikl výběrem dokumentů vytvořených z činnosti původce</a:t>
            </a:r>
          </a:p>
          <a:p>
            <a:r>
              <a:rPr lang="cs-CZ" dirty="0"/>
              <a:t>archivní sbírka</a:t>
            </a:r>
          </a:p>
          <a:p>
            <a:pPr lvl="1"/>
            <a:r>
              <a:rPr lang="cs-CZ" dirty="0"/>
              <a:t>soubor archiválií navzájem propojených jedním nebo několika společnými znaky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</p:spPr>
        <p:txBody>
          <a:bodyPr>
            <a:normAutofit fontScale="90000"/>
          </a:bodyPr>
          <a:lstStyle/>
          <a:p>
            <a:br>
              <a:rPr lang="cs-CZ" sz="3600" dirty="0"/>
            </a:br>
            <a:r>
              <a:rPr lang="cs-CZ" sz="3600" dirty="0"/>
              <a:t>Povinnost uchovávat dokumenty a umožnit výběr archiválií mají</a:t>
            </a:r>
            <a:br>
              <a:rPr lang="cs-CZ" sz="3600" dirty="0"/>
            </a:b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5172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sz="2600" dirty="0"/>
          </a:p>
          <a:p>
            <a:pPr lvl="1">
              <a:buNone/>
            </a:pPr>
            <a:r>
              <a:rPr lang="cs-CZ" sz="2800" b="1" dirty="0"/>
              <a:t>veřejnoprávní původci</a:t>
            </a:r>
            <a:endParaRPr lang="cs-CZ" sz="2800" dirty="0"/>
          </a:p>
          <a:p>
            <a:pPr lvl="2"/>
            <a:r>
              <a:rPr lang="cs-CZ" dirty="0"/>
              <a:t>organizační složky státu</a:t>
            </a:r>
          </a:p>
          <a:p>
            <a:pPr lvl="2"/>
            <a:r>
              <a:rPr lang="cs-CZ" dirty="0"/>
              <a:t>ozbrojené síly</a:t>
            </a:r>
          </a:p>
          <a:p>
            <a:pPr lvl="2"/>
            <a:r>
              <a:rPr lang="cs-CZ" dirty="0"/>
              <a:t>bezpečnostní sbory</a:t>
            </a:r>
          </a:p>
          <a:p>
            <a:pPr lvl="2"/>
            <a:r>
              <a:rPr lang="cs-CZ" dirty="0"/>
              <a:t>státní příspěvkové organizace</a:t>
            </a:r>
          </a:p>
          <a:p>
            <a:pPr lvl="2"/>
            <a:r>
              <a:rPr lang="cs-CZ" dirty="0"/>
              <a:t>státní podniky</a:t>
            </a:r>
          </a:p>
          <a:p>
            <a:pPr lvl="2"/>
            <a:r>
              <a:rPr lang="cs-CZ" dirty="0"/>
              <a:t>územní samosprávné celky</a:t>
            </a:r>
          </a:p>
          <a:p>
            <a:pPr lvl="2"/>
            <a:r>
              <a:rPr lang="cs-CZ" dirty="0"/>
              <a:t>organizační složky územních samosprávných celků (příloha č. 1 a 2)</a:t>
            </a:r>
          </a:p>
          <a:p>
            <a:pPr lvl="2"/>
            <a:r>
              <a:rPr lang="cs-CZ" dirty="0"/>
              <a:t>právnické osoby zřízené nebo založené územními samosprávnými celky (příloha č. 1 a 2)</a:t>
            </a:r>
          </a:p>
          <a:p>
            <a:pPr lvl="2"/>
            <a:r>
              <a:rPr lang="cs-CZ" dirty="0"/>
              <a:t>vysoké školy</a:t>
            </a:r>
          </a:p>
          <a:p>
            <a:pPr lvl="2"/>
            <a:r>
              <a:rPr lang="cs-CZ" dirty="0"/>
              <a:t>školy a školská zařízení s výjimkou mateřských škol, výchovných a ubytovacích zařízení a zařízení školního stravování</a:t>
            </a:r>
          </a:p>
          <a:p>
            <a:pPr lvl="2"/>
            <a:r>
              <a:rPr lang="cs-CZ" dirty="0"/>
              <a:t>zdravotní pojišťovny</a:t>
            </a:r>
          </a:p>
          <a:p>
            <a:pPr lvl="2"/>
            <a:r>
              <a:rPr lang="cs-CZ" dirty="0"/>
              <a:t>veřejné výzkumné organizace</a:t>
            </a:r>
          </a:p>
          <a:p>
            <a:pPr lvl="2"/>
            <a:r>
              <a:rPr lang="cs-CZ" dirty="0"/>
              <a:t>právnické osoby zřízené zákonem</a:t>
            </a:r>
          </a:p>
          <a:p>
            <a:pPr lvl="1">
              <a:buNone/>
            </a:pPr>
            <a:r>
              <a:rPr lang="cs-CZ" dirty="0"/>
              <a:t>		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sz="1600" dirty="0"/>
            </a:br>
            <a:br>
              <a:rPr lang="cs-CZ" sz="1600" dirty="0"/>
            </a:br>
            <a:br>
              <a:rPr lang="cs-CZ" sz="1600" dirty="0"/>
            </a:br>
            <a:br>
              <a:rPr lang="cs-CZ" sz="1600" dirty="0"/>
            </a:br>
            <a:br>
              <a:rPr lang="cs-CZ" sz="1600" dirty="0"/>
            </a:b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dokumenty uvedené v příloze č. 1 </a:t>
            </a:r>
            <a:br>
              <a:rPr lang="cs-CZ" sz="1600" dirty="0"/>
            </a:br>
            <a:r>
              <a:rPr lang="cs-CZ" sz="1600" dirty="0"/>
              <a:t>mají za povinnost uchovávat:</a:t>
            </a:r>
            <a:br>
              <a:rPr lang="cs-CZ" sz="1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2"/>
          </p:nvPr>
        </p:nvSpPr>
        <p:spPr>
          <a:xfrm>
            <a:off x="5004048" y="1700808"/>
            <a:ext cx="4139952" cy="5071655"/>
          </a:xfrm>
        </p:spPr>
        <p:txBody>
          <a:bodyPr/>
          <a:lstStyle/>
          <a:p>
            <a:r>
              <a:rPr lang="cs-CZ" sz="2300" b="1" dirty="0">
                <a:solidFill>
                  <a:schemeClr val="accent2">
                    <a:lumMod val="75000"/>
                  </a:schemeClr>
                </a:solidFill>
              </a:rPr>
              <a:t>soukromoprávní původci</a:t>
            </a:r>
          </a:p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352044" indent="-342900">
              <a:buFont typeface="Wingdings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obchodní společnosti a družstva s výjimkou bytových družstev</a:t>
            </a:r>
          </a:p>
          <a:p>
            <a:pPr marL="352044" indent="-342900">
              <a:buFont typeface="Wingdings" pitchFamily="2" charset="2"/>
              <a:buChar char="q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352044" indent="-342900">
              <a:buFont typeface="Wingdings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politické strany, politická hnutí, spolky, odborové organizace,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organizace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zaměstnavatelů, církve, náboženské společnosti, profesní komory, nadace, nadační fondy, ústavy a obecně prospěšné společnosti</a:t>
            </a:r>
          </a:p>
          <a:p>
            <a:pPr marL="352044" indent="-342900">
              <a:buFont typeface="Wingdings" pitchFamily="2" charset="2"/>
              <a:buChar char="q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352044" indent="-342900">
              <a:buFont typeface="Wingdings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notáři</a:t>
            </a:r>
          </a:p>
          <a:p>
            <a:pPr marL="352044" indent="-342900">
              <a:buFont typeface="Wingdings" pitchFamily="2" charset="2"/>
              <a:buChar char="q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352044" indent="-342900">
              <a:buFont typeface="Wingdings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právní nástupci veřejnoprávních a soukromoprávních původců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12" name="Zástupný symbol pro obsah 3" descr="priloha1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6603" y="776288"/>
            <a:ext cx="4633819" cy="5851525"/>
          </a:xfrm>
          <a:prstGeom prst="rect">
            <a:avLst/>
          </a:prstGeom>
        </p:spPr>
      </p:pic>
      <p:sp>
        <p:nvSpPr>
          <p:cNvPr id="13" name="Šipka doleva 12"/>
          <p:cNvSpPr/>
          <p:nvPr/>
        </p:nvSpPr>
        <p:spPr>
          <a:xfrm>
            <a:off x="4860032" y="98072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provádí archiv podle své působnosti</a:t>
            </a:r>
          </a:p>
          <a:p>
            <a:r>
              <a:rPr lang="cs-CZ" dirty="0"/>
              <a:t>kritériem výběru archiválií je trvalá hodnota dokumentu vzhledem k </a:t>
            </a:r>
          </a:p>
          <a:p>
            <a:pPr lvl="1"/>
            <a:r>
              <a:rPr lang="cs-CZ" dirty="0"/>
              <a:t>době vzniku</a:t>
            </a:r>
          </a:p>
          <a:p>
            <a:pPr lvl="2"/>
            <a:r>
              <a:rPr lang="cs-CZ" dirty="0"/>
              <a:t>dokumenty vzniklé do roku 1850</a:t>
            </a:r>
          </a:p>
          <a:p>
            <a:pPr lvl="2"/>
            <a:r>
              <a:rPr lang="cs-CZ" dirty="0"/>
              <a:t>dokumenty z oborů průmyslové a zemědělské výroby, úvěrové soustavy, pojišťovnictví, finančního a důlního podnikání, patenty a vynálezy vzniklé do roku 1900</a:t>
            </a:r>
          </a:p>
          <a:p>
            <a:pPr lvl="2"/>
            <a:r>
              <a:rPr lang="cs-CZ" dirty="0"/>
              <a:t>fotografické záznamy vzniklé do roku 1900</a:t>
            </a:r>
          </a:p>
          <a:p>
            <a:pPr lvl="2"/>
            <a:r>
              <a:rPr lang="cs-CZ" dirty="0"/>
              <a:t>zvukové záznamy vzniklé do roku 1930</a:t>
            </a:r>
          </a:p>
          <a:p>
            <a:pPr lvl="2"/>
            <a:r>
              <a:rPr lang="cs-CZ" dirty="0"/>
              <a:t>filmové záznamy vzniklé do roku 1930</a:t>
            </a:r>
          </a:p>
          <a:p>
            <a:pPr lvl="1"/>
            <a:r>
              <a:rPr lang="cs-CZ" dirty="0"/>
              <a:t>obsahu</a:t>
            </a:r>
          </a:p>
          <a:p>
            <a:pPr lvl="2"/>
            <a:r>
              <a:rPr lang="cs-CZ" dirty="0"/>
              <a:t>dokumenty s trvalou hodnotou danou politickým, hospodářským, právním, historickým, kulturním, vědeckým nebo informačním významem</a:t>
            </a:r>
          </a:p>
          <a:p>
            <a:pPr lvl="4"/>
            <a:r>
              <a:rPr lang="cs-CZ" dirty="0"/>
              <a:t>k výběru musí být vždy předloženy dokumenty z přílohy č. 2</a:t>
            </a:r>
          </a:p>
          <a:p>
            <a:pPr lvl="1"/>
            <a:r>
              <a:rPr lang="cs-CZ" dirty="0"/>
              <a:t>původu</a:t>
            </a:r>
          </a:p>
          <a:p>
            <a:pPr lvl="2"/>
            <a:r>
              <a:rPr lang="cs-CZ" dirty="0"/>
              <a:t>dokumenty s trvalou hodnotou vzhledem k významu, funkci nebo postavení jejich původce</a:t>
            </a:r>
          </a:p>
          <a:p>
            <a:pPr lvl="1"/>
            <a:r>
              <a:rPr lang="cs-CZ" dirty="0"/>
              <a:t>vnějším znakům</a:t>
            </a:r>
          </a:p>
          <a:p>
            <a:pPr lvl="2"/>
            <a:r>
              <a:rPr lang="cs-CZ" dirty="0"/>
              <a:t>dokumenty s trvalou hodnotou vzhledem k jejich výtvarné hodnotě, jazyku, písmu, psací látce, způsobu vyhotovení, případně dalším vlastnostem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riloh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860032" y="692696"/>
            <a:ext cx="4176464" cy="6165304"/>
          </a:xfrm>
        </p:spPr>
        <p:txBody>
          <a:bodyPr/>
          <a:lstStyle/>
          <a:p>
            <a:pPr>
              <a:buNone/>
            </a:pPr>
            <a:r>
              <a:rPr lang="cs-CZ" dirty="0"/>
              <a:t>		</a:t>
            </a:r>
            <a:r>
              <a:rPr lang="cs-CZ" sz="2200" dirty="0"/>
              <a:t>dokumenty, </a:t>
            </a:r>
          </a:p>
          <a:p>
            <a:pPr>
              <a:buNone/>
            </a:pPr>
            <a:r>
              <a:rPr lang="cs-CZ" sz="2200" dirty="0"/>
              <a:t>		které budou podle 	obsahu vždy předloženy 	k výběru za archiválie</a:t>
            </a:r>
          </a:p>
          <a:p>
            <a:endParaRPr lang="cs-CZ" dirty="0"/>
          </a:p>
        </p:txBody>
      </p:sp>
      <p:pic>
        <p:nvPicPr>
          <p:cNvPr id="7" name="Zástupný symbol pro obsah 3" descr="priloha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4355976" cy="1988840"/>
          </a:xfrm>
          <a:prstGeom prst="rect">
            <a:avLst/>
          </a:prstGeom>
        </p:spPr>
      </p:pic>
      <p:sp>
        <p:nvSpPr>
          <p:cNvPr id="10" name="Šipka doleva 9"/>
          <p:cNvSpPr/>
          <p:nvPr/>
        </p:nvSpPr>
        <p:spPr>
          <a:xfrm>
            <a:off x="4860032" y="764704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730</TotalTime>
  <Words>1740</Words>
  <Application>Microsoft Office PowerPoint</Application>
  <PresentationFormat>Předvádění na obrazovce (4:3)</PresentationFormat>
  <Paragraphs>243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Georgia</vt:lpstr>
      <vt:lpstr>Trebuchet MS</vt:lpstr>
      <vt:lpstr>Wingdings</vt:lpstr>
      <vt:lpstr>Wingdings 2</vt:lpstr>
      <vt:lpstr>Urbanistický</vt:lpstr>
      <vt:lpstr>Archivnictví III</vt:lpstr>
      <vt:lpstr>Výběr a evidence archiválií</vt:lpstr>
      <vt:lpstr>  </vt:lpstr>
      <vt:lpstr>Vymezení pojmů</vt:lpstr>
      <vt:lpstr>Prezentace aplikace PowerPoint</vt:lpstr>
      <vt:lpstr> Povinnost uchovávat dokumenty a umožnit výběr archiválií mají </vt:lpstr>
      <vt:lpstr>                                                    dokumenty uvedené v příloze č. 1  mají za povinnost uchovávat:  </vt:lpstr>
      <vt:lpstr>Výběr archiválií</vt:lpstr>
      <vt:lpstr>Prezentace aplikace PowerPoint</vt:lpstr>
      <vt:lpstr>Výběr archiválií provádí příslušný archiv  </vt:lpstr>
      <vt:lpstr>Skartační řízení</vt:lpstr>
      <vt:lpstr>Skartační řízení</vt:lpstr>
      <vt:lpstr>Výběr archiválií provádí příslušný archiv </vt:lpstr>
      <vt:lpstr>Mimo skartační řízení</vt:lpstr>
      <vt:lpstr>Mimo skartační řízení</vt:lpstr>
      <vt:lpstr>Povinnost mlčenlivosti</vt:lpstr>
      <vt:lpstr>Evidence archiválií</vt:lpstr>
      <vt:lpstr>Základní evidence NAD</vt:lpstr>
      <vt:lpstr>Druhotná evidence NAD</vt:lpstr>
      <vt:lpstr>Ústřední evidence NAD</vt:lpstr>
      <vt:lpstr>Evidence archiválií</vt:lpstr>
      <vt:lpstr>PEvA – program pro evidenci archiválií </vt:lpstr>
      <vt:lpstr>PEvA – program pro evidenci archiválií </vt:lpstr>
      <vt:lpstr>PEvA</vt:lpstr>
      <vt:lpstr>  http://aplikace.mvcr.cz/archivni-fondy-cr/default.aspx</vt:lpstr>
      <vt:lpstr>Evidence přírůstků a úbytků</vt:lpstr>
      <vt:lpstr>Evidenční listy NAD</vt:lpstr>
      <vt:lpstr>Evidenční listy NAD</vt:lpstr>
      <vt:lpstr>Evidenční listy NAD</vt:lpstr>
      <vt:lpstr>Prezentace aplikace PowerPoint</vt:lpstr>
      <vt:lpstr>Prezentace aplikace PowerPoint</vt:lpstr>
      <vt:lpstr>Evidence NAD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Výběr a evidence archiválií</dc:title>
  <dc:creator>Radana Červená</dc:creator>
  <cp:lastModifiedBy>Červená Radana (MMB)</cp:lastModifiedBy>
  <cp:revision>63</cp:revision>
  <dcterms:created xsi:type="dcterms:W3CDTF">2016-04-04T09:25:55Z</dcterms:created>
  <dcterms:modified xsi:type="dcterms:W3CDTF">2020-10-07T14:05:13Z</dcterms:modified>
</cp:coreProperties>
</file>