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76" r:id="rId4"/>
    <p:sldId id="277" r:id="rId5"/>
    <p:sldId id="278" r:id="rId6"/>
    <p:sldId id="274" r:id="rId7"/>
    <p:sldId id="275" r:id="rId8"/>
    <p:sldId id="279" r:id="rId9"/>
    <p:sldId id="280" r:id="rId10"/>
    <p:sldId id="281" r:id="rId11"/>
    <p:sldId id="282" r:id="rId12"/>
    <p:sldId id="259" r:id="rId13"/>
    <p:sldId id="283" r:id="rId14"/>
    <p:sldId id="284" r:id="rId15"/>
    <p:sldId id="287" r:id="rId16"/>
    <p:sldId id="285" r:id="rId17"/>
    <p:sldId id="288" r:id="rId18"/>
    <p:sldId id="289" r:id="rId19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Obdélník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Obdélník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Obdélník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9BC124C5-A6D8-4A67-8E93-91E8AF6E231D}" type="datetimeFigureOut">
              <a:rPr lang="cs-CZ" smtClean="0"/>
              <a:pPr/>
              <a:t>14.10.2020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A5D2E403-EF5F-4FC5-A69D-46656FE99865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8748464" cy="3024335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</a:t>
            </a:r>
            <a:br>
              <a:rPr lang="cs-CZ" dirty="0"/>
            </a:br>
            <a:r>
              <a:rPr lang="cs-CZ" dirty="0"/>
              <a:t>pro zpracování archiválií</a:t>
            </a:r>
            <a:br>
              <a:rPr lang="cs-CZ" dirty="0"/>
            </a:br>
            <a:br>
              <a:rPr lang="cs-CZ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Popis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zásadní činnost pro zpřístupnění archiválií</a:t>
            </a:r>
          </a:p>
          <a:p>
            <a:r>
              <a:rPr lang="cs-CZ" dirty="0"/>
              <a:t>pořádání archiválií</a:t>
            </a:r>
          </a:p>
          <a:p>
            <a:pPr lvl="1"/>
            <a:r>
              <a:rPr lang="cs-CZ" dirty="0"/>
              <a:t>fyzické a logické uspořádání podle příslušného pořádacího schématu a ukládání do ukládacích obalů</a:t>
            </a:r>
          </a:p>
          <a:p>
            <a:r>
              <a:rPr lang="cs-CZ" dirty="0"/>
              <a:t>archivní popis</a:t>
            </a:r>
          </a:p>
          <a:p>
            <a:pPr lvl="1"/>
            <a:r>
              <a:rPr lang="cs-CZ" dirty="0"/>
              <a:t>zpracování veškerých dostupných informací o archivním souboru do podoby informačního systému, umožňujícího zpřístupnění archiválií v reálném i virtuálním (digitálním) prostředí</a:t>
            </a:r>
          </a:p>
          <a:p>
            <a:r>
              <a:rPr lang="cs-CZ" dirty="0"/>
              <a:t>komplexní archivní popis</a:t>
            </a:r>
          </a:p>
          <a:p>
            <a:pPr lvl="1"/>
            <a:r>
              <a:rPr lang="cs-CZ" dirty="0"/>
              <a:t>popis archiválií, který zpřístupňuje jejich obsah, informace o původcích, dokumentující jejich vývoj a existenci v souvislostech, připojení rejstříkových hesel a přístupových bodů, návazných na popis archiválie a popis původce (udržovány v databázi INTERPI) a doplnění o informace k instituci, která o archiválie pečuje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 fontScale="90000"/>
          </a:bodyPr>
          <a:lstStyle/>
          <a:p>
            <a:pPr algn="ctr"/>
            <a:br>
              <a:rPr lang="cs-CZ" dirty="0"/>
            </a:br>
            <a:r>
              <a:rPr lang="cs-CZ" dirty="0"/>
              <a:t>Víceúrovňový popis </a:t>
            </a:r>
            <a:br>
              <a:rPr lang="cs-CZ" dirty="0"/>
            </a:br>
            <a:r>
              <a:rPr lang="cs-CZ" dirty="0"/>
              <a:t>archivního celku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700808"/>
            <a:ext cx="8712968" cy="49685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popis odshora dolů podle logických celků</a:t>
            </a:r>
          </a:p>
          <a:p>
            <a:pPr lvl="1"/>
            <a:r>
              <a:rPr lang="cs-CZ" dirty="0"/>
              <a:t>od nevyššího (archivní fond, sbírka)</a:t>
            </a:r>
          </a:p>
          <a:p>
            <a:pPr lvl="1"/>
            <a:r>
              <a:rPr lang="cs-CZ" dirty="0"/>
              <a:t>nižší podřízené celky (série, nižší série, složky, </a:t>
            </a:r>
            <a:r>
              <a:rPr lang="cs-CZ" dirty="0" err="1"/>
              <a:t>podsložky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jednotlivé archiválie (jednotlivosti, části jednotlivostí)</a:t>
            </a:r>
          </a:p>
          <a:p>
            <a:r>
              <a:rPr lang="cs-CZ" dirty="0"/>
              <a:t>jednotky popisu</a:t>
            </a:r>
          </a:p>
          <a:p>
            <a:pPr lvl="1"/>
            <a:r>
              <a:rPr lang="cs-CZ" dirty="0"/>
              <a:t>archiválie (jejich části) nebo jejich skupiny pojímané jako celek, vyjádřené záznamem v informačním systému archivní pomůcky</a:t>
            </a:r>
          </a:p>
          <a:p>
            <a:r>
              <a:rPr lang="cs-CZ" dirty="0"/>
              <a:t>postupné popisování archivního souboru</a:t>
            </a:r>
          </a:p>
          <a:p>
            <a:pPr lvl="1"/>
            <a:r>
              <a:rPr lang="cs-CZ" dirty="0"/>
              <a:t>informace na nižších úrovních popis neustále konkretizují v souvislosti s postupnou hlubší znalostí zpřístupňovaných archiválií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Jednotky popisu archiválií v archivních pomůckách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628800"/>
            <a:ext cx="8568952" cy="5229200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archivní soubor</a:t>
            </a:r>
          </a:p>
          <a:p>
            <a:pPr lvl="1"/>
            <a:r>
              <a:rPr lang="cs-CZ" dirty="0"/>
              <a:t>archivní fond nebo archivní sbírka</a:t>
            </a:r>
          </a:p>
          <a:p>
            <a:r>
              <a:rPr lang="cs-CZ" dirty="0"/>
              <a:t>série</a:t>
            </a:r>
          </a:p>
          <a:p>
            <a:pPr lvl="1"/>
            <a:r>
              <a:rPr lang="cs-CZ" dirty="0"/>
              <a:t>jednotka popisu, vyjadřující souvislosti mezi skupinami archiválií v rámci archivního souboru</a:t>
            </a:r>
          </a:p>
          <a:p>
            <a:pPr lvl="1"/>
            <a:r>
              <a:rPr lang="cs-CZ" dirty="0"/>
              <a:t>tvořeny zpravidla na základě původní spisové manipulace (podle manipulačních seznamů, organizačního členění původce, způsobu shromažďování  a správy dokumentů) nebo na základě pořádacího schématu, věcné, obsahové nebo formální příbuznosti</a:t>
            </a:r>
          </a:p>
          <a:p>
            <a:r>
              <a:rPr lang="cs-CZ" dirty="0"/>
              <a:t>složka</a:t>
            </a:r>
          </a:p>
          <a:p>
            <a:pPr lvl="1"/>
            <a:r>
              <a:rPr lang="cs-CZ" dirty="0"/>
              <a:t>jednotka popisu, která popisuje archiválie evidované prostřednictvím evidenčních jednotek</a:t>
            </a:r>
          </a:p>
          <a:p>
            <a:pPr lvl="2"/>
            <a:r>
              <a:rPr lang="cs-CZ" dirty="0"/>
              <a:t>karton, fascikl, digitální archivní jednotka (DAJ)</a:t>
            </a:r>
          </a:p>
          <a:p>
            <a:pPr lvl="2"/>
            <a:r>
              <a:rPr lang="cs-CZ" dirty="0"/>
              <a:t>soubory jednotlivostí (soubor fotografií)</a:t>
            </a:r>
          </a:p>
          <a:p>
            <a:r>
              <a:rPr lang="cs-CZ" dirty="0"/>
              <a:t>jednotlivost</a:t>
            </a:r>
          </a:p>
          <a:p>
            <a:pPr lvl="1"/>
            <a:r>
              <a:rPr lang="cs-CZ" dirty="0"/>
              <a:t>jednotka popisu, která popisuje archiválie evidované prostřednictvím evidenčních, případně dílčích evidenčních jednotek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Schéma komplexního archivního popisu</a:t>
            </a:r>
          </a:p>
        </p:txBody>
      </p:sp>
      <p:pic>
        <p:nvPicPr>
          <p:cNvPr id="6" name="Zástupný symbol pro obsah 5" descr="popi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08413"/>
            <a:ext cx="7776864" cy="5349587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2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404664"/>
            <a:ext cx="3360702" cy="4752528"/>
          </a:xfrm>
        </p:spPr>
      </p:pic>
      <p:pic>
        <p:nvPicPr>
          <p:cNvPr id="8" name="Zástupný symbol pro obsah 7" descr="Stránky z Zakladni_pravidla_pro_zpracovani_archivalii_2015-s_cervene_vyznacenymi_zmenami-2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27784" y="1052736"/>
            <a:ext cx="3456384" cy="4887837"/>
          </a:xfrm>
        </p:spPr>
      </p:pic>
      <p:pic>
        <p:nvPicPr>
          <p:cNvPr id="9" name="Zástupný symbol pro obsah 4" descr="Stránky z Zakladni_pravidla_pro_zpracovani_archivalii_2015-s_cervene_vyznacenymi_zmenami-2_Stránka_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96136" y="2123627"/>
            <a:ext cx="3347864" cy="4734374"/>
          </a:xfrm>
          <a:prstGeom prst="rect">
            <a:avLst/>
          </a:prstGeom>
        </p:spPr>
      </p:pic>
      <p:sp>
        <p:nvSpPr>
          <p:cNvPr id="10" name="Elipsa 9"/>
          <p:cNvSpPr/>
          <p:nvPr/>
        </p:nvSpPr>
        <p:spPr>
          <a:xfrm>
            <a:off x="3347864" y="476672"/>
            <a:ext cx="22322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2_Stránka_04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95535" y="548679"/>
            <a:ext cx="3960441" cy="5600647"/>
          </a:xfrm>
        </p:spPr>
      </p:pic>
      <p:pic>
        <p:nvPicPr>
          <p:cNvPr id="6" name="Zástupný symbol pro obsah 5" descr="Stránky z Zakladni_pravidla_pro_zpracovani_archivalii_2015-s_cervene_vyznacenymi_zmenami-2_Stránka_0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716016" y="548680"/>
            <a:ext cx="3950650" cy="5586802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Zástupný symbol pro obsah 14" descr="Stránky z Zakladni_pravidla_pro_zpracovani_archivalii_2015-s_cervene_vyznacenymi_zmenami-2_Stránka_10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2233613"/>
            <a:ext cx="3270088" cy="4624387"/>
          </a:xfrm>
        </p:spPr>
      </p:pic>
      <p:pic>
        <p:nvPicPr>
          <p:cNvPr id="16" name="Zástupný symbol pro obsah 15" descr="Stránky z Zakladni_pravidla_pro_zpracovani_archivalii_2015-s_cervene_vyznacenymi_zmenami-2_Stránka_06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79512" y="116632"/>
            <a:ext cx="3312368" cy="4684177"/>
          </a:xfrm>
        </p:spPr>
      </p:pic>
      <p:pic>
        <p:nvPicPr>
          <p:cNvPr id="17" name="Zástupný symbol pro obsah 4" descr="Stránky z Zakladni_pravidla_pro_zpracovani_archivalii_2015-s_cervene_vyznacenymi_zmenami-2_Stránka_0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347864" y="764704"/>
            <a:ext cx="3106103" cy="4392488"/>
          </a:xfrm>
          <a:prstGeom prst="rect">
            <a:avLst/>
          </a:prstGeom>
        </p:spPr>
      </p:pic>
      <p:pic>
        <p:nvPicPr>
          <p:cNvPr id="18" name="Zástupný symbol pro obsah 6" descr="Stránky z Zakladni_pravidla_pro_zpracovani_archivalii_2015-s_cervene_vyznacenymi_zmenami-2_Stránka_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156176" y="1556792"/>
            <a:ext cx="2987824" cy="4225225"/>
          </a:xfrm>
          <a:prstGeom prst="rect">
            <a:avLst/>
          </a:prstGeom>
        </p:spPr>
      </p:pic>
      <p:sp>
        <p:nvSpPr>
          <p:cNvPr id="20" name="Elipsa 19"/>
          <p:cNvSpPr/>
          <p:nvPr/>
        </p:nvSpPr>
        <p:spPr>
          <a:xfrm>
            <a:off x="4499992" y="6093296"/>
            <a:ext cx="1512168" cy="3326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tiráž</a:t>
            </a:r>
          </a:p>
        </p:txBody>
      </p:sp>
      <p:sp>
        <p:nvSpPr>
          <p:cNvPr id="21" name="Elipsa 20"/>
          <p:cNvSpPr/>
          <p:nvPr/>
        </p:nvSpPr>
        <p:spPr>
          <a:xfrm>
            <a:off x="6300192" y="692696"/>
            <a:ext cx="1944216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inventární soupis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 descr="Stránky z Zakladni_pravidla_pro_zpracovani_archivalii_2015-s_cervene_vyznacenymi_zmenami-4_Stránka_0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1124744"/>
            <a:ext cx="3270088" cy="4624387"/>
          </a:xfrm>
        </p:spPr>
      </p:pic>
      <p:pic>
        <p:nvPicPr>
          <p:cNvPr id="6" name="Zástupný symbol pro obsah 5" descr="Stránky z Zakladni_pravidla_pro_zpracovani_archivalii_2015-s_cervene_vyznacenymi_zmenami-4_Stránka_0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555776" y="1700808"/>
            <a:ext cx="3270088" cy="4624387"/>
          </a:xfrm>
        </p:spPr>
      </p:pic>
      <p:pic>
        <p:nvPicPr>
          <p:cNvPr id="7" name="Zástupný symbol pro obsah 4" descr="Stránky z Zakladni_pravidla_pro_zpracovani_archivalii_2015-s_cervene_vyznacenymi_zmenami-4_Stránka_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132856"/>
            <a:ext cx="3270088" cy="4624387"/>
          </a:xfrm>
          <a:prstGeom prst="rect">
            <a:avLst/>
          </a:prstGeom>
        </p:spPr>
      </p:pic>
      <p:sp>
        <p:nvSpPr>
          <p:cNvPr id="8" name="Elipsa 7"/>
          <p:cNvSpPr/>
          <p:nvPr/>
        </p:nvSpPr>
        <p:spPr>
          <a:xfrm>
            <a:off x="3347864" y="980728"/>
            <a:ext cx="151216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inventář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Zástupný symbol pro obsah 6" descr="Stránky z Zakladni_pravidla_pro_zpracovani_archivalii_2015-s_cervene_vyznacenymi_zmenami-5_Stránka_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51520" y="908720"/>
            <a:ext cx="3270088" cy="4624387"/>
          </a:xfrm>
        </p:spPr>
      </p:pic>
      <p:pic>
        <p:nvPicPr>
          <p:cNvPr id="10" name="Zástupný symbol pro obsah 9" descr="Stránky z Zakladni_pravidla_pro_zpracovani_archivalii_2015-s_cervene_vyznacenymi_zmenami-5_Stránka_2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699792" y="2060848"/>
            <a:ext cx="3270088" cy="4624387"/>
          </a:xfrm>
        </p:spPr>
      </p:pic>
      <p:pic>
        <p:nvPicPr>
          <p:cNvPr id="11" name="Zástupný symbol pro obsah 6" descr="Stránky z Zakladni_pravidla_pro_zpracovani_archivalii_2015-s_cervene_vyznacenymi_zmenami-5_Stránka_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73912" y="908720"/>
            <a:ext cx="3270088" cy="4624387"/>
          </a:xfrm>
          <a:prstGeom prst="rect">
            <a:avLst/>
          </a:prstGeom>
        </p:spPr>
      </p:pic>
      <p:sp>
        <p:nvSpPr>
          <p:cNvPr id="12" name="Elipsa 11"/>
          <p:cNvSpPr/>
          <p:nvPr/>
        </p:nvSpPr>
        <p:spPr>
          <a:xfrm>
            <a:off x="3203848" y="548680"/>
            <a:ext cx="2088232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katalog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8219256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179512" y="1556792"/>
            <a:ext cx="5760640" cy="5301208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první vydání z roku 2013</a:t>
            </a:r>
          </a:p>
          <a:p>
            <a:pPr lvl="1"/>
            <a:r>
              <a:rPr lang="cs-CZ" dirty="0"/>
              <a:t>vytvoření vlastní oborové normy pro popis archiválií včetně metodiky</a:t>
            </a:r>
          </a:p>
          <a:p>
            <a:r>
              <a:rPr lang="cs-CZ" dirty="0"/>
              <a:t>druhé, opravené a rozšířené vydání z roku 2015 </a:t>
            </a:r>
          </a:p>
          <a:p>
            <a:pPr lvl="1"/>
            <a:r>
              <a:rPr lang="cs-CZ" dirty="0"/>
              <a:t>reflektuje změny v rovině legislativní, technické i praktické</a:t>
            </a:r>
          </a:p>
          <a:p>
            <a:pPr lvl="1"/>
            <a:r>
              <a:rPr lang="cs-CZ" dirty="0"/>
              <a:t>odráží zkušenosti z GI NAD 2012–2013</a:t>
            </a:r>
          </a:p>
          <a:p>
            <a:pPr lvl="1"/>
            <a:r>
              <a:rPr lang="cs-CZ" dirty="0"/>
              <a:t>aplikuje nově vymezené evidenční jednotky</a:t>
            </a:r>
          </a:p>
          <a:p>
            <a:pPr lvl="2"/>
            <a:r>
              <a:rPr lang="cs-CZ" dirty="0"/>
              <a:t>nová verze programu </a:t>
            </a:r>
            <a:r>
              <a:rPr lang="cs-CZ" dirty="0" err="1"/>
              <a:t>PEvA</a:t>
            </a:r>
            <a:endParaRPr lang="cs-CZ" dirty="0"/>
          </a:p>
          <a:p>
            <a:pPr lvl="3"/>
            <a:r>
              <a:rPr lang="cs-CZ" dirty="0"/>
              <a:t>evidence podle nových evidenčních jednotek</a:t>
            </a:r>
          </a:p>
          <a:p>
            <a:pPr lvl="3"/>
            <a:r>
              <a:rPr lang="cs-CZ" dirty="0"/>
              <a:t>pokládá základy evidence původců</a:t>
            </a:r>
          </a:p>
          <a:p>
            <a:r>
              <a:rPr lang="cs-CZ" dirty="0"/>
              <a:t>vývoj SW pro zpracování archiválií podle Nových základních pravidel </a:t>
            </a:r>
            <a:r>
              <a:rPr lang="cs-CZ" b="1" dirty="0"/>
              <a:t>ELZA</a:t>
            </a:r>
          </a:p>
          <a:p>
            <a:pPr lvl="1"/>
            <a:endParaRPr lang="cs-CZ" dirty="0"/>
          </a:p>
        </p:txBody>
      </p:sp>
      <p:pic>
        <p:nvPicPr>
          <p:cNvPr id="7" name="Zástupný symbol pro obsah 3" descr="základni pravidl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1052736"/>
            <a:ext cx="2304256" cy="3264767"/>
          </a:xfrm>
          <a:prstGeom prst="rect">
            <a:avLst/>
          </a:prstGeom>
        </p:spPr>
      </p:pic>
      <p:pic>
        <p:nvPicPr>
          <p:cNvPr id="8" name="Zástupný symbol pro obsah 5" descr="skenování00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77002" y="3689648"/>
            <a:ext cx="2266998" cy="3168352"/>
          </a:xfrm>
          <a:prstGeom prst="rect">
            <a:avLst/>
          </a:prstGeom>
        </p:spPr>
      </p:pic>
      <p:sp>
        <p:nvSpPr>
          <p:cNvPr id="6" name="Elipsa 5"/>
          <p:cNvSpPr/>
          <p:nvPr/>
        </p:nvSpPr>
        <p:spPr>
          <a:xfrm>
            <a:off x="7991872" y="5877272"/>
            <a:ext cx="1152128" cy="7200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378 stran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Nová Základní pravidla pro zpracování archiválií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2008–2010 </a:t>
            </a:r>
          </a:p>
          <a:p>
            <a:pPr lvl="1"/>
            <a:r>
              <a:rPr lang="cs-CZ" dirty="0"/>
              <a:t>grantový úkol </a:t>
            </a:r>
            <a:r>
              <a:rPr lang="cs-CZ" b="1" dirty="0"/>
              <a:t>Možnosti a formy zpřístupnění archivních fondů nebo jejich součástí veřejnosti v elektronické podobě </a:t>
            </a:r>
            <a:r>
              <a:rPr lang="cs-CZ" dirty="0"/>
              <a:t>(Miroslav Kunt)</a:t>
            </a:r>
          </a:p>
          <a:p>
            <a:pPr lvl="2"/>
            <a:r>
              <a:rPr lang="cs-CZ" dirty="0"/>
              <a:t>překlad, posouzení a zavedení mezinárodních archivních standardů do českého archivnictví</a:t>
            </a:r>
          </a:p>
          <a:p>
            <a:pPr lvl="2"/>
            <a:r>
              <a:rPr lang="cs-CZ" dirty="0"/>
              <a:t>přeloženy standardy </a:t>
            </a:r>
            <a:r>
              <a:rPr lang="cs-CZ" b="1" dirty="0"/>
              <a:t>ISAD (G)</a:t>
            </a:r>
            <a:r>
              <a:rPr lang="cs-CZ" dirty="0"/>
              <a:t> a </a:t>
            </a:r>
            <a:r>
              <a:rPr lang="cs-CZ" b="1" dirty="0"/>
              <a:t>ISAAR (CPF)</a:t>
            </a:r>
          </a:p>
          <a:p>
            <a:pPr lvl="2"/>
            <a:r>
              <a:rPr lang="cs-CZ" dirty="0"/>
              <a:t>navržen základ textu nových Základních pravidel</a:t>
            </a:r>
          </a:p>
          <a:p>
            <a:r>
              <a:rPr lang="cs-CZ" dirty="0"/>
              <a:t>2010 </a:t>
            </a:r>
          </a:p>
          <a:p>
            <a:pPr lvl="1"/>
            <a:r>
              <a:rPr lang="cs-CZ" dirty="0"/>
              <a:t>zahájena činnost rozšířené pracovní skupiny pro nová Základní pravidla (Michal </a:t>
            </a:r>
            <a:r>
              <a:rPr lang="cs-CZ" dirty="0" err="1"/>
              <a:t>Wanner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projekt sdílené databáze paměťových institucí </a:t>
            </a:r>
            <a:r>
              <a:rPr lang="cs-CZ" b="1" dirty="0"/>
              <a:t>INTERPI</a:t>
            </a:r>
            <a:r>
              <a:rPr lang="cs-CZ" dirty="0"/>
              <a:t> – </a:t>
            </a:r>
            <a:r>
              <a:rPr lang="cs-CZ" dirty="0" err="1"/>
              <a:t>interoperabilita</a:t>
            </a:r>
            <a:r>
              <a:rPr lang="cs-CZ" dirty="0"/>
              <a:t> mezi paměťovými institucemi (NA a NKP)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38138"/>
          </a:xfrm>
        </p:spPr>
        <p:txBody>
          <a:bodyPr>
            <a:noAutofit/>
          </a:bodyPr>
          <a:lstStyle/>
          <a:p>
            <a:pPr algn="ctr"/>
            <a:r>
              <a:rPr lang="cs-CZ" sz="4000" dirty="0"/>
              <a:t>Důvody vzniku </a:t>
            </a:r>
            <a:br>
              <a:rPr lang="cs-CZ" sz="4000" dirty="0"/>
            </a:br>
            <a:r>
              <a:rPr lang="cs-CZ" sz="4000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12776"/>
            <a:ext cx="8496944" cy="5445224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rostoucí vliv mezinárodních norem na archivnictví a archivní popis</a:t>
            </a:r>
          </a:p>
          <a:p>
            <a:pPr lvl="1"/>
            <a:r>
              <a:rPr lang="cs-CZ" dirty="0"/>
              <a:t>potřeba výměny informací se zahraničím</a:t>
            </a:r>
          </a:p>
          <a:p>
            <a:pPr lvl="2"/>
            <a:r>
              <a:rPr lang="cs-CZ" dirty="0"/>
              <a:t>kompatibilita dat, využití mezinárodních standardů EAD a EAC</a:t>
            </a:r>
          </a:p>
          <a:p>
            <a:r>
              <a:rPr lang="cs-CZ" dirty="0"/>
              <a:t>propojení archivů s příbuznými paměťovými institucemi</a:t>
            </a:r>
          </a:p>
          <a:p>
            <a:r>
              <a:rPr lang="cs-CZ" dirty="0"/>
              <a:t>návaznost na státní správu a globální informační systémy</a:t>
            </a:r>
          </a:p>
          <a:p>
            <a:r>
              <a:rPr lang="cs-CZ" dirty="0"/>
              <a:t>reflexe nových informačních technologií (internet)</a:t>
            </a:r>
          </a:p>
          <a:p>
            <a:r>
              <a:rPr lang="cs-CZ" dirty="0"/>
              <a:t>změna náhledu na pojetí archiválie, na vymezení archivních fondů a sbírek, vznik nových typů archiválií u nichž není možné aplikovat dosavadní způsob zpracování </a:t>
            </a:r>
          </a:p>
          <a:p>
            <a:pPr lvl="1"/>
            <a:r>
              <a:rPr lang="cs-CZ" dirty="0"/>
              <a:t>dokumenty v digitální podobě, různé typy technické dokumentace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Důvody vzniku </a:t>
            </a:r>
            <a:br>
              <a:rPr lang="cs-CZ" dirty="0"/>
            </a:br>
            <a:r>
              <a:rPr lang="cs-CZ" dirty="0"/>
              <a:t>nových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vliv elektronické spisové služby na tvorbu archiválií </a:t>
            </a:r>
          </a:p>
          <a:p>
            <a:r>
              <a:rPr lang="cs-CZ" dirty="0"/>
              <a:t>potřeba sjednocení popisu archiválie</a:t>
            </a:r>
          </a:p>
          <a:p>
            <a:r>
              <a:rPr lang="cs-CZ" dirty="0"/>
              <a:t>nový pohled na samotné původce</a:t>
            </a:r>
          </a:p>
          <a:p>
            <a:pPr lvl="1"/>
            <a:r>
              <a:rPr lang="cs-CZ" dirty="0"/>
              <a:t>nejen z hlediska dějin správy, ale i z hlediska sociologie, politologie, administrativní vědy</a:t>
            </a:r>
          </a:p>
          <a:p>
            <a:pPr lvl="1"/>
            <a:r>
              <a:rPr lang="cs-CZ" dirty="0"/>
              <a:t>změna podoby registratur a registraturních systémů</a:t>
            </a:r>
          </a:p>
          <a:p>
            <a:pPr lvl="1"/>
            <a:r>
              <a:rPr lang="cs-CZ" dirty="0"/>
              <a:t>nové typy původců (mezinárodní společnosti, víceúrovňoví původci)</a:t>
            </a:r>
          </a:p>
          <a:p>
            <a:r>
              <a:rPr lang="cs-CZ" dirty="0"/>
              <a:t>tlak veřejnosti na zpřístupňování archiválií a archivního popisu on-line, síťově</a:t>
            </a:r>
          </a:p>
          <a:p>
            <a:pPr lvl="1"/>
            <a:r>
              <a:rPr lang="cs-CZ" dirty="0"/>
              <a:t>změny v oblasti badatelské služby archivů</a:t>
            </a:r>
          </a:p>
          <a:p>
            <a:r>
              <a:rPr lang="cs-CZ" dirty="0"/>
              <a:t>vytvoření podmínek pro zpřístupnění digitálních dokumentů prostřednictvím Národního portálu</a:t>
            </a:r>
          </a:p>
          <a:p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cs-CZ" dirty="0"/>
              <a:t>Základní pravidla pro zpracování archiválií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>
          <a:xfrm>
            <a:off x="323528" y="1556792"/>
            <a:ext cx="8568952" cy="530120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přehledný metodický text sjednocující archivní popis při tvorbě archivních pomůcek</a:t>
            </a:r>
          </a:p>
          <a:p>
            <a:pPr lvl="1"/>
            <a:r>
              <a:rPr lang="cs-CZ" dirty="0"/>
              <a:t>platný pro všechny archivy i vědecké kulturní instituce zpracovávající archivní soubory</a:t>
            </a:r>
          </a:p>
          <a:p>
            <a:pPr lvl="1"/>
            <a:r>
              <a:rPr lang="cs-CZ" dirty="0"/>
              <a:t>nemá retrospektivní platnost, určen pro práci s dosud nezpracovaným materiálem</a:t>
            </a:r>
          </a:p>
          <a:p>
            <a:pPr lvl="1"/>
            <a:r>
              <a:rPr lang="cs-CZ" dirty="0"/>
              <a:t>vychází ze Základních pravidel z roku 1958 a z Archivní příručky z roku 1965</a:t>
            </a:r>
          </a:p>
          <a:p>
            <a:r>
              <a:rPr lang="cs-CZ" dirty="0"/>
              <a:t>definuje pravidla popisu původců archiválií, archivů, archivních souborů, speciálních typů archiválií apod. </a:t>
            </a:r>
          </a:p>
          <a:p>
            <a:r>
              <a:rPr lang="cs-CZ" dirty="0"/>
              <a:t>není opatřen vědeckým aparátem a bibliografií</a:t>
            </a:r>
          </a:p>
          <a:p>
            <a:r>
              <a:rPr lang="cs-CZ" dirty="0"/>
              <a:t>nezahrnuje ostatní činnosti (spisovou službu, </a:t>
            </a:r>
            <a:r>
              <a:rPr lang="cs-CZ" dirty="0" err="1"/>
              <a:t>předarchivní</a:t>
            </a:r>
            <a:r>
              <a:rPr lang="cs-CZ" dirty="0"/>
              <a:t> péči, výběr archiválií, zpřístupňování archiválií apod.)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628800"/>
            <a:ext cx="8640960" cy="5229200"/>
          </a:xfrm>
        </p:spPr>
        <p:txBody>
          <a:bodyPr>
            <a:normAutofit/>
          </a:bodyPr>
          <a:lstStyle/>
          <a:p>
            <a:r>
              <a:rPr lang="cs-CZ" dirty="0"/>
              <a:t>snaží se kopírovat jednotlivé etapy archivářovy práce</a:t>
            </a:r>
          </a:p>
          <a:p>
            <a:r>
              <a:rPr lang="cs-CZ" dirty="0"/>
              <a:t>teoretické jádro je doplněno souborem příloh s konkrétními příklady</a:t>
            </a:r>
          </a:p>
          <a:p>
            <a:r>
              <a:rPr lang="cs-CZ" dirty="0"/>
              <a:t>předpokládá se zpracování archiválií ve specializovaných databázových aplikacích, ale nevylučuje se možnost používání běžného kancelářského SW</a:t>
            </a:r>
          </a:p>
          <a:p>
            <a:pPr lvl="1"/>
            <a:r>
              <a:rPr lang="cs-CZ" dirty="0"/>
              <a:t>tisk pomůcky, výstup v datovém formátu XML</a:t>
            </a:r>
          </a:p>
          <a:p>
            <a:pPr lvl="1">
              <a:buNone/>
            </a:pPr>
            <a:endParaRPr lang="cs-CZ" dirty="0"/>
          </a:p>
          <a:p>
            <a:pPr lvl="1">
              <a:buNone/>
            </a:pPr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cs-CZ" dirty="0"/>
              <a:t>Struktura Základních pravidel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836712"/>
            <a:ext cx="8712968" cy="6021288"/>
          </a:xfrm>
        </p:spPr>
        <p:txBody>
          <a:bodyPr>
            <a:noAutofit/>
          </a:bodyPr>
          <a:lstStyle/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1. kapitola </a:t>
            </a:r>
            <a:r>
              <a:rPr lang="cs-CZ" sz="2000" dirty="0"/>
              <a:t>shrnuje okolnosti vzniku Základních pravidel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2. kapitola </a:t>
            </a:r>
            <a:r>
              <a:rPr lang="cs-CZ" sz="2000" dirty="0"/>
              <a:t>se zabývá vlastním archivním zpracováním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vznik archiválií a archivních souborů, kodifikace jejich evidence, způsob strukturování archivních fondů (evidenční jednotky a druhy archivních pomůcek)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3. kapitola </a:t>
            </a:r>
            <a:r>
              <a:rPr lang="cs-CZ" sz="2000" dirty="0"/>
              <a:t>definuje úrovně popisu podle mezinárodního standardu ISAD (G)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4. a 5. kapitola </a:t>
            </a:r>
            <a:r>
              <a:rPr lang="cs-CZ" sz="2000" dirty="0"/>
              <a:t>stanovuje popis a závaznost prvků, vztažených k jednotlivým druhům archivních pomůcek a archiválií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6. kapitola </a:t>
            </a:r>
            <a:r>
              <a:rPr lang="cs-CZ" sz="2000" dirty="0"/>
              <a:t>se zabývá popisem původců podle mezinárodního standardu ISAAR (CPF)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7. kapitola </a:t>
            </a:r>
            <a:r>
              <a:rPr lang="cs-CZ" sz="2000" dirty="0"/>
              <a:t>obsahuje pravidla pro tvorbu názvů a jmen původců, přístupových bodů a rejstříků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8. kapitola </a:t>
            </a:r>
            <a:r>
              <a:rPr lang="cs-CZ" sz="2000" dirty="0"/>
              <a:t>popisuje archivy a vědecké kulturní instituce uchovávající archiválie, registr je specifikován standardem ISDIAH</a:t>
            </a:r>
          </a:p>
          <a:p>
            <a:pPr marL="514350" indent="-514350">
              <a:buFont typeface="Wingdings" pitchFamily="2" charset="2"/>
              <a:buChar char="Ø"/>
            </a:pPr>
            <a:r>
              <a:rPr lang="cs-CZ" sz="2000" b="1" dirty="0"/>
              <a:t>Přílohy</a:t>
            </a:r>
            <a:r>
              <a:rPr lang="cs-CZ" sz="2000" dirty="0"/>
              <a:t> s konkrétními příklady aplikace Základních pravidel</a:t>
            </a:r>
          </a:p>
          <a:p>
            <a:pPr lvl="1">
              <a:buFont typeface="Wingdings" pitchFamily="2" charset="2"/>
              <a:buChar char="Ø"/>
            </a:pPr>
            <a:r>
              <a:rPr lang="cs-CZ" sz="2000" dirty="0"/>
              <a:t>ukázky archivních pomůcek (manipulační seznamy, inventáře, katalogy)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Rejstřík</a:t>
            </a:r>
            <a:r>
              <a:rPr lang="cs-CZ" sz="2000" dirty="0"/>
              <a:t> pojmů</a:t>
            </a:r>
          </a:p>
          <a:p>
            <a:pPr>
              <a:buFont typeface="Wingdings" pitchFamily="2" charset="2"/>
              <a:buChar char="Ø"/>
            </a:pPr>
            <a:r>
              <a:rPr lang="cs-CZ" sz="2000" dirty="0"/>
              <a:t> </a:t>
            </a:r>
            <a:r>
              <a:rPr lang="cs-CZ" sz="2000" b="1" dirty="0"/>
              <a:t>Schéma</a:t>
            </a:r>
            <a:r>
              <a:rPr lang="cs-CZ" sz="2000" dirty="0"/>
              <a:t> XML pro ukládání a zasílání archivních pomůcek v elektronické  podobě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Mezinárodní standardy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ISAD (G)</a:t>
            </a:r>
          </a:p>
          <a:p>
            <a:pPr lvl="1"/>
            <a:r>
              <a:rPr lang="cs-CZ" dirty="0"/>
              <a:t>Všeobecný mezinárodní standard pro archivní popis</a:t>
            </a:r>
          </a:p>
          <a:p>
            <a:r>
              <a:rPr lang="cs-CZ" dirty="0"/>
              <a:t>ISAAR (CPF)</a:t>
            </a:r>
          </a:p>
          <a:p>
            <a:pPr lvl="1"/>
            <a:r>
              <a:rPr lang="cs-CZ" dirty="0"/>
              <a:t>Mezinárodní standard pro archivní </a:t>
            </a:r>
            <a:r>
              <a:rPr lang="cs-CZ" dirty="0" err="1"/>
              <a:t>autoritní</a:t>
            </a:r>
            <a:r>
              <a:rPr lang="cs-CZ" dirty="0"/>
              <a:t> záznamy korporací, osob a rodů</a:t>
            </a:r>
          </a:p>
          <a:p>
            <a:r>
              <a:rPr lang="cs-CZ" dirty="0"/>
              <a:t>ISDIAH</a:t>
            </a:r>
          </a:p>
          <a:p>
            <a:pPr lvl="1"/>
            <a:r>
              <a:rPr lang="cs-CZ" dirty="0"/>
              <a:t>Mezinárodní standard pro popis archivů a kulturně vědeckých institucí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Modul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422</TotalTime>
  <Words>951</Words>
  <Application>Microsoft Office PowerPoint</Application>
  <PresentationFormat>Předvádění na obrazovce (4:3)</PresentationFormat>
  <Paragraphs>110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4" baseType="lpstr">
      <vt:lpstr>Arial</vt:lpstr>
      <vt:lpstr>Corbel</vt:lpstr>
      <vt:lpstr>Wingdings</vt:lpstr>
      <vt:lpstr>Wingdings 2</vt:lpstr>
      <vt:lpstr>Wingdings 3</vt:lpstr>
      <vt:lpstr>Modul</vt:lpstr>
      <vt:lpstr>Základní pravidla  pro zpracování archiválií    </vt:lpstr>
      <vt:lpstr>Základní pravidla pro zpracování archiválií</vt:lpstr>
      <vt:lpstr>Nová Základní pravidla pro zpracování archiválií</vt:lpstr>
      <vt:lpstr>Důvody vzniku  nových Základních pravidel</vt:lpstr>
      <vt:lpstr>Důvody vzniku  nových Základních pravidel</vt:lpstr>
      <vt:lpstr>Základní pravidla pro zpracování archiválií</vt:lpstr>
      <vt:lpstr>Struktura Základních pravidel</vt:lpstr>
      <vt:lpstr>Struktura Základních pravidel</vt:lpstr>
      <vt:lpstr>Mezinárodní standardy</vt:lpstr>
      <vt:lpstr>Popis archiválií</vt:lpstr>
      <vt:lpstr> Víceúrovňový popis  archivního celku </vt:lpstr>
      <vt:lpstr>Jednotky popisu archiválií v archivních pomůckách</vt:lpstr>
      <vt:lpstr>Schéma komplexního archivního popisu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MMB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Administrator</dc:creator>
  <cp:lastModifiedBy>Červená Radana (MMB)</cp:lastModifiedBy>
  <cp:revision>53</cp:revision>
  <dcterms:created xsi:type="dcterms:W3CDTF">2016-04-18T06:12:31Z</dcterms:created>
  <dcterms:modified xsi:type="dcterms:W3CDTF">2020-10-14T13:01:55Z</dcterms:modified>
</cp:coreProperties>
</file>