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77" r:id="rId4"/>
    <p:sldId id="279" r:id="rId5"/>
    <p:sldId id="278" r:id="rId6"/>
    <p:sldId id="282" r:id="rId7"/>
    <p:sldId id="283" r:id="rId8"/>
    <p:sldId id="284" r:id="rId9"/>
    <p:sldId id="258" r:id="rId10"/>
    <p:sldId id="259" r:id="rId11"/>
    <p:sldId id="267" r:id="rId12"/>
    <p:sldId id="268" r:id="rId13"/>
    <p:sldId id="260" r:id="rId14"/>
    <p:sldId id="261" r:id="rId15"/>
    <p:sldId id="275" r:id="rId16"/>
    <p:sldId id="271" r:id="rId17"/>
    <p:sldId id="272" r:id="rId18"/>
    <p:sldId id="289" r:id="rId19"/>
    <p:sldId id="290" r:id="rId20"/>
    <p:sldId id="262" r:id="rId21"/>
    <p:sldId id="263" r:id="rId22"/>
    <p:sldId id="270" r:id="rId23"/>
    <p:sldId id="276" r:id="rId24"/>
    <p:sldId id="265" r:id="rId25"/>
    <p:sldId id="273" r:id="rId26"/>
    <p:sldId id="274" r:id="rId27"/>
    <p:sldId id="266" r:id="rId28"/>
    <p:sldId id="280" r:id="rId29"/>
    <p:sldId id="285" r:id="rId3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66FB0D-4C52-4298-A9BE-DEE051A43745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C83E35-D8CF-4751-926D-52FA495A7F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FB0D-4C52-4298-A9BE-DEE051A43745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3E35-D8CF-4751-926D-52FA495A7F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66FB0D-4C52-4298-A9BE-DEE051A43745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EC83E35-D8CF-4751-926D-52FA495A7F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FB0D-4C52-4298-A9BE-DEE051A43745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C83E35-D8CF-4751-926D-52FA495A7F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FB0D-4C52-4298-A9BE-DEE051A43745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EC83E35-D8CF-4751-926D-52FA495A7F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66FB0D-4C52-4298-A9BE-DEE051A43745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C83E35-D8CF-4751-926D-52FA495A7F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66FB0D-4C52-4298-A9BE-DEE051A43745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C83E35-D8CF-4751-926D-52FA495A7F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FB0D-4C52-4298-A9BE-DEE051A43745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C83E35-D8CF-4751-926D-52FA495A7F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FB0D-4C52-4298-A9BE-DEE051A43745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C83E35-D8CF-4751-926D-52FA495A7F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FB0D-4C52-4298-A9BE-DEE051A43745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C83E35-D8CF-4751-926D-52FA495A7F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66FB0D-4C52-4298-A9BE-DEE051A43745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EC83E35-D8CF-4751-926D-52FA495A7F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66FB0D-4C52-4298-A9BE-DEE051A43745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C83E35-D8CF-4751-926D-52FA495A7F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867600" cy="3024336"/>
          </a:xfrm>
        </p:spPr>
        <p:txBody>
          <a:bodyPr>
            <a:normAutofit/>
          </a:bodyPr>
          <a:lstStyle/>
          <a:p>
            <a:r>
              <a:rPr lang="cs-CZ" b="1" dirty="0"/>
              <a:t>Zpracování archiválií a archivní pomůcky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Manipulační seznam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80920" cy="530120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základní archivní pomůcka ke zpracovaným archiváliím</a:t>
            </a:r>
          </a:p>
          <a:p>
            <a:r>
              <a:rPr lang="cs-CZ" dirty="0"/>
              <a:t>má prozatímní charakter</a:t>
            </a:r>
          </a:p>
          <a:p>
            <a:r>
              <a:rPr lang="cs-CZ" dirty="0"/>
              <a:t>slouží do doby vytvoření jiného typu archivní pomůcky s větší stálostí (inventář)</a:t>
            </a:r>
          </a:p>
          <a:p>
            <a:pPr lvl="1"/>
            <a:r>
              <a:rPr lang="cs-CZ" dirty="0"/>
              <a:t>manipulační seznam prvního typu</a:t>
            </a:r>
          </a:p>
          <a:p>
            <a:pPr lvl="2"/>
            <a:r>
              <a:rPr lang="cs-CZ" dirty="0"/>
              <a:t>vytvořen k jednomu přírůstku nebo jeho části na základě soupisu předaných dokumentů popisujících přírůstek</a:t>
            </a:r>
          </a:p>
          <a:p>
            <a:pPr lvl="1"/>
            <a:r>
              <a:rPr lang="cs-CZ" dirty="0"/>
              <a:t>manipulační seznam druhého typu</a:t>
            </a:r>
          </a:p>
          <a:p>
            <a:pPr lvl="2"/>
            <a:r>
              <a:rPr lang="cs-CZ" dirty="0"/>
              <a:t>vytvořen k jednomu přírůstku nebo jeho části na základě soupisu předaných dokumentů popisujících přírůstek nebo na základě změn, které nastaly s archiváliemi v archivu, doplňuje stávající manipulační seznam</a:t>
            </a:r>
          </a:p>
          <a:p>
            <a:pPr lvl="2"/>
            <a:r>
              <a:rPr lang="cs-CZ" dirty="0"/>
              <a:t>nově vzniklý seznam nahradí předchozí seznam</a:t>
            </a:r>
          </a:p>
          <a:p>
            <a:r>
              <a:rPr lang="cs-CZ" dirty="0"/>
              <a:t>určení typu závisí na posouzení povahy očekávaných přírůstků</a:t>
            </a:r>
          </a:p>
          <a:p>
            <a:r>
              <a:rPr lang="cs-CZ" dirty="0"/>
              <a:t>tvořen v souvislosti s nahlédací a badatelskou agendou</a:t>
            </a:r>
          </a:p>
          <a:p>
            <a:r>
              <a:rPr lang="cs-CZ" dirty="0"/>
              <a:t>manipulační seznamy se zasílají do druhotné evidence NAD</a:t>
            </a:r>
          </a:p>
          <a:p>
            <a:r>
              <a:rPr lang="cs-CZ" dirty="0"/>
              <a:t>obsahuje</a:t>
            </a:r>
          </a:p>
          <a:p>
            <a:pPr lvl="1"/>
            <a:r>
              <a:rPr lang="cs-CZ" dirty="0"/>
              <a:t>titulní list - typ manipulačního seznamu</a:t>
            </a:r>
          </a:p>
          <a:p>
            <a:pPr lvl="1"/>
            <a:r>
              <a:rPr lang="cs-CZ" dirty="0"/>
              <a:t>úvod</a:t>
            </a:r>
          </a:p>
          <a:p>
            <a:pPr lvl="1"/>
            <a:r>
              <a:rPr lang="cs-CZ" dirty="0"/>
              <a:t>jednotky popisu</a:t>
            </a:r>
          </a:p>
          <a:p>
            <a:pPr lvl="1"/>
            <a:r>
              <a:rPr lang="cs-CZ" dirty="0"/>
              <a:t>tiráž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Manipulační seznam 1. typu</a:t>
            </a:r>
          </a:p>
        </p:txBody>
      </p:sp>
      <p:pic>
        <p:nvPicPr>
          <p:cNvPr id="7" name="Zástupný symbol pro obsah 6" descr="skenování0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628800"/>
            <a:ext cx="3456384" cy="5043461"/>
          </a:xfrm>
        </p:spPr>
      </p:pic>
      <p:pic>
        <p:nvPicPr>
          <p:cNvPr id="8" name="Zástupný symbol pro obsah 7" descr="skenování001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1628800"/>
            <a:ext cx="3312368" cy="50828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Manipulační seznam 2. typu</a:t>
            </a:r>
          </a:p>
        </p:txBody>
      </p:sp>
      <p:pic>
        <p:nvPicPr>
          <p:cNvPr id="13" name="Zástupný symbol pro obsah 12" descr="skenování0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421211" cy="4939139"/>
          </a:xfrm>
        </p:spPr>
      </p:pic>
      <p:pic>
        <p:nvPicPr>
          <p:cNvPr id="14" name="Zástupný symbol pro obsah 13" descr="skenování00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3577006" cy="49591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Inventář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568952" cy="51125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základní archivní pomůcka k archivnímu souboru</a:t>
            </a:r>
          </a:p>
          <a:p>
            <a:r>
              <a:rPr lang="cs-CZ" dirty="0"/>
              <a:t>archiválie popisovány v rámci inventárního seznamu sestaveného podle pořádacího schématu</a:t>
            </a:r>
          </a:p>
          <a:p>
            <a:r>
              <a:rPr lang="cs-CZ" dirty="0"/>
              <a:t>členění podle evidenčních jednotek</a:t>
            </a:r>
          </a:p>
          <a:p>
            <a:pPr lvl="1"/>
            <a:r>
              <a:rPr lang="cs-CZ" dirty="0"/>
              <a:t>karton, </a:t>
            </a:r>
            <a:r>
              <a:rPr lang="cs-CZ" dirty="0" err="1"/>
              <a:t>dataset</a:t>
            </a:r>
            <a:r>
              <a:rPr lang="cs-CZ" dirty="0"/>
              <a:t> (datový balíček), kartotéční zásuvka, krabice, fascikl, obálka</a:t>
            </a:r>
          </a:p>
          <a:p>
            <a:r>
              <a:rPr lang="cs-CZ" dirty="0"/>
              <a:t>obsahuje</a:t>
            </a:r>
          </a:p>
          <a:p>
            <a:pPr lvl="1"/>
            <a:r>
              <a:rPr lang="cs-CZ" dirty="0"/>
              <a:t>titulní list</a:t>
            </a:r>
          </a:p>
          <a:p>
            <a:pPr lvl="1"/>
            <a:r>
              <a:rPr lang="cs-CZ" dirty="0"/>
              <a:t>obsah</a:t>
            </a:r>
          </a:p>
          <a:p>
            <a:pPr lvl="1"/>
            <a:r>
              <a:rPr lang="cs-CZ" dirty="0"/>
              <a:t>úvod – seznam použitých pramenů a literatury</a:t>
            </a:r>
          </a:p>
          <a:p>
            <a:pPr lvl="1"/>
            <a:r>
              <a:rPr lang="cs-CZ" dirty="0"/>
              <a:t>inventární seznam</a:t>
            </a:r>
          </a:p>
          <a:p>
            <a:pPr lvl="1"/>
            <a:r>
              <a:rPr lang="cs-CZ" dirty="0"/>
              <a:t>rejstříky</a:t>
            </a:r>
          </a:p>
          <a:p>
            <a:pPr lvl="1"/>
            <a:r>
              <a:rPr lang="cs-CZ" dirty="0"/>
              <a:t>přílohy (registraturní plány, schéma struktury fondu, </a:t>
            </a:r>
            <a:r>
              <a:rPr lang="cs-CZ" dirty="0" err="1"/>
              <a:t>konkordanční</a:t>
            </a:r>
            <a:r>
              <a:rPr lang="cs-CZ" dirty="0"/>
              <a:t> tabulky, seznam zkratek, převody starších místních názvů na současné tvary)</a:t>
            </a:r>
          </a:p>
          <a:p>
            <a:pPr lvl="1"/>
            <a:r>
              <a:rPr lang="cs-CZ" dirty="0"/>
              <a:t>tiráž</a:t>
            </a:r>
          </a:p>
          <a:p>
            <a:r>
              <a:rPr lang="cs-CZ" dirty="0"/>
              <a:t>dílčí inventář</a:t>
            </a:r>
          </a:p>
          <a:p>
            <a:pPr lvl="1"/>
            <a:r>
              <a:rPr lang="cs-CZ" dirty="0"/>
              <a:t>tvoří se k uzavřené části archivního souboru (např. u neuzavřených archivních souborů)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496944" cy="659735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titulní list</a:t>
            </a:r>
          </a:p>
          <a:p>
            <a:pPr lvl="1"/>
            <a:r>
              <a:rPr lang="cs-CZ" dirty="0"/>
              <a:t>název archivu, název archivní pomůcky, časové rozmezí, druh archivní pomůcky, číslo NAD, evidenční číslo pomůcky, jméno zpracovatele, místo a rok vyhotovení pomůcky</a:t>
            </a:r>
          </a:p>
          <a:p>
            <a:r>
              <a:rPr lang="cs-CZ" dirty="0"/>
              <a:t>úvod</a:t>
            </a:r>
          </a:p>
          <a:p>
            <a:pPr lvl="1"/>
            <a:r>
              <a:rPr lang="cs-CZ" dirty="0"/>
              <a:t>vývoj původce archiválií</a:t>
            </a:r>
          </a:p>
          <a:p>
            <a:pPr lvl="1"/>
            <a:r>
              <a:rPr lang="cs-CZ" dirty="0"/>
              <a:t>vývoj a dějiny archivního souboru</a:t>
            </a:r>
          </a:p>
          <a:p>
            <a:pPr lvl="1"/>
            <a:r>
              <a:rPr lang="cs-CZ" dirty="0"/>
              <a:t>archivní charakteristika archivního souboru</a:t>
            </a:r>
          </a:p>
          <a:p>
            <a:pPr lvl="1"/>
            <a:r>
              <a:rPr lang="cs-CZ" dirty="0"/>
              <a:t>stručný rozbor obsahu archivního souboru</a:t>
            </a:r>
          </a:p>
          <a:p>
            <a:pPr lvl="1"/>
            <a:r>
              <a:rPr lang="cs-CZ" dirty="0"/>
              <a:t>záznam o uspořádání archivního souboru</a:t>
            </a:r>
          </a:p>
          <a:p>
            <a:r>
              <a:rPr lang="cs-CZ" dirty="0"/>
              <a:t>tiráž</a:t>
            </a:r>
          </a:p>
          <a:p>
            <a:pPr lvl="1"/>
            <a:r>
              <a:rPr lang="cs-CZ" dirty="0"/>
              <a:t>na poslední straně archivní pomůcky</a:t>
            </a:r>
          </a:p>
          <a:p>
            <a:pPr lvl="1"/>
            <a:r>
              <a:rPr lang="cs-CZ" dirty="0"/>
              <a:t>název archivního souboru</a:t>
            </a:r>
          </a:p>
          <a:p>
            <a:pPr lvl="1"/>
            <a:r>
              <a:rPr lang="cs-CZ" dirty="0"/>
              <a:t>značka archivního souboru</a:t>
            </a:r>
          </a:p>
          <a:p>
            <a:pPr lvl="1"/>
            <a:r>
              <a:rPr lang="cs-CZ" dirty="0"/>
              <a:t>časové rozmezí archiválií</a:t>
            </a:r>
          </a:p>
          <a:p>
            <a:pPr lvl="1"/>
            <a:r>
              <a:rPr lang="cs-CZ" dirty="0"/>
              <a:t>počet evidenčních jednotek zpřístupněných pomůckou</a:t>
            </a:r>
          </a:p>
          <a:p>
            <a:pPr lvl="1"/>
            <a:r>
              <a:rPr lang="cs-CZ" dirty="0"/>
              <a:t>počet jednotek popisu</a:t>
            </a:r>
          </a:p>
          <a:p>
            <a:pPr lvl="1"/>
            <a:r>
              <a:rPr lang="cs-CZ" dirty="0"/>
              <a:t>rozsah v běžných metrech</a:t>
            </a:r>
          </a:p>
          <a:p>
            <a:pPr lvl="1"/>
            <a:r>
              <a:rPr lang="cs-CZ" dirty="0"/>
              <a:t>datum vytvoření</a:t>
            </a:r>
          </a:p>
          <a:p>
            <a:pPr lvl="1"/>
            <a:r>
              <a:rPr lang="cs-CZ" dirty="0"/>
              <a:t>jméno archivního souboru</a:t>
            </a:r>
          </a:p>
          <a:p>
            <a:pPr lvl="1"/>
            <a:r>
              <a:rPr lang="cs-CZ" dirty="0"/>
              <a:t>jméno zpracovatele</a:t>
            </a:r>
          </a:p>
          <a:p>
            <a:pPr lvl="1"/>
            <a:r>
              <a:rPr lang="cs-CZ" dirty="0"/>
              <a:t>počet stran</a:t>
            </a:r>
          </a:p>
          <a:p>
            <a:pPr lvl="1"/>
            <a:r>
              <a:rPr lang="cs-CZ" dirty="0"/>
              <a:t>údaje o schválení pomůcky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Inventář</a:t>
            </a:r>
          </a:p>
        </p:txBody>
      </p:sp>
      <p:pic>
        <p:nvPicPr>
          <p:cNvPr id="4" name="Zástupný symbol pro obsah 3" descr="skenování0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02909" y="1600200"/>
            <a:ext cx="3773131" cy="4495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Inventář</a:t>
            </a:r>
          </a:p>
        </p:txBody>
      </p:sp>
      <p:pic>
        <p:nvPicPr>
          <p:cNvPr id="18" name="Zástupný symbol pro obsah 17" descr="skenování00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97753"/>
            <a:ext cx="3384376" cy="5260247"/>
          </a:xfrm>
        </p:spPr>
      </p:pic>
      <p:pic>
        <p:nvPicPr>
          <p:cNvPr id="12" name="Zástupný symbol pro obsah 11" descr="skenování002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060848"/>
            <a:ext cx="4471075" cy="381200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Inventář</a:t>
            </a:r>
          </a:p>
        </p:txBody>
      </p:sp>
      <p:pic>
        <p:nvPicPr>
          <p:cNvPr id="8" name="Zástupný symbol pro obsah 7" descr="skenování00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96114"/>
            <a:ext cx="3672408" cy="5261886"/>
          </a:xfrm>
        </p:spPr>
      </p:pic>
      <p:pic>
        <p:nvPicPr>
          <p:cNvPr id="10" name="Zástupný symbol pro obsah 9" descr="skenování001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665035" cy="4572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6A64E-728B-4385-828C-0ACB6681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Inventář podle Základních pravidel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138CF4D-9301-4C6F-A4FE-66DAD522704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42756"/>
            <a:ext cx="3317504" cy="4516790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87B190C1-6529-4BC6-B1E4-DBFCA3FEBA3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" y="2432431"/>
            <a:ext cx="2882305" cy="4311410"/>
          </a:xfrm>
        </p:spPr>
      </p:pic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8591B7D5-CD8F-48E1-A9F8-7EDEEE388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14" y="3501151"/>
            <a:ext cx="3625121" cy="3143182"/>
          </a:xfrm>
          <a:prstGeom prst="rect">
            <a:avLst/>
          </a:prstGeom>
        </p:spPr>
      </p:pic>
      <p:pic>
        <p:nvPicPr>
          <p:cNvPr id="10" name="Zástupný symbol pro obsah 7">
            <a:extLst>
              <a:ext uri="{FF2B5EF4-FFF2-40B4-BE49-F238E27FC236}">
                <a16:creationId xmlns:a16="http://schemas.microsoft.com/office/drawing/2014/main" id="{3B7A78C8-D87F-4CB1-BE48-93E6F0A9A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364437" cy="51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85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58968-1D36-4496-B8DE-6A7328A4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Inventář podle Základních pravidel</a:t>
            </a:r>
          </a:p>
        </p:txBody>
      </p:sp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A5850CA1-DA3E-4CF1-9412-DB04C4B35C1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17761"/>
            <a:ext cx="3772289" cy="5640239"/>
          </a:xfrm>
        </p:spPr>
      </p:pic>
      <p:pic>
        <p:nvPicPr>
          <p:cNvPr id="16" name="Zástupný symbol pro obsah 15">
            <a:extLst>
              <a:ext uri="{FF2B5EF4-FFF2-40B4-BE49-F238E27FC236}">
                <a16:creationId xmlns:a16="http://schemas.microsoft.com/office/drawing/2014/main" id="{F6006B25-73D2-4F68-86D7-FE7BE2031CD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3009"/>
            <a:ext cx="3598440" cy="3864991"/>
          </a:xfrm>
        </p:spPr>
      </p:pic>
      <p:pic>
        <p:nvPicPr>
          <p:cNvPr id="17" name="Zástupný symbol pro obsah 5">
            <a:extLst>
              <a:ext uri="{FF2B5EF4-FFF2-40B4-BE49-F238E27FC236}">
                <a16:creationId xmlns:a16="http://schemas.microsoft.com/office/drawing/2014/main" id="{5E9E7B5A-A8BF-4BFD-A9BA-DADA3336D5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17761"/>
            <a:ext cx="3117232" cy="25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archiválií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cs-CZ" dirty="0"/>
              <a:t>vymezení archivního fondu</a:t>
            </a:r>
          </a:p>
          <a:p>
            <a:r>
              <a:rPr lang="cs-CZ" dirty="0"/>
              <a:t>třídění </a:t>
            </a:r>
          </a:p>
          <a:p>
            <a:pPr lvl="1"/>
            <a:r>
              <a:rPr lang="cs-CZ" dirty="0"/>
              <a:t>členění archivního materiálu podle původu a druhu archiválií</a:t>
            </a:r>
          </a:p>
          <a:p>
            <a:r>
              <a:rPr lang="cs-CZ" dirty="0"/>
              <a:t>vnitřní skartace</a:t>
            </a:r>
          </a:p>
          <a:p>
            <a:r>
              <a:rPr lang="cs-CZ" dirty="0"/>
              <a:t>pořádání</a:t>
            </a:r>
          </a:p>
          <a:p>
            <a:pPr lvl="1"/>
            <a:r>
              <a:rPr lang="cs-CZ" dirty="0"/>
              <a:t>systematické řazení archivního fondu či sbírky podle určitého předem stanoveného schématu</a:t>
            </a:r>
          </a:p>
          <a:p>
            <a:r>
              <a:rPr lang="cs-CZ" dirty="0"/>
              <a:t>inventarizace</a:t>
            </a:r>
          </a:p>
          <a:p>
            <a:r>
              <a:rPr lang="cs-CZ" dirty="0"/>
              <a:t>katalogizace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/>
          <a:lstStyle/>
          <a:p>
            <a:pPr algn="ctr"/>
            <a:r>
              <a:rPr lang="cs-CZ" b="1" dirty="0"/>
              <a:t>Katalog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základní archivní pomůcka k speciálním typům archiválií nebo jejich výjimečné části, které vyžadují zvláštní pozornost (prezidiální tisky)</a:t>
            </a:r>
          </a:p>
          <a:p>
            <a:r>
              <a:rPr lang="cs-CZ" dirty="0"/>
              <a:t>popis pomocí katalogových záznamů podle příslušného pořádacího schématu</a:t>
            </a:r>
          </a:p>
          <a:p>
            <a:r>
              <a:rPr lang="cs-CZ" dirty="0"/>
              <a:t>obsahuje</a:t>
            </a:r>
          </a:p>
          <a:p>
            <a:pPr lvl="1"/>
            <a:r>
              <a:rPr lang="cs-CZ" dirty="0"/>
              <a:t>titulní list, obsah, úvod se seznamem použitých pramenů a literatury, katalogové záznamy, rejstřík, tiráž</a:t>
            </a:r>
          </a:p>
          <a:p>
            <a:pPr lvl="1"/>
            <a:r>
              <a:rPr lang="cs-CZ" dirty="0"/>
              <a:t>přílohy (registraturní plány, schéma struktury fondu, </a:t>
            </a:r>
            <a:r>
              <a:rPr lang="cs-CZ" dirty="0" err="1"/>
              <a:t>konkordanční</a:t>
            </a:r>
            <a:r>
              <a:rPr lang="cs-CZ" dirty="0"/>
              <a:t> tabulky, seznam zkratek, převody starších místních názvů na současné tvary)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Jiné archivní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cs-CZ" dirty="0"/>
              <a:t>podle dřívějších pravidel vytvořené pomůcky</a:t>
            </a:r>
          </a:p>
          <a:p>
            <a:pPr lvl="1"/>
            <a:r>
              <a:rPr lang="cs-CZ" dirty="0"/>
              <a:t>prozatímní inventární seznam</a:t>
            </a:r>
          </a:p>
          <a:p>
            <a:pPr lvl="1"/>
            <a:r>
              <a:rPr lang="cs-CZ" dirty="0"/>
              <a:t>inventář a dílčí inventář</a:t>
            </a:r>
          </a:p>
          <a:p>
            <a:pPr lvl="1"/>
            <a:r>
              <a:rPr lang="cs-CZ" dirty="0"/>
              <a:t>inventář sdružený a skupinový</a:t>
            </a:r>
          </a:p>
          <a:p>
            <a:pPr lvl="1"/>
            <a:r>
              <a:rPr lang="cs-CZ" dirty="0"/>
              <a:t>katalog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Starší typ inventáře</a:t>
            </a:r>
          </a:p>
        </p:txBody>
      </p:sp>
      <p:pic>
        <p:nvPicPr>
          <p:cNvPr id="9" name="Zástupný symbol pro obsah 8" descr="skenování00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25423"/>
            <a:ext cx="3384376" cy="5332577"/>
          </a:xfrm>
        </p:spPr>
      </p:pic>
      <p:pic>
        <p:nvPicPr>
          <p:cNvPr id="10" name="Zástupný symbol pro obsah 9" descr="skenování001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772816"/>
            <a:ext cx="4334872" cy="445248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Sdružený inventář</a:t>
            </a:r>
          </a:p>
        </p:txBody>
      </p:sp>
      <p:pic>
        <p:nvPicPr>
          <p:cNvPr id="10" name="Zástupný symbol pro obsah 9" descr="skenování0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451190" cy="494621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Speciální archivní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rejstřík</a:t>
            </a:r>
          </a:p>
          <a:p>
            <a:pPr lvl="1"/>
            <a:r>
              <a:rPr lang="cs-CZ" dirty="0"/>
              <a:t>abecedně uspořádaný jmenný (osobní, geografický nebo názvový) a věcný ukazatel sloužící k podrobné orientaci v obsahu archivního souboru nebo jeho částí</a:t>
            </a:r>
          </a:p>
          <a:p>
            <a:pPr lvl="2"/>
            <a:r>
              <a:rPr lang="cs-CZ" dirty="0"/>
              <a:t>obsahuje titulní list, úvod, obsah, seznam použité literatury, rejstříkové záznamy a tiráž</a:t>
            </a:r>
          </a:p>
          <a:p>
            <a:r>
              <a:rPr lang="cs-CZ" dirty="0"/>
              <a:t>tematický katalog</a:t>
            </a:r>
          </a:p>
          <a:p>
            <a:pPr lvl="1"/>
            <a:r>
              <a:rPr lang="cs-CZ" dirty="0"/>
              <a:t>soupis jednotlivých archiválií tvořený katalogizačními záznamy k vymezenému tématu z jednoho nebo více archivních souborů s přesnými údaji o jejich uložení</a:t>
            </a:r>
          </a:p>
          <a:p>
            <a:pPr lvl="2"/>
            <a:r>
              <a:rPr lang="cs-CZ" dirty="0"/>
              <a:t>náležitosti jsou totožné s náležitostmi katalogu</a:t>
            </a:r>
          </a:p>
          <a:p>
            <a:r>
              <a:rPr lang="cs-CZ" dirty="0"/>
              <a:t>soupis archiválií</a:t>
            </a:r>
          </a:p>
          <a:p>
            <a:pPr lvl="1"/>
            <a:r>
              <a:rPr lang="cs-CZ" dirty="0"/>
              <a:t>soupis jednotlivých archiválií tvořený obsahovými záznamy k vymezenému tématu z jednoho nebo více archivních souborů s přesnými údaji o jejich uložení</a:t>
            </a:r>
          </a:p>
          <a:p>
            <a:r>
              <a:rPr lang="cs-CZ" dirty="0"/>
              <a:t>tematický rejstřík</a:t>
            </a:r>
          </a:p>
          <a:p>
            <a:pPr lvl="1"/>
            <a:r>
              <a:rPr lang="cs-CZ" dirty="0"/>
              <a:t>abecedně uspořádaný jmenný (osobní, geografický nebo názvový) a věcný ukazatel vypracovaný k vymezenému tématu z jednoho nebo více archivních souborů s údaji o jejich uložení</a:t>
            </a:r>
          </a:p>
          <a:p>
            <a:pPr lvl="2"/>
            <a:r>
              <a:rPr lang="cs-CZ" dirty="0"/>
              <a:t>náležitosti jsou totožné s náležitostmi rejstříku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850106"/>
          </a:xfrm>
        </p:spPr>
        <p:txBody>
          <a:bodyPr>
            <a:normAutofit/>
          </a:bodyPr>
          <a:lstStyle/>
          <a:p>
            <a:r>
              <a:rPr lang="cs-CZ" b="1" dirty="0"/>
              <a:t>Katalog výběrový</a:t>
            </a:r>
          </a:p>
        </p:txBody>
      </p:sp>
      <p:pic>
        <p:nvPicPr>
          <p:cNvPr id="11" name="Zástupný symbol pro obsah 10" descr="skenování00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21650" cy="4525963"/>
          </a:xfrm>
        </p:spPr>
      </p:pic>
      <p:pic>
        <p:nvPicPr>
          <p:cNvPr id="15" name="Zástupný symbol pro obsah 14" descr="skenování001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196752"/>
            <a:ext cx="3135340" cy="4525963"/>
          </a:xfrm>
        </p:spPr>
      </p:pic>
      <p:pic>
        <p:nvPicPr>
          <p:cNvPr id="16" name="Zástupný symbol pro obsah 6" descr="skenování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5748" y="2332037"/>
            <a:ext cx="305825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rejstříky</a:t>
            </a:r>
          </a:p>
        </p:txBody>
      </p:sp>
      <p:pic>
        <p:nvPicPr>
          <p:cNvPr id="11" name="Zástupný symbol pro obsah 10" descr="skenování00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328791" cy="4713387"/>
          </a:xfrm>
        </p:spPr>
      </p:pic>
      <p:pic>
        <p:nvPicPr>
          <p:cNvPr id="12" name="Zástupný symbol pro obsah 11" descr="skenování002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556792"/>
            <a:ext cx="4572727" cy="468052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Referenční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107160"/>
          </a:xfrm>
        </p:spPr>
        <p:txBody>
          <a:bodyPr/>
          <a:lstStyle/>
          <a:p>
            <a:r>
              <a:rPr lang="cs-CZ" dirty="0"/>
              <a:t>pomůcky vzniklé podle dřívějších pravidel</a:t>
            </a:r>
          </a:p>
          <a:p>
            <a:pPr lvl="1"/>
            <a:r>
              <a:rPr lang="cs-CZ" dirty="0"/>
              <a:t>soupis fondů</a:t>
            </a:r>
          </a:p>
          <a:p>
            <a:pPr lvl="1"/>
            <a:r>
              <a:rPr lang="cs-CZ" dirty="0"/>
              <a:t>popis fondu</a:t>
            </a:r>
          </a:p>
          <a:p>
            <a:pPr lvl="1"/>
            <a:r>
              <a:rPr lang="cs-CZ" dirty="0"/>
              <a:t>průvodce po archivu</a:t>
            </a:r>
          </a:p>
          <a:p>
            <a:pPr lvl="1"/>
            <a:r>
              <a:rPr lang="cs-CZ" dirty="0"/>
              <a:t>edice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Průvodce po archivu</a:t>
            </a:r>
          </a:p>
        </p:txBody>
      </p:sp>
      <p:pic>
        <p:nvPicPr>
          <p:cNvPr id="4" name="Zástupný symbol pro obsah 3" descr="skenování00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10102" y="2331720"/>
            <a:ext cx="3133898" cy="4526280"/>
          </a:xfrm>
        </p:spPr>
      </p:pic>
      <p:pic>
        <p:nvPicPr>
          <p:cNvPr id="6" name="Zástupný symbol pro obsah 5" descr="skenování003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772816"/>
            <a:ext cx="3103858" cy="4525963"/>
          </a:xfrm>
        </p:spPr>
      </p:pic>
      <p:pic>
        <p:nvPicPr>
          <p:cNvPr id="7" name="Zástupný symbol pro obsah 4" descr="skenování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3194646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Edice</a:t>
            </a:r>
          </a:p>
        </p:txBody>
      </p:sp>
      <p:pic>
        <p:nvPicPr>
          <p:cNvPr id="8" name="Zástupný symbol pro obsah 7" descr="skenování00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3131808" cy="4572000"/>
          </a:xfrm>
        </p:spPr>
      </p:pic>
      <p:pic>
        <p:nvPicPr>
          <p:cNvPr id="9" name="Zástupný symbol pro obsah 8" descr="skenování004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987824" y="2132856"/>
            <a:ext cx="3085731" cy="4572000"/>
          </a:xfrm>
        </p:spPr>
      </p:pic>
      <p:pic>
        <p:nvPicPr>
          <p:cNvPr id="10" name="Zástupný symbol pro obsah 4" descr="skenování0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7737" y="980728"/>
            <a:ext cx="3116263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Zpracování archiválií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602360" cy="4343400"/>
          </a:xfrm>
        </p:spPr>
        <p:txBody>
          <a:bodyPr/>
          <a:lstStyle/>
          <a:p>
            <a:r>
              <a:rPr lang="cs-CZ" u="sng" dirty="0"/>
              <a:t>Období před základními pravidly</a:t>
            </a:r>
          </a:p>
          <a:p>
            <a:pPr>
              <a:buFontTx/>
              <a:buChar char="-"/>
            </a:pPr>
            <a:r>
              <a:rPr lang="cs-CZ" dirty="0"/>
              <a:t>- neexistovala metodika</a:t>
            </a:r>
          </a:p>
          <a:p>
            <a:pPr>
              <a:buFontTx/>
              <a:buChar char="-"/>
            </a:pPr>
            <a:r>
              <a:rPr lang="cs-CZ" dirty="0"/>
              <a:t>- vznikají soupisy a jiné pomůcky  různé úrovně</a:t>
            </a:r>
          </a:p>
          <a:p>
            <a:r>
              <a:rPr lang="cs-CZ" u="sng" dirty="0"/>
              <a:t>Základní pravidla pro zpracování archiválií vydána v roce 1958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- používána až do roku 2012</a:t>
            </a:r>
          </a:p>
        </p:txBody>
      </p:sp>
      <p:pic>
        <p:nvPicPr>
          <p:cNvPr id="9" name="Zástupný symbol pro obsah 8" descr="stará pravidl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3217394" cy="4419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Zpracování archiválií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395536" y="1752600"/>
            <a:ext cx="2952328" cy="4343400"/>
          </a:xfrm>
        </p:spPr>
        <p:txBody>
          <a:bodyPr/>
          <a:lstStyle/>
          <a:p>
            <a:r>
              <a:rPr lang="cs-CZ" u="sng" dirty="0"/>
              <a:t>První snahy o sjednocení archivní terminologie</a:t>
            </a:r>
          </a:p>
          <a:p>
            <a:r>
              <a:rPr lang="cs-CZ" dirty="0"/>
              <a:t>- Slovníček archivní terminologie z roku 1954</a:t>
            </a:r>
          </a:p>
          <a:p>
            <a:r>
              <a:rPr lang="cs-CZ" dirty="0"/>
              <a:t>- Slovníček archivní terminologie II. Názvosloví pro zemědělsko-lesnické archivy z roku 1955</a:t>
            </a:r>
          </a:p>
        </p:txBody>
      </p:sp>
      <p:pic>
        <p:nvPicPr>
          <p:cNvPr id="14" name="Zástupný symbol pro obsah 13" descr="slovníče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63753" y="0"/>
            <a:ext cx="3080248" cy="4365104"/>
          </a:xfrm>
        </p:spPr>
      </p:pic>
      <p:pic>
        <p:nvPicPr>
          <p:cNvPr id="15" name="Zástupný symbol pro obsah 4" descr="slovníč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76872"/>
            <a:ext cx="3205632" cy="43187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Zpracování archiválií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395536" y="2852936"/>
            <a:ext cx="4106416" cy="2880320"/>
          </a:xfrm>
        </p:spPr>
        <p:txBody>
          <a:bodyPr/>
          <a:lstStyle/>
          <a:p>
            <a:r>
              <a:rPr lang="cs-CZ" u="sng" dirty="0"/>
              <a:t>Archivní příručka </a:t>
            </a:r>
          </a:p>
          <a:p>
            <a:r>
              <a:rPr lang="cs-CZ" dirty="0"/>
              <a:t>- vydána v roce 1965</a:t>
            </a:r>
          </a:p>
          <a:p>
            <a:r>
              <a:rPr lang="cs-CZ" dirty="0"/>
              <a:t>-  v oblasti zpracování archiválií navazuje na Základní pravidla z roku 1958</a:t>
            </a:r>
          </a:p>
        </p:txBody>
      </p:sp>
      <p:pic>
        <p:nvPicPr>
          <p:cNvPr id="5" name="Zástupný symbol pro obsah 4" descr="archivní příruč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2228271"/>
            <a:ext cx="3173074" cy="4629729"/>
          </a:xfrm>
        </p:spPr>
      </p:pic>
      <p:pic>
        <p:nvPicPr>
          <p:cNvPr id="7" name="Zástupný symbol pro obsah 6" descr="skenování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6632"/>
            <a:ext cx="2880320" cy="4141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Zpracování archiválií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602360" cy="4343400"/>
          </a:xfrm>
        </p:spPr>
        <p:txBody>
          <a:bodyPr/>
          <a:lstStyle/>
          <a:p>
            <a:r>
              <a:rPr lang="cs-CZ" u="sng" dirty="0"/>
              <a:t>Nová základní pravidla pro zpracování archiválií</a:t>
            </a:r>
          </a:p>
          <a:p>
            <a:pPr>
              <a:buFontTx/>
              <a:buChar char="-"/>
            </a:pPr>
            <a:r>
              <a:rPr lang="cs-CZ" dirty="0"/>
              <a:t>- první vydání z roku 2013</a:t>
            </a:r>
          </a:p>
          <a:p>
            <a:pPr>
              <a:buFontTx/>
              <a:buChar char="-"/>
            </a:pPr>
            <a:r>
              <a:rPr lang="cs-CZ" dirty="0"/>
              <a:t>- druhé opravené a rozšířené vydání z roku 2015</a:t>
            </a:r>
          </a:p>
          <a:p>
            <a:pPr>
              <a:buFontTx/>
              <a:buChar char="-"/>
            </a:pPr>
            <a:r>
              <a:rPr lang="cs-CZ" dirty="0"/>
              <a:t>- vývoj programu ELZA –elektronické zpracování archiválií</a:t>
            </a:r>
          </a:p>
        </p:txBody>
      </p:sp>
      <p:pic>
        <p:nvPicPr>
          <p:cNvPr id="7" name="Zástupný symbol pro obsah 6" descr="skenování00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3162377" cy="4419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Metodiky pro zpracování archiválií</a:t>
            </a:r>
          </a:p>
        </p:txBody>
      </p:sp>
      <p:pic>
        <p:nvPicPr>
          <p:cNvPr id="9" name="Zástupný symbol pro obsah 8" descr="skenování002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976" y="1268760"/>
            <a:ext cx="3625139" cy="5157192"/>
          </a:xfrm>
        </p:spPr>
      </p:pic>
      <p:pic>
        <p:nvPicPr>
          <p:cNvPr id="10" name="Zástupný symbol pro obsah 9" descr="skenování00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3930085" cy="5328593"/>
          </a:xfrm>
        </p:spPr>
      </p:pic>
      <p:sp>
        <p:nvSpPr>
          <p:cNvPr id="11" name="Zaoblený obdélník 10"/>
          <p:cNvSpPr/>
          <p:nvPr/>
        </p:nvSpPr>
        <p:spPr>
          <a:xfrm>
            <a:off x="467544" y="6237312"/>
            <a:ext cx="3491880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Metodický návod na zpracování osobních fondů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5148064" y="6237312"/>
            <a:ext cx="3384376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Metodický návod na zpracování fondů škol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Metodiky pro zpracování archiválií</a:t>
            </a:r>
          </a:p>
        </p:txBody>
      </p:sp>
      <p:pic>
        <p:nvPicPr>
          <p:cNvPr id="7" name="Zástupný symbol pro obsah 6" descr="skenování00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744416" cy="5016449"/>
          </a:xfrm>
        </p:spPr>
      </p:pic>
      <p:pic>
        <p:nvPicPr>
          <p:cNvPr id="8" name="Zástupný symbol pro obsah 7" descr="skenování00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3738790" cy="5340534"/>
          </a:xfrm>
        </p:spPr>
      </p:pic>
      <p:sp>
        <p:nvSpPr>
          <p:cNvPr id="9" name="Zaoblený obdélník 8"/>
          <p:cNvSpPr/>
          <p:nvPr/>
        </p:nvSpPr>
        <p:spPr>
          <a:xfrm>
            <a:off x="251520" y="6093296"/>
            <a:ext cx="3995936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Metodický návod na zpracování fondů Archiv obce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427984" y="6093296"/>
            <a:ext cx="4716016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Metodický návod na pro ukládání a zasílání  inventárních pomůcek v digitální podobě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Archivní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640960" cy="489654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základní</a:t>
            </a:r>
          </a:p>
          <a:p>
            <a:pPr lvl="1"/>
            <a:r>
              <a:rPr lang="cs-CZ" dirty="0"/>
              <a:t>archiválie zpracované neinventarizované</a:t>
            </a:r>
          </a:p>
          <a:p>
            <a:pPr lvl="2"/>
            <a:r>
              <a:rPr lang="cs-CZ" dirty="0"/>
              <a:t>manipulační seznam prvního a druhého typu</a:t>
            </a:r>
          </a:p>
          <a:p>
            <a:pPr lvl="1"/>
            <a:r>
              <a:rPr lang="cs-CZ" dirty="0"/>
              <a:t>archiválie inventarizované</a:t>
            </a:r>
          </a:p>
          <a:p>
            <a:pPr lvl="2"/>
            <a:r>
              <a:rPr lang="cs-CZ" dirty="0"/>
              <a:t>dílčí inventář</a:t>
            </a:r>
          </a:p>
          <a:p>
            <a:pPr lvl="2"/>
            <a:r>
              <a:rPr lang="cs-CZ" dirty="0"/>
              <a:t>inventář		</a:t>
            </a:r>
          </a:p>
          <a:p>
            <a:pPr lvl="2"/>
            <a:r>
              <a:rPr lang="cs-CZ" dirty="0"/>
              <a:t>katalog</a:t>
            </a:r>
          </a:p>
          <a:p>
            <a:r>
              <a:rPr lang="cs-CZ" dirty="0"/>
              <a:t>speciální</a:t>
            </a:r>
          </a:p>
          <a:p>
            <a:pPr lvl="1"/>
            <a:r>
              <a:rPr lang="cs-CZ" dirty="0"/>
              <a:t>archiválie inventarizované</a:t>
            </a:r>
          </a:p>
          <a:p>
            <a:pPr lvl="2"/>
            <a:r>
              <a:rPr lang="cs-CZ" dirty="0"/>
              <a:t>rejstřík</a:t>
            </a:r>
          </a:p>
          <a:p>
            <a:pPr lvl="2"/>
            <a:r>
              <a:rPr lang="cs-CZ" dirty="0"/>
              <a:t>tematický katalog</a:t>
            </a:r>
          </a:p>
          <a:p>
            <a:pPr lvl="2"/>
            <a:r>
              <a:rPr lang="cs-CZ" dirty="0"/>
              <a:t>soupis archiválií</a:t>
            </a:r>
          </a:p>
          <a:p>
            <a:pPr lvl="2"/>
            <a:r>
              <a:rPr lang="cs-CZ" dirty="0"/>
              <a:t>tematický rejstřík</a:t>
            </a:r>
          </a:p>
          <a:p>
            <a:pPr lvl="2"/>
            <a:r>
              <a:rPr lang="cs-CZ" dirty="0"/>
              <a:t>referenční pomůcky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903</TotalTime>
  <Words>794</Words>
  <Application>Microsoft Office PowerPoint</Application>
  <PresentationFormat>Předvádění na obrazovce (4:3)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Tw Cen MT</vt:lpstr>
      <vt:lpstr>Wingdings</vt:lpstr>
      <vt:lpstr>Wingdings 2</vt:lpstr>
      <vt:lpstr>Medián</vt:lpstr>
      <vt:lpstr>Zpracování archiválií a archivní pomůcky</vt:lpstr>
      <vt:lpstr>Zpracování archiválií</vt:lpstr>
      <vt:lpstr>Zpracování archiválií</vt:lpstr>
      <vt:lpstr>Zpracování archiválií</vt:lpstr>
      <vt:lpstr>Zpracování archiválií</vt:lpstr>
      <vt:lpstr>Zpracování archiválií</vt:lpstr>
      <vt:lpstr>Metodiky pro zpracování archiválií</vt:lpstr>
      <vt:lpstr>Metodiky pro zpracování archiválií</vt:lpstr>
      <vt:lpstr>Archivní pomůcky</vt:lpstr>
      <vt:lpstr>Manipulační seznam</vt:lpstr>
      <vt:lpstr>Manipulační seznam 1. typu</vt:lpstr>
      <vt:lpstr>Manipulační seznam 2. typu</vt:lpstr>
      <vt:lpstr>Inventář</vt:lpstr>
      <vt:lpstr>Prezentace aplikace PowerPoint</vt:lpstr>
      <vt:lpstr>Inventář</vt:lpstr>
      <vt:lpstr>Inventář</vt:lpstr>
      <vt:lpstr>Inventář</vt:lpstr>
      <vt:lpstr>Inventář podle Základních pravidel</vt:lpstr>
      <vt:lpstr>Inventář podle Základních pravidel</vt:lpstr>
      <vt:lpstr>Katalog</vt:lpstr>
      <vt:lpstr>Jiné archivní pomůcky</vt:lpstr>
      <vt:lpstr>Starší typ inventáře</vt:lpstr>
      <vt:lpstr>Sdružený inventář</vt:lpstr>
      <vt:lpstr>Speciální archivní pomůcky</vt:lpstr>
      <vt:lpstr>Katalog výběrový</vt:lpstr>
      <vt:lpstr>Tematické rejstříky</vt:lpstr>
      <vt:lpstr>Referenční pomůcky</vt:lpstr>
      <vt:lpstr>Průvodce po archivu</vt:lpstr>
      <vt:lpstr>Edice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Radana Červená</dc:creator>
  <cp:lastModifiedBy>Červená Radana (MMB)</cp:lastModifiedBy>
  <cp:revision>63</cp:revision>
  <cp:lastPrinted>2019-04-10T05:52:02Z</cp:lastPrinted>
  <dcterms:created xsi:type="dcterms:W3CDTF">2016-04-05T08:54:47Z</dcterms:created>
  <dcterms:modified xsi:type="dcterms:W3CDTF">2020-10-14T11:57:03Z</dcterms:modified>
</cp:coreProperties>
</file>