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307" r:id="rId3"/>
    <p:sldId id="261" r:id="rId4"/>
    <p:sldId id="323" r:id="rId5"/>
    <p:sldId id="262" r:id="rId6"/>
    <p:sldId id="263" r:id="rId7"/>
    <p:sldId id="269" r:id="rId8"/>
    <p:sldId id="265" r:id="rId9"/>
    <p:sldId id="266" r:id="rId10"/>
    <p:sldId id="268" r:id="rId11"/>
    <p:sldId id="304" r:id="rId12"/>
    <p:sldId id="271" r:id="rId13"/>
    <p:sldId id="272" r:id="rId14"/>
    <p:sldId id="273" r:id="rId15"/>
    <p:sldId id="281" r:id="rId16"/>
    <p:sldId id="338" r:id="rId17"/>
    <p:sldId id="339" r:id="rId18"/>
    <p:sldId id="333" r:id="rId19"/>
    <p:sldId id="340" r:id="rId20"/>
    <p:sldId id="335" r:id="rId21"/>
    <p:sldId id="311" r:id="rId22"/>
    <p:sldId id="326" r:id="rId23"/>
    <p:sldId id="312" r:id="rId24"/>
    <p:sldId id="313" r:id="rId25"/>
    <p:sldId id="315" r:id="rId26"/>
    <p:sldId id="314" r:id="rId27"/>
    <p:sldId id="317" r:id="rId28"/>
    <p:sldId id="318" r:id="rId29"/>
    <p:sldId id="344" r:id="rId30"/>
    <p:sldId id="274" r:id="rId31"/>
    <p:sldId id="284" r:id="rId32"/>
    <p:sldId id="345" r:id="rId33"/>
    <p:sldId id="346" r:id="rId34"/>
    <p:sldId id="276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FS\GRS\Materialy_vlada\sber_dat_k_systematizaci\Tabulka_systemiza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cs-CZ" sz="1400"/>
              <a:t>Celkový počet zaměstnanců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Celkový počet zaměstnanců</c:v>
          </c:tx>
          <c:spPr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6A6-E243-A3B5-54DC2BDE83C7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A6-E243-A3B5-54DC2BDE83C7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'1 - Počet stát. zamců'!$G$31:$H$31</c:f>
              <c:numCache>
                <c:formatCode>0</c:formatCode>
                <c:ptCount val="2"/>
                <c:pt idx="0">
                  <c:v>64673.404999999999</c:v>
                </c:pt>
                <c:pt idx="1">
                  <c:v>7607.7749999999996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A6-E243-A3B5-54DC2BDE8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v>Počet zaměstnanců v ÚSÚ</c:v>
          </c:tx>
          <c:spPr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40-8E4C-966F-0554B939FA2B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0-8E4C-966F-0554B939FA2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'1 - Počet stát. zamců'!$G$32:$H$32</c:f>
              <c:numCache>
                <c:formatCode>0</c:formatCode>
                <c:ptCount val="2"/>
                <c:pt idx="0">
                  <c:v>14565.35</c:v>
                </c:pt>
                <c:pt idx="1">
                  <c:v>3453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0-8E4C-966F-0554B939F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cs-CZ" sz="1000"/>
              <a:t>Počet zaměstnanců v PSÚ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Počet zaměstnanců v podřízených Sú</c:v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13-3C45-9656-CAEE60E04F2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C813-3C45-9656-CAEE60E04F26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'1 - Počet stát. zamců'!$G$33:$H$33</c:f>
              <c:numCache>
                <c:formatCode>0</c:formatCode>
                <c:ptCount val="2"/>
                <c:pt idx="0">
                  <c:v>43548.055</c:v>
                </c:pt>
                <c:pt idx="1">
                  <c:v>3304.7749999999996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3-3C45-9656-CAEE60E04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000" strike="noStrike"/>
              <a:t>Počet zaměstnanců</a:t>
            </a:r>
          </a:p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000" strike="noStrike"/>
              <a:t>v ESIF</a:t>
            </a:r>
            <a:endParaRPr lang="en-US" sz="1000" strike="noStrike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'1 - Počet stát. zamců'!$F$34</c:f>
              <c:strCache>
                <c:ptCount val="1"/>
                <c:pt idx="0">
                  <c:v>Z toho v ESIF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97B-FF47-BC25-3E194398F83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7B-FF47-BC25-3E194398F83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'1 - Počet stát. zamců'!$G$34:$H$34</c:f>
              <c:numCache>
                <c:formatCode>0</c:formatCode>
                <c:ptCount val="2"/>
                <c:pt idx="0">
                  <c:v>1783</c:v>
                </c:pt>
                <c:pt idx="1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7B-FF47-BC25-3E194398F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cs-CZ" sz="1600" b="1"/>
              <a:t>Absolutní počet  zaměstnanců ZSS/ZP podle typu úřadu</a:t>
            </a:r>
          </a:p>
        </c:rich>
      </c:tx>
      <c:layout>
        <c:manualLayout>
          <c:xMode val="edge"/>
          <c:yMode val="edge"/>
          <c:x val="0.39422519461361955"/>
          <c:y val="0.1000000145815127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82443856827233"/>
          <c:y val="2.6907411330914455E-2"/>
          <c:w val="0.8767160276191156"/>
          <c:h val="0.811451416076321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'1 - Počet stát. zamců'!$L$2</c:f>
              <c:strCache>
                <c:ptCount val="1"/>
                <c:pt idx="0">
                  <c:v>ÚSÚ ZSS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zamců'!$L$3:$L$30</c:f>
              <c:numCache>
                <c:formatCode>0</c:formatCode>
                <c:ptCount val="28"/>
                <c:pt idx="0">
                  <c:v>317</c:v>
                </c:pt>
                <c:pt idx="1">
                  <c:v>1250</c:v>
                </c:pt>
                <c:pt idx="2">
                  <c:v>1300</c:v>
                </c:pt>
                <c:pt idx="3">
                  <c:v>1242</c:v>
                </c:pt>
                <c:pt idx="4">
                  <c:v>885</c:v>
                </c:pt>
                <c:pt idx="5">
                  <c:v>1949</c:v>
                </c:pt>
                <c:pt idx="6">
                  <c:v>481</c:v>
                </c:pt>
                <c:pt idx="7">
                  <c:v>527</c:v>
                </c:pt>
                <c:pt idx="8">
                  <c:v>671</c:v>
                </c:pt>
                <c:pt idx="9">
                  <c:v>426</c:v>
                </c:pt>
                <c:pt idx="10">
                  <c:v>610</c:v>
                </c:pt>
                <c:pt idx="11">
                  <c:v>901</c:v>
                </c:pt>
                <c:pt idx="12">
                  <c:v>326</c:v>
                </c:pt>
                <c:pt idx="13">
                  <c:v>221</c:v>
                </c:pt>
                <c:pt idx="14">
                  <c:v>263</c:v>
                </c:pt>
                <c:pt idx="15">
                  <c:v>622</c:v>
                </c:pt>
                <c:pt idx="16">
                  <c:v>203</c:v>
                </c:pt>
                <c:pt idx="17">
                  <c:v>1241.3499999999999</c:v>
                </c:pt>
                <c:pt idx="18">
                  <c:v>128</c:v>
                </c:pt>
                <c:pt idx="19">
                  <c:v>145</c:v>
                </c:pt>
                <c:pt idx="20">
                  <c:v>179</c:v>
                </c:pt>
                <c:pt idx="21">
                  <c:v>209</c:v>
                </c:pt>
                <c:pt idx="22">
                  <c:v>42</c:v>
                </c:pt>
                <c:pt idx="23">
                  <c:v>169</c:v>
                </c:pt>
                <c:pt idx="24">
                  <c:v>181</c:v>
                </c:pt>
                <c:pt idx="25">
                  <c:v>77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6A-414B-BBE8-260DF2B596B5}"/>
            </c:ext>
          </c:extLst>
        </c:ser>
        <c:ser>
          <c:idx val="1"/>
          <c:order val="1"/>
          <c:tx>
            <c:strRef>
              <c:f>'1 - Počet stát. zamců'!$O$2</c:f>
              <c:strCache>
                <c:ptCount val="1"/>
                <c:pt idx="0">
                  <c:v>ÚSÚ ZP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zamců'!$O$3:$O$30</c:f>
              <c:numCache>
                <c:formatCode>0</c:formatCode>
                <c:ptCount val="28"/>
                <c:pt idx="0">
                  <c:v>252</c:v>
                </c:pt>
                <c:pt idx="1">
                  <c:v>555</c:v>
                </c:pt>
                <c:pt idx="2">
                  <c:v>287</c:v>
                </c:pt>
                <c:pt idx="3">
                  <c:v>144</c:v>
                </c:pt>
                <c:pt idx="4">
                  <c:v>240</c:v>
                </c:pt>
                <c:pt idx="5">
                  <c:v>383</c:v>
                </c:pt>
                <c:pt idx="6">
                  <c:v>105</c:v>
                </c:pt>
                <c:pt idx="7">
                  <c:v>84</c:v>
                </c:pt>
                <c:pt idx="8">
                  <c:v>142</c:v>
                </c:pt>
                <c:pt idx="9">
                  <c:v>72</c:v>
                </c:pt>
                <c:pt idx="10">
                  <c:v>177</c:v>
                </c:pt>
                <c:pt idx="11">
                  <c:v>59</c:v>
                </c:pt>
                <c:pt idx="12">
                  <c:v>90</c:v>
                </c:pt>
                <c:pt idx="13">
                  <c:v>59</c:v>
                </c:pt>
                <c:pt idx="14">
                  <c:v>195</c:v>
                </c:pt>
                <c:pt idx="15">
                  <c:v>0</c:v>
                </c:pt>
                <c:pt idx="16">
                  <c:v>27</c:v>
                </c:pt>
                <c:pt idx="17">
                  <c:v>148</c:v>
                </c:pt>
                <c:pt idx="18">
                  <c:v>32</c:v>
                </c:pt>
                <c:pt idx="19">
                  <c:v>60</c:v>
                </c:pt>
                <c:pt idx="20">
                  <c:v>44</c:v>
                </c:pt>
                <c:pt idx="21">
                  <c:v>38</c:v>
                </c:pt>
                <c:pt idx="22">
                  <c:v>3</c:v>
                </c:pt>
                <c:pt idx="23">
                  <c:v>212</c:v>
                </c:pt>
                <c:pt idx="24">
                  <c:v>28</c:v>
                </c:pt>
                <c:pt idx="25">
                  <c:v>17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A-414B-BBE8-260DF2B596B5}"/>
            </c:ext>
          </c:extLst>
        </c:ser>
        <c:ser>
          <c:idx val="2"/>
          <c:order val="2"/>
          <c:tx>
            <c:strRef>
              <c:f>'1 - Počet stát. zamců'!$M$2</c:f>
              <c:strCache>
                <c:ptCount val="1"/>
                <c:pt idx="0">
                  <c:v>Podřízené SÚ ZSS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zamců'!$M$3:$M$30</c:f>
              <c:numCache>
                <c:formatCode>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260</c:v>
                </c:pt>
                <c:pt idx="3">
                  <c:v>14851</c:v>
                </c:pt>
                <c:pt idx="4">
                  <c:v>19309.68</c:v>
                </c:pt>
                <c:pt idx="5">
                  <c:v>554</c:v>
                </c:pt>
                <c:pt idx="6">
                  <c:v>1238</c:v>
                </c:pt>
                <c:pt idx="7">
                  <c:v>0</c:v>
                </c:pt>
                <c:pt idx="8">
                  <c:v>834</c:v>
                </c:pt>
                <c:pt idx="9">
                  <c:v>404</c:v>
                </c:pt>
                <c:pt idx="10">
                  <c:v>3437.375</c:v>
                </c:pt>
                <c:pt idx="11">
                  <c:v>401</c:v>
                </c:pt>
                <c:pt idx="12">
                  <c:v>2296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4658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82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6A-414B-BBE8-260DF2B596B5}"/>
            </c:ext>
          </c:extLst>
        </c:ser>
        <c:ser>
          <c:idx val="3"/>
          <c:order val="3"/>
          <c:tx>
            <c:strRef>
              <c:f>'1 - Počet stát. zamců'!$P$2</c:f>
              <c:strCache>
                <c:ptCount val="1"/>
                <c:pt idx="0">
                  <c:v>Podřízené SÚ ZP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zamců'!$P$3:$P$30</c:f>
              <c:numCache>
                <c:formatCode>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173</c:v>
                </c:pt>
                <c:pt idx="3">
                  <c:v>454</c:v>
                </c:pt>
                <c:pt idx="4">
                  <c:v>452.82</c:v>
                </c:pt>
                <c:pt idx="5">
                  <c:v>624</c:v>
                </c:pt>
                <c:pt idx="6">
                  <c:v>12</c:v>
                </c:pt>
                <c:pt idx="7">
                  <c:v>0</c:v>
                </c:pt>
                <c:pt idx="8">
                  <c:v>66</c:v>
                </c:pt>
                <c:pt idx="9">
                  <c:v>50</c:v>
                </c:pt>
                <c:pt idx="10">
                  <c:v>969.95499999999993</c:v>
                </c:pt>
                <c:pt idx="11">
                  <c:v>105</c:v>
                </c:pt>
                <c:pt idx="12">
                  <c:v>374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425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45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6A-414B-BBE8-260DF2B596B5}"/>
            </c:ext>
          </c:extLst>
        </c:ser>
        <c:ser>
          <c:idx val="4"/>
          <c:order val="4"/>
          <c:tx>
            <c:strRef>
              <c:f>'1 - Počet stát. zamců'!$N$2</c:f>
              <c:strCache>
                <c:ptCount val="1"/>
                <c:pt idx="0">
                  <c:v>ESIF ZSS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zamců'!$N$3:$N$30</c:f>
              <c:numCache>
                <c:formatCode>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517</c:v>
                </c:pt>
                <c:pt idx="7">
                  <c:v>132</c:v>
                </c:pt>
                <c:pt idx="8">
                  <c:v>0</c:v>
                </c:pt>
                <c:pt idx="9">
                  <c:v>57</c:v>
                </c:pt>
                <c:pt idx="10">
                  <c:v>1039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6A-414B-BBE8-260DF2B596B5}"/>
            </c:ext>
          </c:extLst>
        </c:ser>
        <c:ser>
          <c:idx val="5"/>
          <c:order val="5"/>
          <c:tx>
            <c:strRef>
              <c:f>'1 - Počet stát. zamců'!$Q$2</c:f>
              <c:strCache>
                <c:ptCount val="1"/>
                <c:pt idx="0">
                  <c:v>ESIF ZP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'1 - Počet stát. zamců'!$K$3:$K$30</c:f>
              <c:strCache>
                <c:ptCount val="28"/>
                <c:pt idx="0">
                  <c:v>ÚV ČR</c:v>
                </c:pt>
                <c:pt idx="1">
                  <c:v>MZV</c:v>
                </c:pt>
                <c:pt idx="2">
                  <c:v>MO</c:v>
                </c:pt>
                <c:pt idx="3">
                  <c:v>MF</c:v>
                </c:pt>
                <c:pt idx="4">
                  <c:v>MPSV</c:v>
                </c:pt>
                <c:pt idx="5">
                  <c:v>MV</c:v>
                </c:pt>
                <c:pt idx="6">
                  <c:v>MŽP</c:v>
                </c:pt>
                <c:pt idx="7">
                  <c:v>MMR</c:v>
                </c:pt>
                <c:pt idx="8">
                  <c:v>MPO</c:v>
                </c:pt>
                <c:pt idx="9">
                  <c:v>MD</c:v>
                </c:pt>
                <c:pt idx="10">
                  <c:v>MZe</c:v>
                </c:pt>
                <c:pt idx="11">
                  <c:v>MŠMT</c:v>
                </c:pt>
                <c:pt idx="12">
                  <c:v>MZd</c:v>
                </c:pt>
                <c:pt idx="13">
                  <c:v>MK</c:v>
                </c:pt>
                <c:pt idx="14">
                  <c:v>MSp</c:v>
                </c:pt>
                <c:pt idx="15">
                  <c:v>ČTÚ</c:v>
                </c:pt>
                <c:pt idx="16">
                  <c:v>ÚPV</c:v>
                </c:pt>
                <c:pt idx="17">
                  <c:v>ČSÚ</c:v>
                </c:pt>
                <c:pt idx="18">
                  <c:v>ČÚZK</c:v>
                </c:pt>
                <c:pt idx="19">
                  <c:v>ČBÚ</c:v>
                </c:pt>
                <c:pt idx="20">
                  <c:v>ERÚ</c:v>
                </c:pt>
                <c:pt idx="21">
                  <c:v>ÚOHS</c:v>
                </c:pt>
                <c:pt idx="22">
                  <c:v>RRTV</c:v>
                </c:pt>
                <c:pt idx="23">
                  <c:v>SSHR</c:v>
                </c:pt>
                <c:pt idx="24">
                  <c:v>SÚJB</c:v>
                </c:pt>
                <c:pt idx="25">
                  <c:v>ÚOOÚ</c:v>
                </c:pt>
                <c:pt idx="26">
                  <c:v>ABS</c:v>
                </c:pt>
                <c:pt idx="27">
                  <c:v>TAČR</c:v>
                </c:pt>
              </c:strCache>
            </c:strRef>
          </c:cat>
          <c:val>
            <c:numRef>
              <c:f>'1 - Počet stát. zamců'!$Q$3:$Q$30</c:f>
              <c:numCache>
                <c:formatCode>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54</c:v>
                </c:pt>
                <c:pt idx="7">
                  <c:v>0</c:v>
                </c:pt>
                <c:pt idx="8">
                  <c:v>232</c:v>
                </c:pt>
                <c:pt idx="9">
                  <c:v>9</c:v>
                </c:pt>
                <c:pt idx="10">
                  <c:v>103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6A-414B-BBE8-260DF2B59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619912"/>
        <c:axId val="165620304"/>
      </c:barChart>
      <c:catAx>
        <c:axId val="16561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5620304"/>
        <c:crosses val="autoZero"/>
        <c:auto val="1"/>
        <c:lblAlgn val="ctr"/>
        <c:lblOffset val="100"/>
        <c:noMultiLvlLbl val="0"/>
      </c:catAx>
      <c:valAx>
        <c:axId val="165620304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5619912"/>
        <c:crosses val="autoZero"/>
        <c:crossBetween val="between"/>
        <c:majorUnit val="1000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400" b="1" i="0" u="none" strike="noStrike" baseline="0" dirty="0">
                <a:solidFill>
                  <a:srgbClr val="333333"/>
                </a:solidFill>
                <a:latin typeface="Calibri"/>
              </a:rPr>
              <a:t>Celkové roční prostředky </a:t>
            </a:r>
            <a:br>
              <a:rPr lang="cs-CZ" sz="1400" b="1" i="0" u="none" strike="noStrike" baseline="0" dirty="0">
                <a:solidFill>
                  <a:srgbClr val="333333"/>
                </a:solidFill>
                <a:latin typeface="Calibri"/>
              </a:rPr>
            </a:br>
            <a:r>
              <a:rPr lang="cs-CZ" sz="1400" b="1" i="0" u="none" strike="noStrike" baseline="0" dirty="0">
                <a:solidFill>
                  <a:srgbClr val="333333"/>
                </a:solidFill>
                <a:latin typeface="Calibri"/>
              </a:rPr>
              <a:t>na platy (v  tis. Kč)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Celkové roční prostředky na platy</c:v>
          </c:tx>
          <c:spPr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1D8-E743-BA03-3C32FC0AAEDB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1D8-E743-BA03-3C32FC0AAEDB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1D8-E743-BA03-3C32FC0AAEDB}"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1D8-E743-BA03-3C32FC0AAED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'2- Roční prostředky na platy'!$G$31:$H$31</c:f>
              <c:numCache>
                <c:formatCode>0</c:formatCode>
                <c:ptCount val="2"/>
                <c:pt idx="0">
                  <c:v>21677260.614279751</c:v>
                </c:pt>
                <c:pt idx="1">
                  <c:v>2255268.2844223604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8-E743-BA03-3C32FC0AA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PSÚ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(v  tis.  Kč)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575943513783755"/>
          <c:y val="0.2490632576592462"/>
          <c:w val="0.5827813426135835"/>
          <c:h val="0.53894644037910511"/>
        </c:manualLayout>
      </c:layout>
      <c:pieChart>
        <c:varyColors val="1"/>
        <c:ser>
          <c:idx val="0"/>
          <c:order val="0"/>
          <c:tx>
            <c:v>Celkové roční prostředky na platy v  podřízených SÚ (v  tisících Kč)</c:v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C06-EF46-8A00-8D594DD3BA2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06-EF46-8A00-8D594DD3BA2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'2- Roční prostředky na platy'!$G$33:$H$33</c:f>
              <c:numCache>
                <c:formatCode>0</c:formatCode>
                <c:ptCount val="2"/>
                <c:pt idx="0">
                  <c:v>13445788.291000001</c:v>
                </c:pt>
                <c:pt idx="1">
                  <c:v>839451.799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06-EF46-8A00-8D594DD3B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ÚSÚ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(v  tis. Kč)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113844493468981"/>
          <c:y val="0.24964059461614391"/>
          <c:w val="0.65834907232529716"/>
          <c:h val="0.57770311322183554"/>
        </c:manualLayout>
      </c:layout>
      <c:pieChart>
        <c:varyColors val="1"/>
        <c:ser>
          <c:idx val="0"/>
          <c:order val="0"/>
          <c:tx>
            <c:v>Celkové roční prostředky na platy v ÚSÚ</c:v>
          </c:tx>
          <c:spPr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E4-EC48-A59B-9024215902BE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E4-EC48-A59B-9024215902BE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'2- Roční prostředky na platy'!$G$32:$H$32</c:f>
              <c:numCache>
                <c:formatCode>0</c:formatCode>
                <c:ptCount val="2"/>
                <c:pt idx="0">
                  <c:v>6169800.3862797515</c:v>
                </c:pt>
                <c:pt idx="1">
                  <c:v>1163399.2544223603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E4-EC48-A59B-902421590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ESIF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 sz="1000" b="1" i="0" u="none" strike="noStrike" baseline="0">
                <a:solidFill>
                  <a:srgbClr val="333333"/>
                </a:solidFill>
                <a:latin typeface="Calibri"/>
              </a:rPr>
              <a:t> (v  tis. Kč)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64000438236401"/>
          <c:y val="0.29053345153047921"/>
          <c:w val="0.67706102900290677"/>
          <c:h val="0.51345848325250731"/>
        </c:manualLayout>
      </c:layout>
      <c:pieChart>
        <c:varyColors val="1"/>
        <c:ser>
          <c:idx val="0"/>
          <c:order val="0"/>
          <c:tx>
            <c:v>Celkové roční prostředky na platy Ve zprostředkovatelských subjektech ESIF  (v  tisících Kč)</c:v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997-A942-9E4E-20867DAD456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97-A942-9E4E-20867DAD456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'1 - Počet stát. zamců'!$G$2:$H$2</c:f>
              <c:strCache>
                <c:ptCount val="2"/>
                <c:pt idx="0">
                  <c:v>ZSS</c:v>
                </c:pt>
                <c:pt idx="1">
                  <c:v>ZP</c:v>
                </c:pt>
              </c:strCache>
            </c:strRef>
          </c:cat>
          <c:val>
            <c:numRef>
              <c:f>'2- Roční prostředky na platy'!$G$34:$H$34</c:f>
              <c:numCache>
                <c:formatCode>0</c:formatCode>
                <c:ptCount val="2"/>
                <c:pt idx="0">
                  <c:v>721211.93700000003</c:v>
                </c:pt>
                <c:pt idx="1">
                  <c:v>147149.231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97-A942-9E4E-20867DAD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D39E-601F-4456-9705-FC22C9A76792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17794-9A60-4DF6-8F18-D5D98D9B3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08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43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78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94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9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0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1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8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47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99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0097-1435-43FA-AB29-A654ED12EAC8}" type="datetimeFigureOut">
              <a:rPr lang="cs-CZ" smtClean="0"/>
              <a:t>03.11.20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BAD0-DB71-44BD-B4B8-B1EE1B6AF0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3" Type="http://schemas.microsoft.com/office/2007/relationships/media" Target="../media/media13.m4a"/><Relationship Id="rId7" Type="http://schemas.microsoft.com/office/2007/relationships/media" Target="../media/media15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10" Type="http://schemas.openxmlformats.org/officeDocument/2006/relationships/image" Target="../media/image1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128792" cy="249512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Státní služba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text - Václav Velčovský</a:t>
            </a:r>
          </a:p>
          <a:p>
            <a:r>
              <a:rPr lang="cs-CZ" sz="2400" dirty="0">
                <a:solidFill>
                  <a:schemeClr val="tx1"/>
                </a:solidFill>
              </a:rPr>
              <a:t>komentář – Lukáš Králík</a:t>
            </a: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8" name="Audio Recording 3. 11. 2020 23:43:53" descr="Audio Recording 3. 11. 2020 23:43:53">
            <a:hlinkClick r:id="" action="ppaction://media"/>
            <a:extLst>
              <a:ext uri="{FF2B5EF4-FFF2-40B4-BE49-F238E27FC236}">
                <a16:creationId xmlns:a16="http://schemas.microsoft.com/office/drawing/2014/main" id="{4E090C20-3D54-E640-BAF0-19B5E4B06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565088050"/>
              </p:ext>
            </p:extLst>
          </p:nvPr>
        </p:nvGraphicFramePr>
        <p:xfrm>
          <a:off x="-6424" y="980728"/>
          <a:ext cx="30598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469285219"/>
              </p:ext>
            </p:extLst>
          </p:nvPr>
        </p:nvGraphicFramePr>
        <p:xfrm>
          <a:off x="4788024" y="980728"/>
          <a:ext cx="2664296" cy="288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542900021"/>
              </p:ext>
            </p:extLst>
          </p:nvPr>
        </p:nvGraphicFramePr>
        <p:xfrm>
          <a:off x="2771800" y="980728"/>
          <a:ext cx="2520280" cy="287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322545475"/>
              </p:ext>
            </p:extLst>
          </p:nvPr>
        </p:nvGraphicFramePr>
        <p:xfrm>
          <a:off x="6979906" y="980728"/>
          <a:ext cx="2181471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045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Služební orgán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57807"/>
            <a:ext cx="86409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b="1" dirty="0"/>
              <a:t>Zejména: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cs-CZ" sz="1600" b="1" dirty="0"/>
              <a:t>náměstek pro státní službu </a:t>
            </a:r>
            <a:r>
              <a:rPr lang="cs-CZ" sz="1600" dirty="0"/>
              <a:t>vůči:</a:t>
            </a:r>
          </a:p>
          <a:p>
            <a:pPr marL="971550" lvl="1" indent="-571500" algn="just">
              <a:buFont typeface="+mj-lt"/>
              <a:buAutoNum type="romanLcPeriod"/>
            </a:pPr>
            <a:r>
              <a:rPr lang="cs-CZ" sz="1400" dirty="0"/>
              <a:t>vedoucímu služebního úřadu, který nemá nadřízený služební úřad (</a:t>
            </a:r>
            <a:r>
              <a:rPr lang="cs-CZ" sz="1400" i="1" dirty="0"/>
              <a:t>takový úřad dosud není, a to ani v případě služebních úřadů, které nejsou správními úřady</a:t>
            </a:r>
            <a:r>
              <a:rPr lang="cs-CZ" sz="1400" dirty="0"/>
              <a:t>), </a:t>
            </a:r>
          </a:p>
          <a:p>
            <a:pPr marL="971550" lvl="1" indent="-571500" algn="just">
              <a:buFont typeface="+mj-lt"/>
              <a:buAutoNum type="romanLcPeriod"/>
            </a:pPr>
            <a:r>
              <a:rPr lang="cs-CZ" sz="1400" dirty="0"/>
              <a:t>státnímu tajemníkovi a </a:t>
            </a:r>
          </a:p>
          <a:p>
            <a:pPr marL="971550" lvl="1" indent="-571500" algn="just">
              <a:buFont typeface="+mj-lt"/>
              <a:buAutoNum type="romanLcPeriod"/>
            </a:pPr>
            <a:r>
              <a:rPr lang="cs-CZ" sz="1400" dirty="0"/>
              <a:t>personálnímu řediteli sekce pro státní službu 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marL="514350" indent="-514350" algn="just">
              <a:buFont typeface="+mj-lt"/>
              <a:buAutoNum type="alphaLcParenR"/>
            </a:pPr>
            <a:r>
              <a:rPr lang="cs-CZ" sz="1600" b="1" dirty="0"/>
              <a:t>vedoucí služebního úřadu nebo státní tajemník </a:t>
            </a:r>
            <a:r>
              <a:rPr lang="cs-CZ" sz="1600" dirty="0"/>
              <a:t>vůči ostatním státním zaměstnancům.</a:t>
            </a:r>
          </a:p>
        </p:txBody>
      </p:sp>
    </p:spTree>
    <p:extLst>
      <p:ext uri="{BB962C8B-B14F-4D97-AF65-F5344CB8AC3E}">
        <p14:creationId xmlns:p14="http://schemas.microsoft.com/office/powerpoint/2010/main" val="394563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Kompetence Sekce pro státní službu ministerstva vnitra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230" y="1123162"/>
            <a:ext cx="8784976" cy="554461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b="1" dirty="0"/>
              <a:t>§ 13</a:t>
            </a:r>
          </a:p>
          <a:p>
            <a:pPr marL="0" lvl="0" indent="0">
              <a:buNone/>
            </a:pPr>
            <a:endParaRPr lang="cs-CZ" b="1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Ministerstvo vnitra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u="sng" dirty="0"/>
              <a:t>připravuje návrh systemizace </a:t>
            </a:r>
            <a:r>
              <a:rPr lang="cs-CZ" dirty="0"/>
              <a:t>služebních míst na základě návrhů služebních orgánů a vyhodnocuje její dodržování,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u="sng" dirty="0"/>
              <a:t>koordinuje</a:t>
            </a:r>
            <a:r>
              <a:rPr lang="cs-CZ" dirty="0"/>
              <a:t> zpracování návrhů organizačních struktur služebních úřadů, není-li stanoveno jinak,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u="sng" dirty="0"/>
              <a:t>koordinuje</a:t>
            </a:r>
            <a:r>
              <a:rPr lang="cs-CZ" dirty="0"/>
              <a:t> systém hodnocení státních zaměstnanců,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u="sng" dirty="0"/>
              <a:t>koordinuje</a:t>
            </a:r>
            <a:r>
              <a:rPr lang="cs-CZ" dirty="0"/>
              <a:t> vzdělávání státních zaměstnanců a připravuje vzdělávací programy a rámcová pravidla pro vzdělávání státních zaměstnanců,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hodnotí vytváření podmínek pro sladění rodinného a osobního života s výkonem služby služebními úřady a předkládá o tom jednou ročně zprávu vládě,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plní další úkoly stanovené zákonem.</a:t>
            </a:r>
            <a:br>
              <a:rPr lang="cs-CZ" dirty="0"/>
            </a:b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Působnost Ministerstva vnitra stanovenou tímto zákonem, s výjimkou působnosti svěřené přímo ministrovi vnitra, náměstkovi pro státní službu, státnímu tajemníkovi nebo personálnímu řediteli sekce pro státní službu a vydávání vyhlášek, vykonává sekce pro státní službu.  </a:t>
            </a:r>
            <a:br>
              <a:rPr lang="cs-CZ" dirty="0"/>
            </a:b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Sekce pro státní službu je organizační jednotkou Ministerstva vnitra.</a:t>
            </a:r>
            <a:br>
              <a:rPr lang="cs-CZ" dirty="0"/>
            </a:b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V čele sekce pro státní službu je náměstek pro státní službu.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 …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Náměstek pro státní službu a státní zaměstnanec jím písemně pověřený jsou oprávněni vykonávat ve služebních úřadech </a:t>
            </a:r>
            <a:r>
              <a:rPr lang="cs-CZ" u="sng" dirty="0"/>
              <a:t>kontrolu</a:t>
            </a:r>
            <a:r>
              <a:rPr lang="cs-CZ" dirty="0"/>
              <a:t> ve služebních vztazích státních zaměstnanců. Pověření ke kontrole může mít i formu průkazu, jehož vzor stanoví Ministerstvo vnitra vyhláškou. </a:t>
            </a:r>
            <a:br>
              <a:rPr lang="cs-CZ" dirty="0"/>
            </a:br>
            <a:r>
              <a:rPr lang="cs-CZ" dirty="0"/>
              <a:t>Při výkonu kontroly se postupuje podle kontrolního řádu.</a:t>
            </a:r>
          </a:p>
        </p:txBody>
      </p:sp>
      <p:pic>
        <p:nvPicPr>
          <p:cNvPr id="5" name="Audio Recording 3. 11. 2020 21:22:30" descr="Audio Recording 3. 11. 2020 21:22:30">
            <a:hlinkClick r:id="" action="ppaction://media"/>
            <a:extLst>
              <a:ext uri="{FF2B5EF4-FFF2-40B4-BE49-F238E27FC236}">
                <a16:creationId xmlns:a16="http://schemas.microsoft.com/office/drawing/2014/main" id="{EB3FD033-2AE7-624D-85C4-05B36BA21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630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Státní tajemník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sz="2400" b="1" dirty="0"/>
              <a:t>§ 15</a:t>
            </a:r>
          </a:p>
          <a:p>
            <a:pPr marL="457200" lvl="0" indent="-457200">
              <a:buFont typeface="+mj-lt"/>
              <a:buAutoNum type="arabicPeriod"/>
            </a:pPr>
            <a:endParaRPr lang="cs-CZ" sz="2400" dirty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Služební místo státního tajemníka se zřizuje v ministerstvu a v Úřadu vlády. </a:t>
            </a:r>
            <a:br>
              <a:rPr lang="cs-CZ" sz="2400" dirty="0"/>
            </a:br>
            <a:endParaRPr lang="cs-CZ" sz="2400" dirty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>
                <a:highlight>
                  <a:srgbClr val="FFFF00"/>
                </a:highlight>
              </a:rPr>
              <a:t>Státní tajemník řídí činnosti související se zajišťováním organizačních věcí služby, správy služebních vztahů a odměňování státních zaměstnanců </a:t>
            </a:r>
            <a:r>
              <a:rPr lang="cs-CZ" sz="2400" u="sng" dirty="0">
                <a:highlight>
                  <a:srgbClr val="FFFF00"/>
                </a:highlight>
              </a:rPr>
              <a:t>a vedoucího služebního úřadu podřízeného ministerstvu</a:t>
            </a:r>
            <a:r>
              <a:rPr lang="cs-CZ" sz="2400" dirty="0">
                <a:highlight>
                  <a:srgbClr val="FFFF00"/>
                </a:highlight>
              </a:rPr>
              <a:t>.</a:t>
            </a:r>
            <a:br>
              <a:rPr lang="cs-CZ" sz="2400" dirty="0"/>
            </a:br>
            <a:endParaRPr lang="cs-CZ" sz="2400" dirty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Státní tajemník dále plní úkoly související s pracovněprávními vztahy zaměstnanců ve správním úřadu.</a:t>
            </a:r>
            <a:br>
              <a:rPr lang="cs-CZ" sz="2400" dirty="0"/>
            </a:br>
            <a:endParaRPr lang="cs-CZ" dirty="0"/>
          </a:p>
        </p:txBody>
      </p:sp>
      <p:pic>
        <p:nvPicPr>
          <p:cNvPr id="6" name="Audio Recording 3. 11. 2020 21:26:58" descr="Audio Recording 3. 11. 2020 21:26:58">
            <a:hlinkClick r:id="" action="ppaction://media"/>
            <a:extLst>
              <a:ext uri="{FF2B5EF4-FFF2-40B4-BE49-F238E27FC236}">
                <a16:creationId xmlns:a16="http://schemas.microsoft.com/office/drawing/2014/main" id="{91D1512F-554F-F144-A70B-CFC724208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6950" y="593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Systemizace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3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500" b="1" dirty="0"/>
              <a:t>§ 17 </a:t>
            </a:r>
          </a:p>
          <a:p>
            <a:pPr lvl="0">
              <a:buFont typeface="+mj-lt"/>
              <a:buAutoNum type="arabicPeriod"/>
            </a:pPr>
            <a:r>
              <a:rPr lang="cs-CZ" sz="1500" dirty="0"/>
              <a:t>Systemizace vychází ze závazných pravidel pro organizaci služebních úřadů, tak aby byl zajištěn řádný výkon působnosti služebního úřadu, a stanoví pro každý služební úřad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500" dirty="0"/>
              <a:t>počet služebních míst státních zaměstnanců, kteří nejsou představenými, klasifikovaných platovými třídami,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500" dirty="0"/>
              <a:t>počet služebních míst představených klasifikovaných platovými třídami,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500" dirty="0"/>
              <a:t>objem prostředků na platy státních zaměstnanců,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500" dirty="0"/>
              <a:t>počet služebních míst, u kterých je s ohledem na ochranu veřejného zájmu nezbytným požadavkem státní občanství České republiky,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lphaLcParenR"/>
            </a:pPr>
            <a:r>
              <a:rPr lang="cs-CZ" sz="1500" dirty="0"/>
              <a:t>počet služebních míst, u kterých se stanoví (…) zákaz konkurence.</a:t>
            </a:r>
          </a:p>
          <a:p>
            <a:pPr lvl="0">
              <a:buFont typeface="+mj-lt"/>
              <a:buAutoNum type="arabicPeriod"/>
            </a:pPr>
            <a:endParaRPr lang="cs-CZ" sz="1500" u="sng" dirty="0"/>
          </a:p>
          <a:p>
            <a:pPr lvl="0">
              <a:buFont typeface="+mj-lt"/>
              <a:buAutoNum type="arabicPeriod"/>
            </a:pPr>
            <a:r>
              <a:rPr lang="cs-CZ" sz="1500" u="sng" dirty="0"/>
              <a:t>Návrh systemizace vypracuje Ministerstvo vnitra v dohodě s Ministerstvem financí na základě návrhů služebních orgánů</a:t>
            </a:r>
            <a:r>
              <a:rPr lang="cs-CZ" sz="1500" dirty="0"/>
              <a:t>, které mu je v termínu stanoveném Ministerstvem vnitra předkládají prostřednictvím příslušných ústředních správních úřadů. (…)</a:t>
            </a:r>
          </a:p>
          <a:p>
            <a:pPr>
              <a:buFont typeface="+mj-lt"/>
              <a:buAutoNum type="arabicPeriod"/>
            </a:pPr>
            <a:endParaRPr lang="cs-CZ" sz="1500" dirty="0"/>
          </a:p>
          <a:p>
            <a:pPr>
              <a:buFont typeface="+mj-lt"/>
              <a:buAutoNum type="arabicPeriod"/>
            </a:pPr>
            <a:r>
              <a:rPr lang="cs-CZ" sz="1500" dirty="0"/>
              <a:t>Systemizaci </a:t>
            </a:r>
            <a:r>
              <a:rPr lang="cs-CZ" sz="1500" u="sng" dirty="0"/>
              <a:t>schvaluje vláda </a:t>
            </a:r>
            <a:r>
              <a:rPr lang="cs-CZ" sz="1500" dirty="0"/>
              <a:t>na následující kalendářní rok. Návrh systemizace předkládá vládě ministr vnitra. Vláda je oprávněna upravit v souvislosti se schvalováním systemizace organizační strukturu služebního úřadu. (…)</a:t>
            </a:r>
          </a:p>
          <a:p>
            <a:pPr marL="0" indent="0">
              <a:buNone/>
            </a:pPr>
            <a:endParaRPr lang="cs-CZ" sz="1500" dirty="0"/>
          </a:p>
        </p:txBody>
      </p:sp>
      <p:pic>
        <p:nvPicPr>
          <p:cNvPr id="8" name="Audio Recording 3. 11. 2020 21:37:14" descr="Audio Recording 3. 11. 2020 21:37:14">
            <a:hlinkClick r:id="" action="ppaction://media"/>
            <a:extLst>
              <a:ext uri="{FF2B5EF4-FFF2-40B4-BE49-F238E27FC236}">
                <a16:creationId xmlns:a16="http://schemas.microsoft.com/office/drawing/2014/main" id="{0F0E2798-1492-004E-82D4-325B78634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6950" y="790352"/>
            <a:ext cx="812800" cy="812800"/>
          </a:xfrm>
          <a:prstGeom prst="rect">
            <a:avLst/>
          </a:prstGeom>
        </p:spPr>
      </p:pic>
      <p:pic>
        <p:nvPicPr>
          <p:cNvPr id="9" name="Audio Recording 3. 11. 2020 21:41:25" descr="Audio Recording 3. 11. 2020 21:41:25">
            <a:hlinkClick r:id="" action="ppaction://media"/>
            <a:extLst>
              <a:ext uri="{FF2B5EF4-FFF2-40B4-BE49-F238E27FC236}">
                <a16:creationId xmlns:a16="http://schemas.microsoft.com/office/drawing/2014/main" id="{09FBA69C-40F4-A047-B782-BCAB2A243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31022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§ 18 Změna systemizace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Změna systemizace poté, co nabyla účinnosti, je-li jejím důsledkem změna počtu služebních míst, objemu prostředků na platy státních zaměstnanců nebo změna platové třídy státního zaměstnance o více než jednu třídu dolů nebo o dvě třídy nahoru, je přípustná, jen </a:t>
            </a:r>
            <a:r>
              <a:rPr lang="cs-CZ" u="sng" dirty="0"/>
              <a:t>dojde-li ke změně působnosti správního úřadu nebo k podstatné změně podmínek</a:t>
            </a:r>
            <a:r>
              <a:rPr lang="cs-CZ" dirty="0"/>
              <a:t>, za kterých byla systemizace schválena; ustanovení § 17 odst. 2 a 3 se použije obdobně.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§ 19 Organizační struktura služebního úřadu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Služební orgán zpracuje podle systemizace návrh organizační struktury služebního úřadu nebo její změny a prostřednictvím příslušného ústředního správního úřadu jej </a:t>
            </a:r>
            <a:r>
              <a:rPr lang="cs-CZ" u="sng" dirty="0"/>
              <a:t>předloží Ministerstvu vnitra k vyjádření</a:t>
            </a:r>
            <a:r>
              <a:rPr lang="cs-CZ" dirty="0"/>
              <a:t>. Nevyjádří-li se Ministerstvo vnitra k návrhu do 30 dnů od jeho předložení, považuje se návrh za schválený. Pokud služební orgán nezohlední vyjádření Ministerstva vnitra, může Ministerstvo vnitra návrh předložit k rozhodnutí vládě, jinak se po uplynutí 15 dnů od vyjádření považuje návrh za schválený.</a:t>
            </a:r>
            <a:br>
              <a:rPr lang="cs-CZ" dirty="0"/>
            </a:b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Nedojde-li v důsledku schválení organizační struktury nebo její změny ke skončení služebního poměru nebo odvolání ze služebního místa představeného, schvaluje organizační strukturu nebo její změnu </a:t>
            </a:r>
            <a:r>
              <a:rPr lang="cs-CZ" u="sng" dirty="0"/>
              <a:t>státní tajemník </a:t>
            </a:r>
            <a:r>
              <a:rPr lang="cs-CZ" dirty="0"/>
              <a:t>nebo služební orgán v nadřízeném služebním úřadu, a není-li nadřízený služební úřad, vedoucí služebního úřadu.</a:t>
            </a:r>
            <a:br>
              <a:rPr lang="cs-CZ" dirty="0"/>
            </a:b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Nesnese-li věc odkladu a je-li to potřebné k plnění</a:t>
            </a:r>
            <a:r>
              <a:rPr lang="cs-CZ" u="sng" dirty="0"/>
              <a:t> rozhodnutí soudu anebo rozhodnutí orgánu mezinárodní organizace</a:t>
            </a:r>
            <a:r>
              <a:rPr lang="cs-CZ" dirty="0"/>
              <a:t>, může služební orgán do doby schválení organizační struktury služebního úřadu nebo její změny prozatímně postupovat tak, jako by navržená organizační struktura nebo její změna byla schválena (…).</a:t>
            </a:r>
          </a:p>
        </p:txBody>
      </p:sp>
    </p:spTree>
    <p:extLst>
      <p:ext uri="{BB962C8B-B14F-4D97-AF65-F5344CB8AC3E}">
        <p14:creationId xmlns:p14="http://schemas.microsoft.com/office/powerpoint/2010/main" val="70361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4" t="22437" r="27356" b="21655"/>
          <a:stretch/>
        </p:blipFill>
        <p:spPr bwMode="auto">
          <a:xfrm>
            <a:off x="251520" y="332656"/>
            <a:ext cx="831881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55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23724" r="47190" b="22622"/>
          <a:stretch/>
        </p:blipFill>
        <p:spPr bwMode="auto">
          <a:xfrm>
            <a:off x="611560" y="822750"/>
            <a:ext cx="5177737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52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Obory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sz="2000" b="1" dirty="0"/>
              <a:t>Nařízení vlády o oborech služby</a:t>
            </a:r>
            <a:r>
              <a:rPr lang="cs-CZ" sz="2000" dirty="0"/>
              <a:t> vyjmenovává katalog jednotlivých oborů služby.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Klíčové zařazení systemizovaného místa do oboru služby: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cs-CZ" sz="1600" dirty="0"/>
              <a:t>vazba na systemizaci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cs-CZ" sz="1600" dirty="0"/>
              <a:t>na úřednickou zkoušku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cs-CZ" sz="1600" dirty="0"/>
              <a:t>na mobilitu zaměstnanců (na výběrová řízení vevnitř státní služby)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sz="2000" dirty="0"/>
              <a:t>Jedno místo může mít více oborů služby!!!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pic>
        <p:nvPicPr>
          <p:cNvPr id="7" name="Audio Recording 3. 11. 2020 21:50:49" descr="Audio Recording 3. 11. 2020 21:50:49">
            <a:hlinkClick r:id="" action="ppaction://media"/>
            <a:extLst>
              <a:ext uri="{FF2B5EF4-FFF2-40B4-BE49-F238E27FC236}">
                <a16:creationId xmlns:a16="http://schemas.microsoft.com/office/drawing/2014/main" id="{00C33E04-84C2-884A-BD8A-814C3CB5F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43350" y="686667"/>
            <a:ext cx="812800" cy="812800"/>
          </a:xfrm>
          <a:prstGeom prst="rect">
            <a:avLst/>
          </a:prstGeom>
        </p:spPr>
      </p:pic>
      <p:pic>
        <p:nvPicPr>
          <p:cNvPr id="8" name="Audio Recording 3. 11. 2020 21:51:56" descr="Audio Recording 3. 11. 2020 21:51:56">
            <a:hlinkClick r:id="" action="ppaction://media"/>
            <a:extLst>
              <a:ext uri="{FF2B5EF4-FFF2-40B4-BE49-F238E27FC236}">
                <a16:creationId xmlns:a16="http://schemas.microsoft.com/office/drawing/2014/main" id="{EA3087B1-768B-B74E-B9C1-DFC03F7AEA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4932" y="2455190"/>
            <a:ext cx="812800" cy="812800"/>
          </a:xfrm>
          <a:prstGeom prst="rect">
            <a:avLst/>
          </a:prstGeom>
        </p:spPr>
      </p:pic>
      <p:pic>
        <p:nvPicPr>
          <p:cNvPr id="9" name="Audio Recording 3. 11. 2020 21:55:15" descr="Audio Recording 3. 11. 2020 21:55:15">
            <a:hlinkClick r:id="" action="ppaction://media"/>
            <a:extLst>
              <a:ext uri="{FF2B5EF4-FFF2-40B4-BE49-F238E27FC236}">
                <a16:creationId xmlns:a16="http://schemas.microsoft.com/office/drawing/2014/main" id="{E495DE21-157B-F046-922D-0C6AE674AA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4932" y="3835830"/>
            <a:ext cx="812800" cy="812800"/>
          </a:xfrm>
          <a:prstGeom prst="rect">
            <a:avLst/>
          </a:prstGeom>
        </p:spPr>
      </p:pic>
      <p:pic>
        <p:nvPicPr>
          <p:cNvPr id="11" name="Audio Recording 3. 11. 2020 22:01:11" descr="Audio Recording 3. 11. 2020 22:01:11">
            <a:hlinkClick r:id="" action="ppaction://media"/>
            <a:extLst>
              <a:ext uri="{FF2B5EF4-FFF2-40B4-BE49-F238E27FC236}">
                <a16:creationId xmlns:a16="http://schemas.microsoft.com/office/drawing/2014/main" id="{0D687E14-F059-7246-A1BB-1A96628598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24932" y="5332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4624"/>
            <a:ext cx="8856984" cy="4525963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1. Finance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2. Daně, poplatky a jiná obdobná peněžitá plnění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3. Audit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4. Hospodaření s majetkem státu a jeho privatizace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5. Finanční a ekonomická spolupráce se zahraničím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6. Loterie a jiné podobné hry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7. Finanční trh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8. Ekonomická ochrana státu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9. Zahraniční vztahy a služba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10. Školství, výchova a vzdělávání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11. Mládež, tělovýchova a sport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12. Výzkum, vývoj a inovace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13. Umění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14. Ochrana kulturního dědictví, státní památková péče a péče o sbírky muzejní povahy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15. Kulturně výchovná činnost, správa ve věcech knihovnických a informačních služeb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16. Církve a náboženské společnosti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17. Ochrana práv duševního vlastnictví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18. Média, audiovize, regulace vysílání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19. Nepojistné sociální dávkové systémy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20. Sociální služby a sociální práce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21. Sociálněprávní ochrana dětí a rodinná politika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22. Sociální pojištění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23. Lékařská posudková služba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24. Zaměstnanost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25. Pracovněprávní vztahy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26. Platy, mzdy a jiné odměny za práci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27. Bezpečnost práce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28. Zdravotnictví a ochrana zdraví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29. Legislativa a právní činnost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30. Lidská práva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31. Vnitřní pořádek a bezpečnost státu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32. Krizové řízení, ochrana obyvatelstva a integrovaný záchranný systém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33. Systém veřejné správy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34. Všeobecná vnitřní správa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35. Archivnictví a spisová služba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36. Informační a komunikační technologie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37. Energetika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38. Surovinová politika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39. Průmysl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40. Stavebnictví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41. Licence a jiná povolení v oblasti zahraničního obchodu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42. Podnikání a živnosti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43. Ochrana spotřebitele a trhu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44. Obchod a mezinárodní ekonomické vztahy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45. Elektronické komunikace a poštovní služby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46. Veřejné investování a zadávání veřejných zakázek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47. Společné evropské politiky podpory a pomoci, evropské strukturální, investiční a obdobné fondy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48. Regionální rozvoj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49. Cestovní ruch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50. Bydlení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51. Uzemní plánování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52. Stavební řád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53. Zemědělství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54. Lesní hospodářství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55. Myslivost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56. Rybářství a včelařství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57. Vodní hospodářství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58. Potravinářská výroba a péče o potraviny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59. Veterinární péče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60. Rostlinolékařská péče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61. Pozemková správa a </a:t>
            </a:r>
            <a:r>
              <a:rPr lang="cs-CZ" sz="1000" dirty="0" err="1"/>
              <a:t>krajinotvorba</a:t>
            </a:r>
            <a:endParaRPr lang="cs-CZ" sz="1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62. Financování, řízení a sledování Společné zemědělské politiky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63. Zabezpečování obrany státu a správa vojenských Újezdů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64. Hospodářská opatření pro krizové stavy a správa státních hmotných rezerv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65. Obranná standardizace, katalogizace a státní ověřování jakosti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66. Doprava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67. Ochrana přírody a krajiny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68. Technická ochrana životního prostředí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69. Státní statistická služba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70. Zeměměřictví a katastr nemovitostí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71. Hornictví, geologie, podzemní stavitelství a výbušniny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72. Průmyslové vlastnictví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73. Hospodářská soutěž, dohled nad zadáváním veřejných zakázek a koncesí a dohled nad poskytováním veřejné podpory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74. Jaderná bezpečnost, radiační ochrana, správa ve věcech chemických a biologických zbraní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75. Ochrana utajovaných informací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76. Ochrana osobních údajů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77. Odborné zabezpečení činnosti vlády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78. Organizační věci státní služby a správa služebních vztahů státních zaměstnanců, příslušníků bezpečnostních sborů a vojáků z povolání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000" dirty="0"/>
              <a:t>79. Evropská politika vlády</a:t>
            </a:r>
          </a:p>
          <a:p>
            <a:pPr marL="0" indent="0">
              <a:spcBef>
                <a:spcPts val="0"/>
              </a:spcBef>
              <a:buNone/>
            </a:pPr>
            <a:endParaRPr lang="cs-CZ" sz="1000" dirty="0"/>
          </a:p>
        </p:txBody>
      </p:sp>
      <p:pic>
        <p:nvPicPr>
          <p:cNvPr id="2" name="Audio Recording 3. 11. 2020 22:02:58" descr="Audio Recording 3. 11. 2020 22:02:58">
            <a:hlinkClick r:id="" action="ppaction://media"/>
            <a:extLst>
              <a:ext uri="{FF2B5EF4-FFF2-40B4-BE49-F238E27FC236}">
                <a16:creationId xmlns:a16="http://schemas.microsoft.com/office/drawing/2014/main" id="{E8CF8703-CCE1-CA4F-9CDF-F59BCBEE3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Struktura prezentace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/>
              <a:t>Principy státní služby</a:t>
            </a:r>
          </a:p>
          <a:p>
            <a:pPr lvl="1"/>
            <a:r>
              <a:rPr lang="cs-CZ" sz="2000" dirty="0"/>
              <a:t>Organizace a systemizace</a:t>
            </a:r>
          </a:p>
          <a:p>
            <a:pPr lvl="1"/>
            <a:r>
              <a:rPr lang="cs-CZ" sz="2000" dirty="0"/>
              <a:t>Služební orgány a jejich kompetence</a:t>
            </a:r>
          </a:p>
          <a:p>
            <a:pPr lvl="1"/>
            <a:r>
              <a:rPr lang="cs-CZ" sz="2000" dirty="0"/>
              <a:t>Práva a povinnosti zaměstnanců</a:t>
            </a:r>
          </a:p>
          <a:p>
            <a:pPr lvl="1"/>
            <a:r>
              <a:rPr lang="cs-CZ" sz="2000" dirty="0"/>
              <a:t>Služební orgán</a:t>
            </a:r>
          </a:p>
          <a:p>
            <a:pPr lvl="1"/>
            <a:r>
              <a:rPr lang="cs-CZ" sz="2000" dirty="0"/>
              <a:t>Služební poměr</a:t>
            </a:r>
          </a:p>
          <a:p>
            <a:pPr lvl="1"/>
            <a:r>
              <a:rPr lang="cs-CZ" sz="2000" dirty="0"/>
              <a:t>Výběrová řízení</a:t>
            </a:r>
          </a:p>
        </p:txBody>
      </p:sp>
      <p:pic>
        <p:nvPicPr>
          <p:cNvPr id="6" name="Audio Recording 3. 11. 2020 20:59:02" descr="Audio Recording 3. 11. 2020 20:59:02">
            <a:hlinkClick r:id="" action="ppaction://media"/>
            <a:extLst>
              <a:ext uri="{FF2B5EF4-FFF2-40B4-BE49-F238E27FC236}">
                <a16:creationId xmlns:a16="http://schemas.microsoft.com/office/drawing/2014/main" id="{ADB5C2FB-206F-A741-BBD5-2E44A12B9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5552" y="3244437"/>
            <a:ext cx="812800" cy="812800"/>
          </a:xfrm>
          <a:prstGeom prst="rect">
            <a:avLst/>
          </a:prstGeom>
        </p:spPr>
      </p:pic>
      <p:pic>
        <p:nvPicPr>
          <p:cNvPr id="8" name="Audio Recording 3. 11. 2020 21:00:45" descr="Audio Recording 3. 11. 2020 21:00:45">
            <a:hlinkClick r:id="" action="ppaction://media"/>
            <a:extLst>
              <a:ext uri="{FF2B5EF4-FFF2-40B4-BE49-F238E27FC236}">
                <a16:creationId xmlns:a16="http://schemas.microsoft.com/office/drawing/2014/main" id="{202D17E5-C8D0-9D40-AD2B-E514B24840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4464" y="4851400"/>
            <a:ext cx="812800" cy="812800"/>
          </a:xfrm>
          <a:prstGeom prst="rect">
            <a:avLst/>
          </a:prstGeom>
        </p:spPr>
      </p:pic>
      <p:pic>
        <p:nvPicPr>
          <p:cNvPr id="9" name="Audio Recording 3. 11. 2020 22:15:06" descr="Audio Recording 3. 11. 2020 22:15:06">
            <a:hlinkClick r:id="" action="ppaction://media"/>
            <a:extLst>
              <a:ext uri="{FF2B5EF4-FFF2-40B4-BE49-F238E27FC236}">
                <a16:creationId xmlns:a16="http://schemas.microsoft.com/office/drawing/2014/main" id="{6ED199A5-D995-4148-A805-E8FCA91873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76048" y="16557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2086" y="1813808"/>
            <a:ext cx="5904656" cy="4248472"/>
          </a:xfrm>
        </p:spPr>
        <p:txBody>
          <a:bodyPr>
            <a:normAutofit/>
          </a:bodyPr>
          <a:lstStyle/>
          <a:p>
            <a:r>
              <a:rPr lang="cs-CZ" sz="2000" dirty="0"/>
              <a:t>Obecná část</a:t>
            </a:r>
          </a:p>
          <a:p>
            <a:pPr lvl="1"/>
            <a:r>
              <a:rPr lang="cs-CZ" sz="1800" dirty="0"/>
              <a:t>jednotná pro všechny státní zaměstnance</a:t>
            </a:r>
          </a:p>
          <a:p>
            <a:pPr lvl="1"/>
            <a:r>
              <a:rPr lang="cs-CZ" sz="1800" dirty="0"/>
              <a:t>písemná</a:t>
            </a:r>
          </a:p>
          <a:p>
            <a:pPr lvl="1"/>
            <a:r>
              <a:rPr lang="cs-CZ" sz="1800" dirty="0"/>
              <a:t>z „překlopených“ řadových zaměstnanců skládá ten, kdo má praxi menší než 4/10 let</a:t>
            </a:r>
          </a:p>
          <a:p>
            <a:pPr lvl="1"/>
            <a:endParaRPr lang="cs-CZ" sz="1800" dirty="0"/>
          </a:p>
          <a:p>
            <a:r>
              <a:rPr lang="cs-CZ" sz="2000" dirty="0"/>
              <a:t>Zvláštní část</a:t>
            </a:r>
          </a:p>
          <a:p>
            <a:pPr lvl="1"/>
            <a:r>
              <a:rPr lang="cs-CZ" sz="1800" dirty="0"/>
              <a:t>vázaná na obor/y služby</a:t>
            </a:r>
          </a:p>
          <a:p>
            <a:pPr lvl="1"/>
            <a:r>
              <a:rPr lang="cs-CZ" sz="1800" dirty="0"/>
              <a:t>ústní</a:t>
            </a:r>
          </a:p>
          <a:p>
            <a:pPr lvl="1"/>
            <a:r>
              <a:rPr lang="cs-CZ" sz="1800" dirty="0"/>
              <a:t>„překlopeným“ zaměstnancům „uznána“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Úřednická zkouška</a:t>
            </a:r>
          </a:p>
        </p:txBody>
      </p:sp>
    </p:spTree>
    <p:extLst>
      <p:ext uri="{BB962C8B-B14F-4D97-AF65-F5344CB8AC3E}">
        <p14:creationId xmlns:p14="http://schemas.microsoft.com/office/powerpoint/2010/main" val="310931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>Služební poměr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–"/>
            </a:pPr>
            <a:r>
              <a:rPr lang="cs-CZ" sz="2400" dirty="0"/>
              <a:t>Přijetí do služebního poměru versus zařazení na služební místo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4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/>
              <a:t>Primárně doba neurčitá, doba určitá pouze u zaměstnanců bez úřednické zkoušky (§ 21), 12 měsíců, zkušební lhůta 6 měsíců (§ 29)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4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2400" dirty="0"/>
              <a:t>Úřednická zkouška (obecná a zvláštní část), možnost jednoho opakování (§§ 35nn.)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sz="2400" dirty="0"/>
          </a:p>
        </p:txBody>
      </p:sp>
      <p:pic>
        <p:nvPicPr>
          <p:cNvPr id="5" name="Audio Recording 3. 11. 2020 22:06:43" descr="Audio Recording 3. 11. 2020 22:06:43">
            <a:hlinkClick r:id="" action="ppaction://media"/>
            <a:extLst>
              <a:ext uri="{FF2B5EF4-FFF2-40B4-BE49-F238E27FC236}">
                <a16:creationId xmlns:a16="http://schemas.microsoft.com/office/drawing/2014/main" id="{1279BE7A-FCBF-3E45-A507-19E1C309A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119" y="604838"/>
            <a:ext cx="812800" cy="812800"/>
          </a:xfrm>
          <a:prstGeom prst="rect">
            <a:avLst/>
          </a:prstGeom>
        </p:spPr>
      </p:pic>
      <p:pic>
        <p:nvPicPr>
          <p:cNvPr id="6" name="Audio Recording 3. 11. 2020 22:08:40" descr="Audio Recording 3. 11. 2020 22:08:40">
            <a:hlinkClick r:id="" action="ppaction://media"/>
            <a:extLst>
              <a:ext uri="{FF2B5EF4-FFF2-40B4-BE49-F238E27FC236}">
                <a16:creationId xmlns:a16="http://schemas.microsoft.com/office/drawing/2014/main" id="{70C667D7-F613-9041-B274-18256A5484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81935" y="31409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Služební označení (§ 7 a 8 a příloha č. 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/>
          </a:bodyPr>
          <a:lstStyle/>
          <a:p>
            <a:r>
              <a:rPr lang="cs-CZ" sz="2000" dirty="0"/>
              <a:t>státnímu zaměstnanci přísluší služební označení</a:t>
            </a:r>
          </a:p>
          <a:p>
            <a:r>
              <a:rPr lang="cs-CZ" sz="2000" dirty="0"/>
              <a:t>služební označení se odvíjí od požadovaného vzdělání a platové třídy (§ 7 a příloha č. 1):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referent 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odborný referent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vrchní referent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rada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odborný rada / ministerský rada / vládní rada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/>
              <a:t>vrchní rada / vrchní ministerský rada / vrchní vládní rada</a:t>
            </a:r>
          </a:p>
          <a:p>
            <a:r>
              <a:rPr lang="cs-CZ" sz="2000" dirty="0"/>
              <a:t>u představeného spolu s označením představeného (§ 9)</a:t>
            </a:r>
          </a:p>
          <a:p>
            <a:r>
              <a:rPr lang="cs-CZ" sz="2000" dirty="0"/>
              <a:t>služební označení v zahraniční službě stanoví vyhláška MZV (</a:t>
            </a:r>
            <a:r>
              <a:rPr lang="cs-CZ" sz="2000" i="1" dirty="0"/>
              <a:t>opět kumulace hodností</a:t>
            </a:r>
            <a:r>
              <a:rPr lang="cs-CZ" sz="2000" dirty="0"/>
              <a:t>) (§ 8)</a:t>
            </a:r>
          </a:p>
        </p:txBody>
      </p:sp>
      <p:pic>
        <p:nvPicPr>
          <p:cNvPr id="4" name="Audio Recording 3. 11. 2020 22:11:47" descr="Audio Recording 3. 11. 2020 22:11:47">
            <a:hlinkClick r:id="" action="ppaction://media"/>
            <a:extLst>
              <a:ext uri="{FF2B5EF4-FFF2-40B4-BE49-F238E27FC236}">
                <a16:creationId xmlns:a16="http://schemas.microsoft.com/office/drawing/2014/main" id="{82EF939C-9643-CC4B-955A-DB4CCACD4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3350" y="27809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Změny služebního poměru (§ 44)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a)</a:t>
            </a:r>
            <a:r>
              <a:rPr lang="cs-CZ" dirty="0"/>
              <a:t> vyslání na služební cestu,</a:t>
            </a:r>
          </a:p>
          <a:p>
            <a:pPr marL="0" indent="0">
              <a:buNone/>
            </a:pPr>
            <a:r>
              <a:rPr lang="cs-CZ" i="1" dirty="0"/>
              <a:t>b)</a:t>
            </a:r>
            <a:r>
              <a:rPr lang="cs-CZ" dirty="0"/>
              <a:t> přeložení,</a:t>
            </a:r>
          </a:p>
          <a:p>
            <a:pPr marL="0" indent="0">
              <a:buNone/>
            </a:pPr>
            <a:r>
              <a:rPr lang="cs-CZ" i="1" dirty="0"/>
              <a:t>c)</a:t>
            </a:r>
            <a:r>
              <a:rPr lang="cs-CZ" dirty="0"/>
              <a:t> zproštění výkonu služby na základě usnesení o zahájení trestního stíhání nebo z důvodu vazby,</a:t>
            </a:r>
          </a:p>
          <a:p>
            <a:pPr marL="0" indent="0">
              <a:buNone/>
            </a:pPr>
            <a:r>
              <a:rPr lang="cs-CZ" i="1" dirty="0"/>
              <a:t>d)</a:t>
            </a:r>
            <a:r>
              <a:rPr lang="cs-CZ" dirty="0"/>
              <a:t> zařazení na jiné služební místo,</a:t>
            </a:r>
          </a:p>
          <a:p>
            <a:pPr marL="0" indent="0">
              <a:buNone/>
            </a:pPr>
            <a:r>
              <a:rPr lang="cs-CZ" i="1" dirty="0"/>
              <a:t>e)</a:t>
            </a:r>
            <a:r>
              <a:rPr lang="cs-CZ" dirty="0"/>
              <a:t> změna doby trvání služebního poměru,</a:t>
            </a:r>
          </a:p>
          <a:p>
            <a:pPr marL="0" indent="0">
              <a:buNone/>
            </a:pPr>
            <a:r>
              <a:rPr lang="cs-CZ" i="1" dirty="0"/>
              <a:t>f)</a:t>
            </a:r>
            <a:r>
              <a:rPr lang="cs-CZ" dirty="0"/>
              <a:t> jmenování na služební místo představeného,</a:t>
            </a:r>
          </a:p>
          <a:p>
            <a:pPr marL="0" indent="0">
              <a:buNone/>
            </a:pPr>
            <a:r>
              <a:rPr lang="cs-CZ" i="1" dirty="0"/>
              <a:t>g)</a:t>
            </a:r>
            <a:r>
              <a:rPr lang="cs-CZ" dirty="0"/>
              <a:t> odvolání ze služebního místa představeného,</a:t>
            </a:r>
          </a:p>
          <a:p>
            <a:pPr marL="0" indent="0">
              <a:buNone/>
            </a:pPr>
            <a:r>
              <a:rPr lang="cs-CZ" i="1" dirty="0"/>
              <a:t>h)</a:t>
            </a:r>
            <a:r>
              <a:rPr lang="cs-CZ" dirty="0"/>
              <a:t> převedení na jiné služební místo,</a:t>
            </a:r>
          </a:p>
          <a:p>
            <a:pPr marL="0" indent="0">
              <a:buNone/>
            </a:pPr>
            <a:r>
              <a:rPr lang="cs-CZ" i="1" dirty="0"/>
              <a:t>i)</a:t>
            </a:r>
            <a:r>
              <a:rPr lang="cs-CZ" dirty="0"/>
              <a:t> zařazení mimo výkon služby z organizačních důvodů,</a:t>
            </a:r>
          </a:p>
          <a:p>
            <a:pPr marL="0" indent="0">
              <a:buNone/>
            </a:pPr>
            <a:r>
              <a:rPr lang="cs-CZ" i="1" dirty="0"/>
              <a:t>j)</a:t>
            </a:r>
            <a:r>
              <a:rPr lang="cs-CZ" dirty="0"/>
              <a:t> zařazení mimo výkon služby z důvodu mateřské nebo rodičovské dovolené,</a:t>
            </a:r>
          </a:p>
          <a:p>
            <a:pPr marL="0" indent="0">
              <a:buNone/>
            </a:pPr>
            <a:r>
              <a:rPr lang="cs-CZ" i="1" dirty="0"/>
              <a:t>k)</a:t>
            </a:r>
            <a:r>
              <a:rPr lang="cs-CZ" dirty="0"/>
              <a:t> zařazení mimo výkon služby pro výkon funkce v odborové organizaci,</a:t>
            </a:r>
          </a:p>
          <a:p>
            <a:pPr marL="0" indent="0">
              <a:buNone/>
            </a:pPr>
            <a:r>
              <a:rPr lang="cs-CZ" i="1" dirty="0"/>
              <a:t>l)</a:t>
            </a:r>
            <a:r>
              <a:rPr lang="cs-CZ" dirty="0"/>
              <a:t> zařazení mimo výkon služby pro pozastavení služby,</a:t>
            </a:r>
          </a:p>
          <a:p>
            <a:pPr marL="0" indent="0">
              <a:buNone/>
            </a:pPr>
            <a:r>
              <a:rPr lang="cs-CZ" i="1" dirty="0"/>
              <a:t>m)</a:t>
            </a:r>
            <a:r>
              <a:rPr lang="cs-CZ" dirty="0"/>
              <a:t> zastupování,</a:t>
            </a:r>
          </a:p>
          <a:p>
            <a:pPr marL="0" indent="0">
              <a:buNone/>
            </a:pPr>
            <a:r>
              <a:rPr lang="cs-CZ" i="1" dirty="0"/>
              <a:t>n)</a:t>
            </a:r>
            <a:r>
              <a:rPr lang="cs-CZ" dirty="0"/>
              <a:t> vyslání k výkonu zahraniční služby a zařazení po jeho ukončení,</a:t>
            </a:r>
          </a:p>
          <a:p>
            <a:pPr marL="0" indent="0">
              <a:buNone/>
            </a:pPr>
            <a:r>
              <a:rPr lang="cs-CZ" i="1" dirty="0"/>
              <a:t>o)</a:t>
            </a:r>
            <a:r>
              <a:rPr lang="cs-CZ" dirty="0"/>
              <a:t> zkrácení služební doby,</a:t>
            </a:r>
          </a:p>
          <a:p>
            <a:pPr marL="0" indent="0">
              <a:buNone/>
            </a:pPr>
            <a:r>
              <a:rPr lang="cs-CZ" i="1" dirty="0"/>
              <a:t>p)</a:t>
            </a:r>
            <a:r>
              <a:rPr lang="cs-CZ" dirty="0"/>
              <a:t> přerušení výkonu služby za účelem dalšího vzdělání nebo odborné stáže.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59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Přeložení (§ 47)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Nejdéle 60 dní v roce (bez souhlasu)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Možnost prodloužení  o dalších 60 dní v roce (se souhlasem)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Zařazení (§ 49)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Na základě výsledku výběrového řízení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Doba trvání služebního poměru zachována!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Odvolání ze služebního místa představeného (§ 60)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Zrušení služebního místa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Jedno negativní hodnocení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Zdravotní způsobilost / prověrka / vazba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Převedení na jiné služební místo (§ 61)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Zdravotní důvody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Odvolání představeného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Zrušení služebního místa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Uplynutí doby zařazení/jmenování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Zařazení mimo výkon služby z organizačních důvodů (§ 62)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max. 6 měsíců, 80 % platu, následně ukončení služebního poměru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/>
              <a:t>Zastupování (§ 66)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Pokud delší než 4 týdny, příplatek za vedení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600" dirty="0"/>
              <a:t>Nezaměňovat s § 9 odst. 4!!!</a:t>
            </a:r>
          </a:p>
        </p:txBody>
      </p:sp>
    </p:spTree>
    <p:extLst>
      <p:ext uri="{BB962C8B-B14F-4D97-AF65-F5344CB8AC3E}">
        <p14:creationId xmlns:p14="http://schemas.microsoft.com/office/powerpoint/2010/main" val="1101786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8064896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Skončení služebního poměru rozhodnutím služebního orgánu (§ 72)</a:t>
            </a:r>
          </a:p>
          <a:p>
            <a:pPr marL="0" indent="0">
              <a:buNone/>
            </a:pPr>
            <a:endParaRPr lang="cs-CZ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600" i="1" dirty="0"/>
              <a:t>(1)</a:t>
            </a:r>
            <a:r>
              <a:rPr lang="cs-CZ" sz="1600" dirty="0"/>
              <a:t> Služební orgán rozhodne o skončení služebního poměru,</a:t>
            </a:r>
          </a:p>
          <a:p>
            <a:pPr marL="0" indent="0">
              <a:buNone/>
            </a:pPr>
            <a:r>
              <a:rPr lang="cs-CZ" sz="1600" i="1" dirty="0"/>
              <a:t>a)</a:t>
            </a:r>
            <a:r>
              <a:rPr lang="cs-CZ" sz="1600" dirty="0"/>
              <a:t> nesplňuje-li státní zaměstnanec požadavek </a:t>
            </a:r>
            <a:r>
              <a:rPr lang="cs-CZ" sz="1600" u="sng" dirty="0"/>
              <a:t>občanství</a:t>
            </a:r>
            <a:r>
              <a:rPr lang="cs-CZ" sz="1600" dirty="0"/>
              <a:t> …,</a:t>
            </a:r>
          </a:p>
          <a:p>
            <a:pPr marL="0" indent="0">
              <a:buNone/>
            </a:pPr>
            <a:r>
              <a:rPr lang="cs-CZ" sz="1600" i="1" dirty="0"/>
              <a:t>b)</a:t>
            </a:r>
            <a:r>
              <a:rPr lang="cs-CZ" sz="1600" dirty="0"/>
              <a:t> jestliže 2 po sobě jdoucí služební </a:t>
            </a:r>
            <a:r>
              <a:rPr lang="cs-CZ" sz="1600" u="sng" dirty="0"/>
              <a:t>hodnocení</a:t>
            </a:r>
            <a:r>
              <a:rPr lang="cs-CZ" sz="1600" dirty="0"/>
              <a:t> státního zaměstnance obsahují závěr o tom, že ve službě dosahoval nevyhovující výsledky,</a:t>
            </a:r>
          </a:p>
          <a:p>
            <a:pPr marL="0" indent="0">
              <a:buNone/>
            </a:pPr>
            <a:r>
              <a:rPr lang="cs-CZ" sz="1600" i="1" dirty="0"/>
              <a:t>c)</a:t>
            </a:r>
            <a:r>
              <a:rPr lang="cs-CZ" sz="1600" dirty="0"/>
              <a:t> nesplňuje-li státní zaměstnanec bez zavinění služebního úřadu jiný </a:t>
            </a:r>
            <a:r>
              <a:rPr lang="cs-CZ" sz="1600" u="sng" dirty="0"/>
              <a:t>předpoklad</a:t>
            </a:r>
            <a:r>
              <a:rPr lang="cs-CZ" sz="1600" dirty="0"/>
              <a:t> …,</a:t>
            </a:r>
          </a:p>
          <a:p>
            <a:pPr marL="0" indent="0">
              <a:buNone/>
            </a:pPr>
            <a:r>
              <a:rPr lang="cs-CZ" sz="1600" i="1" dirty="0"/>
              <a:t>d)</a:t>
            </a:r>
            <a:r>
              <a:rPr lang="cs-CZ" sz="1600" dirty="0"/>
              <a:t> uplynula-li marně doba, po kterou byl státní zaměstnanec zařazen </a:t>
            </a:r>
            <a:r>
              <a:rPr lang="cs-CZ" sz="1600" u="sng" dirty="0"/>
              <a:t>mimo výkon služby </a:t>
            </a:r>
            <a:r>
              <a:rPr lang="cs-CZ" sz="1600" dirty="0"/>
              <a:t>z organizačních důvodů.</a:t>
            </a:r>
          </a:p>
          <a:p>
            <a:pPr marL="0" indent="0">
              <a:buNone/>
            </a:pPr>
            <a:endParaRPr lang="cs-CZ" sz="1600" i="1" dirty="0"/>
          </a:p>
          <a:p>
            <a:pPr marL="0" indent="0">
              <a:buNone/>
            </a:pPr>
            <a:r>
              <a:rPr lang="cs-CZ" sz="1600" i="1" dirty="0"/>
              <a:t>(2)</a:t>
            </a:r>
            <a:r>
              <a:rPr lang="cs-CZ" sz="1600" dirty="0"/>
              <a:t> Při skončení služebního poměru na dobu neurčitou z důvodu podle odstavce 1 písm. d) má státní zaměstnanec nárok na výplatu odbytného. Při nepřetržité době trvání služebního poměru</a:t>
            </a:r>
          </a:p>
          <a:p>
            <a:pPr marL="0" indent="0">
              <a:buNone/>
            </a:pPr>
            <a:r>
              <a:rPr lang="cs-CZ" sz="1600" i="1" dirty="0"/>
              <a:t>a)</a:t>
            </a:r>
            <a:r>
              <a:rPr lang="cs-CZ" sz="1600" dirty="0"/>
              <a:t> nepřesahující 3 roky přísluší odbytné ve výši </a:t>
            </a:r>
            <a:r>
              <a:rPr lang="cs-CZ" sz="1600" u="sng" dirty="0"/>
              <a:t>trojnásobku</a:t>
            </a:r>
            <a:r>
              <a:rPr lang="cs-CZ" sz="1600" dirty="0"/>
              <a:t> měsíčního platu,</a:t>
            </a:r>
          </a:p>
          <a:p>
            <a:pPr marL="0" indent="0">
              <a:buNone/>
            </a:pPr>
            <a:r>
              <a:rPr lang="cs-CZ" sz="1600" i="1" dirty="0"/>
              <a:t>b)</a:t>
            </a:r>
            <a:r>
              <a:rPr lang="cs-CZ" sz="1600" dirty="0"/>
              <a:t> nepřesahující 6 let, ale přesahující 3 roky, přísluší odbytné ve výši </a:t>
            </a:r>
            <a:r>
              <a:rPr lang="cs-CZ" sz="1600" u="sng" dirty="0"/>
              <a:t>šestinásobku</a:t>
            </a:r>
            <a:r>
              <a:rPr lang="cs-CZ" sz="1600" dirty="0"/>
              <a:t> měsíčního platu,</a:t>
            </a:r>
          </a:p>
          <a:p>
            <a:pPr marL="0" indent="0">
              <a:buNone/>
            </a:pPr>
            <a:r>
              <a:rPr lang="cs-CZ" sz="1600" i="1" dirty="0"/>
              <a:t>c)</a:t>
            </a:r>
            <a:r>
              <a:rPr lang="cs-CZ" sz="1600" dirty="0"/>
              <a:t> nepřesahující 9 let, ale přesahující 6 let, přísluší odbytné ve výši </a:t>
            </a:r>
            <a:r>
              <a:rPr lang="cs-CZ" sz="1600" u="sng" dirty="0"/>
              <a:t>devítinásobku</a:t>
            </a:r>
            <a:r>
              <a:rPr lang="cs-CZ" sz="1600" dirty="0"/>
              <a:t> měsíčního platu,</a:t>
            </a:r>
          </a:p>
          <a:p>
            <a:pPr marL="0" indent="0">
              <a:buNone/>
            </a:pPr>
            <a:r>
              <a:rPr lang="cs-CZ" sz="1600" i="1" dirty="0"/>
              <a:t>d)</a:t>
            </a:r>
            <a:r>
              <a:rPr lang="cs-CZ" sz="1600" dirty="0"/>
              <a:t> přesahující 9 let přísluší odbytné ve výši </a:t>
            </a:r>
            <a:r>
              <a:rPr lang="cs-CZ" sz="1600" u="sng" dirty="0"/>
              <a:t>dvanáctinásobku</a:t>
            </a:r>
            <a:r>
              <a:rPr lang="cs-CZ" sz="1600" dirty="0"/>
              <a:t> měsíčního platu státního zaměstnance.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826297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28212"/>
            <a:ext cx="8291264" cy="6216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Povinnosti zaměstnanců (§ 77)</a:t>
            </a:r>
          </a:p>
          <a:p>
            <a:pPr marL="400050" lvl="1" indent="0">
              <a:buNone/>
            </a:pPr>
            <a:r>
              <a:rPr lang="cs-CZ" sz="1600" i="1" dirty="0"/>
              <a:t>a)</a:t>
            </a:r>
            <a:r>
              <a:rPr lang="cs-CZ" sz="1600" dirty="0"/>
              <a:t> zachovávat při výkonu služby </a:t>
            </a:r>
            <a:r>
              <a:rPr lang="cs-CZ" sz="1600" u="sng" dirty="0"/>
              <a:t>věrnost</a:t>
            </a:r>
            <a:r>
              <a:rPr lang="cs-CZ" sz="1600" dirty="0"/>
              <a:t> České republice,</a:t>
            </a:r>
          </a:p>
          <a:p>
            <a:pPr marL="400050" lvl="1" indent="0">
              <a:buNone/>
            </a:pPr>
            <a:r>
              <a:rPr lang="cs-CZ" sz="1600" i="1" dirty="0"/>
              <a:t>b)</a:t>
            </a:r>
            <a:r>
              <a:rPr lang="cs-CZ" sz="1600" dirty="0"/>
              <a:t> vykonávat službu </a:t>
            </a:r>
            <a:r>
              <a:rPr lang="cs-CZ" sz="1600" u="sng" dirty="0"/>
              <a:t>nestranně</a:t>
            </a:r>
            <a:r>
              <a:rPr lang="cs-CZ" sz="1600" dirty="0"/>
              <a:t>, v mezích svého oprávnění a zdržet se při výkonu služby všeho, co by mohlo ohrozit důvěru v jeho nestrannost,</a:t>
            </a:r>
          </a:p>
          <a:p>
            <a:pPr marL="400050" lvl="1" indent="0">
              <a:buNone/>
            </a:pPr>
            <a:r>
              <a:rPr lang="cs-CZ" sz="1600" i="1" dirty="0"/>
              <a:t>c)</a:t>
            </a:r>
            <a:r>
              <a:rPr lang="cs-CZ" sz="1600" dirty="0"/>
              <a:t> při výkonu služby </a:t>
            </a:r>
            <a:r>
              <a:rPr lang="cs-CZ" sz="1600" u="sng" dirty="0"/>
              <a:t>dodržovat</a:t>
            </a:r>
            <a:r>
              <a:rPr lang="cs-CZ" sz="1600" dirty="0"/>
              <a:t> právní předpisy vztahující se k jejímu výkonu, služební předpisy a příkazy k výkonu služby,</a:t>
            </a:r>
          </a:p>
          <a:p>
            <a:pPr marL="400050" lvl="1" indent="0">
              <a:buNone/>
            </a:pPr>
            <a:r>
              <a:rPr lang="cs-CZ" sz="1600" i="1" dirty="0"/>
              <a:t>d)</a:t>
            </a:r>
            <a:r>
              <a:rPr lang="cs-CZ" sz="1600" dirty="0"/>
              <a:t> plnit služební úkoly </a:t>
            </a:r>
            <a:r>
              <a:rPr lang="cs-CZ" sz="1600" u="sng" dirty="0"/>
              <a:t>osobně, řádně a včas</a:t>
            </a:r>
            <a:r>
              <a:rPr lang="cs-CZ" sz="1600" dirty="0"/>
              <a:t>,</a:t>
            </a:r>
          </a:p>
          <a:p>
            <a:pPr marL="400050" lvl="1" indent="0">
              <a:buNone/>
            </a:pPr>
            <a:r>
              <a:rPr lang="cs-CZ" sz="1600" i="1" dirty="0"/>
              <a:t>e)</a:t>
            </a:r>
            <a:r>
              <a:rPr lang="cs-CZ" sz="1600" dirty="0"/>
              <a:t> prohlubovat si </a:t>
            </a:r>
            <a:r>
              <a:rPr lang="cs-CZ" sz="1600" u="sng" dirty="0"/>
              <a:t>vzdělání</a:t>
            </a:r>
            <a:r>
              <a:rPr lang="cs-CZ" sz="1600" dirty="0"/>
              <a:t> podle pokynů služebního orgánu,</a:t>
            </a:r>
          </a:p>
          <a:p>
            <a:pPr marL="400050" lvl="1" indent="0">
              <a:buNone/>
            </a:pPr>
            <a:r>
              <a:rPr lang="cs-CZ" sz="1600" i="1" dirty="0"/>
              <a:t>f)</a:t>
            </a:r>
            <a:r>
              <a:rPr lang="cs-CZ" sz="1600" dirty="0"/>
              <a:t> dodržovat služební </a:t>
            </a:r>
            <a:r>
              <a:rPr lang="cs-CZ" sz="1600" u="sng" dirty="0"/>
              <a:t>kázeň</a:t>
            </a:r>
            <a:r>
              <a:rPr lang="cs-CZ" sz="1600" dirty="0"/>
              <a:t>,</a:t>
            </a:r>
          </a:p>
          <a:p>
            <a:pPr marL="400050" lvl="1" indent="0">
              <a:buNone/>
            </a:pPr>
            <a:r>
              <a:rPr lang="cs-CZ" sz="1600" i="1" dirty="0"/>
              <a:t>…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i="1" dirty="0"/>
              <a:t>j)</a:t>
            </a:r>
            <a:r>
              <a:rPr lang="cs-CZ" sz="1600" dirty="0"/>
              <a:t> v souvislosti s výkonem služby nepřijímat dary nebo jiné výhody v hodnotě přesahující částku </a:t>
            </a:r>
            <a:r>
              <a:rPr lang="cs-CZ" sz="1600" u="sng" dirty="0"/>
              <a:t>300 Kč</a:t>
            </a:r>
            <a:r>
              <a:rPr lang="cs-CZ" sz="1600" dirty="0"/>
              <a:t>, s výjimkou darů nebo výhod poskytovaných služebním orgánem,</a:t>
            </a:r>
          </a:p>
          <a:p>
            <a:pPr marL="400050" lvl="1" indent="0">
              <a:buNone/>
            </a:pPr>
            <a:r>
              <a:rPr lang="cs-CZ" sz="1600" i="1" dirty="0"/>
              <a:t>…</a:t>
            </a:r>
            <a:endParaRPr lang="cs-CZ" sz="1600" dirty="0"/>
          </a:p>
          <a:p>
            <a:pPr marL="400050" lvl="1" indent="0">
              <a:buNone/>
            </a:pPr>
            <a:r>
              <a:rPr lang="cs-CZ" sz="1600" i="1" dirty="0"/>
              <a:t>m)</a:t>
            </a:r>
            <a:r>
              <a:rPr lang="cs-CZ" sz="1600" dirty="0"/>
              <a:t> vykonávat službu ve </a:t>
            </a:r>
            <a:r>
              <a:rPr lang="cs-CZ" sz="1600" u="sng" dirty="0"/>
              <a:t>výběrové komisi, zkušební komisi, při smírčím řízení, v kárné komisi </a:t>
            </a:r>
            <a:r>
              <a:rPr lang="cs-CZ" sz="1600" dirty="0"/>
              <a:t>a v dalších orgánech zřizovaných služebním orgánem podle služebního předpisu,</a:t>
            </a:r>
          </a:p>
          <a:p>
            <a:pPr marL="400050" lvl="1" indent="0">
              <a:buNone/>
            </a:pPr>
            <a:r>
              <a:rPr lang="cs-CZ" sz="1600" i="1" dirty="0"/>
              <a:t>n)</a:t>
            </a:r>
            <a:r>
              <a:rPr lang="cs-CZ" sz="1600" dirty="0"/>
              <a:t> zachovávat </a:t>
            </a:r>
            <a:r>
              <a:rPr lang="cs-CZ" sz="1600" u="sng" dirty="0"/>
              <a:t>pravidla slušnosti </a:t>
            </a:r>
            <a:r>
              <a:rPr lang="cs-CZ" sz="1600" dirty="0"/>
              <a:t>vůči představeným, ostatním státním zaměstnancům a zaměstnancům ve správním úřadu a při úředním jednání,</a:t>
            </a:r>
          </a:p>
          <a:p>
            <a:pPr marL="400050" lvl="1" indent="0">
              <a:buNone/>
            </a:pPr>
            <a:r>
              <a:rPr lang="cs-CZ" sz="1600" i="1" dirty="0"/>
              <a:t>o)</a:t>
            </a:r>
            <a:r>
              <a:rPr lang="cs-CZ" sz="1600" dirty="0"/>
              <a:t> plně využívat </a:t>
            </a:r>
            <a:r>
              <a:rPr lang="cs-CZ" sz="1600" u="sng" dirty="0"/>
              <a:t>služební dobu k výkonu služby</a:t>
            </a:r>
            <a:r>
              <a:rPr lang="cs-CZ" sz="1600" dirty="0"/>
              <a:t>,</a:t>
            </a:r>
          </a:p>
          <a:p>
            <a:pPr marL="400050" lvl="1" indent="0">
              <a:buNone/>
            </a:pPr>
            <a:r>
              <a:rPr lang="cs-CZ" sz="1600" i="1" dirty="0"/>
              <a:t>p)</a:t>
            </a:r>
            <a:r>
              <a:rPr lang="cs-CZ" sz="1600" dirty="0"/>
              <a:t> </a:t>
            </a:r>
            <a:r>
              <a:rPr lang="cs-CZ" sz="1600" u="sng" dirty="0"/>
              <a:t>řádně hospodařit </a:t>
            </a:r>
            <a:r>
              <a:rPr lang="cs-CZ" sz="1600" dirty="0"/>
              <a:t>s prostředky svěřenými mu služebním úřadem a střežit a ochraňovat majetek, který mu byl svěřen, před poškozením, ztrátou, zničením a zneužitím,</a:t>
            </a:r>
          </a:p>
          <a:p>
            <a:pPr marL="400050" lvl="1" indent="0">
              <a:buNone/>
            </a:pPr>
            <a:r>
              <a:rPr lang="cs-CZ" sz="1600" i="1" dirty="0"/>
              <a:t>…</a:t>
            </a:r>
            <a:endParaRPr lang="cs-CZ" sz="1600" dirty="0"/>
          </a:p>
        </p:txBody>
      </p:sp>
      <p:pic>
        <p:nvPicPr>
          <p:cNvPr id="2" name="Audio Recording 3. 11. 2020 23:12:37" descr="Audio Recording 3. 11. 2020 23:12:37">
            <a:hlinkClick r:id="" action="ppaction://media"/>
            <a:extLst>
              <a:ext uri="{FF2B5EF4-FFF2-40B4-BE49-F238E27FC236}">
                <a16:creationId xmlns:a16="http://schemas.microsoft.com/office/drawing/2014/main" id="{097E6CE7-2AE1-A940-B1A9-4E32477AC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2042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6200" b="1" dirty="0">
                <a:solidFill>
                  <a:schemeClr val="tx2">
                    <a:lumMod val="75000"/>
                  </a:schemeClr>
                </a:solidFill>
              </a:rPr>
              <a:t>Práva státních zaměstnanců (§ 79)</a:t>
            </a:r>
          </a:p>
          <a:p>
            <a:pPr marL="0" indent="0">
              <a:buNone/>
            </a:pPr>
            <a:endParaRPr lang="cs-CZ" sz="55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900" dirty="0"/>
              <a:t>a) na vytvoření </a:t>
            </a:r>
            <a:r>
              <a:rPr lang="cs-CZ" sz="4900" u="sng" dirty="0"/>
              <a:t>podmínek</a:t>
            </a:r>
            <a:r>
              <a:rPr lang="cs-CZ" sz="4900" dirty="0"/>
              <a:t> pro řádný výkon služby,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b) na to, aby mu byla ve služebním úřadu k dispozici odborná </a:t>
            </a:r>
            <a:r>
              <a:rPr lang="cs-CZ" sz="4900" u="sng" dirty="0"/>
              <a:t>literatura</a:t>
            </a:r>
            <a:r>
              <a:rPr lang="cs-CZ" sz="4900" dirty="0"/>
              <a:t> …,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c) na veřejné užívání služebního </a:t>
            </a:r>
            <a:r>
              <a:rPr lang="cs-CZ" sz="4900" u="sng" dirty="0"/>
              <a:t>označení</a:t>
            </a:r>
            <a:r>
              <a:rPr lang="cs-CZ" sz="4900" dirty="0"/>
              <a:t>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d) na prohlubování </a:t>
            </a:r>
            <a:r>
              <a:rPr lang="cs-CZ" sz="4900" u="sng" dirty="0"/>
              <a:t>vzdělání</a:t>
            </a:r>
            <a:r>
              <a:rPr lang="cs-CZ" sz="4900" dirty="0"/>
              <a:t>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e) </a:t>
            </a:r>
            <a:r>
              <a:rPr lang="cs-CZ" sz="4900" u="sng" dirty="0"/>
              <a:t>na plat a platový postup</a:t>
            </a:r>
            <a:r>
              <a:rPr lang="cs-CZ" sz="4900" dirty="0"/>
              <a:t> …,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f) </a:t>
            </a:r>
            <a:r>
              <a:rPr lang="cs-CZ" sz="4900" u="sng" dirty="0"/>
              <a:t>odmítnout</a:t>
            </a:r>
            <a:r>
              <a:rPr lang="cs-CZ" sz="4900" dirty="0"/>
              <a:t> vyřizovat služební úkoly, které </a:t>
            </a:r>
            <a:r>
              <a:rPr lang="cs-CZ" sz="4900" u="sng" dirty="0"/>
              <a:t>nepatří</a:t>
            </a:r>
            <a:r>
              <a:rPr lang="cs-CZ" sz="4900" dirty="0"/>
              <a:t> do oboru služby, v němž vykonává službu,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g) odmítnout splnit služební úkol, který má podle jiného právního předpisu, služebního předpisu nebo příkazu splnit osobně </a:t>
            </a:r>
            <a:r>
              <a:rPr lang="cs-CZ" sz="4900" u="sng" dirty="0"/>
              <a:t>představený</a:t>
            </a:r>
            <a:r>
              <a:rPr lang="cs-CZ" sz="4900" dirty="0"/>
              <a:t>; to neplatí v případě zastupování,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h) podat ve věcech výkonu služby a služebních vztahů </a:t>
            </a:r>
            <a:r>
              <a:rPr lang="cs-CZ" sz="4900" u="sng" dirty="0"/>
              <a:t>stížnost</a:t>
            </a:r>
            <a:r>
              <a:rPr lang="cs-CZ" sz="4900" dirty="0"/>
              <a:t>,</a:t>
            </a:r>
          </a:p>
          <a:p>
            <a:pPr marL="0" indent="0">
              <a:buNone/>
            </a:pPr>
            <a:endParaRPr lang="cs-CZ" sz="4900" dirty="0"/>
          </a:p>
          <a:p>
            <a:pPr marL="0" indent="0">
              <a:buNone/>
            </a:pPr>
            <a:r>
              <a:rPr lang="cs-CZ" sz="4900" dirty="0"/>
              <a:t>i) domáhat se zákonným způsobem svých práv vyplývajících ze služebního poměru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719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Omezení některých práv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1700" dirty="0"/>
              <a:t>Představený nesmí po dobu trvání služebního poměru vykonávat </a:t>
            </a:r>
            <a:r>
              <a:rPr lang="cs-CZ" sz="1700" u="sng" dirty="0"/>
              <a:t>žádnou funkci</a:t>
            </a:r>
            <a:r>
              <a:rPr lang="cs-CZ" sz="1700" dirty="0"/>
              <a:t> v politické straně nebo v politickém hnutí (§ 80).</a:t>
            </a:r>
            <a:br>
              <a:rPr lang="cs-CZ" sz="1700" dirty="0"/>
            </a:br>
            <a:endParaRPr lang="cs-CZ" sz="17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1700" dirty="0"/>
              <a:t>Státní zaměstnanec </a:t>
            </a:r>
            <a:r>
              <a:rPr lang="cs-CZ" sz="1700" u="sng" dirty="0"/>
              <a:t>nesmí být členem řídících nebo kontrolních orgánů </a:t>
            </a:r>
            <a:r>
              <a:rPr lang="cs-CZ" sz="1700" dirty="0"/>
              <a:t>obchodních korporací provozujících podnikatelskou činnost, s výjimkou případů, kdy byl do těchto orgánů vyslán služebním orgánem (§ 81).</a:t>
            </a:r>
            <a:br>
              <a:rPr lang="cs-CZ" sz="1700" dirty="0"/>
            </a:br>
            <a:endParaRPr lang="cs-CZ" sz="17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1700" dirty="0"/>
              <a:t>Státní zaměstnanec může vykonávat jinou výdělečnou činnost než službu podle tohoto zákona pouze s předchozím písemným souhlasem služebního orgánu; toto omezení neplatí v případech podle § 64 a 65 a při výkonu vazby. Toto omezení se rovněž nevztahuje na činnost </a:t>
            </a:r>
            <a:r>
              <a:rPr lang="cs-CZ" sz="1700" u="sng" dirty="0"/>
              <a:t>vědeckou, pedagogickou, publicistickou, literární nebo uměleckou, na činnost znalce nebo tlumočníka</a:t>
            </a:r>
            <a:r>
              <a:rPr lang="cs-CZ" sz="1700" dirty="0"/>
              <a:t> (§ 81).</a:t>
            </a:r>
            <a:br>
              <a:rPr lang="cs-CZ" sz="1700" dirty="0"/>
            </a:br>
            <a:endParaRPr lang="cs-CZ" sz="17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1700" dirty="0"/>
              <a:t>Představenému nepřísluší vykonávat právo na </a:t>
            </a:r>
            <a:r>
              <a:rPr lang="cs-CZ" sz="1700" u="sng" dirty="0"/>
              <a:t>stávku</a:t>
            </a:r>
            <a:r>
              <a:rPr lang="cs-CZ" sz="1700" dirty="0"/>
              <a:t> (§ 82).</a:t>
            </a:r>
            <a:br>
              <a:rPr lang="cs-CZ" sz="1700" dirty="0"/>
            </a:br>
            <a:endParaRPr lang="cs-CZ" sz="1700" dirty="0"/>
          </a:p>
          <a:p>
            <a:pPr>
              <a:buFont typeface="Calibri" panose="020F0502020204030204" pitchFamily="34" charset="0"/>
              <a:buChar char="–"/>
            </a:pPr>
            <a:r>
              <a:rPr lang="cs-CZ" sz="1700" dirty="0"/>
              <a:t>Možnost sjednání </a:t>
            </a:r>
            <a:r>
              <a:rPr lang="cs-CZ" sz="1700" u="sng" dirty="0"/>
              <a:t>konkurenční doložky </a:t>
            </a:r>
            <a:r>
              <a:rPr lang="cs-CZ" sz="1700" dirty="0"/>
              <a:t>na konkrétní systemizované místo (§ 83).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Audio Recording 3. 11. 2020 23:16:18" descr="Audio Recording 3. 11. 2020 23:16:18">
            <a:hlinkClick r:id="" action="ppaction://media"/>
            <a:extLst>
              <a:ext uri="{FF2B5EF4-FFF2-40B4-BE49-F238E27FC236}">
                <a16:creationId xmlns:a16="http://schemas.microsoft.com/office/drawing/2014/main" id="{0D659CBD-C740-8645-BE66-21C61B923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196752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Hodnocení zaměstnanců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Co se hodnotí?</a:t>
            </a:r>
          </a:p>
          <a:p>
            <a:r>
              <a:rPr lang="cs-CZ" sz="2000" dirty="0"/>
              <a:t>a) znalostí a dovedností,</a:t>
            </a:r>
          </a:p>
          <a:p>
            <a:r>
              <a:rPr lang="cs-CZ" sz="2000" dirty="0"/>
              <a:t>b) výkonu služby z hlediska správnosti, rychlosti a samostatnosti v souladu se stanovenými individuálními cíli,</a:t>
            </a:r>
          </a:p>
          <a:p>
            <a:r>
              <a:rPr lang="cs-CZ" sz="2000" dirty="0"/>
              <a:t>c) dodržování služební kázně,</a:t>
            </a:r>
          </a:p>
          <a:p>
            <a:r>
              <a:rPr lang="cs-CZ" sz="2000" dirty="0"/>
              <a:t>d) výsledků vzdělávání.</a:t>
            </a:r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Hodnocení obsahuje závěr o tom, zda státní zaměstnanec </a:t>
            </a:r>
            <a:r>
              <a:rPr lang="cs-CZ" sz="2000" b="1" dirty="0"/>
              <a:t>dosahoval</a:t>
            </a:r>
            <a:r>
              <a:rPr lang="cs-CZ" sz="2000" dirty="0"/>
              <a:t> ve službě:</a:t>
            </a:r>
          </a:p>
          <a:p>
            <a:r>
              <a:rPr lang="cs-CZ" sz="2000" dirty="0"/>
              <a:t>a) vynikající výsledky,</a:t>
            </a:r>
          </a:p>
          <a:p>
            <a:r>
              <a:rPr lang="cs-CZ" sz="2000" dirty="0"/>
              <a:t>b) dobré výsledky,</a:t>
            </a:r>
          </a:p>
          <a:p>
            <a:r>
              <a:rPr lang="cs-CZ" sz="2000" dirty="0"/>
              <a:t>c) dostačující výsledky nebo</a:t>
            </a:r>
          </a:p>
          <a:p>
            <a:r>
              <a:rPr lang="cs-CZ" sz="2000" dirty="0"/>
              <a:t>d) nevyhovující výsledky.</a:t>
            </a:r>
          </a:p>
        </p:txBody>
      </p:sp>
      <p:pic>
        <p:nvPicPr>
          <p:cNvPr id="2" name="Audio Recording 3. 11. 2020 23:20:42" descr="Audio Recording 3. 11. 2020 23:20:42">
            <a:hlinkClick r:id="" action="ppaction://media"/>
            <a:extLst>
              <a:ext uri="{FF2B5EF4-FFF2-40B4-BE49-F238E27FC236}">
                <a16:creationId xmlns:a16="http://schemas.microsoft.com/office/drawing/2014/main" id="{01F1D9DB-8F7D-814B-97A4-885AF58BD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080" y="9807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Cíle státní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Depolitizace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jasná hranice mezi politickými a úřednickými pozicemi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oddělení personální kompetence od politického vedení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klíčová role státních tajemníků a GŘSS/SSS MV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Profesionalizace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jasná pravidla výběrových řízení s kariérními principy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povinné vzdělávání, vč. úřednické zkoušky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povinné hodnocení zaměstnanců (1x ročně)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Transparentnost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jasná pravidla manažerského a personálního řízení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transparentní stanovení nenárokových složek platu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služební řízení, odvolací řízení</a:t>
            </a:r>
          </a:p>
        </p:txBody>
      </p:sp>
      <p:pic>
        <p:nvPicPr>
          <p:cNvPr id="6" name="Audio Recording 3. 11. 2020 21:02:52" descr="Audio Recording 3. 11. 2020 21:02:52">
            <a:hlinkClick r:id="" action="ppaction://media"/>
            <a:extLst>
              <a:ext uri="{FF2B5EF4-FFF2-40B4-BE49-F238E27FC236}">
                <a16:creationId xmlns:a16="http://schemas.microsoft.com/office/drawing/2014/main" id="{39F7E20D-578D-1244-8D8D-39115BBEC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2398" y="522542"/>
            <a:ext cx="812800" cy="812800"/>
          </a:xfrm>
          <a:prstGeom prst="rect">
            <a:avLst/>
          </a:prstGeom>
        </p:spPr>
      </p:pic>
      <p:pic>
        <p:nvPicPr>
          <p:cNvPr id="7" name="Audio Recording 3. 11. 2020 21:05:06" descr="Audio Recording 3. 11. 2020 21:05:06">
            <a:hlinkClick r:id="" action="ppaction://media"/>
            <a:extLst>
              <a:ext uri="{FF2B5EF4-FFF2-40B4-BE49-F238E27FC236}">
                <a16:creationId xmlns:a16="http://schemas.microsoft.com/office/drawing/2014/main" id="{4467BED6-D878-0E45-BDB7-43D1F53FD0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0302" y="1573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Výběrová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51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000" b="1" dirty="0"/>
              <a:t>Obecně: § 28</a:t>
            </a:r>
            <a:br>
              <a:rPr lang="cs-CZ" b="1" dirty="0"/>
            </a:br>
            <a:endParaRPr lang="cs-CZ" b="1" dirty="0"/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Výběrová komise </a:t>
            </a:r>
            <a:r>
              <a:rPr lang="cs-CZ" sz="4000" u="sng" dirty="0"/>
              <a:t>má 3 členy</a:t>
            </a:r>
            <a:r>
              <a:rPr lang="cs-CZ" sz="4000" dirty="0"/>
              <a:t>. V ministerstvu nebo v Úřadu vlády její členy jmenuje a odvolává </a:t>
            </a:r>
            <a:r>
              <a:rPr lang="cs-CZ" sz="4000" u="sng" dirty="0"/>
              <a:t>státní tajemník</a:t>
            </a:r>
            <a:r>
              <a:rPr lang="cs-CZ" sz="4000" dirty="0"/>
              <a:t>, z toho 2 členy na návrh příslušného ředitele odboru. V jiném služebním úřadu jmenuje a odvolává členy výběrové komise </a:t>
            </a:r>
            <a:r>
              <a:rPr lang="cs-CZ" sz="4000" u="sng" dirty="0"/>
              <a:t>vedoucí služebního úřadu</a:t>
            </a:r>
            <a:r>
              <a:rPr lang="cs-CZ" sz="4000" dirty="0"/>
              <a:t>.</a:t>
            </a:r>
            <a:br>
              <a:rPr lang="cs-CZ" sz="4000" dirty="0"/>
            </a:br>
            <a:endParaRPr lang="cs-CZ" sz="4000" dirty="0"/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Výběrová komise vybere z žadatelů, kteří ve výběrovém řízení uspěli, </a:t>
            </a:r>
            <a:r>
              <a:rPr lang="cs-CZ" sz="4000" u="sng" dirty="0"/>
              <a:t>3 nejvhodnější žadatele</a:t>
            </a:r>
            <a:r>
              <a:rPr lang="cs-CZ" sz="4000" dirty="0"/>
              <a:t> a sestaví pořadí dalších žadatelů, kteří ve výběrovém řízení uspěli, a seznam žadatelů, kteří ve výběrovém řízení neuspěli. Služební orgán vybere v dohodě s bezprostředně nadřízeným představeným jednoho žadatele z 3 nejvhodnějších žadatelů; dohoda je písemná.</a:t>
            </a:r>
            <a:br>
              <a:rPr lang="cs-CZ" sz="4000" dirty="0"/>
            </a:br>
            <a:endParaRPr lang="cs-CZ" sz="4000" dirty="0"/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Pokud ve výběrovém řízení neuspěli alespoň 3 žadatelé, služební orgán vybere v dohodě s bezprostředně nadřízeným představeným z těch, kteří uspěli. Pokud všichni 3 nejvhodnější žadatelé z výběrového řízení odstoupili, služební orgán vybere v dohodě s bezprostředně nadřízeným představeným dalšího v pořadí z těch žadatelů, kteří uspěli. Dohoda mezi služebním orgánem a bezprostředně nadřízeným představeným podle tohoto odstavce je písemná.</a:t>
            </a:r>
            <a:br>
              <a:rPr lang="cs-CZ" sz="4000" dirty="0"/>
            </a:br>
            <a:endParaRPr lang="cs-CZ" sz="4000" dirty="0"/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V případě, že žádný žadatel ve výběrovém řízení neuspěl nebo služební orgán žádného žadatele postupem podle odstavce 2 nebo 3 nevybral, </a:t>
            </a:r>
            <a:r>
              <a:rPr lang="cs-CZ" sz="4000" u="sng" dirty="0"/>
              <a:t>výběrové řízení se zruší a vyhlásí se nové výběrové řízení</a:t>
            </a:r>
            <a:r>
              <a:rPr lang="cs-CZ" sz="4000" dirty="0"/>
              <a:t>. Ustanovení § 24 odst. 5 není dotčeno.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Audio Recording 3. 11. 2020 23:27:40" descr="Audio Recording 3. 11. 2020 23:27:40">
            <a:hlinkClick r:id="" action="ppaction://media"/>
            <a:extLst>
              <a:ext uri="{FF2B5EF4-FFF2-40B4-BE49-F238E27FC236}">
                <a16:creationId xmlns:a16="http://schemas.microsoft.com/office/drawing/2014/main" id="{5798587C-7422-4E4C-AC86-C1332310A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0550" y="401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Obecně: § 29</a:t>
            </a:r>
            <a:br>
              <a:rPr lang="cs-CZ" sz="1600" b="1" dirty="0"/>
            </a:br>
            <a:endParaRPr lang="cs-CZ" sz="1600" b="1" dirty="0"/>
          </a:p>
          <a:p>
            <a:pPr marL="514350" lvl="0" indent="-514350">
              <a:buFont typeface="+mj-lt"/>
              <a:buAutoNum type="arabicPeriod"/>
            </a:pPr>
            <a:r>
              <a:rPr lang="cs-CZ" sz="1600" dirty="0"/>
              <a:t>Má-li být na základě výsledku výběrového řízení na volné služební místo zařazena nebo na volné služební místo představeného jmenována osoba, která dosud úspěšně </a:t>
            </a:r>
            <a:r>
              <a:rPr lang="cs-CZ" sz="1600" u="sng" dirty="0"/>
              <a:t>nevykonala úřednickou zkoušku, přijme se tato osoba do služebního poměru na dobu určitou, a to s trváním 12 měsíců</a:t>
            </a:r>
            <a:r>
              <a:rPr lang="cs-CZ" sz="1600" dirty="0"/>
              <a:t>, nebyla-li v oznámení o vyhlášení výběrového řízení na obsazení volného služebního místa uvedena doba kratší.</a:t>
            </a:r>
            <a:br>
              <a:rPr lang="cs-CZ" sz="1600" dirty="0"/>
            </a:br>
            <a:endParaRPr lang="cs-CZ" sz="1600" dirty="0"/>
          </a:p>
          <a:p>
            <a:pPr marL="514350" lvl="0" indent="-514350">
              <a:buFont typeface="+mj-lt"/>
              <a:buAutoNum type="arabicPeriod"/>
            </a:pPr>
            <a:r>
              <a:rPr lang="cs-CZ" sz="1600" dirty="0"/>
              <a:t>Má-li být na základě výsledku výběrového řízení na volné služební místo zařazena nebo na volné služební místo představeného jmenována osoba, která </a:t>
            </a:r>
            <a:r>
              <a:rPr lang="cs-CZ" sz="1600" u="sng" dirty="0"/>
              <a:t>není státním zaměstnancem </a:t>
            </a:r>
            <a:r>
              <a:rPr lang="cs-CZ" sz="1600" dirty="0"/>
              <a:t>nebo osoba, která dosud úspěšně nevykonala úřednickou zkoušku, stanoví se jí </a:t>
            </a:r>
            <a:r>
              <a:rPr lang="cs-CZ" sz="1600" u="sng" dirty="0"/>
              <a:t>zkušební doba v délce 6 měsíců</a:t>
            </a:r>
            <a:r>
              <a:rPr lang="cs-CZ" sz="1600" dirty="0"/>
              <a:t>.</a:t>
            </a:r>
            <a:br>
              <a:rPr lang="cs-CZ" sz="1600" dirty="0"/>
            </a:br>
            <a:endParaRPr lang="cs-CZ" sz="1600" dirty="0"/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Státnímu zaměstnanci, který dosud úspěšně nevykonal úřednickou zkoušku, přísluší </a:t>
            </a:r>
            <a:r>
              <a:rPr lang="cs-CZ" sz="1600" u="sng" dirty="0"/>
              <a:t>nejnižší platový tarif v platové třídě</a:t>
            </a:r>
            <a:r>
              <a:rPr lang="cs-CZ" sz="1600" dirty="0"/>
              <a:t> stanovené pro služební místo, na něž je zařazen nebo jmenován. Činnosti v oborech služby smí tento státní zaměstnanec vykonávat pouze pod odborným dohledem představeného nebo jiného jím určeného státního zaměstnance.</a:t>
            </a:r>
          </a:p>
        </p:txBody>
      </p:sp>
      <p:pic>
        <p:nvPicPr>
          <p:cNvPr id="2" name="Audio Recording 3. 11. 2020 23:35:24" descr="Audio Recording 3. 11. 2020 23:35:24">
            <a:hlinkClick r:id="" action="ppaction://media"/>
            <a:extLst>
              <a:ext uri="{FF2B5EF4-FFF2-40B4-BE49-F238E27FC236}">
                <a16:creationId xmlns:a16="http://schemas.microsoft.com/office/drawing/2014/main" id="{5688DA3F-78D0-E440-B9DC-C7EB7B635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4128" y="4197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66322"/>
              </p:ext>
            </p:extLst>
          </p:nvPr>
        </p:nvGraphicFramePr>
        <p:xfrm>
          <a:off x="179511" y="116632"/>
          <a:ext cx="8856983" cy="6734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8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0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Pozice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Kdo jmenuje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Na jak dlouho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Výběrová komise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Kdo se účastní 1. kola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Kdo se účastní 2. kola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Kdo se účastní 3. kola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Náměstek pro státní službu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vláda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let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 členů, které jmenuje a odvolává vláda.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vedoucí služebního úřadu, náměstek pro řízení sekce, státní tajemník; ředitel krajského úřadu, tajemník obce III., věk 40 let,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Státní tajemník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vláda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 let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 členy, které jmenuje a odvolává náměstek pro státní službu, z toho 3 členy na návrh příslušného ministra nebo vedoucího Úřadu vlády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náměstek pro státní službu, vedoucí služebního úřadu, náměstek pro řízení sekce, státní tajemník, ředitel odboru; ředitel krajského úřadu, tajemník obce III.,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představený; vedoucí odboru krajského úřadu nebo vedoucího odboru obce III.; úředník EU, úředník mezinárodní organizace,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Vedoucí služebního úřadu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ten, o kom to stanoví zákon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dobu stanovenou v zákoně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 ústředním správním úřadu má 4 členy, které jmenuje a odvolává vláda, z toho 1 člena na návrh náměstka pro státní službu</a:t>
                      </a:r>
                      <a:endParaRPr lang="cs-CZ" sz="105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(+ odchylky u jiných služebních úřadů)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představený s výjimkou vedoucího oddělení,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představený,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-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Náměstek pro řízení sekce / Ředitel sekce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státní tajemník / vedoucí služebního úřadu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 dobu neurčitou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 členy, které jmenuje a odvolává státní tajemník, z toho 2 členy na návrh příslušného ministra nebo vedoucího Úřadu vlády / </a:t>
                      </a:r>
                      <a:endParaRPr lang="cs-CZ" sz="105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 členy, které jmenuje a odvolává vedoucí služebního úřadu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představený s výjimkou vedoucího oddělení ve stejném oboru služby; ředitel krajského úřadu, tajemník obce III.; akademický pracovník v oboru služby řídící vedoucí zaměstnance,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představený, vedoucí odboru krajského úřadu nebo obce III.; vedoucí příslušník bezpečnostního sboru alespoň druhého stupně řízení a nejméně ve služební hodnosti rada; voják z povolání alespoň v hodnosti plukovníka; vedoucí úředník Evropské unie, který řídí jiné vedoucí úředníky, vedoucí zaměstnanec mezinárodní organizace, který řídí jiné vedoucí zaměstnance, akademický pracovník, který řídí jiné vedoucí zaměstnance, relevantní praxe 4/8</a:t>
                      </a:r>
                      <a:endParaRPr lang="cs-CZ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státní zaměstnance, vedoucí úředník ÚSC, vedoucí zaměstnanec podle zákoníku práce, který řídí jiné vedoucí zaměstnance, vedoucí příslušník bezpečnostního sboru alespoň třetího stupně řízení a nejméně ve služební hodnosti vrchní komisař, voják z povolání alespoň v hodnosti podplukovníka, úředník Evropské unie, který řídí jiné úředníky, zaměstnanec mezinárodní organizace, který řídí jiné zaměstnance, akademický pracovník, který řídí jiné zaměstnance, relevantní praxe 4/8</a:t>
                      </a:r>
                      <a:endParaRPr lang="cs-CZ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89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53060"/>
              </p:ext>
            </p:extLst>
          </p:nvPr>
        </p:nvGraphicFramePr>
        <p:xfrm>
          <a:off x="107505" y="836712"/>
          <a:ext cx="892899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1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33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</a:rPr>
                        <a:t>Ředitel odboru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státní tajemník / vedoucí služebního úřadu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neurčitou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 členy, z toho 2 na návrh náměstka pro řízení sekce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představený v oboru služby, vedoucího odboru krajského úřadu nebo obce III., akademický pracovník, který řídí jiné zaměstnance, relevantní praxe 3/6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státní zaměstnance, vedoucí úředník ÚSC, vedoucí příslušník bezpečnostního sboru alespoň třetího stupně řízení a nejméně ve služební hodnosti vrchní komisař, voják z povolání alespoň v hodnosti podplukovníka, úředník Evropské unie, který řídí jiné úředníky, zaměstnanec mezinárodní organizace, který řídí jiné zaměstnance, akademický pracovník, který je alespoň odborným asistentem, relevantní praxe 3/6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úřadník ÚSC, příslušník bezpečnostního sboru alespoň ve služební hodnosti vrchní komisař, voják z povolání alespoň v hodnosti majora, úředník Evropské unie, zaměstnanec mezinárodní organizace,  vedoucí zaměstnanec podle zákoníku práce, který má složenou úřednickou zkoušku, relevantní praxe 3/6</a:t>
                      </a:r>
                      <a:endParaRPr lang="cs-CZ" sz="105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</a:rPr>
                        <a:t>Vedoucí oddělení</a:t>
                      </a:r>
                      <a:endParaRPr lang="cs-CZ" sz="10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ysClr val="windowText" lastClr="000000"/>
                          </a:solidFill>
                          <a:effectLst/>
                        </a:rPr>
                        <a:t>státní tajemník / vedoucí služebního úřadu</a:t>
                      </a:r>
                      <a:endParaRPr lang="cs-CZ" sz="105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ysClr val="windowText" lastClr="000000"/>
                          </a:solidFill>
                          <a:effectLst/>
                        </a:rPr>
                        <a:t>neurčitou</a:t>
                      </a:r>
                      <a:endParaRPr lang="cs-CZ" sz="105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3 členy, z toho 2 na návrh ředitele odboru</a:t>
                      </a:r>
                      <a:endParaRPr lang="cs-CZ" sz="105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státní zaměstnanec ve služebním poměru na dobu neurčitou, úředník ÚSC, příslušník bezpečnostního sboru alespoň ve služební hodnosti komisař, voják z povolání v důstojnické hodnosti, akademický pracovník, bývalý člen zastupitelstva kraje nebo obce III. (před méně než 3 roky), relevantní praxe 2/4</a:t>
                      </a:r>
                      <a:endParaRPr lang="cs-CZ" sz="105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relevantní praxe 2/4, složená úřednická zkouška</a:t>
                      </a:r>
                      <a:endParaRPr lang="cs-CZ" sz="105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kdokoliv</a:t>
                      </a:r>
                      <a:endParaRPr lang="cs-CZ" sz="105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68" marR="300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97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7128792" cy="2495128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Děkuji Vám za pozornost!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PhDr. Mgr. Václav Velčovský, Ph.D.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JUDr. Lukáš Králík, Ph.D.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2" name="Audio Recording 3. 11. 2020 23:40:31" descr="Audio Recording 3. 11. 2020 23:40:31">
            <a:hlinkClick r:id="" action="ppaction://media"/>
            <a:extLst>
              <a:ext uri="{FF2B5EF4-FFF2-40B4-BE49-F238E27FC236}">
                <a16:creationId xmlns:a16="http://schemas.microsoft.com/office/drawing/2014/main" id="{1526D381-0EEB-854C-A344-2F6FF4F1A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Věcná působnost zákona o státní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Zákon o státní službě upravuje: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právní </a:t>
            </a:r>
            <a:r>
              <a:rPr lang="cs-CZ" sz="2000" b="1" dirty="0"/>
              <a:t>poměry státních zaměstnanců </a:t>
            </a:r>
            <a:r>
              <a:rPr lang="cs-CZ" sz="2000" dirty="0"/>
              <a:t>vykonávajících </a:t>
            </a:r>
            <a:r>
              <a:rPr lang="cs-CZ" sz="2000" b="1" dirty="0"/>
              <a:t>ve správních úřadech </a:t>
            </a:r>
            <a:r>
              <a:rPr lang="cs-CZ" sz="2000" dirty="0"/>
              <a:t>(</a:t>
            </a:r>
            <a:r>
              <a:rPr lang="cs-CZ" sz="2000" i="1" dirty="0"/>
              <a:t>a i v jiných služebních úřadech</a:t>
            </a:r>
            <a:r>
              <a:rPr lang="cs-CZ" sz="2000" dirty="0"/>
              <a:t>)</a:t>
            </a:r>
            <a:r>
              <a:rPr lang="cs-CZ" sz="2000" b="1" dirty="0"/>
              <a:t> státní správu</a:t>
            </a:r>
            <a:r>
              <a:rPr lang="cs-CZ" sz="2000" dirty="0"/>
              <a:t> (</a:t>
            </a:r>
            <a:r>
              <a:rPr lang="cs-CZ" sz="2000" i="1" dirty="0"/>
              <a:t>resp. činnosti podle § 5</a:t>
            </a:r>
            <a:r>
              <a:rPr lang="cs-CZ" sz="2000" dirty="0"/>
              <a:t>)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organizační věci státní služby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služební vztahy státních zaměstnanců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odměňování státních zaměstnanců 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řízení ve věcech služebního poměru</a:t>
            </a:r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r>
              <a:rPr lang="cs-CZ" sz="2000" dirty="0"/>
              <a:t>organizační věci týkající se </a:t>
            </a:r>
            <a:r>
              <a:rPr lang="cs-CZ" sz="2000" b="1" dirty="0"/>
              <a:t>zaměstnanců ve správních úřadech, kteří pracují v základním pracovněprávním vztahu </a:t>
            </a:r>
            <a:r>
              <a:rPr lang="cs-CZ" sz="2000" dirty="0"/>
              <a:t>(</a:t>
            </a:r>
            <a:r>
              <a:rPr lang="cs-CZ" sz="2000" i="1" dirty="0"/>
              <a:t>vazba na zákoník práce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182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Osobní působnost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200" dirty="0"/>
              <a:t>Negativní vymezení: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 marL="0" indent="0">
              <a:buNone/>
            </a:pPr>
            <a:r>
              <a:rPr lang="cs-CZ" dirty="0"/>
              <a:t>§ 2</a:t>
            </a:r>
          </a:p>
          <a:p>
            <a:pPr marL="0" lvl="0" indent="0">
              <a:buNone/>
            </a:pPr>
            <a:r>
              <a:rPr lang="cs-CZ" dirty="0"/>
              <a:t>(1) Tento zákon se nevztahuje 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člena vlády, jeho poradce a na zaměstnance, který vykonává další činnosti pro člena vlády, včetně zaměstnance zařazeného v kabinetu člena vlády,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vedoucího Úřadu vlády České republiky (dále jen „Úřad vlády“) a zaměstnance, který vykonává činnosti pro vedoucího Úřadu vlády,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náměstka člena vlády a zaměstnance, který vykonává činnosti pro náměstka člena vlády,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člena Rady pro rozhlasové a televizní vysílání,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členy a předsedu Rady Českého telekomunikačního úřadu,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předsedu a místopředsedu Úřadu pro ochranu hospodářské soutěže,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předsedu a místopředsedu Energetického regulačního úřadu,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předsedu a inspektora Úřadu pro ochranu osobních údajů,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předsedu a místopředsedu Českého statistického úřadu,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zaměstnance, který vykonává pouze pomocné, servisní nebo manuální práce ve správních úřadech, a na zaměstnance, který pouze řídí, organizuje a kontroluje výkon pomocných, servisních nebo manuálních prací,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ředitele a inspektory Ústavu pro odborné zjišťování příčin leteckých nehod.</a:t>
            </a:r>
          </a:p>
          <a:p>
            <a:pPr marL="0" indent="0">
              <a:buNone/>
            </a:pPr>
            <a:r>
              <a:rPr lang="cs-CZ" dirty="0"/>
              <a:t>(2) Tento zákon se dále nevztahuje na zaměstnance zařazeného v bezpečnostním sboru, Generálním štábu Armády České republiky, Vojenské policii, Vojenském zpravodajství a v Národním bezpečnostním úřadu.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8407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6247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Pozitivní vymezení: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§ 5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/>
              <a:t>(1) Služba zahrnuje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návrhů právních předpisů a zajišťování právní činnosti,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mezinárodních smluv a předpisů Evropské unie nebo jiné mezinárodní organizace,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návrhů koncepcí, strategií a programů,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řízení a usměrňování činnosti jiných správních úřadů, organizačních složek státu, které nejsou správními úřady, nebo orgánů veřejné moci, které nejsou správními úřady,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vytváření a správu informačních systémů veřejné správy podle jiného zákona, s výjimkou provozních informačních systémů,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státní statistickou službu,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správu kapitoly státního rozpočtu vůči organizačním složkám státu a právnickým osobám, s výjimkou služebního úřadu, ve kterém je služba vykonávána,  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ochranu utajovaných informací,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zabezpečování obrany státu,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zajišťování vnitřního pořádku a bezpečnosti,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obhajobu zahraničních zájmů České republiky a zájmů České republiky vyplývajících z jejího členství v Evropské unii nebo v jiné mezinárodní organizaci,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nebo realizaci dotační politiky,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nebo realizaci politiky výzkumu a vývoje,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a provádění správních úkonů včetně kontroly,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ochranu obyvatelstva, krizové řízení a integrovaný záchranný systém,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zadávání veřejných zakázek,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audit,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zajišťování organizačních věcí služby a správy služebních vztahů a odměňování státních zaměstnanců,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řízení činností uvedených v písmenech a) až r),</a:t>
            </a:r>
          </a:p>
          <a:p>
            <a:pPr marL="720000" lvl="1" indent="-360000">
              <a:spcBef>
                <a:spcPts val="0"/>
              </a:spcBef>
              <a:buFont typeface="+mj-lt"/>
              <a:buAutoNum type="alphaLcParenR"/>
            </a:pPr>
            <a:r>
              <a:rPr lang="cs-CZ" sz="1400" dirty="0"/>
              <a:t>přípravu a vypracování odborných věcných podkladů k činnostem uvedeným v písmenech a) až d), g), k) až n) a p), s výjimkou podkladů spočívajících ve fyzikálních měřeních, chemických rozborech nebo porovnávání a určování technických parametrů.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/>
              <a:t>(2) Vláda stanoví nařízením obory služby.</a:t>
            </a:r>
          </a:p>
        </p:txBody>
      </p:sp>
    </p:spTree>
    <p:extLst>
      <p:ext uri="{BB962C8B-B14F-4D97-AF65-F5344CB8AC3E}">
        <p14:creationId xmlns:p14="http://schemas.microsoft.com/office/powerpoint/2010/main" val="129762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72.000 zaměstnanců, z toho 89 % spadá do plánovaného režimu služby </a:t>
            </a:r>
            <a:br>
              <a:rPr lang="cs-CZ" sz="2000" dirty="0"/>
            </a:br>
            <a:r>
              <a:rPr lang="cs-CZ" sz="2000" dirty="0"/>
              <a:t>a 11 % zůstane ve stávajícím režimu zákoníku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tomu odpovídá také poměr ročních prostředků na platy: </a:t>
            </a:r>
            <a:br>
              <a:rPr lang="cs-CZ" sz="2000" dirty="0"/>
            </a:br>
            <a:r>
              <a:rPr lang="cs-CZ" sz="2000" dirty="0"/>
              <a:t>21,6 miliardy korun pro službu, 2,3 miliardy pro zákoník práce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největší počet systemizovaných míst ve službě i největší objem prostředků na platy: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MPSV (úřady práce, Česká správa sociálního zabezpečení)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MF (finanční správa)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 err="1"/>
              <a:t>MZe</a:t>
            </a:r>
            <a:r>
              <a:rPr lang="cs-CZ" sz="1600" dirty="0"/>
              <a:t> a ČÚZK (velký počet podřízených správních úřadů)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tx2">
                    <a:lumMod val="75000"/>
                  </a:schemeClr>
                </a:solidFill>
              </a:rPr>
              <a:t>Státní služba v číslech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28942"/>
              </p:ext>
            </p:extLst>
          </p:nvPr>
        </p:nvGraphicFramePr>
        <p:xfrm>
          <a:off x="2555776" y="2996952"/>
          <a:ext cx="3744416" cy="16001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typ úřadu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zaměstnanci ZP:ZSS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prostředky na platy ZP:ZSS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11:89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9:91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ÚSÚ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17:83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15:85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PSÚ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8:92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6:94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ESIF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21:79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19:81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Audio Recording 3. 11. 2020 21:15:15" descr="Audio Recording 3. 11. 2020 21:15:15">
            <a:hlinkClick r:id="" action="ppaction://media"/>
            <a:extLst>
              <a:ext uri="{FF2B5EF4-FFF2-40B4-BE49-F238E27FC236}">
                <a16:creationId xmlns:a16="http://schemas.microsoft.com/office/drawing/2014/main" id="{8BEA8A36-0517-114A-8DD6-C46E1B3BF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1119" y="29402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626466613"/>
              </p:ext>
            </p:extLst>
          </p:nvPr>
        </p:nvGraphicFramePr>
        <p:xfrm>
          <a:off x="251520" y="1268760"/>
          <a:ext cx="39604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2895560"/>
              </p:ext>
            </p:extLst>
          </p:nvPr>
        </p:nvGraphicFramePr>
        <p:xfrm>
          <a:off x="3563888" y="1268760"/>
          <a:ext cx="1863090" cy="24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696402504"/>
              </p:ext>
            </p:extLst>
          </p:nvPr>
        </p:nvGraphicFramePr>
        <p:xfrm>
          <a:off x="5436096" y="1268760"/>
          <a:ext cx="1837055" cy="243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365881031"/>
              </p:ext>
            </p:extLst>
          </p:nvPr>
        </p:nvGraphicFramePr>
        <p:xfrm>
          <a:off x="7236296" y="1268760"/>
          <a:ext cx="1802765" cy="244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795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243226585"/>
              </p:ext>
            </p:extLst>
          </p:nvPr>
        </p:nvGraphicFramePr>
        <p:xfrm>
          <a:off x="1" y="0"/>
          <a:ext cx="903649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ymbol „Zákaz“ 1"/>
          <p:cNvSpPr/>
          <p:nvPr/>
        </p:nvSpPr>
        <p:spPr>
          <a:xfrm>
            <a:off x="8604448" y="5389782"/>
            <a:ext cx="288032" cy="288032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014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4356</Words>
  <Application>Microsoft Macintosh PowerPoint</Application>
  <PresentationFormat>Předvádění na obrazovce (4:3)</PresentationFormat>
  <Paragraphs>463</Paragraphs>
  <Slides>34</Slides>
  <Notes>0</Notes>
  <HiddenSlides>0</HiddenSlides>
  <MMClips>25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Motiv systému Office</vt:lpstr>
      <vt:lpstr>Prezentace aplikace PowerPoint</vt:lpstr>
      <vt:lpstr>Struktura prezentace</vt:lpstr>
      <vt:lpstr>Cíle státní služby</vt:lpstr>
      <vt:lpstr>Věcná působnost zákona o státní službě</vt:lpstr>
      <vt:lpstr>Osobní působnost</vt:lpstr>
      <vt:lpstr>Prezentace aplikace PowerPoint</vt:lpstr>
      <vt:lpstr>Státní služba v číslech</vt:lpstr>
      <vt:lpstr>Prezentace aplikace PowerPoint</vt:lpstr>
      <vt:lpstr>Prezentace aplikace PowerPoint</vt:lpstr>
      <vt:lpstr>Prezentace aplikace PowerPoint</vt:lpstr>
      <vt:lpstr>Služební orgán</vt:lpstr>
      <vt:lpstr>Kompetence Sekce pro státní službu ministerstva vnitra</vt:lpstr>
      <vt:lpstr>Státní tajemník</vt:lpstr>
      <vt:lpstr>Systemizace</vt:lpstr>
      <vt:lpstr>Prezentace aplikace PowerPoint</vt:lpstr>
      <vt:lpstr>Prezentace aplikace PowerPoint</vt:lpstr>
      <vt:lpstr>Prezentace aplikace PowerPoint</vt:lpstr>
      <vt:lpstr>Obory služby</vt:lpstr>
      <vt:lpstr>Prezentace aplikace PowerPoint</vt:lpstr>
      <vt:lpstr>Úřednická zkouška</vt:lpstr>
      <vt:lpstr>Služební poměr</vt:lpstr>
      <vt:lpstr>Služební označení (§ 7 a 8 a příloha č. 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Výběrová řízení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Velčovský Václav</dc:creator>
  <cp:lastModifiedBy>Lukáš Králík</cp:lastModifiedBy>
  <cp:revision>326</cp:revision>
  <cp:lastPrinted>2014-10-14T07:27:28Z</cp:lastPrinted>
  <dcterms:created xsi:type="dcterms:W3CDTF">2014-10-07T11:07:07Z</dcterms:created>
  <dcterms:modified xsi:type="dcterms:W3CDTF">2020-11-03T22:48:17Z</dcterms:modified>
</cp:coreProperties>
</file>