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6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33"/>
    <p:restoredTop sz="94729"/>
  </p:normalViewPr>
  <p:slideViewPr>
    <p:cSldViewPr snapToGrid="0">
      <p:cViewPr varScale="1">
        <p:scale>
          <a:sx n="105" d="100"/>
          <a:sy n="105" d="100"/>
        </p:scale>
        <p:origin x="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4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20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11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96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93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0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687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93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86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59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77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25D06-F0EB-42F7-B25B-86A6893CA257}" type="datetimeFigureOut">
              <a:rPr lang="cs-CZ" smtClean="0"/>
              <a:t>06.11.20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50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oz1n3Mfj-XQ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45.jpg"/><Relationship Id="rId7" Type="http://schemas.openxmlformats.org/officeDocument/2006/relationships/image" Target="../media/image21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z1n3Mfj-XQ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5zBH-PFja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6Z1y7acBrQ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419543"/>
            <a:ext cx="9144000" cy="1860867"/>
          </a:xfrm>
        </p:spPr>
        <p:txBody>
          <a:bodyPr/>
          <a:lstStyle/>
          <a:p>
            <a:r>
              <a:rPr lang="cs-CZ" b="1" dirty="0"/>
              <a:t>Heinrich </a:t>
            </a:r>
            <a:r>
              <a:rPr lang="cs-CZ" b="1" dirty="0" err="1"/>
              <a:t>Böll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4010" y="4116388"/>
            <a:ext cx="9144000" cy="1655762"/>
          </a:xfrm>
        </p:spPr>
        <p:txBody>
          <a:bodyPr>
            <a:normAutofit/>
          </a:bodyPr>
          <a:lstStyle/>
          <a:p>
            <a:r>
              <a:rPr lang="cs-CZ" dirty="0"/>
              <a:t>ARTS007 Germánské literatury – nositelé Nobelovy ceny za literaturu</a:t>
            </a:r>
          </a:p>
          <a:p>
            <a:r>
              <a:rPr lang="cs-CZ" dirty="0"/>
              <a:t>ÚGNN</a:t>
            </a:r>
          </a:p>
          <a:p>
            <a:r>
              <a:rPr lang="cs-CZ" dirty="0"/>
              <a:t>Mgr. Martina </a:t>
            </a:r>
            <a:r>
              <a:rPr lang="cs-CZ" dirty="0" err="1"/>
              <a:t>Trombiková</a:t>
            </a:r>
            <a:r>
              <a:rPr lang="cs-CZ" dirty="0"/>
              <a:t>, Ph.D.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9666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1958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24" y="1690688"/>
            <a:ext cx="8037951" cy="4351338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3F3FDC7-E1DE-0A4E-B3D1-FDC7BDE5AEE7}"/>
              </a:ext>
            </a:extLst>
          </p:cNvPr>
          <p:cNvSpPr/>
          <p:nvPr/>
        </p:nvSpPr>
        <p:spPr>
          <a:xfrm>
            <a:off x="0" y="180459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952410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750" y="525780"/>
            <a:ext cx="10740390" cy="939546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„Jistě se divíte, že Vám to všechno píši a že jsem Vám to nepovyprávěl onoho večera u pana faráře U.; má to důvod, který Vám nechci zamlčovat: Nedokážu již přes sebe přenést mluvit o věcech, které beru velice vážně, v přítomnosti faráře U.; faráře U. znám již déle než 20 let; tehdy jsme spolu mluvili o </a:t>
            </a:r>
            <a:r>
              <a:rPr lang="cs-CZ" sz="1400" dirty="0" err="1"/>
              <a:t>Bernanosovi</a:t>
            </a:r>
            <a:r>
              <a:rPr lang="cs-CZ" sz="1400" dirty="0"/>
              <a:t> a </a:t>
            </a:r>
            <a:r>
              <a:rPr lang="cs-CZ" sz="1400" dirty="0" err="1"/>
              <a:t>Bloyovi</a:t>
            </a:r>
            <a:r>
              <a:rPr lang="cs-CZ" sz="1400" dirty="0"/>
              <a:t> (přičemž farář U. tak jako všichni němečtí katolíci kromě pár výjimek dodnes mylně věří, že byl </a:t>
            </a:r>
            <a:r>
              <a:rPr lang="cs-CZ" sz="1400" dirty="0" err="1"/>
              <a:t>Bernanos</a:t>
            </a:r>
            <a:r>
              <a:rPr lang="cs-CZ" sz="1400" dirty="0"/>
              <a:t> levicovým katolíkem, čímž pouze dokazují, že je jejich pozice vůči </a:t>
            </a:r>
            <a:r>
              <a:rPr lang="cs-CZ" sz="1400" dirty="0" err="1"/>
              <a:t>Bernanosovi</a:t>
            </a:r>
            <a:r>
              <a:rPr lang="cs-CZ" sz="1400" dirty="0"/>
              <a:t> pravicová – ale to by stálo za samostatný exkurz […].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Již tehdy vyprávěl farář U. ty nejlepší vtipy o generálním vikariátu a mladému muži to samozřejmě imponuje, že se touto cestou řadí k oněm zasvěceným a privilegovaným. […]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Svým způsobem si faráře U. cením: je vtipný, zábavný, vyzná se v literatuře, nabízí svým hostům výtečné víno, znamenité cigarety a já tyto věci odkáži […] ocenit; kromě toho také patří k mému povolání pozorovat a já jsem faráře U. pozoroval více než 20 let; pokouším se do svých pozorování vložit i něco ze zoufalství, které musel onen mladý bledý poddůstojník pociťovat, když se při pohledu na onu šedou, nekonečnou lhostejnost oceánu za úsvitu  zastřelil, trošku i ze zoufalé zkorumpovanosti onoho inteligentního rotmistra, který se přiživil na válce. Mnohé na faráři U. oceňuji, avšak rozhovor s ním mě nezajímá; - raději si zahraji se svými dětmi Člověče, nezlob se.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Němečtí katolíci, které pro mě do určité míry farář U. reprezentuje, neměli již po desetiletí téměř jiné starosti než zdokonalení liturgie a pozvednutí své obliby; to je nanejvýš chvályhodné, přesto se však ptám, jestli to vystačí jako alibi pro jednu či dvě generace. Patří k dobrému vychování, téměř bych chtěl říci k programu nadávat na stávající generální vikariát, na biskupy, klérus […], ale duchovní postoj, který promlouvá z těchto způsobů, by se měl brát asi tak stejně vážně jako postoj žáka, který si na oslavě utahuje ze svého třídního učitele.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Za těmito dětinskostmi se skrývá u faráře U. tak jako u mnoha jiných katolíků hluboké zoufalství: literatura, vzdělání, liturgie jsou pouze prostředky, jak uniknout svým výčitkám svědomí; všichni jsou dostatečně rozumní a inteligentní, aby věděli, že je ona skoro shoda CDU a církve osudná, protože může mít za následek smrt teologie; je však prostě jen trapné, nic jiného než trapné číst postoje teologů k politickým otázkám; ty jsou mířeny přímo na Bonn a za každou větou je cítit horlivost, která čeká na poklepání na rameno.“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100" dirty="0"/>
              <a:t>[https://</a:t>
            </a:r>
            <a:r>
              <a:rPr lang="cs-CZ" sz="1100" dirty="0" err="1"/>
              <a:t>www.katholisch.de</a:t>
            </a:r>
            <a:r>
              <a:rPr lang="cs-CZ" sz="1100" dirty="0"/>
              <a:t>/</a:t>
            </a:r>
            <a:r>
              <a:rPr lang="cs-CZ" sz="1100" dirty="0" err="1"/>
              <a:t>artikel</a:t>
            </a:r>
            <a:r>
              <a:rPr lang="cs-CZ" sz="1100" dirty="0"/>
              <a:t>/15911-heinrich-boell-ein-katholischer-rebel, 8.11.2019 )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100" dirty="0"/>
              <a:t>[překlad: MT]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25C7D77-E211-3F43-B3BD-EB61298CB439}"/>
              </a:ext>
            </a:extLst>
          </p:cNvPr>
          <p:cNvSpPr/>
          <p:nvPr/>
        </p:nvSpPr>
        <p:spPr>
          <a:xfrm>
            <a:off x="0" y="0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306269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495" y="385917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1963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83" y="1417156"/>
            <a:ext cx="3179424" cy="5054927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A25FFB2-6B8D-9341-B2CA-20CFA2908064}"/>
              </a:ext>
            </a:extLst>
          </p:cNvPr>
          <p:cNvSpPr/>
          <p:nvPr/>
        </p:nvSpPr>
        <p:spPr>
          <a:xfrm>
            <a:off x="134242" y="180459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9445310-F992-014B-8B10-A4019B7C0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7" y="228195"/>
            <a:ext cx="4521469" cy="64016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F1F539F-4893-B347-A23B-2C1ABC728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5" y="1417155"/>
            <a:ext cx="3446541" cy="50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88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E0ED353-F8A9-4246-B21D-039648B14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155604"/>
            <a:ext cx="8972465" cy="6337271"/>
          </a:xfr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EB81E35-AEC5-B640-8FCE-DB6024247926}"/>
              </a:ext>
            </a:extLst>
          </p:cNvPr>
          <p:cNvSpPr/>
          <p:nvPr/>
        </p:nvSpPr>
        <p:spPr>
          <a:xfrm>
            <a:off x="0" y="155604"/>
            <a:ext cx="1600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29146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ástupný obsah 22">
            <a:extLst>
              <a:ext uri="{FF2B5EF4-FFF2-40B4-BE49-F238E27FC236}">
                <a16:creationId xmlns:a16="http://schemas.microsoft.com/office/drawing/2014/main" id="{8E89A77C-A16E-8048-90D4-A29159160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6000" dirty="0"/>
          </a:p>
          <a:p>
            <a:pPr marL="0" indent="0" algn="ctr">
              <a:buNone/>
            </a:pPr>
            <a:r>
              <a:rPr lang="cs-CZ" sz="6000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3733780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755F34-211C-114E-8AF5-C1A943863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1" y="3151277"/>
            <a:ext cx="5196840" cy="355279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88C71CB-F315-DF45-A9B2-9596B6F5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05" y="719328"/>
            <a:ext cx="5429195" cy="559060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93138C7-3A47-F341-92B4-AD098F8D0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1" y="153924"/>
            <a:ext cx="3632200" cy="26289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664809E-4068-3745-8524-BB5B9FBA77F1}"/>
              </a:ext>
            </a:extLst>
          </p:cNvPr>
          <p:cNvSpPr/>
          <p:nvPr/>
        </p:nvSpPr>
        <p:spPr>
          <a:xfrm>
            <a:off x="8727239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154959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79A734A-EBCE-FD44-9335-D6CD87B97B3F}"/>
              </a:ext>
            </a:extLst>
          </p:cNvPr>
          <p:cNvSpPr/>
          <p:nvPr/>
        </p:nvSpPr>
        <p:spPr>
          <a:xfrm>
            <a:off x="2414016" y="548640"/>
            <a:ext cx="736396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15.7.1940, </a:t>
            </a:r>
            <a:r>
              <a:rPr lang="cs-CZ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Bromberg</a:t>
            </a:r>
            <a:endParaRPr lang="cs-CZ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„Milí rodiče a sourozenci!</a:t>
            </a:r>
          </a:p>
          <a:p>
            <a:pPr>
              <a:spcAft>
                <a:spcPts val="0"/>
              </a:spcAft>
            </a:pPr>
            <a:endParaRPr lang="cs-CZ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[…] Moje znechucení z života v kasárnách nyní dospělo svého vrcholu; při příští příležitosti se odsud dobrovolně odhlásím, je jedno kam; rozhodně jsem vším jiným než hrdinou nebo odvážlivcem, ale být stále v líhni poddůstojnického ducha, v kasárnách, se nedá vydržet; prostě to už déle nevydržím. Rád bych riskovat život za větší svobodu a velkorysost, které jistě panují venku. […]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Včera, předevčírem, zítra, pozítří až do věčnosti zde chodíme dlouhé hodiny pořád jen doprava, doleva atd. Snad porozumíte tedy mým přáním. […]“</a:t>
            </a:r>
          </a:p>
          <a:p>
            <a:pPr>
              <a:spcAft>
                <a:spcPts val="0"/>
              </a:spcAf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dirty="0"/>
              <a:t>[Heinrich </a:t>
            </a:r>
            <a:r>
              <a:rPr lang="cs-CZ" dirty="0" err="1"/>
              <a:t>Böll</a:t>
            </a:r>
            <a:r>
              <a:rPr lang="cs-CZ" dirty="0"/>
              <a:t>. </a:t>
            </a:r>
            <a:r>
              <a:rPr lang="cs-CZ" dirty="0" err="1"/>
              <a:t>Leben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Werk</a:t>
            </a:r>
            <a:r>
              <a:rPr lang="cs-CZ" dirty="0"/>
              <a:t>. </a:t>
            </a:r>
            <a:r>
              <a:rPr lang="cs-CZ" dirty="0" err="1"/>
              <a:t>Köln</a:t>
            </a:r>
            <a:r>
              <a:rPr lang="cs-CZ" dirty="0"/>
              <a:t>: </a:t>
            </a:r>
            <a:r>
              <a:rPr lang="cs-CZ" dirty="0" err="1"/>
              <a:t>Kiepenheuer</a:t>
            </a:r>
            <a:r>
              <a:rPr lang="cs-CZ" dirty="0"/>
              <a:t> &amp; </a:t>
            </a:r>
            <a:r>
              <a:rPr lang="cs-CZ" dirty="0" err="1"/>
              <a:t>Witsch</a:t>
            </a:r>
            <a:r>
              <a:rPr lang="cs-CZ" dirty="0"/>
              <a:t>, 1995, str. 9]</a:t>
            </a:r>
          </a:p>
          <a:p>
            <a:pPr>
              <a:spcAft>
                <a:spcPts val="0"/>
              </a:spcAft>
            </a:pP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[překlad: MT]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C09918E-ED19-CC45-B3E4-2FA60A3E5176}"/>
              </a:ext>
            </a:extLst>
          </p:cNvPr>
          <p:cNvSpPr/>
          <p:nvPr/>
        </p:nvSpPr>
        <p:spPr>
          <a:xfrm>
            <a:off x="8727239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2538360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BEAA3E-9010-544D-8632-B4952C1FC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5216"/>
            <a:ext cx="11061192" cy="55917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19.6.1944, Debrecín (Maďarsko)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„Moji milí, </a:t>
            </a:r>
          </a:p>
          <a:p>
            <a:pPr marL="0" indent="0">
              <a:buNone/>
            </a:pPr>
            <a:endParaRPr lang="cs-CZ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tentokrát bylo zděšení kratší, ale o to drsnější; na pár dní ještě ožilo naprosté šílenství moderní materiální války, masy pancéřů, mraky letounů, raketometů, „Stalinových varhan“ a všechny tyto zločinecké moderní krámy, které dokáží plivat železo, a do toho statečná pěchota. Třetího dne ráno mě zasáhly 20 metrů od našeho výchozího místa tři střepy ruského ručního granátu do kříže a poté jsem ještě několik kilometrů prchal, ačkoliv jsem byl už po třídenním hladu, žízni a strašlivém vedru skoro mrtev, nechtěl jsem se svým zraněním zůstat ležet sám a za mnou už byly ruské tanky […]! Dosavadní třítýdenní sanitární péče mi nepřinesla nic než vši a zlost. Bohužel tu není pro „naše zraněné“ žádná čokoláda, jinak bych něco poslal své malé holubičce; doufám, že po válce doženu, co jsem zanedbal. Nesnáším válku a všechny, kteří ji milují! […]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Všechny vás srdečně moc zdravím v naději na viděnou!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Váš </a:t>
            </a:r>
            <a:r>
              <a:rPr lang="cs-CZ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Hein</a:t>
            </a: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0" indent="0" algn="r">
              <a:buNone/>
            </a:pPr>
            <a:r>
              <a:rPr lang="cs-CZ" dirty="0"/>
              <a:t>[Heinrich </a:t>
            </a:r>
            <a:r>
              <a:rPr lang="cs-CZ" dirty="0" err="1"/>
              <a:t>Böll</a:t>
            </a:r>
            <a:r>
              <a:rPr lang="cs-CZ" dirty="0"/>
              <a:t>. </a:t>
            </a:r>
            <a:r>
              <a:rPr lang="cs-CZ" dirty="0" err="1"/>
              <a:t>Leben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Werk</a:t>
            </a:r>
            <a:r>
              <a:rPr lang="cs-CZ" dirty="0"/>
              <a:t>. </a:t>
            </a:r>
            <a:r>
              <a:rPr lang="cs-CZ" dirty="0" err="1"/>
              <a:t>Köln</a:t>
            </a:r>
            <a:r>
              <a:rPr lang="cs-CZ" dirty="0"/>
              <a:t>: </a:t>
            </a:r>
            <a:r>
              <a:rPr lang="cs-CZ" dirty="0" err="1"/>
              <a:t>Kiepenheuer</a:t>
            </a:r>
            <a:r>
              <a:rPr lang="cs-CZ" dirty="0"/>
              <a:t> &amp; </a:t>
            </a:r>
            <a:r>
              <a:rPr lang="cs-CZ" dirty="0" err="1"/>
              <a:t>Witsch</a:t>
            </a:r>
            <a:r>
              <a:rPr lang="cs-CZ" dirty="0"/>
              <a:t>, 1995, str. 9]</a:t>
            </a:r>
          </a:p>
          <a:p>
            <a:pPr marL="0" indent="0" algn="r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[překlad: MT]</a:t>
            </a:r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32A0C20-F82C-C549-8246-1EC17FBD01CC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3422543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D188D8-70D1-C64F-9F20-57D3D4C8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1951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BBC55BD-C1CD-B247-8CD2-F25A851AF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89" y="1690688"/>
            <a:ext cx="2718565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E6E114C-569D-EF49-8B92-70A910AD3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48" y="1690688"/>
            <a:ext cx="2871091" cy="436713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A3D6CAF-4008-714D-AA32-772F919CF22A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1547755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C56AB1-82E0-ED48-BF0F-84CD761A1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47" y="461962"/>
            <a:ext cx="8401610" cy="5934075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B7EFE6E-84F0-EA43-837D-B129494FFCC6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3456073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494C3A-3215-2648-AD50-4823EE32C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4880"/>
            <a:ext cx="4481690" cy="6488239"/>
          </a:xfrm>
        </p:spPr>
      </p:pic>
    </p:spTree>
    <p:extLst>
      <p:ext uri="{BB962C8B-B14F-4D97-AF65-F5344CB8AC3E}">
        <p14:creationId xmlns:p14="http://schemas.microsoft.com/office/powerpoint/2010/main" val="1237926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FEFC861-BB24-0C45-BC04-EB0375C5C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58" y="511968"/>
            <a:ext cx="8260011" cy="5834063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2495D1E-389E-7441-8F8A-DE88148154FA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1273955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783EEBB-901C-8741-B88F-B9822BA4A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71" y="461962"/>
            <a:ext cx="8401610" cy="5934075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D72DDD2-4C55-5F44-A250-3661C11DB48E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4235269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6AA0D72-29A6-7542-8D2A-47654DA70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45" y="462503"/>
            <a:ext cx="8400080" cy="5932994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4058E16-91CE-EC48-9326-F267C9ACD4F6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2810945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7FB4057-236A-6349-8E3A-E52782CC2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57" y="279036"/>
            <a:ext cx="5726611" cy="6251423"/>
          </a:xfr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A1C28331-AD5F-8643-A264-E65F26ABD881}"/>
              </a:ext>
            </a:extLst>
          </p:cNvPr>
          <p:cNvSpPr/>
          <p:nvPr/>
        </p:nvSpPr>
        <p:spPr>
          <a:xfrm>
            <a:off x="8863460" y="9437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1865673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00F9AB-AE61-5348-9B0F-D6E11CC7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3" y="2265362"/>
            <a:ext cx="10515600" cy="192087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1951</a:t>
            </a:r>
            <a:br>
              <a:rPr lang="cs-CZ" dirty="0"/>
            </a:br>
            <a:r>
              <a:rPr lang="cs-CZ" dirty="0"/>
              <a:t>DIE SCHWARZEN SCHAFE</a:t>
            </a:r>
            <a:br>
              <a:rPr lang="cs-CZ" dirty="0"/>
            </a:br>
            <a:r>
              <a:rPr lang="cs-CZ" dirty="0"/>
              <a:t>ČERNÉ OVCE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B205E84-5A83-6D4E-81C7-56970BC57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93" y="878681"/>
            <a:ext cx="3602589" cy="5100637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673DAF9-D162-E74C-822B-E592118B4D07}"/>
              </a:ext>
            </a:extLst>
          </p:cNvPr>
          <p:cNvSpPr/>
          <p:nvPr/>
        </p:nvSpPr>
        <p:spPr>
          <a:xfrm>
            <a:off x="8863460" y="115371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1353286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7E57E-8173-4845-A3A1-CA7999289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0EFC0F-F02D-C44E-91E2-672A0CAF7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16" y="122222"/>
            <a:ext cx="2164227" cy="281068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79CB43-B327-2A4A-8485-723FF1E65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47" y="3548078"/>
            <a:ext cx="2314164" cy="31955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79611B9-4C8D-C24C-8EDA-D59B524E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00" y="3541594"/>
            <a:ext cx="2552700" cy="31877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F810A58-E7B2-7B42-8307-430F9D628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" y="3548078"/>
            <a:ext cx="3299158" cy="31877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EA795B6-BBA5-CA4A-BC3B-0F1F4E9D2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59" y="128706"/>
            <a:ext cx="2109117" cy="281068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6D0EFB4-26B8-E64A-AB75-B2E441C5B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22"/>
            <a:ext cx="2267516" cy="281068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3D3C33D-A726-F942-AD1C-17C75A94D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69" y="128706"/>
            <a:ext cx="5508131" cy="282722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0E03240D-7915-FB4A-B8B5-066F1BB7DC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7099" y="3548078"/>
            <a:ext cx="4241622" cy="318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6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ED0426-677F-B34E-803E-608B233B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34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6000" dirty="0"/>
          </a:p>
          <a:p>
            <a:pPr marL="0" indent="0" algn="ctr">
              <a:buNone/>
            </a:pPr>
            <a:r>
              <a:rPr lang="cs-CZ" sz="6000" dirty="0"/>
              <a:t>POVÍDKY</a:t>
            </a:r>
          </a:p>
          <a:p>
            <a:pPr marL="0" indent="0" algn="ctr">
              <a:buNone/>
            </a:pPr>
            <a:r>
              <a:rPr lang="cs-CZ" sz="6000" dirty="0"/>
              <a:t>SATIRY</a:t>
            </a:r>
          </a:p>
        </p:txBody>
      </p:sp>
    </p:spTree>
    <p:extLst>
      <p:ext uri="{BB962C8B-B14F-4D97-AF65-F5344CB8AC3E}">
        <p14:creationId xmlns:p14="http://schemas.microsoft.com/office/powerpoint/2010/main" val="2636884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CF57F-24BB-944F-85D6-6CF918FF0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br>
              <a:rPr lang="cs-CZ" dirty="0"/>
            </a:br>
            <a:r>
              <a:rPr lang="cs-CZ" dirty="0"/>
              <a:t>	1950  			1951  			1955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E34663-3DFB-E944-9F16-F1B9E8324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31" y="1790147"/>
            <a:ext cx="2654316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A80BBD-3F4B-BE42-877A-3F303A334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453" y="1690688"/>
            <a:ext cx="2654316" cy="45502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FF1CF8B-D8B2-CD42-AC90-B4649BAB9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50" y="1889605"/>
            <a:ext cx="2734300" cy="435133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109DE69-FA78-9747-B220-5E989041EDDE}"/>
              </a:ext>
            </a:extLst>
          </p:cNvPr>
          <p:cNvSpPr/>
          <p:nvPr/>
        </p:nvSpPr>
        <p:spPr>
          <a:xfrm>
            <a:off x="8863460" y="8100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3543523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D7C52B7-6BA4-5E46-900A-2F506B756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09" y="276306"/>
            <a:ext cx="7920182" cy="6305388"/>
          </a:xfrm>
        </p:spPr>
      </p:pic>
    </p:spTree>
    <p:extLst>
      <p:ext uri="{BB962C8B-B14F-4D97-AF65-F5344CB8AC3E}">
        <p14:creationId xmlns:p14="http://schemas.microsoft.com/office/powerpoint/2010/main" val="3967406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FE124-E9D9-614B-8BAC-C5F2176E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Heinrich </a:t>
            </a:r>
            <a:r>
              <a:rPr lang="cs-CZ" dirty="0" err="1"/>
              <a:t>Böll</a:t>
            </a:r>
            <a:r>
              <a:rPr lang="cs-CZ" dirty="0"/>
              <a:t> o „</a:t>
            </a:r>
            <a:r>
              <a:rPr lang="cs-CZ" dirty="0" err="1"/>
              <a:t>Trümmerliteratur</a:t>
            </a:r>
            <a:r>
              <a:rPr lang="cs-CZ" dirty="0"/>
              <a:t>“: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91BF94-D0D5-3240-9BBF-E69DEEFD7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r>
              <a:rPr lang="cs-CZ" sz="4000" dirty="0"/>
              <a:t>„Tomuto označení jsme se nebránili […]: lidé, o kterých jsme psali, žili v troskách, přišli z války, muži i ženy stejnou měrou zranění, také děti. A byli prozřetelní: viděli. Nežili v úplném míru, […] nic na nich a okolo nich nebylo idylické, a my píšící jsme s nimi cítili blízkost, že jsme se s nimi dokázali identifikovat. […] Psali jsme tedy o válce, o návratu z ní a o všem, co jsme ve válce viděli a při návratu nalezli: o troskách.“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400" dirty="0"/>
              <a:t>[Heinrich </a:t>
            </a:r>
            <a:r>
              <a:rPr lang="cs-CZ" sz="2400" dirty="0" err="1"/>
              <a:t>Böll</a:t>
            </a:r>
            <a:r>
              <a:rPr lang="cs-CZ" sz="2400" dirty="0"/>
              <a:t>. </a:t>
            </a:r>
            <a:r>
              <a:rPr lang="cs-CZ" sz="2400" dirty="0" err="1"/>
              <a:t>Leben</a:t>
            </a:r>
            <a:r>
              <a:rPr lang="cs-CZ" sz="2400" dirty="0"/>
              <a:t> </a:t>
            </a:r>
            <a:r>
              <a:rPr lang="cs-CZ" sz="2400" dirty="0" err="1"/>
              <a:t>und</a:t>
            </a:r>
            <a:r>
              <a:rPr lang="cs-CZ" sz="2400" dirty="0"/>
              <a:t> </a:t>
            </a:r>
            <a:r>
              <a:rPr lang="cs-CZ" sz="2400" dirty="0" err="1"/>
              <a:t>Werk</a:t>
            </a:r>
            <a:r>
              <a:rPr lang="cs-CZ" sz="2400" dirty="0"/>
              <a:t>. </a:t>
            </a:r>
            <a:r>
              <a:rPr lang="cs-CZ" sz="2400" dirty="0" err="1"/>
              <a:t>Köln</a:t>
            </a:r>
            <a:r>
              <a:rPr lang="cs-CZ" sz="2400" dirty="0"/>
              <a:t>: </a:t>
            </a:r>
            <a:r>
              <a:rPr lang="cs-CZ" sz="2400" dirty="0" err="1"/>
              <a:t>Kiepenheuer</a:t>
            </a:r>
            <a:r>
              <a:rPr lang="cs-CZ" sz="2400" dirty="0"/>
              <a:t> &amp; </a:t>
            </a:r>
            <a:r>
              <a:rPr lang="cs-CZ" sz="2400" dirty="0" err="1"/>
              <a:t>Witsch</a:t>
            </a:r>
            <a:r>
              <a:rPr lang="cs-CZ" sz="2400" dirty="0"/>
              <a:t>, 1995, str. 13]</a:t>
            </a:r>
          </a:p>
          <a:p>
            <a:pPr marL="0" indent="0">
              <a:buNone/>
            </a:pPr>
            <a:r>
              <a:rPr lang="cs-CZ" sz="1400" dirty="0"/>
              <a:t>[překlad: MT]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8F6D194-0480-CF4B-8B0A-D67AF0B559DD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400203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2608" y="651954"/>
            <a:ext cx="9721596" cy="1325563"/>
          </a:xfrm>
        </p:spPr>
        <p:txBody>
          <a:bodyPr/>
          <a:lstStyle/>
          <a:p>
            <a:r>
              <a:rPr lang="cs-CZ" b="1" dirty="0"/>
              <a:t>1972</a:t>
            </a:r>
            <a:br>
              <a:rPr lang="cs-CZ" b="1" dirty="0"/>
            </a:br>
            <a:r>
              <a:rPr lang="cs-CZ" b="1" dirty="0"/>
              <a:t>Nobelova cena za literaturu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2608" y="2323782"/>
            <a:ext cx="118140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 algn="ctr">
              <a:buNone/>
            </a:pPr>
            <a:r>
              <a:rPr lang="cs-CZ" u="sng" dirty="0">
                <a:hlinkClick r:id="rId2"/>
              </a:rPr>
              <a:t>https://www.youtube.com/watch?v=oz1n3Mfj-XQ</a:t>
            </a:r>
            <a:endParaRPr lang="cs-CZ" u="sng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„za svou tvorbu, která přispěla k obnovení německé literatury rozšířením perspektivy v nahlížení na svou dobu a její citlivou charakteristikou“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EEB7B2-9BD2-9D4A-9546-8CCC49B60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256" y="182880"/>
            <a:ext cx="3454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17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0F3703-0E06-8640-97A4-70603797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975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sz="6000" dirty="0"/>
              <a:t>3. KRITIKA DOBY, VE KTERÉ ŽIL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205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2334422-3936-8F4C-BE27-3A4EF3165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96" y="529042"/>
            <a:ext cx="1957372" cy="311060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FFF1F5-66AB-204F-8796-4B3CEEFDD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5" y="3720305"/>
            <a:ext cx="2021769" cy="300998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2A78099-3F85-DE47-9581-5158122C4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15" y="3720305"/>
            <a:ext cx="2110632" cy="300998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64E91AB-0382-A44A-99A9-516E5370A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96" y="529043"/>
            <a:ext cx="1957372" cy="31106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8323B83-1E6B-0141-B529-FF9140A8A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5" y="347524"/>
            <a:ext cx="1957372" cy="324011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5094EF3-19CF-4146-9DD7-CE8F361443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64" y="3720305"/>
            <a:ext cx="2010554" cy="294881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87A4D4F-6B9D-5849-8F70-D516F762B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64" y="347525"/>
            <a:ext cx="2037953" cy="324011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EC80F7F-D05D-BB4A-941D-999B595576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96" y="3720305"/>
            <a:ext cx="1957372" cy="3026864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9AF27F3E-BCDE-CF4D-BE22-8262AEE551C2}"/>
              </a:ext>
            </a:extLst>
          </p:cNvPr>
          <p:cNvSpPr/>
          <p:nvPr/>
        </p:nvSpPr>
        <p:spPr>
          <a:xfrm>
            <a:off x="4781287" y="30194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3139465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DC9FD-AE5F-EE4F-9D57-EB7091A4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46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1968: Heinrich </a:t>
            </a:r>
            <a:r>
              <a:rPr lang="cs-CZ" dirty="0" err="1"/>
              <a:t>Böll</a:t>
            </a:r>
            <a:r>
              <a:rPr lang="cs-CZ" dirty="0"/>
              <a:t> v Praze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D4CCD2-C8BD-1D45-9075-6944261ED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292"/>
            <a:ext cx="10515600" cy="50755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700" dirty="0"/>
              <a:t>Z rozhovoru se synem Reném </a:t>
            </a:r>
            <a:r>
              <a:rPr lang="cs-CZ" sz="1700" dirty="0" err="1"/>
              <a:t>Böllem</a:t>
            </a:r>
            <a:r>
              <a:rPr lang="cs-CZ" sz="1700" dirty="0"/>
              <a:t> (2017):</a:t>
            </a:r>
          </a:p>
          <a:p>
            <a:pPr marL="0" indent="0">
              <a:buNone/>
            </a:pPr>
            <a:r>
              <a:rPr lang="cs-CZ" b="1" dirty="0"/>
              <a:t>Můžete vylíčit vaši návštěvu Prahy v roce 1968, při níž jste zažili invazi vojsk Varšavské smlouvy? </a:t>
            </a:r>
          </a:p>
          <a:p>
            <a:pPr marL="0" indent="0">
              <a:buNone/>
            </a:pPr>
            <a:r>
              <a:rPr lang="cs-CZ" dirty="0"/>
              <a:t>„Přijeli jsme tehdy 20. srpna večer, můj otec byl pozván Svazem spisovatelů. Chtěl poznat pražské jaro a napsat o něm. Ale jak víte – hned 21. srpna v noci přišla ruská armáda. Z pražského jara jsme už vlastně nic nezažili. Zůstali jsme pak v Praze ještě pět dní. Byl jsem při tom, když rozhlas dobyla ruská armáda. Díky tomu, že jsme byli ubytovaní přímo na Václavském náměstí, jsme toho z bojů zažili hodně.“</a:t>
            </a:r>
          </a:p>
          <a:p>
            <a:pPr marL="0" indent="0">
              <a:buNone/>
            </a:pPr>
            <a:r>
              <a:rPr lang="cs-CZ" b="1" dirty="0"/>
              <a:t>Jak prožíval tyto </a:t>
            </a:r>
            <a:r>
              <a:rPr lang="cs-CZ" b="1"/>
              <a:t>dny Váš </a:t>
            </a:r>
            <a:r>
              <a:rPr lang="cs-CZ" b="1" dirty="0"/>
              <a:t>otec? Byla pro něj invaze zmařenou nadějí na vznik spravedlivější společnosti? </a:t>
            </a: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„Měl tehdy velkou naději na svobodnější, nezávislejší společnost. Na svobodu autorů a umělců, na to, že se společnost otevře Západu. Do Prahy neměl přijít kapitalismus, ale svobodný socialismus. Byla to velká vize, kterou pak zničili. Můj otec přijel do Prahy, aby tuto naději zažil.“</a:t>
            </a:r>
          </a:p>
          <a:p>
            <a:pPr marL="0" indent="0">
              <a:buNone/>
            </a:pPr>
            <a:r>
              <a:rPr lang="cs-CZ" sz="1800" dirty="0"/>
              <a:t>[https://</a:t>
            </a:r>
            <a:r>
              <a:rPr lang="cs-CZ" sz="1800" dirty="0" err="1"/>
              <a:t>cz.boell.org</a:t>
            </a:r>
            <a:r>
              <a:rPr lang="cs-CZ" sz="1800" dirty="0"/>
              <a:t>/</a:t>
            </a:r>
            <a:r>
              <a:rPr lang="cs-CZ" sz="1800" dirty="0" err="1"/>
              <a:t>cs</a:t>
            </a:r>
            <a:r>
              <a:rPr lang="cs-CZ" sz="1800" dirty="0"/>
              <a:t>/2017/12/21/</a:t>
            </a:r>
            <a:r>
              <a:rPr lang="cs-CZ" sz="1800" dirty="0" err="1"/>
              <a:t>dnesni</a:t>
            </a:r>
            <a:r>
              <a:rPr lang="cs-CZ" sz="1800" dirty="0"/>
              <a:t>-tlak-na-</a:t>
            </a:r>
            <a:r>
              <a:rPr lang="cs-CZ" sz="1800" dirty="0" err="1"/>
              <a:t>vykon</a:t>
            </a:r>
            <a:r>
              <a:rPr lang="cs-CZ" sz="1800" dirty="0"/>
              <a:t>-se-mu-</a:t>
            </a:r>
            <a:r>
              <a:rPr lang="cs-CZ" sz="1800" dirty="0" err="1"/>
              <a:t>vubec</a:t>
            </a:r>
            <a:r>
              <a:rPr lang="cs-CZ" sz="1800" dirty="0"/>
              <a:t>-</a:t>
            </a:r>
            <a:r>
              <a:rPr lang="cs-CZ" sz="1800" dirty="0" err="1"/>
              <a:t>nelibil</a:t>
            </a:r>
            <a:r>
              <a:rPr lang="cs-CZ" sz="1800" dirty="0"/>
              <a:t>, 5.11.2019]</a:t>
            </a:r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53B36EB-CC7F-DD43-A0CD-F5ACDF8C6D75}"/>
              </a:ext>
            </a:extLst>
          </p:cNvPr>
          <p:cNvSpPr/>
          <p:nvPr/>
        </p:nvSpPr>
        <p:spPr>
          <a:xfrm>
            <a:off x="4518962" y="8180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2704195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9BF63-C990-6E47-B5B2-CD9FA482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1971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511A170-7523-5A4B-95A6-9EB0EBED8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06" y="1690688"/>
            <a:ext cx="2981815" cy="50323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FF23CD-B97B-FD42-8313-412801B4D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181" y="0"/>
            <a:ext cx="4843819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1011C12-34F0-5B4A-923A-07033625E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1690688"/>
            <a:ext cx="3162806" cy="503237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507CA7C-0FF5-0A4E-AEA5-3CBFC9B8F678}"/>
              </a:ext>
            </a:extLst>
          </p:cNvPr>
          <p:cNvSpPr/>
          <p:nvPr/>
        </p:nvSpPr>
        <p:spPr>
          <a:xfrm>
            <a:off x="4202942" y="134937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1634365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6461C53-996A-BE43-8CDD-A6C04E200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0" y="728196"/>
            <a:ext cx="3453883" cy="609916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64CBE76-49C0-FF48-A834-CCF6F891D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85" y="728196"/>
            <a:ext cx="7062648" cy="584685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4D83F9A-0A86-CC4E-96CB-8E48CBE5A9D7}"/>
              </a:ext>
            </a:extLst>
          </p:cNvPr>
          <p:cNvSpPr/>
          <p:nvPr/>
        </p:nvSpPr>
        <p:spPr>
          <a:xfrm>
            <a:off x="4784006" y="0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1482789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A433C5-1E3C-6C4D-B1AC-5BEC75174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385A36F-4083-954C-85FC-579700F0A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7" y="502805"/>
            <a:ext cx="7474226" cy="6222673"/>
          </a:xfr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2BA3088-CA81-C74C-94C2-DFD6EB6899EC}"/>
              </a:ext>
            </a:extLst>
          </p:cNvPr>
          <p:cNvSpPr/>
          <p:nvPr/>
        </p:nvSpPr>
        <p:spPr>
          <a:xfrm>
            <a:off x="4784006" y="64633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2837210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07D14D5-8C57-694E-BBA1-C04F72BA0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49" y="961645"/>
            <a:ext cx="6907902" cy="5756586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D342F5D-5454-3746-B863-3CE85C1D47DB}"/>
              </a:ext>
            </a:extLst>
          </p:cNvPr>
          <p:cNvSpPr/>
          <p:nvPr/>
        </p:nvSpPr>
        <p:spPr>
          <a:xfrm>
            <a:off x="4677989" y="109387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2679005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C911ED8-ACFD-C747-A6DB-E5013C05EF16}"/>
              </a:ext>
            </a:extLst>
          </p:cNvPr>
          <p:cNvSpPr/>
          <p:nvPr/>
        </p:nvSpPr>
        <p:spPr>
          <a:xfrm>
            <a:off x="225286" y="751344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 proslovu Heinricha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Bölla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při udělování Nobelovy ceny 10.12.1972 ve Stockholmu: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„[…] S obavami myslím na své německé předchůdce zde, kteří by v rámci této zatracené dimenze v podstatě neměli už být Němci. Nelly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Sachs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zachráněná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Salmou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Lagerlöf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sotva unikla smrti. Thomas Mann, vyhnán a zbaven občanství. Hermann Hesse, emigrant z podstaty, který již dlouhou dobu nebyl německým státním občanem, když zde byl poctěn. Pět let před mým narozením, před 60 lety, zde stál poslední německý nositel ceny za literaturu, který v Německu také zemřel, Gerhard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Hauptmann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[…] Jsem Němec a mým jediným platným dokladem, který mi nemusí nikdo vystavit nebo prodloužit, je jazyk, kterým píšu. Jako takový, jako Němec, mám velkou radost z této pocty. Děkuji Švédské akademii a Švédsku za tuto čest, která nenáleží pouze mně, nýbrž i jazyku, kterým se vyjadřuji, a zemi, jejíž jsem občanem.“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1400" dirty="0"/>
              <a:t>[Heinrich </a:t>
            </a:r>
            <a:r>
              <a:rPr lang="cs-CZ" sz="1400" dirty="0" err="1"/>
              <a:t>Böll</a:t>
            </a:r>
            <a:r>
              <a:rPr lang="cs-CZ" sz="1400" dirty="0"/>
              <a:t>. </a:t>
            </a:r>
            <a:r>
              <a:rPr lang="cs-CZ" sz="1400" dirty="0" err="1"/>
              <a:t>Leben</a:t>
            </a:r>
            <a:r>
              <a:rPr lang="cs-CZ" sz="1400" dirty="0"/>
              <a:t> </a:t>
            </a:r>
            <a:r>
              <a:rPr lang="cs-CZ" sz="1400" dirty="0" err="1"/>
              <a:t>und</a:t>
            </a:r>
            <a:r>
              <a:rPr lang="cs-CZ" sz="1400" dirty="0"/>
              <a:t> </a:t>
            </a:r>
            <a:r>
              <a:rPr lang="cs-CZ" sz="1400" dirty="0" err="1"/>
              <a:t>Werk</a:t>
            </a:r>
            <a:r>
              <a:rPr lang="cs-CZ" sz="1400" dirty="0"/>
              <a:t>. </a:t>
            </a:r>
            <a:r>
              <a:rPr lang="cs-CZ" sz="1400" dirty="0" err="1"/>
              <a:t>Köln</a:t>
            </a:r>
            <a:r>
              <a:rPr lang="cs-CZ" sz="1400" dirty="0"/>
              <a:t>: </a:t>
            </a:r>
            <a:r>
              <a:rPr lang="cs-CZ" sz="1400" dirty="0" err="1"/>
              <a:t>Kiepenheuer</a:t>
            </a:r>
            <a:r>
              <a:rPr lang="cs-CZ" sz="1400" dirty="0"/>
              <a:t> &amp; </a:t>
            </a:r>
            <a:r>
              <a:rPr lang="cs-CZ" sz="1400" dirty="0" err="1"/>
              <a:t>Witsch</a:t>
            </a:r>
            <a:r>
              <a:rPr lang="cs-CZ" sz="1400" dirty="0"/>
              <a:t>, 1995, str. 39]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[překlad: MT]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6077AA-A933-0041-AB63-3CE41C39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59" y="751344"/>
            <a:ext cx="4406162" cy="590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6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86F4CDB-E39F-6247-A18E-7F15173F6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94" y="365125"/>
            <a:ext cx="4362800" cy="6176963"/>
          </a:xfrm>
        </p:spPr>
      </p:pic>
    </p:spTree>
    <p:extLst>
      <p:ext uri="{BB962C8B-B14F-4D97-AF65-F5344CB8AC3E}">
        <p14:creationId xmlns:p14="http://schemas.microsoft.com/office/powerpoint/2010/main" val="1997742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0FFB6-4D7F-0146-A62C-875502FDC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343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Politicky angažovaný </a:t>
            </a:r>
            <a:r>
              <a:rPr lang="cs-CZ" dirty="0" err="1"/>
              <a:t>Böll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56E19D-3072-9842-BEF2-9F2DDDDDD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 algn="ctr">
              <a:buNone/>
            </a:pPr>
            <a:r>
              <a:rPr lang="cs-CZ" u="sng" dirty="0">
                <a:hlinkClick r:id="rId2"/>
              </a:rPr>
              <a:t>https://www.youtube.com/watch?v=oz1n3Mfj-XQ</a:t>
            </a:r>
            <a:endParaRPr lang="cs-CZ" u="sng" dirty="0"/>
          </a:p>
          <a:p>
            <a:pPr marL="0" indent="0" algn="ctr">
              <a:buNone/>
            </a:pPr>
            <a:endParaRPr lang="cs-CZ" u="sng" dirty="0"/>
          </a:p>
          <a:p>
            <a:pPr marL="0" indent="0" algn="ctr">
              <a:buNone/>
            </a:pPr>
            <a:r>
              <a:rPr lang="cs-CZ" dirty="0"/>
              <a:t>Podpora SPD a </a:t>
            </a:r>
            <a:r>
              <a:rPr lang="cs-CZ" dirty="0" err="1"/>
              <a:t>Willyho</a:t>
            </a:r>
            <a:r>
              <a:rPr lang="cs-CZ" dirty="0"/>
              <a:t> </a:t>
            </a:r>
            <a:r>
              <a:rPr lang="cs-CZ" dirty="0" err="1"/>
              <a:t>Brandta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Podpora demonstrujících studentů v roce 1968</a:t>
            </a:r>
          </a:p>
          <a:p>
            <a:pPr marL="0" indent="0" algn="ctr">
              <a:buNone/>
            </a:pPr>
            <a:r>
              <a:rPr lang="cs-CZ" dirty="0"/>
              <a:t>Kauza Ulrike </a:t>
            </a:r>
            <a:r>
              <a:rPr lang="cs-CZ" dirty="0" err="1"/>
              <a:t>Meinhof</a:t>
            </a:r>
            <a:r>
              <a:rPr lang="cs-CZ" dirty="0"/>
              <a:t> (RAF)</a:t>
            </a:r>
          </a:p>
          <a:p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F0B6174-B26F-1E47-AAAA-113F6CA04B87}"/>
              </a:ext>
            </a:extLst>
          </p:cNvPr>
          <p:cNvSpPr/>
          <p:nvPr/>
        </p:nvSpPr>
        <p:spPr>
          <a:xfrm>
            <a:off x="4558719" y="180459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107648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37210"/>
            <a:ext cx="10717530" cy="58521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1. KRITIKA CÍRKVE</a:t>
            </a:r>
          </a:p>
          <a:p>
            <a:pPr marL="0" lvl="0" indent="0">
              <a:buNone/>
            </a:pPr>
            <a:r>
              <a:rPr lang="cs-CZ" dirty="0"/>
              <a:t>„Byl vychován katolicky a v odporu k násilí, ale později se od církve odvrátil.“</a:t>
            </a:r>
          </a:p>
          <a:p>
            <a:pPr marL="0" lvl="0" indent="0">
              <a:buNone/>
            </a:pPr>
            <a:r>
              <a:rPr lang="cs-CZ" dirty="0"/>
              <a:t> </a:t>
            </a:r>
          </a:p>
          <a:p>
            <a:pPr marL="0" lvl="0" indent="0">
              <a:buNone/>
            </a:pPr>
            <a:r>
              <a:rPr lang="cs-CZ" dirty="0"/>
              <a:t>2. TEMATIZOVÁNÍ VÁLEČNÉ MINULOSTI</a:t>
            </a:r>
          </a:p>
          <a:p>
            <a:pPr marL="0" lvl="0" indent="0">
              <a:buNone/>
            </a:pPr>
            <a:r>
              <a:rPr lang="cs-CZ" dirty="0"/>
              <a:t>„Druhou světovou válku strávil na frontě jako voják wehrmachtu. Díky svému křesťanskému přesvědčení odmítal vraždění a válku, a proto zůstal do konce své služby pouhým vojínem. Po válce byl v zajetí.“ 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3. KRITIKA DOBY, VE KTERÉ ŽIL </a:t>
            </a:r>
          </a:p>
          <a:p>
            <a:pPr marL="0" lvl="0" indent="0">
              <a:buNone/>
            </a:pPr>
            <a:r>
              <a:rPr lang="cs-CZ" dirty="0"/>
              <a:t>„Srpen 1968 strávil v Praze. Poté v západním Německu mnohokrát ostře vystupoval proti okupaci Československa a snažil se podporovat tamější inteligenci za časů normalizace.“ </a:t>
            </a:r>
          </a:p>
          <a:p>
            <a:pPr marL="0" lvl="0" indent="0">
              <a:buNone/>
            </a:pPr>
            <a:r>
              <a:rPr lang="cs-CZ" dirty="0"/>
              <a:t>kritika tisku ohledně kauzy okolo RAF-teroristky Ulrike </a:t>
            </a:r>
            <a:r>
              <a:rPr lang="cs-CZ" dirty="0" err="1"/>
              <a:t>Meinhof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3906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5229F-1F65-1E45-A613-747F28AD4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	  1971: kauza </a:t>
            </a:r>
            <a:r>
              <a:rPr lang="cs-CZ" dirty="0" err="1"/>
              <a:t>Meinhof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5355A63-9F08-8240-BE2E-27F5C5653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98" y="2172494"/>
            <a:ext cx="4610100" cy="42037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530F226-8642-A941-BA4E-EF695F553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57" y="9594"/>
            <a:ext cx="4837043" cy="684840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D166102-BD94-2B4D-9CB1-3AFC9EDC8A8F}"/>
              </a:ext>
            </a:extLst>
          </p:cNvPr>
          <p:cNvSpPr/>
          <p:nvPr/>
        </p:nvSpPr>
        <p:spPr>
          <a:xfrm>
            <a:off x="4160410" y="180459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245269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897130-75DD-BA4C-8D21-4511803E0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1974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7FC4623-895C-1643-8F6F-5760C7A6D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85" y="1560739"/>
            <a:ext cx="3846059" cy="512807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C66217-C454-DF4E-B636-E431FC8AD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29" y="1560739"/>
            <a:ext cx="3226887" cy="5128079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8FC3D8B-53DF-7C48-A78F-A01CCE951B18}"/>
              </a:ext>
            </a:extLst>
          </p:cNvPr>
          <p:cNvSpPr/>
          <p:nvPr/>
        </p:nvSpPr>
        <p:spPr>
          <a:xfrm>
            <a:off x="4977991" y="180459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1993322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6D99A-8B20-8043-834E-9EA1E065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5644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1975: Ztracená čest Kateřiny Blumové (film)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9A3B9E-6242-8E49-AF2C-84750A205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303562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u="sng" dirty="0">
                <a:hlinkClick r:id="rId2"/>
              </a:rPr>
              <a:t>https://www.youtube.com/watch?v=P5zBH-PFjag</a:t>
            </a:r>
            <a:endParaRPr lang="cs-CZ" dirty="0"/>
          </a:p>
          <a:p>
            <a:pPr algn="ctr"/>
            <a:endParaRPr lang="cs-CZ" dirty="0"/>
          </a:p>
          <a:p>
            <a:pPr marL="0" indent="0" algn="ctr">
              <a:buNone/>
            </a:pPr>
            <a:r>
              <a:rPr lang="cs-CZ" dirty="0"/>
              <a:t>Režie: Volker </a:t>
            </a:r>
            <a:r>
              <a:rPr lang="cs-CZ" dirty="0" err="1"/>
              <a:t>Schlöndorff</a:t>
            </a:r>
            <a:r>
              <a:rPr lang="cs-CZ" dirty="0"/>
              <a:t> </a:t>
            </a:r>
          </a:p>
          <a:p>
            <a:pPr marL="0" indent="0" algn="ctr">
              <a:buNone/>
            </a:pPr>
            <a:r>
              <a:rPr lang="cs-CZ" dirty="0"/>
              <a:t>Hlavní role: Angela Winkler</a:t>
            </a:r>
          </a:p>
          <a:p>
            <a:pPr marL="0" indent="0" algn="ctr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F42C01A-FC9E-CE42-9014-FE653310393B}"/>
              </a:ext>
            </a:extLst>
          </p:cNvPr>
          <p:cNvSpPr/>
          <p:nvPr/>
        </p:nvSpPr>
        <p:spPr>
          <a:xfrm>
            <a:off x="4669706" y="105455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1226597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19137-9EB5-CC4E-B3FD-0B08539A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1985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C609A6B-524D-8642-A811-88893DA51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582" y="1690688"/>
            <a:ext cx="2746836" cy="4351338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24E88DD-AF39-5849-A0B2-BF7C17C0CB8C}"/>
              </a:ext>
            </a:extLst>
          </p:cNvPr>
          <p:cNvSpPr/>
          <p:nvPr/>
        </p:nvSpPr>
        <p:spPr>
          <a:xfrm>
            <a:off x="4722582" y="180459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3576301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F406C-15E9-D345-ADB3-A976FE32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FAZ o H. </a:t>
            </a:r>
            <a:r>
              <a:rPr lang="cs-CZ" dirty="0" err="1"/>
              <a:t>Böllovi</a:t>
            </a:r>
            <a:r>
              <a:rPr lang="cs-CZ" dirty="0"/>
              <a:t>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A5C622-717C-464D-B50E-D1FFFBE78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„Reprezentoval německou literaturu současnosti a zároveň i nové Německo. Vyslovoval se neúnavně proti válce, utlačování a tyranii – a byl slyšen v celém světě. Byl německým spisovatelem a zároveň i více než jen spisovatelem.“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dirty="0"/>
              <a:t>[Heinrich </a:t>
            </a:r>
            <a:r>
              <a:rPr lang="cs-CZ" sz="1400" dirty="0" err="1"/>
              <a:t>Böll</a:t>
            </a:r>
            <a:r>
              <a:rPr lang="cs-CZ" sz="1400" dirty="0"/>
              <a:t>. </a:t>
            </a:r>
            <a:r>
              <a:rPr lang="cs-CZ" sz="1400" dirty="0" err="1"/>
              <a:t>Leben</a:t>
            </a:r>
            <a:r>
              <a:rPr lang="cs-CZ" sz="1400" dirty="0"/>
              <a:t> </a:t>
            </a:r>
            <a:r>
              <a:rPr lang="cs-CZ" sz="1400" dirty="0" err="1"/>
              <a:t>und</a:t>
            </a:r>
            <a:r>
              <a:rPr lang="cs-CZ" sz="1400" dirty="0"/>
              <a:t> </a:t>
            </a:r>
            <a:r>
              <a:rPr lang="cs-CZ" sz="1400" dirty="0" err="1"/>
              <a:t>Werk</a:t>
            </a:r>
            <a:r>
              <a:rPr lang="cs-CZ" sz="1400" dirty="0"/>
              <a:t>. </a:t>
            </a:r>
            <a:r>
              <a:rPr lang="cs-CZ" sz="1400" dirty="0" err="1"/>
              <a:t>Köln</a:t>
            </a:r>
            <a:r>
              <a:rPr lang="cs-CZ" sz="1400" dirty="0"/>
              <a:t>: </a:t>
            </a:r>
            <a:r>
              <a:rPr lang="cs-CZ" sz="1400" dirty="0" err="1"/>
              <a:t>Kiepenheuer</a:t>
            </a:r>
            <a:r>
              <a:rPr lang="cs-CZ" sz="1400" dirty="0"/>
              <a:t> &amp; </a:t>
            </a:r>
            <a:r>
              <a:rPr lang="cs-CZ" sz="1400" dirty="0" err="1"/>
              <a:t>Witsch</a:t>
            </a:r>
            <a:r>
              <a:rPr lang="cs-CZ" sz="1400" dirty="0"/>
              <a:t>, 1995, str. 59]</a:t>
            </a:r>
          </a:p>
          <a:p>
            <a:pPr marL="0" indent="0">
              <a:buNone/>
            </a:pPr>
            <a:r>
              <a:rPr lang="cs-CZ" sz="1400" dirty="0"/>
              <a:t>[překlad: MT]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3931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D4DB6-F9A4-A848-9A33-B8985CA2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996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1976: Názory klauna (film)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D4C7B6-E198-424A-A6F2-208B72D48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157" y="302327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u="sng" dirty="0">
                <a:hlinkClick r:id="rId2"/>
              </a:rPr>
              <a:t>https://www.youtube.com/watch?v=w6Z1y7acBrQ</a:t>
            </a:r>
            <a:endParaRPr lang="cs-CZ" u="sng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Režie: Vojtěch Jasný</a:t>
            </a:r>
          </a:p>
          <a:p>
            <a:pPr marL="0" indent="0" algn="ctr">
              <a:buNone/>
            </a:pPr>
            <a:r>
              <a:rPr lang="cs-CZ" dirty="0"/>
              <a:t>Hlavní role: Helmut </a:t>
            </a:r>
            <a:r>
              <a:rPr lang="cs-CZ" dirty="0" err="1"/>
              <a:t>Griem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46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E027D-4F09-E24A-B3C1-7B967D04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6000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359147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19182" y="3642682"/>
            <a:ext cx="8694659" cy="1325563"/>
          </a:xfrm>
        </p:spPr>
        <p:txBody>
          <a:bodyPr>
            <a:normAutofit/>
          </a:bodyPr>
          <a:lstStyle/>
          <a:p>
            <a:r>
              <a:rPr lang="cs-CZ" sz="2800" dirty="0"/>
              <a:t>Kolín nad Rýnem</a:t>
            </a:r>
            <a:br>
              <a:rPr lang="cs-CZ" sz="2800" dirty="0"/>
            </a:br>
            <a:r>
              <a:rPr lang="cs-CZ" sz="2800" dirty="0"/>
              <a:t>1920 / 1945 </a:t>
            </a:r>
            <a:br>
              <a:rPr lang="cs-CZ" sz="2800" dirty="0"/>
            </a:br>
            <a:r>
              <a:rPr lang="cs-CZ" sz="2800" dirty="0"/>
              <a:t>1971 / dnes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65" y="365125"/>
            <a:ext cx="3224667" cy="27144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0" y="169442"/>
            <a:ext cx="4056655" cy="3042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78" y="367098"/>
            <a:ext cx="3405910" cy="27105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77" y="3223245"/>
            <a:ext cx="4653333" cy="349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182" y="5533292"/>
            <a:ext cx="2461338" cy="8367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F5295B1-CD0C-C24E-B69B-C52B1B9F3E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7" y="3297151"/>
            <a:ext cx="28448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1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3513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1949			1951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27" y="2434590"/>
            <a:ext cx="2395533" cy="38110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62" y="2434590"/>
            <a:ext cx="2385811" cy="381873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DEC9456-C64A-EC4B-823E-1AB02243F339}"/>
              </a:ext>
            </a:extLst>
          </p:cNvPr>
          <p:cNvSpPr/>
          <p:nvPr/>
        </p:nvSpPr>
        <p:spPr>
          <a:xfrm>
            <a:off x="191392" y="180459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E2DD437-D3B2-D64D-B789-B8BF40D19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57" y="2426934"/>
            <a:ext cx="2510551" cy="38187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9E15913-3F6A-5E43-85D8-D0855CBB6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2" y="2449900"/>
            <a:ext cx="2667753" cy="38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76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231" y="1565790"/>
            <a:ext cx="10515600" cy="1325563"/>
          </a:xfrm>
        </p:spPr>
        <p:txBody>
          <a:bodyPr/>
          <a:lstStyle/>
          <a:p>
            <a:pPr algn="r"/>
            <a:r>
              <a:rPr lang="cs-CZ" dirty="0"/>
              <a:t>1953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8" y="858164"/>
            <a:ext cx="3421814" cy="544544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8D8065C-61D4-5140-BCB7-7539FA2E0953}"/>
              </a:ext>
            </a:extLst>
          </p:cNvPr>
          <p:cNvSpPr/>
          <p:nvPr/>
        </p:nvSpPr>
        <p:spPr>
          <a:xfrm>
            <a:off x="248542" y="180459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608147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Renouveau</a:t>
            </a:r>
            <a:r>
              <a:rPr lang="cs-CZ" b="1" dirty="0"/>
              <a:t> </a:t>
            </a:r>
            <a:r>
              <a:rPr lang="cs-CZ" b="1" dirty="0" err="1"/>
              <a:t>catholique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= obnovení literatury a společnosti přikloněním se k hodnotám původního katolicismu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 Georges </a:t>
            </a:r>
            <a:r>
              <a:rPr lang="cs-CZ" dirty="0" err="1"/>
              <a:t>Bernanos</a:t>
            </a:r>
            <a:r>
              <a:rPr lang="cs-CZ" dirty="0"/>
              <a:t> (FR) </a:t>
            </a:r>
          </a:p>
          <a:p>
            <a:pPr marL="0" indent="0">
              <a:buNone/>
            </a:pPr>
            <a:r>
              <a:rPr lang="cs-CZ" dirty="0"/>
              <a:t>						       Gertrud von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Fort</a:t>
            </a:r>
            <a:r>
              <a:rPr lang="cs-CZ" dirty="0"/>
              <a:t> (DE)</a:t>
            </a:r>
          </a:p>
          <a:p>
            <a:pPr marL="0" indent="0">
              <a:buNone/>
            </a:pPr>
            <a:r>
              <a:rPr lang="cs-CZ" dirty="0"/>
              <a:t>				</a:t>
            </a:r>
          </a:p>
          <a:p>
            <a:pPr marL="0" indent="0">
              <a:buNone/>
            </a:pPr>
            <a:r>
              <a:rPr lang="cs-CZ" dirty="0"/>
              <a:t>	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   Graham Greene (VB) </a:t>
            </a:r>
          </a:p>
          <a:p>
            <a:pPr marL="0" indent="0">
              <a:buNone/>
            </a:pPr>
            <a:r>
              <a:rPr lang="cs-CZ" dirty="0"/>
              <a:t>				</a:t>
            </a:r>
          </a:p>
          <a:p>
            <a:pPr marL="0" indent="0">
              <a:buNone/>
            </a:pPr>
            <a:r>
              <a:rPr lang="cs-CZ" dirty="0"/>
              <a:t>						       Jan Zahradníček (CZ)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6" y="2699335"/>
            <a:ext cx="2446020" cy="12554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316" y="2382203"/>
            <a:ext cx="1456944" cy="18897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6" y="4537710"/>
            <a:ext cx="1812254" cy="2082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491" y="4965065"/>
            <a:ext cx="2036109" cy="165544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3054EB4-3A88-794E-A1A2-29A1A522A710}"/>
              </a:ext>
            </a:extLst>
          </p:cNvPr>
          <p:cNvSpPr/>
          <p:nvPr/>
        </p:nvSpPr>
        <p:spPr>
          <a:xfrm>
            <a:off x="189376" y="112991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5852951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2013</Words>
  <Application>Microsoft Macintosh PowerPoint</Application>
  <PresentationFormat>Širokoúhlá obrazovka</PresentationFormat>
  <Paragraphs>150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Motiv Office</vt:lpstr>
      <vt:lpstr>Heinrich Böll</vt:lpstr>
      <vt:lpstr>Prezentace aplikace PowerPoint</vt:lpstr>
      <vt:lpstr>1972 Nobelova cena za literaturu</vt:lpstr>
      <vt:lpstr>Prezentace aplikace PowerPoint</vt:lpstr>
      <vt:lpstr>Prezentace aplikace PowerPoint</vt:lpstr>
      <vt:lpstr>Kolín nad Rýnem 1920 / 1945  1971 / dnes</vt:lpstr>
      <vt:lpstr>1949   1951</vt:lpstr>
      <vt:lpstr>1953</vt:lpstr>
      <vt:lpstr>Renouveau catholique</vt:lpstr>
      <vt:lpstr>1958</vt:lpstr>
      <vt:lpstr>Prezentace aplikace PowerPoint</vt:lpstr>
      <vt:lpstr>1963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1951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1951 DIE SCHWARZEN SCHAFE ČERNÉ OVCE</vt:lpstr>
      <vt:lpstr>Prezentace aplikace PowerPoint</vt:lpstr>
      <vt:lpstr>Prezentace aplikace PowerPoint</vt:lpstr>
      <vt:lpstr>  1950     1951     1955</vt:lpstr>
      <vt:lpstr>Prezentace aplikace PowerPoint</vt:lpstr>
      <vt:lpstr>Heinrich Böll o „Trümmerliteratur“:</vt:lpstr>
      <vt:lpstr>Prezentace aplikace PowerPoint</vt:lpstr>
      <vt:lpstr>Prezentace aplikace PowerPoint</vt:lpstr>
      <vt:lpstr>1968: Heinrich Böll v Praze</vt:lpstr>
      <vt:lpstr>1971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Politicky angažovaný Böll</vt:lpstr>
      <vt:lpstr>   1971: kauza Meinhof</vt:lpstr>
      <vt:lpstr>1974</vt:lpstr>
      <vt:lpstr>1975: Ztracená čest Kateřiny Blumové (film)</vt:lpstr>
      <vt:lpstr>1985</vt:lpstr>
      <vt:lpstr>FAZ o H. Böllovi:</vt:lpstr>
      <vt:lpstr>1976: Názory klauna (film)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Heinrich Böll</dc:title>
  <dc:creator>Martina Trombiková</dc:creator>
  <cp:lastModifiedBy>Martina Trombiková</cp:lastModifiedBy>
  <cp:revision>39</cp:revision>
  <dcterms:created xsi:type="dcterms:W3CDTF">2019-11-08T12:59:11Z</dcterms:created>
  <dcterms:modified xsi:type="dcterms:W3CDTF">2020-11-06T09:21:56Z</dcterms:modified>
</cp:coreProperties>
</file>