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  <p:sldId id="256" r:id="rId6"/>
    <p:sldId id="260" r:id="rId7"/>
    <p:sldId id="259" r:id="rId8"/>
    <p:sldId id="262" r:id="rId9"/>
    <p:sldId id="264" r:id="rId10"/>
    <p:sldId id="281" r:id="rId11"/>
    <p:sldId id="279" r:id="rId12"/>
    <p:sldId id="280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65" r:id="rId23"/>
    <p:sldId id="276" r:id="rId24"/>
    <p:sldId id="277" r:id="rId25"/>
    <p:sldId id="278" r:id="rId2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BBB0-6172-4E4F-8C3F-62EBB9D59CC4}" type="datetimeFigureOut">
              <a:rPr lang="cs-CZ" smtClean="0"/>
              <a:t>20.10.2020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899E-ADAF-483C-8A7D-458167B49C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5099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BBB0-6172-4E4F-8C3F-62EBB9D59CC4}" type="datetimeFigureOut">
              <a:rPr lang="cs-CZ" smtClean="0"/>
              <a:t>20.10.2020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899E-ADAF-483C-8A7D-458167B49C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6490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BBB0-6172-4E4F-8C3F-62EBB9D59CC4}" type="datetimeFigureOut">
              <a:rPr lang="cs-CZ" smtClean="0"/>
              <a:t>20.10.2020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899E-ADAF-483C-8A7D-458167B49C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7760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6FB5159A-E359-45CC-9B63-D7CFAAEB8D0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41826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Nadpis a obsah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F8B17E2F-0E3F-4B24-A117-4A5102C7404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90971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BBB0-6172-4E4F-8C3F-62EBB9D59CC4}" type="datetimeFigureOut">
              <a:rPr lang="cs-CZ" smtClean="0"/>
              <a:t>20.10.2020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899E-ADAF-483C-8A7D-458167B49C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5436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BBB0-6172-4E4F-8C3F-62EBB9D59CC4}" type="datetimeFigureOut">
              <a:rPr lang="cs-CZ" smtClean="0"/>
              <a:t>20.10.2020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899E-ADAF-483C-8A7D-458167B49C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7601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BBB0-6172-4E4F-8C3F-62EBB9D59CC4}" type="datetimeFigureOut">
              <a:rPr lang="cs-CZ" smtClean="0"/>
              <a:t>20.10.2020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899E-ADAF-483C-8A7D-458167B49C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9243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BBB0-6172-4E4F-8C3F-62EBB9D59CC4}" type="datetimeFigureOut">
              <a:rPr lang="cs-CZ" smtClean="0"/>
              <a:t>20.10.2020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899E-ADAF-483C-8A7D-458167B49C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2083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BBB0-6172-4E4F-8C3F-62EBB9D59CC4}" type="datetimeFigureOut">
              <a:rPr lang="cs-CZ" smtClean="0"/>
              <a:t>20.10.2020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899E-ADAF-483C-8A7D-458167B49C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4352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BBB0-6172-4E4F-8C3F-62EBB9D59CC4}" type="datetimeFigureOut">
              <a:rPr lang="cs-CZ" smtClean="0"/>
              <a:t>20.10.2020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899E-ADAF-483C-8A7D-458167B49C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9884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BBB0-6172-4E4F-8C3F-62EBB9D59CC4}" type="datetimeFigureOut">
              <a:rPr lang="cs-CZ" smtClean="0"/>
              <a:t>20.10.2020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899E-ADAF-483C-8A7D-458167B49C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0724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BBB0-6172-4E4F-8C3F-62EBB9D59CC4}" type="datetimeFigureOut">
              <a:rPr lang="cs-CZ" smtClean="0"/>
              <a:t>20.10.2020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899E-ADAF-483C-8A7D-458167B49C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5959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8BBB0-6172-4E4F-8C3F-62EBB9D59CC4}" type="datetimeFigureOut">
              <a:rPr lang="cs-CZ" smtClean="0"/>
              <a:t>20.10.2020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2899E-ADAF-483C-8A7D-458167B49C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699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3" y="1007918"/>
            <a:ext cx="6519373" cy="5018809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764482" y="166255"/>
            <a:ext cx="530975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  <a:p>
            <a:endParaRPr lang="cs-CZ" dirty="0"/>
          </a:p>
          <a:p>
            <a:r>
              <a:rPr lang="cs-CZ" b="1" dirty="0"/>
              <a:t>Litva: etnická skladba obyvatelstva</a:t>
            </a:r>
            <a:r>
              <a:rPr lang="cs-CZ" dirty="0"/>
              <a:t> (2019)</a:t>
            </a:r>
          </a:p>
          <a:p>
            <a:endParaRPr lang="cs-CZ" dirty="0"/>
          </a:p>
          <a:p>
            <a:r>
              <a:rPr lang="cs-CZ" dirty="0"/>
              <a:t>Obyvatelé celkem: cca </a:t>
            </a:r>
            <a:r>
              <a:rPr lang="cs-CZ" b="1" dirty="0"/>
              <a:t>2 794 184</a:t>
            </a:r>
            <a:r>
              <a:rPr lang="cs-CZ" dirty="0"/>
              <a:t> </a:t>
            </a:r>
          </a:p>
          <a:p>
            <a:endParaRPr lang="cs-CZ" dirty="0"/>
          </a:p>
          <a:p>
            <a:r>
              <a:rPr lang="cs-CZ" dirty="0"/>
              <a:t>Litevci: 2 411 899    86,3%</a:t>
            </a:r>
          </a:p>
          <a:p>
            <a:endParaRPr lang="cs-CZ" dirty="0"/>
          </a:p>
          <a:p>
            <a:r>
              <a:rPr lang="cs-CZ" dirty="0"/>
              <a:t>Poláci: 156 474        5,6%</a:t>
            </a:r>
          </a:p>
          <a:p>
            <a:endParaRPr lang="cs-CZ" dirty="0"/>
          </a:p>
          <a:p>
            <a:r>
              <a:rPr lang="cs-CZ" dirty="0"/>
              <a:t>Rusové: 140 268       5,02%</a:t>
            </a:r>
          </a:p>
          <a:p>
            <a:endParaRPr lang="cs-CZ" dirty="0"/>
          </a:p>
          <a:p>
            <a:r>
              <a:rPr lang="cs-CZ" dirty="0"/>
              <a:t>Bělorusové: 33 530  1,2%</a:t>
            </a:r>
          </a:p>
          <a:p>
            <a:endParaRPr lang="cs-CZ" dirty="0"/>
          </a:p>
          <a:p>
            <a:r>
              <a:rPr lang="cs-CZ" dirty="0"/>
              <a:t>Ukrajinci: 13 970    0,5% </a:t>
            </a:r>
          </a:p>
          <a:p>
            <a:endParaRPr lang="cs-CZ" dirty="0"/>
          </a:p>
          <a:p>
            <a:r>
              <a:rPr lang="cs-CZ" dirty="0"/>
              <a:t>Lotyši: cca 2000    0,07%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0632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0"/>
              <a:t>Areál baltských jazyků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8062174" y="1600202"/>
            <a:ext cx="3520225" cy="3641500"/>
          </a:xfrm>
        </p:spPr>
        <p:txBody>
          <a:bodyPr/>
          <a:lstStyle/>
          <a:p>
            <a:endParaRPr lang="cs-CZ" altLang="cs-CZ" i="1" dirty="0"/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>
            <a:off x="2063750" y="2205039"/>
            <a:ext cx="0" cy="3311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>
            <a:off x="6024563" y="2205039"/>
            <a:ext cx="0" cy="3311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400" y="1106995"/>
            <a:ext cx="7566212" cy="7911878"/>
          </a:xfrm>
        </p:spPr>
      </p:pic>
    </p:spTree>
    <p:extLst>
      <p:ext uri="{BB962C8B-B14F-4D97-AF65-F5344CB8AC3E}">
        <p14:creationId xmlns:p14="http://schemas.microsoft.com/office/powerpoint/2010/main" val="613583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8352" y="-167426"/>
            <a:ext cx="10515600" cy="888643"/>
          </a:xfrm>
        </p:spPr>
        <p:txBody>
          <a:bodyPr>
            <a:normAutofit/>
          </a:bodyPr>
          <a:lstStyle/>
          <a:p>
            <a:pPr algn="ctr"/>
            <a:r>
              <a:rPr lang="lt-LT" dirty="0" err="1"/>
              <a:t>Historicky</a:t>
            </a:r>
            <a:r>
              <a:rPr lang="lt-LT" dirty="0"/>
              <a:t> </a:t>
            </a:r>
            <a:r>
              <a:rPr lang="cs-CZ" dirty="0"/>
              <a:t>doložené baltské kmeny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961" y="721217"/>
            <a:ext cx="6339560" cy="6049198"/>
          </a:xfrm>
        </p:spPr>
      </p:pic>
    </p:spTree>
    <p:extLst>
      <p:ext uri="{BB962C8B-B14F-4D97-AF65-F5344CB8AC3E}">
        <p14:creationId xmlns:p14="http://schemas.microsoft.com/office/powerpoint/2010/main" val="3331062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Základní odvětví klasické baltistiky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Zkoumání litevštiny: </a:t>
            </a:r>
            <a:r>
              <a:rPr lang="cs-CZ" dirty="0" err="1"/>
              <a:t>lituanistika</a:t>
            </a:r>
            <a:endParaRPr lang="cs-CZ" dirty="0"/>
          </a:p>
          <a:p>
            <a:endParaRPr lang="cs-CZ" dirty="0"/>
          </a:p>
          <a:p>
            <a:r>
              <a:rPr lang="cs-CZ" dirty="0"/>
              <a:t>Zkoumání lotyštiny: </a:t>
            </a:r>
            <a:r>
              <a:rPr lang="cs-CZ" dirty="0" err="1"/>
              <a:t>letonistika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Zkoumání pruštiny: </a:t>
            </a:r>
            <a:r>
              <a:rPr lang="cs-CZ" dirty="0" err="1"/>
              <a:t>prusistika</a:t>
            </a:r>
            <a:r>
              <a:rPr lang="cs-CZ" dirty="0"/>
              <a:t> / </a:t>
            </a:r>
            <a:r>
              <a:rPr lang="cs-CZ" dirty="0" err="1"/>
              <a:t>prusologie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8252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LIETUVA</a:t>
            </a:r>
            <a:r>
              <a:rPr lang="cs-CZ" dirty="0"/>
              <a:t> - LITVA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cs-CZ" dirty="0"/>
              <a:t>Dnešní tvar: </a:t>
            </a:r>
            <a:r>
              <a:rPr lang="cs-CZ" altLang="cs-CZ" i="1" dirty="0" err="1"/>
              <a:t>Lietu</a:t>
            </a:r>
            <a:r>
              <a:rPr lang="cs-CZ" altLang="cs-CZ" b="1" i="1" dirty="0" err="1"/>
              <a:t>va</a:t>
            </a:r>
            <a:r>
              <a:rPr lang="cs-CZ" altLang="cs-CZ" i="1" dirty="0"/>
              <a:t>, </a:t>
            </a:r>
            <a:r>
              <a:rPr lang="cs-CZ" altLang="cs-CZ" i="1" dirty="0" err="1"/>
              <a:t>lie</a:t>
            </a:r>
            <a:r>
              <a:rPr lang="cs-CZ" altLang="cs-CZ" b="1" i="1" dirty="0" err="1"/>
              <a:t>tu</a:t>
            </a:r>
            <a:r>
              <a:rPr lang="cs-CZ" altLang="cs-CZ" i="1" dirty="0" err="1"/>
              <a:t>vis</a:t>
            </a:r>
            <a:r>
              <a:rPr lang="cs-CZ" altLang="cs-CZ" i="1" dirty="0"/>
              <a:t> / </a:t>
            </a:r>
            <a:r>
              <a:rPr lang="cs-CZ" altLang="cs-CZ" i="1" dirty="0" err="1"/>
              <a:t>lie</a:t>
            </a:r>
            <a:r>
              <a:rPr lang="cs-CZ" altLang="cs-CZ" b="1" i="1" dirty="0" err="1"/>
              <a:t>tu</a:t>
            </a:r>
            <a:r>
              <a:rPr lang="cs-CZ" altLang="cs-CZ" i="1" dirty="0" err="1"/>
              <a:t>viai</a:t>
            </a:r>
            <a:endParaRPr lang="cs-CZ" altLang="cs-CZ" i="1" dirty="0"/>
          </a:p>
          <a:p>
            <a:pPr marL="0" indent="0">
              <a:buNone/>
            </a:pPr>
            <a:endParaRPr lang="cs-CZ" altLang="cs-CZ" dirty="0"/>
          </a:p>
          <a:p>
            <a:pPr marL="0" indent="0">
              <a:buNone/>
            </a:pPr>
            <a:r>
              <a:rPr lang="cs-CZ" altLang="cs-CZ" dirty="0"/>
              <a:t>Historické </a:t>
            </a:r>
            <a:r>
              <a:rPr lang="cs-CZ" altLang="cs-CZ" dirty="0" err="1"/>
              <a:t>zapísy</a:t>
            </a:r>
            <a:r>
              <a:rPr lang="cs-CZ" altLang="cs-CZ" dirty="0"/>
              <a:t>:</a:t>
            </a:r>
          </a:p>
          <a:p>
            <a:pPr marL="0" indent="0">
              <a:buNone/>
            </a:pPr>
            <a:r>
              <a:rPr lang="cs-CZ" altLang="cs-CZ" dirty="0"/>
              <a:t>Latina: </a:t>
            </a:r>
            <a:r>
              <a:rPr lang="cs-CZ" altLang="cs-CZ" i="1" dirty="0" err="1"/>
              <a:t>Litua</a:t>
            </a:r>
            <a:r>
              <a:rPr lang="cs-CZ" altLang="cs-CZ" dirty="0"/>
              <a:t>, </a:t>
            </a:r>
            <a:r>
              <a:rPr lang="cs-CZ" altLang="cs-CZ" i="1" dirty="0" err="1"/>
              <a:t>Lethovia</a:t>
            </a:r>
            <a:r>
              <a:rPr lang="cs-CZ" altLang="cs-CZ" i="1" dirty="0"/>
              <a:t>; </a:t>
            </a:r>
            <a:r>
              <a:rPr lang="cs-CZ" altLang="cs-CZ" i="1" dirty="0" err="1"/>
              <a:t>Lettowen</a:t>
            </a:r>
            <a:r>
              <a:rPr lang="cs-CZ" altLang="cs-CZ" i="1" dirty="0"/>
              <a:t>; </a:t>
            </a:r>
            <a:r>
              <a:rPr lang="cs-CZ" altLang="cs-CZ" i="1" dirty="0" err="1"/>
              <a:t>Lethovini</a:t>
            </a:r>
            <a:endParaRPr lang="cs-CZ" altLang="cs-CZ" i="1" dirty="0"/>
          </a:p>
          <a:p>
            <a:pPr marL="0" indent="0">
              <a:buNone/>
            </a:pPr>
            <a:endParaRPr lang="cs-CZ" altLang="cs-CZ" i="1" dirty="0"/>
          </a:p>
          <a:p>
            <a:pPr marL="0" indent="0">
              <a:buNone/>
            </a:pPr>
            <a:r>
              <a:rPr lang="cs-CZ" altLang="cs-CZ" dirty="0"/>
              <a:t>Ruština: </a:t>
            </a:r>
            <a:r>
              <a:rPr lang="cs-CZ" altLang="cs-CZ" i="1" dirty="0" err="1"/>
              <a:t>Лит</a:t>
            </a:r>
            <a:r>
              <a:rPr lang="cs-CZ" altLang="cs-CZ" i="1" dirty="0"/>
              <a:t>(ъ)</a:t>
            </a:r>
            <a:r>
              <a:rPr lang="cs-CZ" altLang="cs-CZ" i="1" dirty="0" err="1"/>
              <a:t>ва</a:t>
            </a:r>
            <a:r>
              <a:rPr lang="cs-CZ" altLang="cs-CZ" dirty="0"/>
              <a:t> (čti </a:t>
            </a:r>
            <a:r>
              <a:rPr lang="cs-CZ" altLang="cs-CZ" i="1" dirty="0"/>
              <a:t>Litva</a:t>
            </a:r>
            <a:r>
              <a:rPr lang="cs-CZ" altLang="cs-CZ" dirty="0"/>
              <a:t>)</a:t>
            </a:r>
          </a:p>
          <a:p>
            <a:pPr marL="0" indent="0">
              <a:buNone/>
            </a:pPr>
            <a:r>
              <a:rPr lang="cs-CZ" altLang="cs-CZ" dirty="0"/>
              <a:t> </a:t>
            </a:r>
          </a:p>
          <a:p>
            <a:pPr marL="0" indent="0">
              <a:buNone/>
            </a:pPr>
            <a:r>
              <a:rPr lang="cs-CZ" altLang="cs-CZ" dirty="0"/>
              <a:t>Polština:  </a:t>
            </a:r>
            <a:r>
              <a:rPr lang="cs-CZ" altLang="cs-CZ" i="1" dirty="0" err="1"/>
              <a:t>Litwa</a:t>
            </a:r>
            <a:r>
              <a:rPr lang="cs-CZ" altLang="cs-CZ" i="1" dirty="0"/>
              <a:t>,</a:t>
            </a:r>
            <a:r>
              <a:rPr lang="cs-CZ" altLang="cs-CZ" dirty="0"/>
              <a:t>  </a:t>
            </a:r>
            <a:r>
              <a:rPr lang="cs-CZ" altLang="cs-CZ" i="1" dirty="0" err="1"/>
              <a:t>Litwini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961917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0" err="1"/>
              <a:t>Lietuva</a:t>
            </a:r>
            <a:endParaRPr lang="cs-CZ" altLang="cs-CZ" dirty="0"/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altLang="cs-CZ" b="1" i="1" dirty="0" err="1"/>
              <a:t>Annales</a:t>
            </a:r>
            <a:r>
              <a:rPr lang="cs-CZ" altLang="cs-CZ" b="1" i="1" dirty="0"/>
              <a:t> </a:t>
            </a:r>
            <a:r>
              <a:rPr lang="cs-CZ" altLang="cs-CZ" b="1" i="1" dirty="0" err="1"/>
              <a:t>Quedlinburgenses</a:t>
            </a:r>
            <a:r>
              <a:rPr lang="cs-CZ" altLang="cs-CZ" b="1" dirty="0"/>
              <a:t>, zápis z roku 1009</a:t>
            </a:r>
          </a:p>
        </p:txBody>
      </p:sp>
      <p:pic>
        <p:nvPicPr>
          <p:cNvPr id="56327" name="Picture 7" descr="Quedlinburgas_puslapi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95550" y="1484314"/>
            <a:ext cx="2952750" cy="4071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0319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Grp="1" noChangeArrowheads="1"/>
          </p:cNvSpPr>
          <p:nvPr>
            <p:ph type="title"/>
          </p:nvPr>
        </p:nvSpPr>
        <p:spPr>
          <a:xfrm>
            <a:off x="928352" y="120427"/>
            <a:ext cx="10515600" cy="1325563"/>
          </a:xfrm>
        </p:spPr>
        <p:txBody>
          <a:bodyPr/>
          <a:lstStyle/>
          <a:p>
            <a:pPr algn="ctr"/>
            <a:r>
              <a:rPr lang="cs-CZ" altLang="cs-CZ" dirty="0" err="1"/>
              <a:t>Lietuva</a:t>
            </a:r>
            <a:endParaRPr lang="cs-CZ" altLang="cs-CZ" dirty="0"/>
          </a:p>
        </p:txBody>
      </p:sp>
      <p:pic>
        <p:nvPicPr>
          <p:cNvPr id="58374" name="Picture 6" descr="Quedlinburgas_citat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710" y="948806"/>
            <a:ext cx="11663158" cy="627223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4768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Picture 6" descr="Quedlinburgas_citata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3"/>
          <a:stretch/>
        </p:blipFill>
        <p:spPr>
          <a:xfrm>
            <a:off x="166374" y="1914917"/>
            <a:ext cx="5504623" cy="41727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5808372" y="1825625"/>
            <a:ext cx="554542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lt-LT" sz="1800" dirty="0"/>
          </a:p>
          <a:p>
            <a:pPr marL="0" indent="0">
              <a:buNone/>
            </a:pPr>
            <a:endParaRPr lang="lt-LT" sz="1800" dirty="0"/>
          </a:p>
          <a:p>
            <a:pPr marL="0" indent="0">
              <a:buNone/>
            </a:pPr>
            <a:endParaRPr lang="lt-LT" sz="1800" dirty="0"/>
          </a:p>
          <a:p>
            <a:pPr marL="0" indent="0" algn="r">
              <a:buNone/>
            </a:pPr>
            <a:endParaRPr lang="lt-LT" sz="1800" dirty="0"/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la-Latn" sz="1800" dirty="0"/>
              <a:t>Sanc</a:t>
            </a:r>
            <a:endParaRPr lang="cs-CZ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la-Latn" sz="1800" dirty="0"/>
              <a:t>tus Br</a:t>
            </a:r>
            <a:r>
              <a:rPr lang="lt-LT" sz="1800" dirty="0"/>
              <a:t>u</a:t>
            </a:r>
            <a:r>
              <a:rPr lang="la-Latn" sz="1800" dirty="0"/>
              <a:t>no qui cognominatur Bonifacius archepiskopus et</a:t>
            </a:r>
            <a:endParaRPr lang="cs-CZ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la-Latn" sz="1800" dirty="0"/>
              <a:t>monachus XI. </a:t>
            </a:r>
            <a:r>
              <a:rPr lang="lt-LT" sz="1800" dirty="0"/>
              <a:t>s</a:t>
            </a:r>
            <a:r>
              <a:rPr lang="la-Latn" sz="1800" dirty="0"/>
              <a:t>uae conversionis anno in confinio Rusci</a:t>
            </a:r>
            <a:r>
              <a:rPr lang="cs-CZ" sz="1800" dirty="0"/>
              <a:t>æ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la-Latn" sz="1800" dirty="0"/>
              <a:t>et Li</a:t>
            </a:r>
            <a:r>
              <a:rPr lang="cs-CZ" sz="1800"/>
              <a:t>t</a:t>
            </a:r>
            <a:r>
              <a:rPr lang="la-Latn" sz="1800"/>
              <a:t>u</a:t>
            </a:r>
            <a:r>
              <a:rPr lang="cs-CZ" sz="1800" dirty="0"/>
              <a:t>æ</a:t>
            </a:r>
            <a:r>
              <a:rPr lang="la-Latn" sz="1800" dirty="0"/>
              <a:t> a paganis capite plexus cum suis XVIII</a:t>
            </a:r>
            <a:r>
              <a:rPr lang="lt-LT" sz="1800" dirty="0"/>
              <a:t>,</a:t>
            </a:r>
            <a:endParaRPr lang="cs-CZ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la-Latn" sz="1800" dirty="0"/>
              <a:t>VII id</a:t>
            </a:r>
            <a:r>
              <a:rPr lang="lt-LT" sz="1800" dirty="0"/>
              <a:t>.</a:t>
            </a:r>
            <a:r>
              <a:rPr lang="la-Latn" sz="1800" dirty="0"/>
              <a:t> Martii periit c</a:t>
            </a:r>
            <a:r>
              <a:rPr lang="cs-CZ" sz="1800" dirty="0"/>
              <a:t>æ</a:t>
            </a:r>
            <a:r>
              <a:rPr lang="la-Latn" sz="1800" dirty="0"/>
              <a:t>los.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254542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0" err="1"/>
              <a:t>Latvija</a:t>
            </a:r>
            <a:r>
              <a:rPr lang="cs-CZ" altLang="cs-CZ" dirty="0"/>
              <a:t> - Lotyšsko</a:t>
            </a:r>
          </a:p>
        </p:txBody>
      </p:sp>
      <p:pic>
        <p:nvPicPr>
          <p:cNvPr id="49158" name="Picture 6" descr="latvij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66988" y="1557338"/>
            <a:ext cx="6769100" cy="4248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04072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0" err="1"/>
              <a:t>Latvija</a:t>
            </a:r>
            <a:endParaRPr lang="cs-CZ" altLang="cs-CZ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altLang="cs-CZ" dirty="0"/>
              <a:t>Dnešní tvar: </a:t>
            </a:r>
            <a:r>
              <a:rPr lang="cs-CZ" altLang="cs-CZ" b="1" i="1" dirty="0" err="1"/>
              <a:t>Lat</a:t>
            </a:r>
            <a:r>
              <a:rPr lang="cs-CZ" altLang="cs-CZ" i="1" dirty="0" err="1"/>
              <a:t>vija</a:t>
            </a:r>
            <a:r>
              <a:rPr lang="cs-CZ" altLang="cs-CZ" i="1" dirty="0"/>
              <a:t>, </a:t>
            </a:r>
            <a:r>
              <a:rPr lang="cs-CZ" altLang="cs-CZ" b="1" i="1" dirty="0" err="1"/>
              <a:t>lat</a:t>
            </a:r>
            <a:r>
              <a:rPr lang="cs-CZ" altLang="cs-CZ" i="1" dirty="0" err="1"/>
              <a:t>vietis</a:t>
            </a:r>
            <a:r>
              <a:rPr lang="cs-CZ" altLang="cs-CZ" i="1" dirty="0"/>
              <a:t> / </a:t>
            </a:r>
            <a:r>
              <a:rPr lang="cs-CZ" altLang="cs-CZ" b="1" i="1" dirty="0" err="1"/>
              <a:t>lat</a:t>
            </a:r>
            <a:r>
              <a:rPr lang="cs-CZ" altLang="cs-CZ" i="1" dirty="0" err="1"/>
              <a:t>vieši</a:t>
            </a:r>
            <a:endParaRPr lang="cs-CZ" altLang="cs-CZ" i="1" dirty="0"/>
          </a:p>
          <a:p>
            <a:pPr marL="0" indent="0">
              <a:buNone/>
            </a:pPr>
            <a:endParaRPr lang="cs-CZ" altLang="cs-CZ" dirty="0"/>
          </a:p>
          <a:p>
            <a:pPr marL="0" indent="0">
              <a:buNone/>
            </a:pPr>
            <a:r>
              <a:rPr lang="cs-CZ" altLang="cs-CZ" dirty="0"/>
              <a:t>Historické zápisy:</a:t>
            </a:r>
          </a:p>
          <a:p>
            <a:pPr marL="0" indent="0">
              <a:buNone/>
            </a:pPr>
            <a:r>
              <a:rPr lang="cs-CZ" altLang="cs-CZ" dirty="0"/>
              <a:t>V ruských letopisech 11.-12. st.: </a:t>
            </a:r>
            <a:r>
              <a:rPr lang="cs-CZ" altLang="cs-CZ" i="1" dirty="0" err="1"/>
              <a:t>Лотыгола</a:t>
            </a:r>
            <a:r>
              <a:rPr lang="cs-CZ" altLang="cs-CZ" i="1" dirty="0"/>
              <a:t> [</a:t>
            </a:r>
            <a:r>
              <a:rPr lang="cs-CZ" altLang="cs-CZ" i="1" dirty="0" err="1"/>
              <a:t>Lotygola</a:t>
            </a:r>
            <a:r>
              <a:rPr lang="cs-CZ" altLang="cs-CZ" i="1" dirty="0"/>
              <a:t>]</a:t>
            </a:r>
          </a:p>
          <a:p>
            <a:pPr marL="0" indent="0">
              <a:buNone/>
            </a:pPr>
            <a:r>
              <a:rPr lang="cs-CZ" altLang="cs-CZ" dirty="0" err="1"/>
              <a:t>Livonské</a:t>
            </a:r>
            <a:r>
              <a:rPr lang="cs-CZ" altLang="cs-CZ" dirty="0"/>
              <a:t> kroniky (r. 1206): </a:t>
            </a:r>
            <a:r>
              <a:rPr lang="cs-CZ" altLang="cs-CZ" i="1" dirty="0" err="1"/>
              <a:t>Lethos</a:t>
            </a:r>
            <a:r>
              <a:rPr lang="cs-CZ" altLang="cs-CZ" i="1" dirty="0"/>
              <a:t>, qui </a:t>
            </a:r>
            <a:r>
              <a:rPr lang="cs-CZ" altLang="cs-CZ" i="1" dirty="0" err="1"/>
              <a:t>proprie</a:t>
            </a:r>
            <a:r>
              <a:rPr lang="cs-CZ" altLang="cs-CZ" i="1" dirty="0"/>
              <a:t> </a:t>
            </a:r>
            <a:r>
              <a:rPr lang="cs-CZ" altLang="cs-CZ" i="1" dirty="0" err="1"/>
              <a:t>dicuntur</a:t>
            </a:r>
            <a:r>
              <a:rPr lang="cs-CZ" altLang="cs-CZ" i="1" dirty="0"/>
              <a:t> </a:t>
            </a:r>
            <a:r>
              <a:rPr lang="cs-CZ" altLang="cs-CZ" i="1" dirty="0" err="1"/>
              <a:t>Lethigalli</a:t>
            </a:r>
            <a:r>
              <a:rPr lang="cs-CZ" altLang="cs-CZ" dirty="0"/>
              <a:t>.</a:t>
            </a:r>
            <a:endParaRPr lang="cs-CZ" altLang="cs-CZ" i="1" dirty="0"/>
          </a:p>
          <a:p>
            <a:pPr lvl="1"/>
            <a:r>
              <a:rPr lang="cs-CZ" altLang="cs-CZ" i="1" dirty="0" err="1"/>
              <a:t>Lethhi</a:t>
            </a:r>
            <a:r>
              <a:rPr lang="cs-CZ" altLang="cs-CZ" i="1" dirty="0"/>
              <a:t>, </a:t>
            </a:r>
            <a:r>
              <a:rPr lang="cs-CZ" altLang="cs-CZ" i="1" dirty="0" err="1"/>
              <a:t>Letti</a:t>
            </a:r>
            <a:r>
              <a:rPr lang="cs-CZ" altLang="cs-CZ" i="1" dirty="0"/>
              <a:t>;</a:t>
            </a:r>
          </a:p>
          <a:p>
            <a:pPr lvl="1"/>
            <a:r>
              <a:rPr lang="cs-CZ" altLang="cs-CZ" i="1" dirty="0" err="1"/>
              <a:t>Lethia</a:t>
            </a:r>
            <a:r>
              <a:rPr lang="cs-CZ" altLang="cs-CZ" i="1" dirty="0"/>
              <a:t>, </a:t>
            </a:r>
            <a:r>
              <a:rPr lang="cs-CZ" altLang="cs-CZ" i="1" dirty="0" err="1"/>
              <a:t>Lettia</a:t>
            </a:r>
            <a:endParaRPr lang="cs-CZ" altLang="cs-CZ" i="1" dirty="0"/>
          </a:p>
        </p:txBody>
      </p:sp>
    </p:spTree>
    <p:extLst>
      <p:ext uri="{BB962C8B-B14F-4D97-AF65-F5344CB8AC3E}">
        <p14:creationId xmlns:p14="http://schemas.microsoft.com/office/powerpoint/2010/main" val="23871003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530" y="962624"/>
            <a:ext cx="8168300" cy="5754114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130894" y="193183"/>
            <a:ext cx="105655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4400" dirty="0" err="1"/>
              <a:t>Pr</a:t>
            </a:r>
            <a:r>
              <a:rPr lang="lt-LT" altLang="cs-CZ" sz="4400" dirty="0"/>
              <a:t>ū</a:t>
            </a:r>
            <a:r>
              <a:rPr lang="cs-CZ" altLang="cs-CZ" sz="4400" dirty="0" err="1"/>
              <a:t>sai</a:t>
            </a:r>
            <a:r>
              <a:rPr lang="cs-CZ" altLang="cs-CZ" sz="4400" dirty="0"/>
              <a:t> </a:t>
            </a:r>
            <a:r>
              <a:rPr lang="lt-LT" altLang="cs-CZ" sz="4400" dirty="0"/>
              <a:t>-</a:t>
            </a:r>
            <a:r>
              <a:rPr lang="cs-CZ" altLang="cs-CZ" sz="4400" dirty="0"/>
              <a:t> Prusové</a:t>
            </a:r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3731909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2156" y="-862295"/>
            <a:ext cx="14633783" cy="823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0790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0" err="1"/>
              <a:t>Pr</a:t>
            </a:r>
            <a:r>
              <a:rPr lang="lt-LT" altLang="cs-CZ" dirty="0"/>
              <a:t>ū</a:t>
            </a:r>
            <a:r>
              <a:rPr lang="cs-CZ" altLang="cs-CZ" dirty="0" err="1"/>
              <a:t>sai</a:t>
            </a:r>
            <a:r>
              <a:rPr lang="cs-CZ" altLang="cs-CZ" dirty="0"/>
              <a:t> </a:t>
            </a:r>
            <a:r>
              <a:rPr lang="lt-LT" altLang="cs-CZ" dirty="0"/>
              <a:t>-</a:t>
            </a:r>
            <a:r>
              <a:rPr lang="cs-CZ" altLang="cs-CZ" dirty="0"/>
              <a:t> Prusové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44732" y="1825625"/>
            <a:ext cx="6009067" cy="3866837"/>
          </a:xfrm>
        </p:spPr>
        <p:txBody>
          <a:bodyPr>
            <a:normAutofit lnSpcReduction="10000"/>
          </a:bodyPr>
          <a:lstStyle/>
          <a:p>
            <a:r>
              <a:rPr lang="cs-CZ" altLang="cs-CZ" dirty="0"/>
              <a:t>Jméno se objevuje v 9. st.</a:t>
            </a:r>
          </a:p>
          <a:p>
            <a:r>
              <a:rPr lang="cs-CZ" altLang="cs-CZ" dirty="0"/>
              <a:t>Historické zápisy:</a:t>
            </a:r>
          </a:p>
          <a:p>
            <a:pPr>
              <a:buFontTx/>
              <a:buNone/>
            </a:pPr>
            <a:r>
              <a:rPr lang="cs-CZ" altLang="cs-CZ" sz="3600" i="1" dirty="0" err="1"/>
              <a:t>Bruzi</a:t>
            </a:r>
            <a:r>
              <a:rPr lang="cs-CZ" altLang="cs-CZ" sz="3600" i="1" dirty="0"/>
              <a:t>        </a:t>
            </a:r>
            <a:r>
              <a:rPr lang="cs-CZ" altLang="cs-CZ" sz="3600" i="1" dirty="0" err="1"/>
              <a:t>Pruzze</a:t>
            </a:r>
            <a:r>
              <a:rPr lang="cs-CZ" altLang="cs-CZ" sz="3600" i="1" dirty="0"/>
              <a:t>         </a:t>
            </a:r>
            <a:r>
              <a:rPr lang="cs-CZ" altLang="cs-CZ" sz="3600" i="1" dirty="0" err="1"/>
              <a:t>Pruze</a:t>
            </a:r>
            <a:r>
              <a:rPr lang="cs-CZ" altLang="cs-CZ" sz="3600" i="1" dirty="0"/>
              <a:t>   </a:t>
            </a:r>
            <a:r>
              <a:rPr lang="cs-CZ" altLang="cs-CZ" sz="3600" i="1" dirty="0" err="1"/>
              <a:t>Pruzzi</a:t>
            </a:r>
            <a:endParaRPr lang="cs-CZ" altLang="cs-CZ" sz="3600" i="1" dirty="0"/>
          </a:p>
          <a:p>
            <a:pPr>
              <a:buFontTx/>
              <a:buNone/>
            </a:pPr>
            <a:r>
              <a:rPr lang="cs-CZ" altLang="cs-CZ" sz="3600" dirty="0"/>
              <a:t>gen. </a:t>
            </a:r>
            <a:r>
              <a:rPr lang="cs-CZ" altLang="cs-CZ" sz="3600" dirty="0" err="1"/>
              <a:t>pl</a:t>
            </a:r>
            <a:r>
              <a:rPr lang="cs-CZ" altLang="cs-CZ" sz="3600" dirty="0"/>
              <a:t>. </a:t>
            </a:r>
            <a:r>
              <a:rPr lang="cs-CZ" altLang="cs-CZ" sz="3600" i="1" dirty="0" err="1"/>
              <a:t>Pruzzorum</a:t>
            </a:r>
            <a:r>
              <a:rPr lang="cs-CZ" altLang="cs-CZ" sz="3600" i="1" dirty="0"/>
              <a:t>    </a:t>
            </a:r>
            <a:r>
              <a:rPr lang="cs-CZ" altLang="cs-CZ" sz="3600" i="1" dirty="0" err="1"/>
              <a:t>Prucorum</a:t>
            </a:r>
            <a:endParaRPr lang="cs-CZ" altLang="cs-CZ" sz="3600" i="1" dirty="0"/>
          </a:p>
          <a:p>
            <a:pPr>
              <a:buFontTx/>
              <a:buNone/>
            </a:pPr>
            <a:r>
              <a:rPr lang="cs-CZ" altLang="cs-CZ" sz="3600" dirty="0"/>
              <a:t>gen. </a:t>
            </a:r>
            <a:r>
              <a:rPr lang="cs-CZ" altLang="cs-CZ" sz="3600" dirty="0" err="1"/>
              <a:t>sg</a:t>
            </a:r>
            <a:r>
              <a:rPr lang="cs-CZ" altLang="cs-CZ" sz="3600" dirty="0"/>
              <a:t>. </a:t>
            </a:r>
            <a:r>
              <a:rPr lang="cs-CZ" altLang="cs-CZ" sz="3600" i="1" dirty="0" err="1"/>
              <a:t>Pruzziae</a:t>
            </a:r>
            <a:endParaRPr lang="cs-CZ" altLang="cs-CZ" sz="3600" i="1" dirty="0"/>
          </a:p>
          <a:p>
            <a:pPr>
              <a:buFontTx/>
              <a:buNone/>
            </a:pPr>
            <a:r>
              <a:rPr lang="cs-CZ" altLang="cs-CZ" sz="3600" dirty="0" err="1"/>
              <a:t>acc</a:t>
            </a:r>
            <a:r>
              <a:rPr lang="cs-CZ" altLang="cs-CZ" sz="3600" dirty="0"/>
              <a:t>. </a:t>
            </a:r>
            <a:r>
              <a:rPr lang="cs-CZ" altLang="cs-CZ" sz="3600" dirty="0" err="1"/>
              <a:t>sg</a:t>
            </a:r>
            <a:r>
              <a:rPr lang="cs-CZ" altLang="cs-CZ" sz="3600" dirty="0"/>
              <a:t>. </a:t>
            </a:r>
            <a:r>
              <a:rPr lang="cs-CZ" altLang="cs-CZ" sz="3600" i="1" dirty="0" err="1"/>
              <a:t>Pruciam</a:t>
            </a:r>
            <a:endParaRPr lang="cs-CZ" altLang="cs-CZ" sz="36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304" y="2273121"/>
            <a:ext cx="5183036" cy="365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764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69850"/>
          </a:xfrm>
        </p:spPr>
        <p:txBody>
          <a:bodyPr>
            <a:normAutofit fontScale="90000"/>
          </a:bodyPr>
          <a:lstStyle/>
          <a:p>
            <a:endParaRPr lang="cs-CZ" altLang="cs-CZ" sz="4000" dirty="0"/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981200" y="4437063"/>
            <a:ext cx="8229600" cy="16891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cs-CZ" altLang="cs-CZ" sz="2000"/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/>
              <a:t>Kayle rekyse thoneaw labonache thewelys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/>
              <a:t> Eg koyte poyte nykoyte penega doyte </a:t>
            </a:r>
          </a:p>
        </p:txBody>
      </p:sp>
      <p:pic>
        <p:nvPicPr>
          <p:cNvPr id="45063" name="Picture 7" descr="Prusu_irasas_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95550" y="620714"/>
            <a:ext cx="7200900" cy="3671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68257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/>
              <a:t>Prusk</a:t>
            </a:r>
            <a:r>
              <a:rPr lang="cs-CZ" dirty="0"/>
              <a:t>é písemné památky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31" y="1433371"/>
            <a:ext cx="4287592" cy="5303074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408" y="1589694"/>
            <a:ext cx="3734874" cy="499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535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78865" y="-552892"/>
            <a:ext cx="17457586" cy="98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230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61" y="0"/>
            <a:ext cx="8676403" cy="667935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9071264" y="166255"/>
            <a:ext cx="300297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Největší města</a:t>
            </a:r>
            <a:r>
              <a:rPr lang="cs-CZ" dirty="0"/>
              <a:t> (2019):</a:t>
            </a:r>
          </a:p>
          <a:p>
            <a:endParaRPr lang="cs-CZ" dirty="0"/>
          </a:p>
          <a:p>
            <a:r>
              <a:rPr lang="cs-CZ" dirty="0"/>
              <a:t>Vilnius: 541 212 </a:t>
            </a:r>
          </a:p>
          <a:p>
            <a:r>
              <a:rPr lang="cs-CZ" dirty="0"/>
              <a:t>	Litevci 60%</a:t>
            </a:r>
          </a:p>
          <a:p>
            <a:r>
              <a:rPr lang="cs-CZ" dirty="0"/>
              <a:t>	Rusové 25%</a:t>
            </a:r>
          </a:p>
          <a:p>
            <a:r>
              <a:rPr lang="cs-CZ" dirty="0"/>
              <a:t>	Poláci 15% </a:t>
            </a:r>
          </a:p>
          <a:p>
            <a:endParaRPr lang="cs-CZ" dirty="0"/>
          </a:p>
          <a:p>
            <a:r>
              <a:rPr lang="cs-CZ" dirty="0"/>
              <a:t>Kaunas: 286 754 </a:t>
            </a:r>
          </a:p>
          <a:p>
            <a:r>
              <a:rPr lang="cs-CZ" dirty="0"/>
              <a:t>	Litevci 84%</a:t>
            </a:r>
          </a:p>
          <a:p>
            <a:r>
              <a:rPr lang="cs-CZ" dirty="0"/>
              <a:t>	Rusové 16%</a:t>
            </a:r>
          </a:p>
          <a:p>
            <a:r>
              <a:rPr lang="cs-CZ" dirty="0"/>
              <a:t>	</a:t>
            </a:r>
          </a:p>
          <a:p>
            <a:r>
              <a:rPr lang="cs-CZ" dirty="0"/>
              <a:t>	</a:t>
            </a:r>
          </a:p>
          <a:p>
            <a:endParaRPr lang="cs-CZ" dirty="0"/>
          </a:p>
          <a:p>
            <a:r>
              <a:rPr lang="lt-LT" dirty="0"/>
              <a:t>Klaipėda: </a:t>
            </a:r>
            <a:r>
              <a:rPr lang="cs-CZ" dirty="0"/>
              <a:t>147 892 </a:t>
            </a:r>
          </a:p>
          <a:p>
            <a:r>
              <a:rPr lang="cs-CZ" dirty="0"/>
              <a:t>	Litevci 70%</a:t>
            </a:r>
          </a:p>
          <a:p>
            <a:r>
              <a:rPr lang="cs-CZ" dirty="0"/>
              <a:t>	Rusové 27%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1875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546"/>
            <a:ext cx="8987195" cy="5683827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9206345" y="529936"/>
            <a:ext cx="298565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Lotyšsko: etnická skladba</a:t>
            </a:r>
            <a:r>
              <a:rPr lang="cs-CZ" dirty="0"/>
              <a:t> (2015)</a:t>
            </a:r>
          </a:p>
          <a:p>
            <a:endParaRPr lang="cs-CZ" dirty="0"/>
          </a:p>
          <a:p>
            <a:r>
              <a:rPr lang="cs-CZ" dirty="0"/>
              <a:t>Obyvatelé celkem: 1 919 968</a:t>
            </a:r>
          </a:p>
          <a:p>
            <a:endParaRPr lang="cs-CZ" dirty="0"/>
          </a:p>
          <a:p>
            <a:r>
              <a:rPr lang="cs-CZ" dirty="0"/>
              <a:t>Lotyši: 61,6%</a:t>
            </a:r>
          </a:p>
          <a:p>
            <a:endParaRPr lang="cs-CZ" dirty="0"/>
          </a:p>
          <a:p>
            <a:r>
              <a:rPr lang="cs-CZ" dirty="0"/>
              <a:t>Rusové: 25,8%</a:t>
            </a:r>
          </a:p>
          <a:p>
            <a:endParaRPr lang="cs-CZ" dirty="0"/>
          </a:p>
          <a:p>
            <a:r>
              <a:rPr lang="cs-CZ" dirty="0"/>
              <a:t>Bělorusové: 3,4%</a:t>
            </a:r>
          </a:p>
          <a:p>
            <a:endParaRPr lang="cs-CZ" dirty="0"/>
          </a:p>
          <a:p>
            <a:r>
              <a:rPr lang="cs-CZ" dirty="0"/>
              <a:t>Ukrajinci: 2,3%</a:t>
            </a:r>
          </a:p>
          <a:p>
            <a:endParaRPr lang="cs-CZ" dirty="0"/>
          </a:p>
          <a:p>
            <a:r>
              <a:rPr lang="cs-CZ" dirty="0"/>
              <a:t>Poláci: 2,1%</a:t>
            </a:r>
          </a:p>
          <a:p>
            <a:endParaRPr lang="cs-CZ" dirty="0"/>
          </a:p>
          <a:p>
            <a:r>
              <a:rPr lang="cs-CZ"/>
              <a:t>Litevci: </a:t>
            </a:r>
            <a:r>
              <a:rPr lang="cs-CZ" dirty="0"/>
              <a:t>1,3%</a:t>
            </a:r>
          </a:p>
        </p:txBody>
      </p:sp>
    </p:spTree>
    <p:extLst>
      <p:ext uri="{BB962C8B-B14F-4D97-AF65-F5344CB8AC3E}">
        <p14:creationId xmlns:p14="http://schemas.microsoft.com/office/powerpoint/2010/main" val="2240240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546"/>
            <a:ext cx="8987195" cy="5683827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9206345" y="529936"/>
            <a:ext cx="298565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Etnická skladba ve městech</a:t>
            </a:r>
          </a:p>
          <a:p>
            <a:r>
              <a:rPr lang="cs-CZ" b="1" dirty="0"/>
              <a:t>(2019)</a:t>
            </a:r>
          </a:p>
          <a:p>
            <a:endParaRPr lang="cs-CZ" b="1" dirty="0"/>
          </a:p>
          <a:p>
            <a:r>
              <a:rPr lang="la-Latn" i="1" dirty="0"/>
              <a:t>Rīga</a:t>
            </a:r>
            <a:r>
              <a:rPr lang="la-Latn" dirty="0"/>
              <a:t>:</a:t>
            </a:r>
            <a:r>
              <a:rPr lang="cs-CZ" dirty="0"/>
              <a:t> celkem 632 614</a:t>
            </a:r>
          </a:p>
          <a:p>
            <a:r>
              <a:rPr lang="cs-CZ" dirty="0"/>
              <a:t>Lotyši 	46%</a:t>
            </a:r>
          </a:p>
          <a:p>
            <a:r>
              <a:rPr lang="cs-CZ" dirty="0"/>
              <a:t>Rusové	40%</a:t>
            </a:r>
          </a:p>
          <a:p>
            <a:r>
              <a:rPr lang="cs-CZ" dirty="0"/>
              <a:t> </a:t>
            </a:r>
          </a:p>
          <a:p>
            <a:r>
              <a:rPr lang="cs-CZ" i="1" dirty="0" err="1"/>
              <a:t>Daugavpils</a:t>
            </a:r>
            <a:r>
              <a:rPr lang="cs-CZ" dirty="0"/>
              <a:t>: celkem 82 604 </a:t>
            </a:r>
          </a:p>
          <a:p>
            <a:r>
              <a:rPr lang="cs-CZ" dirty="0"/>
              <a:t>Lotyši	18%</a:t>
            </a:r>
          </a:p>
          <a:p>
            <a:r>
              <a:rPr lang="cs-CZ" dirty="0"/>
              <a:t>Rusové	51%</a:t>
            </a:r>
          </a:p>
          <a:p>
            <a:r>
              <a:rPr lang="cs-CZ" dirty="0"/>
              <a:t> </a:t>
            </a:r>
          </a:p>
          <a:p>
            <a:r>
              <a:rPr lang="cs-CZ" i="1" dirty="0" err="1"/>
              <a:t>Liepāja</a:t>
            </a:r>
            <a:r>
              <a:rPr lang="cs-CZ" dirty="0"/>
              <a:t>: celkem 68 945 </a:t>
            </a:r>
          </a:p>
          <a:p>
            <a:r>
              <a:rPr lang="cs-CZ" dirty="0"/>
              <a:t>Lotyši	55%</a:t>
            </a:r>
          </a:p>
          <a:p>
            <a:r>
              <a:rPr lang="cs-CZ" dirty="0"/>
              <a:t>Rusové	31%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4409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795388" y="588815"/>
            <a:ext cx="38052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altLang="cs-CZ" sz="3200" dirty="0"/>
              <a:t>Název </a:t>
            </a:r>
            <a:r>
              <a:rPr lang="cs-CZ" altLang="cs-CZ" sz="3200" i="1" dirty="0" err="1"/>
              <a:t>baltai</a:t>
            </a:r>
            <a:r>
              <a:rPr lang="cs-CZ" altLang="cs-CZ" sz="3200" i="1" dirty="0"/>
              <a:t> </a:t>
            </a:r>
            <a:r>
              <a:rPr lang="cs-CZ" altLang="cs-CZ" sz="3200" dirty="0"/>
              <a:t>(</a:t>
            </a:r>
            <a:r>
              <a:rPr lang="cs-CZ" altLang="cs-CZ" sz="3200" dirty="0" err="1"/>
              <a:t>Baltové</a:t>
            </a:r>
            <a:r>
              <a:rPr lang="cs-CZ" altLang="cs-CZ" sz="3200" dirty="0"/>
              <a:t>)</a:t>
            </a:r>
            <a:endParaRPr lang="cs-CZ" sz="3200" dirty="0"/>
          </a:p>
        </p:txBody>
      </p:sp>
      <p:sp>
        <p:nvSpPr>
          <p:cNvPr id="3" name="Obdélník 2"/>
          <p:cNvSpPr/>
          <p:nvPr/>
        </p:nvSpPr>
        <p:spPr>
          <a:xfrm>
            <a:off x="2366058" y="2167096"/>
            <a:ext cx="78351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dirty="0"/>
              <a:t>G. </a:t>
            </a:r>
            <a:r>
              <a:rPr lang="cs-CZ" altLang="cs-CZ" sz="2800" dirty="0" err="1"/>
              <a:t>Nesselmann</a:t>
            </a:r>
            <a:r>
              <a:rPr lang="cs-CZ" altLang="cs-CZ" sz="2800" dirty="0"/>
              <a:t>, </a:t>
            </a:r>
            <a:r>
              <a:rPr lang="cs-CZ" altLang="cs-CZ" sz="2800" i="1" dirty="0"/>
              <a:t>Die </a:t>
            </a:r>
            <a:r>
              <a:rPr lang="cs-CZ" altLang="cs-CZ" sz="2800" i="1" dirty="0" err="1"/>
              <a:t>Sprache</a:t>
            </a:r>
            <a:r>
              <a:rPr lang="cs-CZ" altLang="cs-CZ" sz="2800" i="1" dirty="0"/>
              <a:t> der </a:t>
            </a:r>
            <a:r>
              <a:rPr lang="cs-CZ" altLang="cs-CZ" sz="2800" i="1" dirty="0" err="1"/>
              <a:t>alten</a:t>
            </a:r>
            <a:r>
              <a:rPr lang="cs-CZ" altLang="cs-CZ" sz="2800" i="1" dirty="0"/>
              <a:t> </a:t>
            </a:r>
            <a:r>
              <a:rPr lang="cs-CZ" altLang="cs-CZ" sz="2800" i="1" dirty="0" err="1"/>
              <a:t>Preu</a:t>
            </a:r>
            <a:r>
              <a:rPr lang="de-DE" altLang="cs-CZ" sz="2800" i="1" dirty="0"/>
              <a:t>ß</a:t>
            </a:r>
            <a:r>
              <a:rPr lang="cs-CZ" altLang="cs-CZ" sz="2800" i="1" dirty="0"/>
              <a:t>en</a:t>
            </a:r>
            <a:r>
              <a:rPr lang="cs-CZ" altLang="cs-CZ" sz="2800" dirty="0"/>
              <a:t>, 1845</a:t>
            </a:r>
            <a:endParaRPr lang="cs-CZ" sz="2800" dirty="0"/>
          </a:p>
        </p:txBody>
      </p:sp>
      <p:sp>
        <p:nvSpPr>
          <p:cNvPr id="4" name="Obdélník 3"/>
          <p:cNvSpPr/>
          <p:nvPr/>
        </p:nvSpPr>
        <p:spPr>
          <a:xfrm>
            <a:off x="3795388" y="3958318"/>
            <a:ext cx="46850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400" dirty="0"/>
              <a:t>Adam z Brém (1075)  </a:t>
            </a:r>
            <a:r>
              <a:rPr lang="cs-CZ" altLang="cs-CZ" sz="2400" i="1" dirty="0"/>
              <a:t>mare </a:t>
            </a:r>
            <a:r>
              <a:rPr lang="cs-CZ" altLang="cs-CZ" sz="2400" i="1" dirty="0" err="1"/>
              <a:t>Balticum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329866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Název </a:t>
            </a:r>
            <a:r>
              <a:rPr lang="cs-CZ" i="1" dirty="0" err="1"/>
              <a:t>aisčiai</a:t>
            </a:r>
            <a:r>
              <a:rPr lang="cs-CZ" dirty="0"/>
              <a:t> - </a:t>
            </a:r>
            <a:r>
              <a:rPr lang="cs-CZ" dirty="0" err="1"/>
              <a:t>Aistové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err="1"/>
              <a:t>Tacitus</a:t>
            </a:r>
            <a:r>
              <a:rPr lang="cs-CZ" altLang="cs-CZ" dirty="0"/>
              <a:t>, </a:t>
            </a:r>
            <a:r>
              <a:rPr lang="cs-CZ" altLang="cs-CZ" i="1" dirty="0"/>
              <a:t>Germania</a:t>
            </a:r>
            <a:r>
              <a:rPr lang="cs-CZ" altLang="cs-CZ" dirty="0"/>
              <a:t>, r. 98:</a:t>
            </a:r>
          </a:p>
          <a:p>
            <a:pPr lvl="1"/>
            <a:r>
              <a:rPr lang="cs-CZ" altLang="cs-CZ" i="1" dirty="0" err="1"/>
              <a:t>Aestiorum</a:t>
            </a:r>
            <a:r>
              <a:rPr lang="cs-CZ" altLang="cs-CZ" i="1" dirty="0"/>
              <a:t> </a:t>
            </a:r>
            <a:r>
              <a:rPr lang="cs-CZ" altLang="cs-CZ" i="1" dirty="0" err="1"/>
              <a:t>gentes</a:t>
            </a:r>
            <a:r>
              <a:rPr lang="cs-CZ" altLang="cs-CZ" dirty="0"/>
              <a:t> </a:t>
            </a:r>
          </a:p>
          <a:p>
            <a:r>
              <a:rPr lang="cs-CZ" altLang="cs-CZ" dirty="0" err="1"/>
              <a:t>Cassiodorus</a:t>
            </a:r>
            <a:r>
              <a:rPr lang="cs-CZ" altLang="cs-CZ" dirty="0"/>
              <a:t>, děkovný dopis, r. 523-526: 	</a:t>
            </a:r>
            <a:r>
              <a:rPr lang="cs-CZ" altLang="cs-CZ" i="1" dirty="0" err="1"/>
              <a:t>Hestis</a:t>
            </a:r>
            <a:r>
              <a:rPr lang="cs-CZ" altLang="cs-CZ" i="1" dirty="0"/>
              <a:t> </a:t>
            </a:r>
          </a:p>
          <a:p>
            <a:r>
              <a:rPr lang="cs-CZ" altLang="cs-CZ" dirty="0"/>
              <a:t>Alfred Veliký, </a:t>
            </a:r>
            <a:r>
              <a:rPr lang="cs-CZ" altLang="cs-CZ" i="1" dirty="0"/>
              <a:t>Dějiny světa</a:t>
            </a:r>
            <a:r>
              <a:rPr lang="cs-CZ" altLang="cs-CZ" dirty="0"/>
              <a:t>, r. 887-901:</a:t>
            </a:r>
          </a:p>
          <a:p>
            <a:pPr lvl="1"/>
            <a:r>
              <a:rPr lang="cs-CZ" altLang="cs-CZ" i="1" dirty="0"/>
              <a:t>to </a:t>
            </a:r>
            <a:r>
              <a:rPr lang="cs-CZ" altLang="cs-CZ" i="1" dirty="0" err="1"/>
              <a:t>Êstum</a:t>
            </a:r>
            <a:r>
              <a:rPr lang="cs-CZ" altLang="cs-CZ" i="1" dirty="0"/>
              <a:t>, </a:t>
            </a:r>
            <a:r>
              <a:rPr lang="cs-CZ" altLang="cs-CZ" i="1" dirty="0" err="1"/>
              <a:t>mid</a:t>
            </a:r>
            <a:r>
              <a:rPr lang="cs-CZ" altLang="cs-CZ" i="1" dirty="0"/>
              <a:t> </a:t>
            </a:r>
            <a:r>
              <a:rPr lang="cs-CZ" altLang="cs-CZ" i="1" dirty="0" err="1"/>
              <a:t>Êstum</a:t>
            </a:r>
            <a:r>
              <a:rPr lang="cs-CZ" altLang="cs-CZ" i="1" dirty="0"/>
              <a:t>, </a:t>
            </a:r>
            <a:r>
              <a:rPr lang="cs-CZ" altLang="cs-CZ" i="1" dirty="0" err="1"/>
              <a:t>Eastland</a:t>
            </a:r>
            <a:r>
              <a:rPr lang="cs-CZ" altLang="cs-CZ" i="1" dirty="0"/>
              <a:t>, </a:t>
            </a:r>
            <a:r>
              <a:rPr lang="cs-CZ" altLang="cs-CZ" i="1" dirty="0" err="1"/>
              <a:t>of</a:t>
            </a:r>
            <a:r>
              <a:rPr lang="cs-CZ" altLang="cs-CZ" i="1" dirty="0"/>
              <a:t> </a:t>
            </a:r>
            <a:r>
              <a:rPr lang="cs-CZ" altLang="cs-CZ" i="1" dirty="0" err="1"/>
              <a:t>Eastlande</a:t>
            </a:r>
            <a:r>
              <a:rPr lang="cs-CZ" altLang="cs-CZ" i="1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5149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0" err="1"/>
              <a:t>Aisčiai</a:t>
            </a:r>
            <a:r>
              <a:rPr lang="cs-CZ" altLang="cs-CZ" dirty="0"/>
              <a:t> - </a:t>
            </a:r>
            <a:r>
              <a:rPr lang="cs-CZ" altLang="cs-CZ" dirty="0" err="1"/>
              <a:t>Aistové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Lot. </a:t>
            </a:r>
            <a:r>
              <a:rPr lang="cs-CZ" altLang="cs-CZ" i="1" dirty="0" err="1"/>
              <a:t>istnieki</a:t>
            </a:r>
            <a:r>
              <a:rPr lang="cs-CZ" altLang="cs-CZ" dirty="0"/>
              <a:t>, por. s.sl. </a:t>
            </a:r>
            <a:r>
              <a:rPr lang="cs-CZ" altLang="cs-CZ" i="1" dirty="0" err="1"/>
              <a:t>ist</a:t>
            </a:r>
            <a:r>
              <a:rPr lang="cs-CZ" altLang="cs-CZ" dirty="0"/>
              <a:t> = „pokrevný, nejbližší příbuzný“</a:t>
            </a:r>
          </a:p>
          <a:p>
            <a:pPr>
              <a:buFontTx/>
              <a:buNone/>
            </a:pPr>
            <a:endParaRPr lang="cs-CZ" altLang="cs-CZ" dirty="0"/>
          </a:p>
          <a:p>
            <a:pPr>
              <a:buFontTx/>
              <a:buNone/>
            </a:pPr>
            <a:endParaRPr lang="cs-CZ" altLang="cs-CZ" dirty="0"/>
          </a:p>
          <a:p>
            <a:r>
              <a:rPr lang="cs-CZ" altLang="cs-CZ" dirty="0" err="1"/>
              <a:t>Hydronymický</a:t>
            </a:r>
            <a:r>
              <a:rPr lang="cs-CZ" altLang="cs-CZ" dirty="0"/>
              <a:t> původ:</a:t>
            </a:r>
          </a:p>
          <a:p>
            <a:pPr lvl="1"/>
            <a:r>
              <a:rPr lang="cs-CZ" altLang="cs-CZ" sz="3000" i="1" dirty="0" err="1"/>
              <a:t>Aista</a:t>
            </a:r>
            <a:r>
              <a:rPr lang="cs-CZ" altLang="cs-CZ" sz="3000" i="1" dirty="0"/>
              <a:t>, </a:t>
            </a:r>
            <a:r>
              <a:rPr lang="cs-CZ" altLang="cs-CZ" sz="3000" i="1" dirty="0" err="1"/>
              <a:t>Aiseta</a:t>
            </a:r>
            <a:r>
              <a:rPr lang="cs-CZ" altLang="cs-CZ" sz="3000" i="1" dirty="0"/>
              <a:t>, </a:t>
            </a:r>
            <a:r>
              <a:rPr lang="cs-CZ" altLang="cs-CZ" sz="3000" i="1" dirty="0" err="1"/>
              <a:t>Aisetas</a:t>
            </a:r>
            <a:r>
              <a:rPr lang="cs-CZ" altLang="cs-CZ" dirty="0"/>
              <a:t>:</a:t>
            </a:r>
          </a:p>
          <a:p>
            <a:pPr lvl="1">
              <a:buFontTx/>
              <a:buNone/>
            </a:pPr>
            <a:r>
              <a:rPr lang="cs-CZ" altLang="cs-CZ" sz="3200" dirty="0"/>
              <a:t>ide. *eis- / *</a:t>
            </a:r>
            <a:r>
              <a:rPr lang="cs-CZ" altLang="cs-CZ" sz="3200" dirty="0" err="1"/>
              <a:t>ǒis</a:t>
            </a:r>
            <a:r>
              <a:rPr lang="cs-CZ" altLang="cs-CZ" sz="3200" dirty="0"/>
              <a:t>- / *</a:t>
            </a:r>
            <a:r>
              <a:rPr lang="cs-CZ" altLang="cs-CZ" sz="3200" dirty="0" err="1"/>
              <a:t>is</a:t>
            </a:r>
            <a:r>
              <a:rPr lang="cs-CZ" altLang="cs-CZ" sz="3200" dirty="0"/>
              <a:t>-  „jít; téct“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249186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C949801266B3749BCCD6C4CBE2AC057" ma:contentTypeVersion="12" ma:contentTypeDescription="Vytvoří nový dokument" ma:contentTypeScope="" ma:versionID="06741ebd4b56286bebb867bdf4e17dba">
  <xsd:schema xmlns:xsd="http://www.w3.org/2001/XMLSchema" xmlns:xs="http://www.w3.org/2001/XMLSchema" xmlns:p="http://schemas.microsoft.com/office/2006/metadata/properties" xmlns:ns3="4f0289a4-3b82-4623-a95c-1407cf5b8323" xmlns:ns4="21083ac9-bfbf-47e4-af4e-605821655a76" targetNamespace="http://schemas.microsoft.com/office/2006/metadata/properties" ma:root="true" ma:fieldsID="2f4626391da0473bd1d8988729f8872d" ns3:_="" ns4:_="">
    <xsd:import namespace="4f0289a4-3b82-4623-a95c-1407cf5b8323"/>
    <xsd:import namespace="21083ac9-bfbf-47e4-af4e-605821655a7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289a4-3b82-4623-a95c-1407cf5b83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083ac9-bfbf-47e4-af4e-605821655a76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84407CB-C579-4B22-A413-C9F5278C2C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0289a4-3b82-4623-a95c-1407cf5b8323"/>
    <ds:schemaRef ds:uri="21083ac9-bfbf-47e4-af4e-605821655a7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CAEEED0-E9C5-4DED-977B-3137847856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3F94D9-7442-415C-8DDD-52CF71C4EFAB}">
  <ds:schemaRefs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purl.org/dc/dcmitype/"/>
    <ds:schemaRef ds:uri="http://schemas.openxmlformats.org/package/2006/metadata/core-properties"/>
    <ds:schemaRef ds:uri="21083ac9-bfbf-47e4-af4e-605821655a76"/>
    <ds:schemaRef ds:uri="http://schemas.microsoft.com/office/2006/documentManagement/types"/>
    <ds:schemaRef ds:uri="4f0289a4-3b82-4623-a95c-1407cf5b8323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531</Words>
  <Application>Microsoft Office PowerPoint</Application>
  <PresentationFormat>Širokoúhlá obrazovka</PresentationFormat>
  <Paragraphs>128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Název aisčiai - Aistové</vt:lpstr>
      <vt:lpstr>Aisčiai - Aistové</vt:lpstr>
      <vt:lpstr>Areál baltských jazyků</vt:lpstr>
      <vt:lpstr>Historicky doložené baltské kmeny</vt:lpstr>
      <vt:lpstr>Základní odvětví klasické baltistiky</vt:lpstr>
      <vt:lpstr>LIETUVA - LITVA</vt:lpstr>
      <vt:lpstr>Lietuva</vt:lpstr>
      <vt:lpstr>Lietuva</vt:lpstr>
      <vt:lpstr>Prezentace aplikace PowerPoint</vt:lpstr>
      <vt:lpstr>Latvija - Lotyšsko</vt:lpstr>
      <vt:lpstr>Latvija</vt:lpstr>
      <vt:lpstr>Prezentace aplikace PowerPoint</vt:lpstr>
      <vt:lpstr>Prūsai - Prusové</vt:lpstr>
      <vt:lpstr>Prezentace aplikace PowerPoint</vt:lpstr>
      <vt:lpstr>Pruské písemné památky</vt:lpstr>
    </vt:vector>
  </TitlesOfParts>
  <Company>FFMU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Vaidas Šeferis</dc:creator>
  <cp:lastModifiedBy>Vaidas Šeferis</cp:lastModifiedBy>
  <cp:revision>45</cp:revision>
  <dcterms:created xsi:type="dcterms:W3CDTF">2016-04-27T05:16:26Z</dcterms:created>
  <dcterms:modified xsi:type="dcterms:W3CDTF">2020-10-20T07:29:59Z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0x010100BC949801266B3749BCCD6C4CBE2AC057</vt:lpwstr>
  </property>
</Properties>
</file>