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95" r:id="rId8"/>
    <p:sldId id="287" r:id="rId9"/>
    <p:sldId id="290" r:id="rId10"/>
    <p:sldId id="288" r:id="rId11"/>
    <p:sldId id="270" r:id="rId12"/>
    <p:sldId id="281" r:id="rId13"/>
    <p:sldId id="282" r:id="rId14"/>
    <p:sldId id="283" r:id="rId15"/>
    <p:sldId id="284" r:id="rId16"/>
    <p:sldId id="285" r:id="rId17"/>
    <p:sldId id="286" r:id="rId18"/>
    <p:sldId id="297" r:id="rId19"/>
    <p:sldId id="292" r:id="rId20"/>
    <p:sldId id="293" r:id="rId21"/>
    <p:sldId id="260" r:id="rId22"/>
    <p:sldId id="263" r:id="rId23"/>
    <p:sldId id="294" r:id="rId24"/>
    <p:sldId id="298" r:id="rId25"/>
    <p:sldId id="296" r:id="rId26"/>
    <p:sldId id="289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B17E94-FDFB-3842-A3DA-3E948A99F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FB0099-6081-7B4A-893F-D6610B89B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73BE47-31DC-6445-8269-033252D6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4F71-6F17-DB4A-A18B-8DB159B8F9B7}" type="datetimeFigureOut">
              <a:rPr lang="cs-CZ" smtClean="0"/>
              <a:t>12.10.20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80B9D6-1782-1745-BAAA-E4C3E319D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7CE337-A387-0E4F-8DDB-5D011AFA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3B3D-057F-6A4F-9E1F-1CB5B2F3F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7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17FF62-3F29-4848-82AA-95D93548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C6D7CB-F272-AB4D-9B02-1C4A4A662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E52FBD-8A03-A947-B065-F7BAE378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4F71-6F17-DB4A-A18B-8DB159B8F9B7}" type="datetimeFigureOut">
              <a:rPr lang="cs-CZ" smtClean="0"/>
              <a:t>12.10.20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D93DF8-6963-3E45-943C-8BFB470C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4F0966-AA6A-2F4F-B0AF-EEBE21E7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3B3D-057F-6A4F-9E1F-1CB5B2F3F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81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23439CF-FD8A-214A-A894-D163EFA44A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C8637C-0B84-7141-AB40-8D64770A4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0C8811-3432-1C44-8675-CD6EB1AF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4F71-6F17-DB4A-A18B-8DB159B8F9B7}" type="datetimeFigureOut">
              <a:rPr lang="cs-CZ" smtClean="0"/>
              <a:t>12.10.20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1EA0C0-1792-4144-8180-62000D63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D3F553-64A5-DE49-83DD-DAA7B890B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3B3D-057F-6A4F-9E1F-1CB5B2F3F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63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BA3C6A-6233-E441-9AE2-252FC9132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C961E9-F930-894F-83F5-96625F0B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923AEC-37B7-E641-BBA8-BE5D28F3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4F71-6F17-DB4A-A18B-8DB159B8F9B7}" type="datetimeFigureOut">
              <a:rPr lang="cs-CZ" smtClean="0"/>
              <a:t>12.10.20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5600B5-32C3-8447-8EB1-F5AC8B9D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95BD85-F597-BA46-AB89-E2A034D2B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3B3D-057F-6A4F-9E1F-1CB5B2F3F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19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6F4D9-2F6C-7146-BE4E-6FD2A2FC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986E72-3F76-FF44-8E16-4A9368895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878827-5EC3-0741-8407-A8D2AE32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4F71-6F17-DB4A-A18B-8DB159B8F9B7}" type="datetimeFigureOut">
              <a:rPr lang="cs-CZ" smtClean="0"/>
              <a:t>12.10.20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1CD5D5-D05E-7F4C-A211-FC49E162A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0110BB-65EF-7646-A507-A2C85747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3B3D-057F-6A4F-9E1F-1CB5B2F3F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416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DE07E-8BD6-5D42-83F4-F4631EDC4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A624BF-A4BF-FB49-8C0D-9CC05631A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FE8A20-2E8F-DE4A-9EF3-B5A095423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7FC879-AE04-9449-80A8-9D257E52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4F71-6F17-DB4A-A18B-8DB159B8F9B7}" type="datetimeFigureOut">
              <a:rPr lang="cs-CZ" smtClean="0"/>
              <a:t>12.10.20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8B2514-7D3D-614A-8106-234DD62E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B9F5E6-3DD1-BB40-A70A-62E2D318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3B3D-057F-6A4F-9E1F-1CB5B2F3F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0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0E037-DAB0-8943-A337-F4AB92A4D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BB3C441-19EF-BB40-B31C-A91345AC4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FA2808-3565-F646-A3E6-0B539557E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DD3F95A-9612-4E4B-8E24-0385CBE16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7AC68D-09E4-FF42-830A-D1F8D5060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0084F8D-CBB6-4745-B93F-BAF569DB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4F71-6F17-DB4A-A18B-8DB159B8F9B7}" type="datetimeFigureOut">
              <a:rPr lang="cs-CZ" smtClean="0"/>
              <a:t>12.10.20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6CC75D1-9D30-8C42-8CCA-C2F7352A7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4E917F-F5B3-2749-915C-E5800241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3B3D-057F-6A4F-9E1F-1CB5B2F3F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04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46781-6797-7B44-B2EA-B3E67C1F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7CF9DDB-99E0-5142-807B-A527E048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4F71-6F17-DB4A-A18B-8DB159B8F9B7}" type="datetimeFigureOut">
              <a:rPr lang="cs-CZ" smtClean="0"/>
              <a:t>12.10.20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2CC9CA-977B-F04F-839C-7A3AC5F6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784D4C-6FEF-A641-BB65-88878610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3B3D-057F-6A4F-9E1F-1CB5B2F3F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18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2CCD89-7133-8447-869C-B1F6031E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4F71-6F17-DB4A-A18B-8DB159B8F9B7}" type="datetimeFigureOut">
              <a:rPr lang="cs-CZ" smtClean="0"/>
              <a:t>12.10.20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6032142-2BA3-E248-95A0-8C844B8B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3DFE5E-0B59-1B4A-8FC4-9BB6C039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3B3D-057F-6A4F-9E1F-1CB5B2F3F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14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A5FAB-8D17-2D4B-B634-353E1748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BF185-CFFF-B24A-AE32-B89EEA598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1048EC-8A2D-6E40-9832-29723D542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D53F78-CC87-F449-9D71-64F01515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4F71-6F17-DB4A-A18B-8DB159B8F9B7}" type="datetimeFigureOut">
              <a:rPr lang="cs-CZ" smtClean="0"/>
              <a:t>12.10.20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0D750D-9F8A-3940-BF9F-17B6B47F2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E2B6F4-F3BE-F949-9482-4D7C9B49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3B3D-057F-6A4F-9E1F-1CB5B2F3F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15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6562E-4913-3948-9A87-57852B12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66B440-4C16-5943-BCC0-CA17E514B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DB64A2-3453-5043-B7B3-619A8567F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440836-971D-0A45-B9AC-2B74F531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4F71-6F17-DB4A-A18B-8DB159B8F9B7}" type="datetimeFigureOut">
              <a:rPr lang="cs-CZ" smtClean="0"/>
              <a:t>12.10.20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A809A7-0440-FA43-94D8-09E53A45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57AB37-2153-364E-9F4D-F6BCFB829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3B3D-057F-6A4F-9E1F-1CB5B2F3F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49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B4C3134-DBBD-1F4B-9031-FDA48940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FDDAD4-2653-054B-AB71-F7FCE99C0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13F2C6-4F41-4F4F-B71A-2B193CF70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54F71-6F17-DB4A-A18B-8DB159B8F9B7}" type="datetimeFigureOut">
              <a:rPr lang="cs-CZ" smtClean="0"/>
              <a:t>12.10.20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D8C7F9-A73A-CB47-B899-1175CDDC2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D46591-FA6C-5B4E-9E81-E0D42EAC5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33B3D-057F-6A4F-9E1F-1CB5B2F3F3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83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council.fr/blog/mythes-multilinguism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71937-56F6-0340-922F-F142DA294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výuky češtiny jako druhého/cizího jazyka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9E7DBE-06B4-6B44-ADDC-22255DDD5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Linda </a:t>
            </a:r>
            <a:r>
              <a:rPr lang="cs-CZ" dirty="0" err="1"/>
              <a:t>Doleží</a:t>
            </a:r>
            <a:endParaRPr lang="cs-CZ" dirty="0"/>
          </a:p>
          <a:p>
            <a:r>
              <a:rPr lang="cs-CZ" dirty="0"/>
              <a:t>Přednáška 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86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CDCE3-0254-9E4F-9517-2A06DD4B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 AV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2E1311-8116-D949-B29F-24D4939AB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endParaRPr lang="cs-CZ" dirty="0">
              <a:hlinkClick r:id=""/>
            </a:endParaRPr>
          </a:p>
          <a:p>
            <a:pPr marL="0" indent="0" fontAlgn="base">
              <a:buNone/>
            </a:pPr>
            <a:r>
              <a:rPr lang="cs-CZ" dirty="0">
                <a:hlinkClick r:id=""/>
              </a:rPr>
              <a:t>https://domaci.ihned.cz/c1-66637150-deti-se-uci-mluvit-uz-v-deloze-nejranejsi-vyvoj-jazyka-zkoumaji-cesti-vedci</a:t>
            </a:r>
            <a:r>
              <a:rPr lang="cs-CZ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051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F7B6349-93E9-C846-93FF-D4BB8E90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ea typeface="ＭＳ Ｐゴシック" panose="020B0600070205080204" pitchFamily="34" charset="-128"/>
              </a:rPr>
              <a:t>Stádia vývoje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13FB520D-97F4-4849-998A-26AC2EA15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2435225"/>
            <a:ext cx="5715000" cy="571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Percepce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vnímání zvuků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pomocí měření rychlosti tlukotu srdce plodu bylo zjištěno, že plod/dítě reaguje na hlas matky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AC6772BF-DE23-8A4E-8C0C-BC99AD54F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3692525"/>
            <a:ext cx="57150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 dirty="0">
                <a:latin typeface="Cambria" panose="02040503050406030204" pitchFamily="18" charset="0"/>
                <a:cs typeface="Times New Roman" panose="02020603050405020304" pitchFamily="18" charset="0"/>
              </a:rPr>
              <a:t>Percepce</a:t>
            </a:r>
          </a:p>
          <a:p>
            <a:pPr eaLnBrk="1" hangingPunct="1"/>
            <a:r>
              <a:rPr lang="cs-CZ" altLang="cs-CZ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▪ děti reagují na hlasy, které znají (měření rychlosti cumlání dudlíku)</a:t>
            </a:r>
          </a:p>
          <a:p>
            <a:pPr eaLnBrk="1" hangingPunct="1"/>
            <a:r>
              <a:rPr lang="cs-CZ" altLang="cs-CZ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▪ dokáží rozlišit jazyky, které patří do stejné třídy</a:t>
            </a:r>
          </a:p>
          <a:p>
            <a:pPr eaLnBrk="1" hangingPunct="1"/>
            <a:r>
              <a:rPr lang="cs-CZ" altLang="cs-CZ" sz="1000" dirty="0">
                <a:latin typeface="Cambria" panose="02040503050406030204" pitchFamily="18" charset="0"/>
                <a:cs typeface="Times New Roman" panose="02020603050405020304" pitchFamily="18" charset="0"/>
              </a:rPr>
              <a:t>▪ jsou schopny rozlišit všechny hlásky i ty, které se v jejich mateřském jazyce nevyskytují </a:t>
            </a:r>
          </a:p>
        </p:txBody>
      </p:sp>
      <p:sp>
        <p:nvSpPr>
          <p:cNvPr id="21509" name="Rectangle 6">
            <a:extLst>
              <a:ext uri="{FF2B5EF4-FFF2-40B4-BE49-F238E27FC236}">
                <a16:creationId xmlns:a16="http://schemas.microsoft.com/office/drawing/2014/main" id="{061C9668-7C41-BE4D-9E0F-EBDA9521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4919663"/>
            <a:ext cx="5715000" cy="800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Produkce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vegetativní zvuky (pláč)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broukání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počátek žvatlání</a:t>
            </a:r>
          </a:p>
        </p:txBody>
      </p:sp>
      <p:sp>
        <p:nvSpPr>
          <p:cNvPr id="21510" name="TextBox 6">
            <a:extLst>
              <a:ext uri="{FF2B5EF4-FFF2-40B4-BE49-F238E27FC236}">
                <a16:creationId xmlns:a16="http://schemas.microsoft.com/office/drawing/2014/main" id="{12A7EB3E-2BD3-E14E-A2A3-5B18FC64A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1852614"/>
            <a:ext cx="3894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800" b="1"/>
              <a:t>Prenatální období</a:t>
            </a:r>
            <a:r>
              <a:rPr lang="cs-CZ" altLang="cs-CZ" sz="1800"/>
              <a:t> </a:t>
            </a:r>
            <a:endParaRPr lang="en-US" altLang="cs-CZ" sz="1800"/>
          </a:p>
        </p:txBody>
      </p:sp>
      <p:sp>
        <p:nvSpPr>
          <p:cNvPr id="21511" name="TextBox 7">
            <a:extLst>
              <a:ext uri="{FF2B5EF4-FFF2-40B4-BE49-F238E27FC236}">
                <a16:creationId xmlns:a16="http://schemas.microsoft.com/office/drawing/2014/main" id="{07D64E61-3DC4-9548-8CC4-3796330AB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3322639"/>
            <a:ext cx="3894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800" b="1"/>
              <a:t>0–3 měsíce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20794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B02B612-3670-6048-BD59-FA3EB699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ea typeface="ＭＳ Ｐゴシック" panose="020B0600070205080204" pitchFamily="34" charset="-128"/>
              </a:rPr>
              <a:t>Stádia vývoje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5700CC5-7721-9F4B-BD34-33A22CDFD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2441575"/>
            <a:ext cx="5715000" cy="68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Percepce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děti začínají být citlivé na změny tónu v hlase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reagují na slovo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ne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reagují na nové zvuky (hračky, toustovač apod.) 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942CC65-20D3-2B45-8C44-3C08843B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3217863"/>
            <a:ext cx="5715000" cy="86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Produkce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broukání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počátek žvatlání - nejprve podobné ve všech jazycích (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ba, ba, bi, bi, bu, bu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učí se modulovat hlas, šepot, křik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žvatláním reagují na vnější podněty, učí se žvatláním vyjadřovat svoje potřeby</a:t>
            </a:r>
          </a:p>
          <a:p>
            <a:pPr eaLnBrk="1" hangingPunct="1"/>
            <a:endParaRPr lang="cs-CZ" altLang="cs-CZ" sz="10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extBox 7">
            <a:extLst>
              <a:ext uri="{FF2B5EF4-FFF2-40B4-BE49-F238E27FC236}">
                <a16:creationId xmlns:a16="http://schemas.microsoft.com/office/drawing/2014/main" id="{207A99E6-A41D-F14E-BDEF-D4CF72521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6" y="1852614"/>
            <a:ext cx="3895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800" b="1"/>
              <a:t>4–6 měsíců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88780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6DAD255-AF09-C64A-854A-6AE704875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2916238"/>
            <a:ext cx="5715000" cy="1166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Percepce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dítě reaguje na svoje jméno (měření otáčení hlavy)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rozpoznává názvy známých objektů, podá je, nebo se podívá směrem, kde leží apod.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reaguje např. na výzvy typu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Dej to mamince 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a otázky typu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Víc džusu?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klesá citlivost na hlásky, které do cílového jazyka nepatří, naopak stoupá citlivost na veškeré zvukové jevy cílového jazyka se týkající 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využívá osvojených znalostí o zvukové stránce jazyka k jeho segmentaci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1D0255C-824B-2547-94D7-342B7E736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4197350"/>
            <a:ext cx="5715000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Produkce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žvatlání se mění, objevují se další vokály, další konsonanty, jazykově specifické (okolo 10 měsíců)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vokální žvatlání u neslyšících dětí okolo 10 měsíců ustává, objevuje se manuální žvatlání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snaha komunikovat, zaujmout pozornost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první slova</a:t>
            </a:r>
          </a:p>
        </p:txBody>
      </p:sp>
      <p:sp>
        <p:nvSpPr>
          <p:cNvPr id="23556" name="Title 1">
            <a:extLst>
              <a:ext uri="{FF2B5EF4-FFF2-40B4-BE49-F238E27FC236}">
                <a16:creationId xmlns:a16="http://schemas.microsoft.com/office/drawing/2014/main" id="{27E0CBE6-74E2-804B-93EB-2B4EBA6A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ea typeface="ＭＳ Ｐゴシック" panose="020B0600070205080204" pitchFamily="34" charset="-128"/>
              </a:rPr>
              <a:t>Stádia vývoje</a:t>
            </a:r>
          </a:p>
        </p:txBody>
      </p:sp>
      <p:sp>
        <p:nvSpPr>
          <p:cNvPr id="23557" name="TextBox 6">
            <a:extLst>
              <a:ext uri="{FF2B5EF4-FFF2-40B4-BE49-F238E27FC236}">
                <a16:creationId xmlns:a16="http://schemas.microsoft.com/office/drawing/2014/main" id="{C4BBA6B0-9F90-0246-8BD6-7E09C9ED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6" y="1852614"/>
            <a:ext cx="3895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800" b="1"/>
              <a:t>7–12 měsíců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7442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0A1A542-F948-F34E-8DBD-AA20B1FDA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2222500"/>
            <a:ext cx="5715000" cy="541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Produkce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jednoslovné stádium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slovní zásoba okolo 50 a více slov </a:t>
            </a:r>
          </a:p>
          <a:p>
            <a:pPr eaLnBrk="1" hangingPunct="1"/>
            <a:endParaRPr lang="cs-CZ" altLang="cs-CZ" sz="10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B61E880-D216-1243-9D07-2AC920C5F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4129089"/>
            <a:ext cx="5715000" cy="97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Produkce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první spojování slov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dvouslovné otázky typu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Where ball? 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(Kde míč?),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More chippies?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 (Více hranolek?),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What that? 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(Co tamto?)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mohou tvořit fráze typické pro stádium I, viz níže, jako např.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Birdie go 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(Ptáček jde),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No dogie 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(Žádný pejsek, není pejsek),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More push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 (Víc tlačit)</a:t>
            </a: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id="{8F131F94-1E37-2D4F-A052-12ED5D79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ea typeface="ＭＳ Ｐゴシック" panose="020B0600070205080204" pitchFamily="34" charset="-128"/>
              </a:rPr>
              <a:t>Stádia vývoje</a:t>
            </a:r>
          </a:p>
        </p:txBody>
      </p:sp>
      <p:sp>
        <p:nvSpPr>
          <p:cNvPr id="24581" name="TextBox 6">
            <a:extLst>
              <a:ext uri="{FF2B5EF4-FFF2-40B4-BE49-F238E27FC236}">
                <a16:creationId xmlns:a16="http://schemas.microsoft.com/office/drawing/2014/main" id="{22975C1A-9925-B04E-A4B8-DDD7C7F6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6" y="1852614"/>
            <a:ext cx="3895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800" b="1"/>
              <a:t>1 rok</a:t>
            </a:r>
            <a:endParaRPr lang="cs-CZ" altLang="cs-CZ" sz="1800"/>
          </a:p>
        </p:txBody>
      </p:sp>
      <p:sp>
        <p:nvSpPr>
          <p:cNvPr id="24582" name="TextBox 7">
            <a:extLst>
              <a:ext uri="{FF2B5EF4-FFF2-40B4-BE49-F238E27FC236}">
                <a16:creationId xmlns:a16="http://schemas.microsoft.com/office/drawing/2014/main" id="{158E4E7F-7132-7C4E-8B53-8C34F9335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6" y="3759200"/>
            <a:ext cx="389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800" b="1"/>
              <a:t>1,5 roku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300806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C40691A-4A3C-5D47-96E9-9FFF1D53A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2270126"/>
            <a:ext cx="5715000" cy="1044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Produkce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slovní zásoba okolo 400 slov, začíná prudký nárůst slovní zásoby (tzv. vocabulary spurt)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MLU zde 1,75, stádium I 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děti neprodukují ještě správné věty, dokáží však rozlišit, zda věta je, nebo není správně, na odchylky od běžného úzu jsou velice citlivé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tzv. stádium telegrafické řeči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008ACA7-89FA-1044-A01A-0FDDFADD9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4202113"/>
            <a:ext cx="5715000" cy="118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Produkce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slovní zásoba okolo 900 slov, MLU 2,25, stádium II 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objevují se determinátory, zájmena, -ing formy (průběhový čas) a minulý čas (angličtina), tedy morfologie a funkční slova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přílišná regularizace (overregularization), např. u minulého času anglických sloves -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go 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(jít)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 → goed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 (šel)místo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went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jednoduché věty</a:t>
            </a:r>
          </a:p>
        </p:txBody>
      </p:sp>
      <p:sp>
        <p:nvSpPr>
          <p:cNvPr id="25604" name="Title 1">
            <a:extLst>
              <a:ext uri="{FF2B5EF4-FFF2-40B4-BE49-F238E27FC236}">
                <a16:creationId xmlns:a16="http://schemas.microsoft.com/office/drawing/2014/main" id="{963FCDC9-49C8-9C46-A4F0-0B214978A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ea typeface="ＭＳ Ｐゴシック" panose="020B0600070205080204" pitchFamily="34" charset="-128"/>
              </a:rPr>
              <a:t>Stádia vývoje</a:t>
            </a:r>
          </a:p>
        </p:txBody>
      </p:sp>
      <p:sp>
        <p:nvSpPr>
          <p:cNvPr id="25605" name="TextBox 6">
            <a:extLst>
              <a:ext uri="{FF2B5EF4-FFF2-40B4-BE49-F238E27FC236}">
                <a16:creationId xmlns:a16="http://schemas.microsoft.com/office/drawing/2014/main" id="{3F59B125-2709-CD46-B65D-A0C231F89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6" y="1852614"/>
            <a:ext cx="3895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800" b="1"/>
              <a:t>2 roky</a:t>
            </a:r>
            <a:endParaRPr lang="cs-CZ" altLang="cs-CZ" sz="1800"/>
          </a:p>
        </p:txBody>
      </p:sp>
      <p:sp>
        <p:nvSpPr>
          <p:cNvPr id="25606" name="TextBox 7">
            <a:extLst>
              <a:ext uri="{FF2B5EF4-FFF2-40B4-BE49-F238E27FC236}">
                <a16:creationId xmlns:a16="http://schemas.microsoft.com/office/drawing/2014/main" id="{977ED4B8-F65C-E145-9320-E9810CFAA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6" y="3759200"/>
            <a:ext cx="389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800" b="1"/>
              <a:t>2,5–3 roky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67323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4DB7977-AAFC-524A-9135-D71F20A39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ea typeface="ＭＳ Ｐゴシック" panose="020B0600070205080204" pitchFamily="34" charset="-128"/>
              </a:rPr>
              <a:t>Stádia vývoje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667D818-D631-6543-92B9-256B0084D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2244725"/>
            <a:ext cx="5715000" cy="140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Produkce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slovní zásoba okolo 1200 slov, MLU 2,75, stádium III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objevují se pomocná slovesa, prepozice a další gramatické morfémy 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první syntaktické transformace: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- inverze subjektu a pomocného slovesa (SAI)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Is Daddy mad? 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(Je tatínek šílený?)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- pohyb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wh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-slov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       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Where is he going?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 (Kam jde?) 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eaLnBrk="1" hangingPunct="1"/>
            <a:endParaRPr lang="cs-CZ" altLang="cs-CZ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TextBox 6">
            <a:extLst>
              <a:ext uri="{FF2B5EF4-FFF2-40B4-BE49-F238E27FC236}">
                <a16:creationId xmlns:a16="http://schemas.microsoft.com/office/drawing/2014/main" id="{FB9759E7-A69D-1845-BB00-9CC01733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6" y="1852614"/>
            <a:ext cx="3895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800" b="1"/>
              <a:t>3–3,5 roku</a:t>
            </a:r>
            <a:endParaRPr lang="cs-CZ" altLang="cs-CZ" sz="1800"/>
          </a:p>
        </p:txBody>
      </p:sp>
      <p:sp>
        <p:nvSpPr>
          <p:cNvPr id="26629" name="TextBox 7">
            <a:extLst>
              <a:ext uri="{FF2B5EF4-FFF2-40B4-BE49-F238E27FC236}">
                <a16:creationId xmlns:a16="http://schemas.microsoft.com/office/drawing/2014/main" id="{D1E7C8A3-7A13-7646-82E0-AC3154F1B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6" y="3759200"/>
            <a:ext cx="389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800" b="1"/>
              <a:t>3,5–4 roky</a:t>
            </a:r>
            <a:endParaRPr lang="cs-CZ" altLang="cs-CZ" sz="1800"/>
          </a:p>
        </p:txBody>
      </p:sp>
      <p:sp>
        <p:nvSpPr>
          <p:cNvPr id="26630" name="Rectangle 4">
            <a:extLst>
              <a:ext uri="{FF2B5EF4-FFF2-40B4-BE49-F238E27FC236}">
                <a16:creationId xmlns:a16="http://schemas.microsoft.com/office/drawing/2014/main" id="{264AC559-5641-B546-A415-42E5C311E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3450" y="4324351"/>
            <a:ext cx="5715000" cy="608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Produkce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slovní zásoba okolo 1500 slov, MLU 3,50, stádium IV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objevují se souvětí</a:t>
            </a:r>
          </a:p>
          <a:p>
            <a:pPr eaLnBrk="1" hangingPunct="1"/>
            <a:endParaRPr lang="cs-CZ" altLang="cs-CZ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cs-CZ" altLang="cs-CZ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57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BD9BDA63-253E-E441-B682-1EC108C00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2686050"/>
            <a:ext cx="5715000" cy="78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Produkce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slovní zásoba okolo 1900 slov, MLU 4,0, stádium V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více spojek, časové výrazy typu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před </a:t>
            </a:r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sz="1000" i="1">
                <a:latin typeface="Cambria" panose="02040503050406030204" pitchFamily="18" charset="0"/>
                <a:cs typeface="Times New Roman" panose="02020603050405020304" pitchFamily="18" charset="0"/>
              </a:rPr>
              <a:t>po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vývoj metajazykových schopností, definice slov, opravování vlastních chyb</a:t>
            </a:r>
          </a:p>
          <a:p>
            <a:pPr eaLnBrk="1" hangingPunct="1"/>
            <a:endParaRPr lang="cs-CZ" altLang="cs-C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FBEE4B8B-8ABE-DE4C-99A4-AB336D903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4649788"/>
            <a:ext cx="5715000" cy="1225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000" b="1">
                <a:latin typeface="Cambria" panose="02040503050406030204" pitchFamily="18" charset="0"/>
                <a:cs typeface="Times New Roman" panose="02020603050405020304" pitchFamily="18" charset="0"/>
              </a:rPr>
              <a:t>Produkce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přílišná regularizace se objevuje až do věku 10 let, je však řídká 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pomalý nárůst slovní zásoby 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někteří autoři považují proces akvizice v této době již za téměř zcela ukončený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 Carol Chomsky (1969) dokazuje, že některé struktury si dítě osvojuje až do věku 10 let</a:t>
            </a: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▪ podobně Ladyženskajová (1963) uvádí, že ještě v sedmé třídě někteří žáci neovládají jisté syntaktické vztahy, běžně užívané dospělými (Pačesová, 1979, s. 12)</a:t>
            </a:r>
          </a:p>
          <a:p>
            <a:pPr eaLnBrk="1" hangingPunct="1"/>
            <a:endParaRPr lang="cs-CZ" altLang="cs-CZ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cs-CZ" altLang="cs-CZ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z="100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cs-CZ" altLang="cs-CZ" sz="10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7">
            <a:extLst>
              <a:ext uri="{FF2B5EF4-FFF2-40B4-BE49-F238E27FC236}">
                <a16:creationId xmlns:a16="http://schemas.microsoft.com/office/drawing/2014/main" id="{E5936720-DF1E-1141-AEBD-F32BD682A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6" y="2222500"/>
            <a:ext cx="3895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800" b="1"/>
              <a:t>4–5 let</a:t>
            </a:r>
            <a:endParaRPr lang="cs-CZ" altLang="cs-CZ" sz="1800"/>
          </a:p>
        </p:txBody>
      </p:sp>
      <p:sp>
        <p:nvSpPr>
          <p:cNvPr id="27653" name="TextBox 8">
            <a:extLst>
              <a:ext uri="{FF2B5EF4-FFF2-40B4-BE49-F238E27FC236}">
                <a16:creationId xmlns:a16="http://schemas.microsoft.com/office/drawing/2014/main" id="{B4612B93-1284-8049-A4AF-C4170C952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6" y="4129089"/>
            <a:ext cx="3895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cs-CZ" altLang="cs-CZ" sz="1800" b="1"/>
              <a:t>od 5 let</a:t>
            </a:r>
            <a:endParaRPr lang="cs-CZ" altLang="cs-CZ" sz="1800"/>
          </a:p>
        </p:txBody>
      </p:sp>
      <p:sp>
        <p:nvSpPr>
          <p:cNvPr id="27654" name="Title 1">
            <a:extLst>
              <a:ext uri="{FF2B5EF4-FFF2-40B4-BE49-F238E27FC236}">
                <a16:creationId xmlns:a16="http://schemas.microsoft.com/office/drawing/2014/main" id="{F172044C-1B6A-824E-B58F-095AFB8D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>
                <a:ea typeface="ＭＳ Ｐゴシック" panose="020B0600070205080204" pitchFamily="34" charset="-128"/>
              </a:rPr>
              <a:t>Stádia vývoje</a:t>
            </a:r>
          </a:p>
        </p:txBody>
      </p:sp>
    </p:spTree>
    <p:extLst>
      <p:ext uri="{BB962C8B-B14F-4D97-AF65-F5344CB8AC3E}">
        <p14:creationId xmlns:p14="http://schemas.microsoft.com/office/powerpoint/2010/main" val="169583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D91445-D663-7247-BC2E-5CB29861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Zrození slova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EA517F-1266-7744-BBED-CCAE343C4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"/>
              </a:rPr>
              <a:t>4.50</a:t>
            </a:r>
          </a:p>
          <a:p>
            <a:pPr marL="0" indent="0">
              <a:buNone/>
            </a:pPr>
            <a:endParaRPr lang="cs-CZ" dirty="0">
              <a:hlinkClick r:id=""/>
            </a:endParaRPr>
          </a:p>
          <a:p>
            <a:pPr marL="0" indent="0">
              <a:buNone/>
            </a:pPr>
            <a:r>
              <a:rPr lang="cs-CZ" dirty="0">
                <a:hlinkClick r:id=""/>
              </a:rPr>
              <a:t>https://www.youtube.com/watch?v=RE4ce4mexrU&amp;t=299s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672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3DAA-54D8-AF4D-AAFE-6E7DE365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>
                <a:solidFill>
                  <a:srgbClr val="17375E"/>
                </a:solidFill>
                <a:ea typeface="ＭＳ Ｐゴシック" panose="020B0600070205080204" pitchFamily="34" charset="-128"/>
              </a:rPr>
              <a:t>Čeština jako L1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25191-4234-0C43-85E6-6189F6892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2400" b="1" dirty="0">
                <a:ea typeface="ＭＳ Ｐゴシック" panose="020B0600070205080204" pitchFamily="34" charset="-128"/>
              </a:rPr>
              <a:t>Smolík, Seidlová Málková (2014) </a:t>
            </a:r>
            <a:r>
              <a:rPr lang="cs-CZ" altLang="cs-CZ" sz="2400" dirty="0">
                <a:ea typeface="ＭＳ Ｐゴシック" panose="020B0600070205080204" pitchFamily="34" charset="-128"/>
              </a:rPr>
              <a:t>– velmi obecné, data k češtině chybí</a:t>
            </a:r>
          </a:p>
          <a:p>
            <a:pPr marL="0" indent="0">
              <a:buNone/>
            </a:pPr>
            <a:endParaRPr lang="cs-CZ" altLang="cs-CZ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cs-CZ" altLang="cs-CZ" sz="2400" b="1" dirty="0" err="1">
                <a:ea typeface="ＭＳ Ｐゴシック" panose="020B0600070205080204" pitchFamily="34" charset="-128"/>
              </a:rPr>
              <a:t>Saicová</a:t>
            </a:r>
            <a:r>
              <a:rPr lang="cs-CZ" altLang="cs-CZ" sz="2400" b="1" dirty="0">
                <a:ea typeface="ＭＳ Ｐゴシック" panose="020B0600070205080204" pitchFamily="34" charset="-128"/>
              </a:rPr>
              <a:t> Římalová (2013) </a:t>
            </a:r>
            <a:r>
              <a:rPr lang="cs-CZ" altLang="cs-CZ" sz="2400" dirty="0">
                <a:ea typeface="ＭＳ Ｐゴシック" panose="020B0600070205080204" pitchFamily="34" charset="-128"/>
              </a:rPr>
              <a:t>– pouze jednoslovné stádium vývoje, konkrétní jazyková data</a:t>
            </a:r>
          </a:p>
          <a:p>
            <a:pPr marL="0" indent="0">
              <a:buNone/>
            </a:pPr>
            <a:endParaRPr lang="cs-CZ" altLang="cs-CZ" sz="2400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cs-CZ" altLang="cs-CZ" sz="2400" b="1" dirty="0">
                <a:ea typeface="ＭＳ Ｐゴシック" panose="020B0600070205080204" pitchFamily="34" charset="-128"/>
              </a:rPr>
              <a:t>Průcha (2011)</a:t>
            </a:r>
            <a:r>
              <a:rPr lang="cs-CZ" altLang="cs-CZ" sz="2400" dirty="0">
                <a:ea typeface="ＭＳ Ｐゴシック" panose="020B0600070205080204" pitchFamily="34" charset="-128"/>
              </a:rPr>
              <a:t> – vývojová psycholingvistika, velmi obecné, data k češtině chybí</a:t>
            </a:r>
          </a:p>
          <a:p>
            <a:pPr marL="0" indent="0"/>
            <a:endParaRPr lang="cs-CZ" altLang="cs-CZ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cs-CZ" altLang="cs-CZ" sz="2400" b="1" dirty="0">
                <a:ea typeface="ＭＳ Ｐゴシック" panose="020B0600070205080204" pitchFamily="34" charset="-128"/>
              </a:rPr>
              <a:t>Karl </a:t>
            </a:r>
            <a:r>
              <a:rPr lang="cs-CZ" altLang="cs-CZ" sz="2400" b="1" dirty="0" err="1">
                <a:ea typeface="ＭＳ Ｐゴシック" panose="020B0600070205080204" pitchFamily="34" charset="-128"/>
              </a:rPr>
              <a:t>Ohnesorg</a:t>
            </a:r>
            <a:r>
              <a:rPr lang="cs-CZ" altLang="cs-CZ" sz="2400" b="1" dirty="0">
                <a:ea typeface="ＭＳ Ｐゴシック" panose="020B0600070205080204" pitchFamily="34" charset="-128"/>
              </a:rPr>
              <a:t> </a:t>
            </a:r>
            <a:r>
              <a:rPr lang="en-US" altLang="cs-CZ" sz="2400" dirty="0">
                <a:ea typeface="ＭＳ Ｐゴシック" panose="020B0600070205080204" pitchFamily="34" charset="-128"/>
              </a:rPr>
              <a:t>–</a:t>
            </a:r>
            <a:r>
              <a:rPr lang="cs-CZ" altLang="cs-CZ" sz="2400" dirty="0">
                <a:ea typeface="ＭＳ Ｐゴシック" panose="020B0600070205080204" pitchFamily="34" charset="-128"/>
              </a:rPr>
              <a:t> fonetické studie</a:t>
            </a:r>
          </a:p>
          <a:p>
            <a:pPr marL="0" indent="0">
              <a:buNone/>
            </a:pPr>
            <a:r>
              <a:rPr lang="cs-CZ" altLang="cs-CZ" sz="2400" b="1" dirty="0">
                <a:ea typeface="ＭＳ Ｐゴシック" panose="020B0600070205080204" pitchFamily="34" charset="-128"/>
              </a:rPr>
              <a:t>Marie Krčmová </a:t>
            </a:r>
            <a:r>
              <a:rPr lang="en-US" altLang="cs-CZ" sz="2400" dirty="0">
                <a:ea typeface="ＭＳ Ｐゴシック" panose="020B0600070205080204" pitchFamily="34" charset="-128"/>
              </a:rPr>
              <a:t>–</a:t>
            </a:r>
            <a:r>
              <a:rPr lang="cs-CZ" altLang="cs-CZ" sz="2400" dirty="0">
                <a:ea typeface="ＭＳ Ｐゴシック" panose="020B0600070205080204" pitchFamily="34" charset="-128"/>
              </a:rPr>
              <a:t> vedení učitelů MŠ</a:t>
            </a:r>
          </a:p>
          <a:p>
            <a:pPr marL="0" indent="0"/>
            <a:endParaRPr lang="en-US" altLang="cs-CZ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237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6753B5-D677-CB4F-992E-ACE9F68A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C0AC9E-C10D-3D41-B83F-4A5B5BDDF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Osvojování jazyka jako disciplína</a:t>
            </a:r>
          </a:p>
          <a:p>
            <a:r>
              <a:rPr lang="cs-CZ" dirty="0"/>
              <a:t>Nativismus vs. funkcionalismus</a:t>
            </a:r>
          </a:p>
          <a:p>
            <a:r>
              <a:rPr lang="cs-CZ" dirty="0"/>
              <a:t>Osvojování jazyka – charakteristika základních rysů a období</a:t>
            </a:r>
          </a:p>
          <a:p>
            <a:r>
              <a:rPr lang="cs-CZ" dirty="0"/>
              <a:t>Osvojování jazyka u vícejazyčných mluvčích</a:t>
            </a:r>
          </a:p>
          <a:p>
            <a:r>
              <a:rPr lang="cs-CZ" dirty="0"/>
              <a:t>Implikace poznatků pro výukovou praxi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61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2DB4A13-4F53-AE43-A9F2-15E4B010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>
                <a:solidFill>
                  <a:srgbClr val="17375E"/>
                </a:solidFill>
                <a:ea typeface="ＭＳ Ｐゴシック" panose="020B0600070205080204" pitchFamily="34" charset="-128"/>
              </a:rPr>
              <a:t>Pačesová (1979)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BA0EFCEC-A1E6-E94B-8107-8BB968D17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600">
                <a:ea typeface="ＭＳ Ｐゴシック" panose="020B0600070205080204" pitchFamily="34" charset="-128"/>
              </a:rPr>
              <a:t>vágnost jazykového pojmenování</a:t>
            </a:r>
          </a:p>
          <a:p>
            <a:r>
              <a:rPr lang="cs-CZ" altLang="cs-CZ" sz="1600">
                <a:ea typeface="ＭＳ Ｐゴシック" panose="020B0600070205080204" pitchFamily="34" charset="-128"/>
              </a:rPr>
              <a:t>„novátorské</a:t>
            </a:r>
            <a:r>
              <a:rPr lang="cs-CZ" altLang="en-US" sz="1600">
                <a:ea typeface="ＭＳ Ｐゴシック" panose="020B0600070205080204" pitchFamily="34" charset="-128"/>
              </a:rPr>
              <a:t>“</a:t>
            </a:r>
            <a:r>
              <a:rPr lang="cs-CZ" altLang="cs-CZ" sz="1600">
                <a:ea typeface="ＭＳ Ｐゴシック" panose="020B0600070205080204" pitchFamily="34" charset="-128"/>
              </a:rPr>
              <a:t> derivace: </a:t>
            </a:r>
            <a:r>
              <a:rPr lang="cs-CZ" altLang="cs-CZ" sz="1600" i="1">
                <a:ea typeface="ＭＳ Ｐゴシック" panose="020B0600070205080204" pitchFamily="34" charset="-128"/>
              </a:rPr>
              <a:t>vokalhotkovat, Už ho nebacej, on se zhodnější</a:t>
            </a:r>
            <a:r>
              <a:rPr lang="cs-CZ" altLang="cs-CZ" sz="1600">
                <a:ea typeface="ＭＳ Ｐゴシック" panose="020B0600070205080204" pitchFamily="34" charset="-128"/>
              </a:rPr>
              <a:t>. </a:t>
            </a:r>
          </a:p>
          <a:p>
            <a:r>
              <a:rPr lang="cs-CZ" altLang="cs-CZ" sz="1600">
                <a:ea typeface="ＭＳ Ｐゴシック" panose="020B0600070205080204" pitchFamily="34" charset="-128"/>
              </a:rPr>
              <a:t>pádový systém: počátek - singulár, pravidelnost  (</a:t>
            </a:r>
            <a:r>
              <a:rPr lang="cs-CZ" altLang="cs-CZ" sz="1600" i="1">
                <a:ea typeface="ＭＳ Ｐゴシック" panose="020B0600070205080204" pitchFamily="34" charset="-128"/>
              </a:rPr>
              <a:t>brouky, koberci</a:t>
            </a:r>
            <a:r>
              <a:rPr lang="cs-CZ" altLang="cs-CZ" sz="1600">
                <a:ea typeface="ＭＳ Ｐゴシック" panose="020B0600070205080204" pitchFamily="34" charset="-128"/>
              </a:rPr>
              <a:t>), dotváření chybějících tvarů (</a:t>
            </a:r>
            <a:r>
              <a:rPr lang="cs-CZ" altLang="cs-CZ" sz="1600" i="1">
                <a:ea typeface="ＭＳ Ｐゴシック" panose="020B0600070205080204" pitchFamily="34" charset="-128"/>
              </a:rPr>
              <a:t>teplák, dveř</a:t>
            </a:r>
            <a:r>
              <a:rPr lang="cs-CZ" altLang="cs-CZ" sz="1600">
                <a:ea typeface="ＭＳ Ｐゴシック" panose="020B0600070205080204" pitchFamily="34" charset="-128"/>
              </a:rPr>
              <a:t>)</a:t>
            </a:r>
          </a:p>
          <a:p>
            <a:r>
              <a:rPr lang="cs-CZ" altLang="cs-CZ" sz="1600">
                <a:ea typeface="ＭＳ Ｐゴシック" panose="020B0600070205080204" pitchFamily="34" charset="-128"/>
              </a:rPr>
              <a:t>kolísání rodu: </a:t>
            </a:r>
            <a:r>
              <a:rPr lang="cs-CZ" altLang="cs-CZ" sz="1600" i="1">
                <a:ea typeface="ＭＳ Ｐゴシック" panose="020B0600070205080204" pitchFamily="34" charset="-128"/>
              </a:rPr>
              <a:t>Honzík papala</a:t>
            </a:r>
            <a:endParaRPr lang="cs-CZ" altLang="cs-CZ" sz="1600">
              <a:ea typeface="ＭＳ Ｐゴシック" panose="020B0600070205080204" pitchFamily="34" charset="-128"/>
            </a:endParaRPr>
          </a:p>
          <a:p>
            <a:r>
              <a:rPr lang="cs-CZ" altLang="cs-CZ" sz="1600">
                <a:ea typeface="ＭＳ Ｐゴシック" panose="020B0600070205080204" pitchFamily="34" charset="-128"/>
              </a:rPr>
              <a:t>pády: nominativ sg. a pl., akuzativ, genitiv, dativ, vokativ, lokál, instrumentál</a:t>
            </a:r>
          </a:p>
          <a:p>
            <a:r>
              <a:rPr lang="cs-CZ" altLang="cs-CZ" sz="1600">
                <a:ea typeface="ＭＳ Ｐゴシック" panose="020B0600070205080204" pitchFamily="34" charset="-128"/>
              </a:rPr>
              <a:t>předložky: nejprve chybí (dítě užívá juxtapozici: </a:t>
            </a:r>
            <a:r>
              <a:rPr lang="cs-CZ" altLang="cs-CZ" sz="1600" i="1">
                <a:ea typeface="ＭＳ Ｐゴシック" panose="020B0600070205080204" pitchFamily="34" charset="-128"/>
              </a:rPr>
              <a:t>miminko kočárek, miminko kočárku, miminko v kočárku</a:t>
            </a:r>
            <a:r>
              <a:rPr lang="cs-CZ" altLang="cs-CZ" sz="1600">
                <a:ea typeface="ＭＳ Ｐゴシック" panose="020B0600070205080204" pitchFamily="34" charset="-128"/>
              </a:rPr>
              <a:t>), primární je ale </a:t>
            </a:r>
            <a:r>
              <a:rPr lang="cs-CZ" altLang="cs-CZ" sz="1600" b="1">
                <a:ea typeface="ＭＳ Ｐゴシック" panose="020B0600070205080204" pitchFamily="34" charset="-128"/>
              </a:rPr>
              <a:t>směr (do, z, o)</a:t>
            </a:r>
            <a:r>
              <a:rPr lang="cs-CZ" altLang="cs-CZ" sz="1600">
                <a:ea typeface="ＭＳ Ｐゴシック" panose="020B0600070205080204" pitchFamily="34" charset="-128"/>
              </a:rPr>
              <a:t>, předložka s je často vynechávána – výrazná koncovka instrumentálu (</a:t>
            </a:r>
            <a:r>
              <a:rPr lang="cs-CZ" altLang="cs-CZ" sz="1600" i="1">
                <a:ea typeface="ＭＳ Ｐゴシック" panose="020B0600070205080204" pitchFamily="34" charset="-128"/>
              </a:rPr>
              <a:t>chlebíček máslíčkem, polivečka nudličkama</a:t>
            </a:r>
            <a:r>
              <a:rPr lang="cs-CZ" altLang="cs-CZ" sz="1600">
                <a:ea typeface="ＭＳ Ｐゴシック" panose="020B0600070205080204" pitchFamily="34" charset="-128"/>
              </a:rPr>
              <a:t>)</a:t>
            </a:r>
          </a:p>
          <a:p>
            <a:r>
              <a:rPr lang="cs-CZ" altLang="cs-CZ" sz="1600">
                <a:ea typeface="ＭＳ Ｐゴシック" panose="020B0600070205080204" pitchFamily="34" charset="-128"/>
              </a:rPr>
              <a:t>slovesa: infinitiv – má spoustu funkcí, jako první se v indikativu prézentu objevuje 3. osoba, relativně  brzy se objevuje imperativ (ale pozor, tvary jako např. </a:t>
            </a:r>
            <a:r>
              <a:rPr lang="cs-CZ" altLang="cs-CZ" sz="1600" i="1">
                <a:ea typeface="ＭＳ Ｐゴシック" panose="020B0600070205080204" pitchFamily="34" charset="-128"/>
              </a:rPr>
              <a:t>lehnite, uteknite</a:t>
            </a:r>
            <a:r>
              <a:rPr lang="cs-CZ" altLang="cs-CZ" sz="1600">
                <a:ea typeface="ＭＳ Ｐゴシック" panose="020B0600070205080204" pitchFamily="34" charset="-128"/>
              </a:rPr>
              <a:t> apod.) a kondicionál </a:t>
            </a:r>
          </a:p>
          <a:p>
            <a:r>
              <a:rPr lang="cs-CZ" altLang="cs-CZ" sz="1600">
                <a:ea typeface="ＭＳ Ｐゴシック" panose="020B0600070205080204" pitchFamily="34" charset="-128"/>
              </a:rPr>
              <a:t>čas přítomný, čas minulý, futurum</a:t>
            </a:r>
          </a:p>
          <a:p>
            <a:r>
              <a:rPr lang="cs-CZ" altLang="cs-CZ" sz="1600">
                <a:ea typeface="ＭＳ Ｐゴシック" panose="020B0600070205080204" pitchFamily="34" charset="-128"/>
              </a:rPr>
              <a:t>vid: nejprve slovesa nedokonavá, pak dokonavá (novotvary: </a:t>
            </a:r>
            <a:r>
              <a:rPr lang="cs-CZ" altLang="cs-CZ" sz="1600" i="1">
                <a:ea typeface="ＭＳ Ｐゴシック" panose="020B0600070205080204" pitchFamily="34" charset="-128"/>
              </a:rPr>
              <a:t>spinkout, vysypnout, dozpívnout</a:t>
            </a:r>
            <a:r>
              <a:rPr lang="cs-CZ" altLang="cs-CZ" sz="1600">
                <a:ea typeface="ＭＳ Ｐゴシック" panose="020B0600070205080204" pitchFamily="34" charset="-128"/>
              </a:rPr>
              <a:t>)</a:t>
            </a:r>
          </a:p>
          <a:p>
            <a:endParaRPr lang="en-US" altLang="cs-CZ" sz="16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6416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D7FE3-F3A9-9548-B47D-B9228F52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DF594F-863B-5C43-9311-707ED9221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ACDE6C9-2EA8-B148-81DE-1B727B64C4FF}"/>
              </a:ext>
            </a:extLst>
          </p:cNvPr>
          <p:cNvSpPr/>
          <p:nvPr/>
        </p:nvSpPr>
        <p:spPr>
          <a:xfrm>
            <a:off x="1414130" y="839973"/>
            <a:ext cx="772987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ea typeface="ＭＳ Ｐゴシック" panose="020B0600070205080204" pitchFamily="34" charset="-128"/>
              </a:rPr>
              <a:t> Porozumění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a typeface="ＭＳ Ｐゴシック" panose="020B0600070205080204" pitchFamily="34" charset="-128"/>
              </a:rPr>
              <a:t>	- dítě (věk 1, 1, 17) „Kde máš očka?</a:t>
            </a:r>
            <a:r>
              <a:rPr lang="cs-CZ" altLang="en-US" dirty="0">
                <a:ea typeface="ＭＳ Ｐゴシック" panose="020B0600070205080204" pitchFamily="34" charset="-128"/>
              </a:rPr>
              <a:t>“</a:t>
            </a:r>
            <a:r>
              <a:rPr lang="cs-CZ" altLang="cs-CZ" dirty="0">
                <a:ea typeface="ＭＳ Ｐゴシック" panose="020B0600070205080204" pitchFamily="34" charset="-128"/>
              </a:rPr>
              <a:t> – Správně ukáže. Dítě (věk 1, 1, 21) „Jak dělá auto?</a:t>
            </a:r>
            <a:r>
              <a:rPr lang="cs-CZ" altLang="en-US" dirty="0">
                <a:ea typeface="ＭＳ Ｐゴシック" panose="020B0600070205080204" pitchFamily="34" charset="-128"/>
              </a:rPr>
              <a:t>“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Tů</a:t>
            </a:r>
            <a:r>
              <a:rPr lang="cs-CZ" altLang="cs-CZ" dirty="0">
                <a:ea typeface="ＭＳ Ｐゴシック" panose="020B0600070205080204" pitchFamily="34" charset="-128"/>
              </a:rPr>
              <a:t>. Dítě (věk 1, 2, 14) „Dej mi políbit ručičku</a:t>
            </a:r>
            <a:r>
              <a:rPr lang="cs-CZ" altLang="en-US" dirty="0">
                <a:ea typeface="ＭＳ Ｐゴシック" panose="020B0600070205080204" pitchFamily="34" charset="-128"/>
              </a:rPr>
              <a:t>“</a:t>
            </a:r>
            <a:r>
              <a:rPr lang="cs-CZ" altLang="cs-CZ" dirty="0">
                <a:ea typeface="ＭＳ Ｐゴシック" panose="020B0600070205080204" pitchFamily="34" charset="-128"/>
              </a:rPr>
              <a:t> – Podá. „A dej mi tu druhou</a:t>
            </a:r>
            <a:r>
              <a:rPr lang="cs-CZ" altLang="en-US" dirty="0">
                <a:ea typeface="ＭＳ Ｐゴシック" panose="020B0600070205080204" pitchFamily="34" charset="-128"/>
              </a:rPr>
              <a:t>“</a:t>
            </a:r>
            <a:r>
              <a:rPr lang="cs-CZ" altLang="cs-CZ" dirty="0">
                <a:ea typeface="ＭＳ Ｐゴシック" panose="020B0600070205080204" pitchFamily="34" charset="-128"/>
              </a:rPr>
              <a:t> – Podá. (</a:t>
            </a:r>
            <a:r>
              <a:rPr lang="cs-CZ" altLang="cs-CZ" dirty="0" err="1">
                <a:ea typeface="ＭＳ Ｐゴシック" panose="020B0600070205080204" pitchFamily="34" charset="-128"/>
              </a:rPr>
              <a:t>Ohnesorg</a:t>
            </a:r>
            <a:r>
              <a:rPr lang="cs-CZ" altLang="cs-CZ" dirty="0">
                <a:ea typeface="ＭＳ Ｐゴシック" panose="020B0600070205080204" pitchFamily="34" charset="-128"/>
              </a:rPr>
              <a:t>, 1948)</a:t>
            </a:r>
          </a:p>
          <a:p>
            <a:pPr>
              <a:lnSpc>
                <a:spcPct val="90000"/>
              </a:lnSpc>
            </a:pPr>
            <a:endParaRPr lang="cs-CZ" altLang="cs-CZ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ea typeface="ＭＳ Ｐゴシック" panose="020B0600070205080204" pitchFamily="34" charset="-128"/>
              </a:rPr>
              <a:t> Produkce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a typeface="ＭＳ Ｐゴシック" panose="020B0600070205080204" pitchFamily="34" charset="-128"/>
              </a:rPr>
              <a:t>	- </a:t>
            </a:r>
            <a:r>
              <a:rPr lang="cs-CZ" altLang="cs-CZ" i="1" dirty="0">
                <a:ea typeface="ＭＳ Ｐゴシック" panose="020B0600070205080204" pitchFamily="34" charset="-128"/>
              </a:rPr>
              <a:t>auto</a:t>
            </a:r>
            <a:r>
              <a:rPr lang="cs-CZ" altLang="cs-CZ" dirty="0">
                <a:ea typeface="ＭＳ Ｐゴシック" panose="020B0600070205080204" pitchFamily="34" charset="-128"/>
              </a:rPr>
              <a:t> a </a:t>
            </a:r>
            <a:r>
              <a:rPr lang="cs-CZ" altLang="cs-CZ" i="1" dirty="0">
                <a:ea typeface="ＭＳ Ｐゴシック" panose="020B0600070205080204" pitchFamily="34" charset="-128"/>
              </a:rPr>
              <a:t>haf</a:t>
            </a:r>
            <a:r>
              <a:rPr lang="cs-CZ" altLang="cs-CZ" dirty="0">
                <a:ea typeface="ＭＳ Ｐゴシック" panose="020B0600070205080204" pitchFamily="34" charset="-128"/>
              </a:rPr>
              <a:t> (1, 20-21), </a:t>
            </a:r>
            <a:r>
              <a:rPr lang="cs-CZ" altLang="cs-CZ" i="1" dirty="0">
                <a:ea typeface="ＭＳ Ｐゴシック" panose="020B0600070205080204" pitchFamily="34" charset="-128"/>
              </a:rPr>
              <a:t>auto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hů</a:t>
            </a:r>
            <a:r>
              <a:rPr lang="cs-CZ" altLang="cs-CZ" dirty="0">
                <a:ea typeface="ＭＳ Ｐゴシック" panose="020B0600070205080204" pitchFamily="34" charset="-128"/>
              </a:rPr>
              <a:t> (1, 1, 0), </a:t>
            </a:r>
            <a:r>
              <a:rPr lang="cs-CZ" altLang="cs-CZ" i="1" dirty="0">
                <a:ea typeface="ＭＳ Ｐゴシック" panose="020B0600070205080204" pitchFamily="34" charset="-128"/>
              </a:rPr>
              <a:t>auto dědě</a:t>
            </a:r>
            <a:r>
              <a:rPr lang="cs-CZ" altLang="cs-CZ" dirty="0">
                <a:ea typeface="ＭＳ Ｐゴシック" panose="020B0600070205080204" pitchFamily="34" charset="-128"/>
              </a:rPr>
              <a:t> (1, 1, 4) /auto jede/ (</a:t>
            </a:r>
            <a:r>
              <a:rPr lang="cs-CZ" altLang="cs-CZ" dirty="0" err="1">
                <a:ea typeface="ＭＳ Ｐゴシック" panose="020B0600070205080204" pitchFamily="34" charset="-128"/>
              </a:rPr>
              <a:t>Ohnesorg</a:t>
            </a:r>
            <a:r>
              <a:rPr lang="cs-CZ" altLang="cs-CZ" dirty="0">
                <a:ea typeface="ＭＳ Ｐゴシック" panose="020B0600070205080204" pitchFamily="34" charset="-128"/>
              </a:rPr>
              <a:t>, 1948),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nišku</a:t>
            </a:r>
            <a:r>
              <a:rPr lang="cs-CZ" altLang="cs-CZ" dirty="0">
                <a:ea typeface="ＭＳ Ｐゴシック" panose="020B0600070205080204" pitchFamily="34" charset="-128"/>
              </a:rPr>
              <a:t> (1, 5, 28),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plstičkama</a:t>
            </a:r>
            <a:r>
              <a:rPr lang="cs-CZ" altLang="cs-CZ" dirty="0">
                <a:ea typeface="ＭＳ Ｐゴシック" panose="020B0600070205080204" pitchFamily="34" charset="-128"/>
              </a:rPr>
              <a:t> (1, 7, 12),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žibičkova</a:t>
            </a:r>
            <a:r>
              <a:rPr lang="cs-CZ" altLang="cs-CZ" dirty="0">
                <a:ea typeface="ＭＳ Ｐゴシック" panose="020B0600070205080204" pitchFamily="34" charset="-128"/>
              </a:rPr>
              <a:t> (1, 9, 3),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kočkovi</a:t>
            </a:r>
            <a:r>
              <a:rPr lang="cs-CZ" altLang="cs-CZ" dirty="0">
                <a:ea typeface="ＭＳ Ｐゴシック" panose="020B0600070205080204" pitchFamily="34" charset="-128"/>
              </a:rPr>
              <a:t> (1, 10, 0), </a:t>
            </a:r>
            <a:r>
              <a:rPr lang="cs-CZ" altLang="cs-CZ" i="1" dirty="0">
                <a:ea typeface="ＭＳ Ｐゴシック" panose="020B0600070205080204" pitchFamily="34" charset="-128"/>
              </a:rPr>
              <a:t>hapalo</a:t>
            </a:r>
            <a:r>
              <a:rPr lang="cs-CZ" altLang="cs-CZ" dirty="0">
                <a:ea typeface="ＭＳ Ｐゴシック" panose="020B0600070205080204" pitchFamily="34" charset="-128"/>
              </a:rPr>
              <a:t>, </a:t>
            </a:r>
            <a:r>
              <a:rPr lang="cs-CZ" altLang="cs-CZ" i="1" dirty="0">
                <a:ea typeface="ＭＳ Ｐゴシック" panose="020B0600070205080204" pitchFamily="34" charset="-128"/>
              </a:rPr>
              <a:t>hapal</a:t>
            </a:r>
            <a:r>
              <a:rPr lang="cs-CZ" altLang="cs-CZ" dirty="0">
                <a:ea typeface="ＭＳ Ｐゴシック" panose="020B0600070205080204" pitchFamily="34" charset="-128"/>
              </a:rPr>
              <a:t> (1, 5, 1),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papaji</a:t>
            </a:r>
            <a:r>
              <a:rPr lang="cs-CZ" altLang="cs-CZ" dirty="0">
                <a:ea typeface="ＭＳ Ｐゴシック" panose="020B0600070205080204" pitchFamily="34" charset="-128"/>
              </a:rPr>
              <a:t> (1, 5, 1),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toji</a:t>
            </a:r>
            <a:r>
              <a:rPr lang="cs-CZ" altLang="cs-CZ" i="1" dirty="0">
                <a:ea typeface="ＭＳ Ｐゴシック" panose="020B0600070205080204" pitchFamily="34" charset="-128"/>
              </a:rPr>
              <a:t> to</a:t>
            </a:r>
            <a:r>
              <a:rPr lang="cs-CZ" altLang="cs-CZ" dirty="0">
                <a:ea typeface="ＭＳ Ｐゴシック" panose="020B0600070205080204" pitchFamily="34" charset="-128"/>
              </a:rPr>
              <a:t> (1, 5, 1), </a:t>
            </a:r>
            <a:r>
              <a:rPr lang="cs-CZ" altLang="cs-CZ" i="1" dirty="0">
                <a:ea typeface="ＭＳ Ｐゴシック" panose="020B0600070205080204" pitchFamily="34" charset="-128"/>
              </a:rPr>
              <a:t>papali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sme</a:t>
            </a:r>
            <a:r>
              <a:rPr lang="cs-CZ" altLang="cs-CZ" dirty="0">
                <a:ea typeface="ＭＳ Ｐゴシック" panose="020B0600070205080204" pitchFamily="34" charset="-128"/>
              </a:rPr>
              <a:t> (1, 5, 1), </a:t>
            </a:r>
            <a:r>
              <a:rPr lang="cs-CZ" altLang="cs-CZ" i="1" dirty="0">
                <a:ea typeface="ＭＳ Ｐゴシック" panose="020B0600070205080204" pitchFamily="34" charset="-128"/>
              </a:rPr>
              <a:t>koza mé</a:t>
            </a:r>
            <a:r>
              <a:rPr lang="cs-CZ" altLang="cs-CZ" dirty="0">
                <a:ea typeface="ＭＳ Ｐゴシック" panose="020B0600070205080204" pitchFamily="34" charset="-128"/>
              </a:rPr>
              <a:t> (1, 5, 21), </a:t>
            </a:r>
            <a:r>
              <a:rPr lang="cs-CZ" altLang="cs-CZ" i="1" dirty="0">
                <a:ea typeface="ＭＳ Ｐゴシック" panose="020B0600070205080204" pitchFamily="34" charset="-128"/>
              </a:rPr>
              <a:t>do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vokna</a:t>
            </a:r>
            <a:r>
              <a:rPr lang="cs-CZ" altLang="cs-CZ" dirty="0">
                <a:ea typeface="ＭＳ Ｐゴシック" panose="020B0600070205080204" pitchFamily="34" charset="-128"/>
              </a:rPr>
              <a:t> (1, 7, 31), </a:t>
            </a:r>
            <a:r>
              <a:rPr lang="cs-CZ" altLang="cs-CZ" i="1" dirty="0">
                <a:ea typeface="ＭＳ Ｐゴシック" panose="020B0600070205080204" pitchFamily="34" charset="-128"/>
              </a:rPr>
              <a:t>lopatka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pisečkova</a:t>
            </a:r>
            <a:r>
              <a:rPr lang="cs-CZ" altLang="cs-CZ" dirty="0">
                <a:ea typeface="ＭＳ Ｐゴシック" panose="020B0600070205080204" pitchFamily="34" charset="-128"/>
              </a:rPr>
              <a:t> (1, 9, 13),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pocem</a:t>
            </a:r>
            <a:r>
              <a:rPr lang="cs-CZ" altLang="cs-CZ" dirty="0">
                <a:ea typeface="ＭＳ Ｐゴシック" panose="020B0600070205080204" pitchFamily="34" charset="-128"/>
              </a:rPr>
              <a:t>,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ďipič</a:t>
            </a:r>
            <a:r>
              <a:rPr lang="cs-CZ" altLang="cs-CZ" dirty="0">
                <a:ea typeface="ＭＳ Ｐゴシック" panose="020B0600070205080204" pitchFamily="34" charset="-128"/>
              </a:rPr>
              <a:t> (1, 6, 3), </a:t>
            </a:r>
            <a:r>
              <a:rPr lang="cs-CZ" altLang="cs-CZ" i="1" dirty="0">
                <a:ea typeface="ＭＳ Ｐゴシック" panose="020B0600070205080204" pitchFamily="34" charset="-128"/>
              </a:rPr>
              <a:t>fouknu neboli</a:t>
            </a:r>
            <a:r>
              <a:rPr lang="cs-CZ" altLang="cs-CZ" dirty="0">
                <a:ea typeface="ＭＳ Ｐゴシック" panose="020B0600070205080204" pitchFamily="34" charset="-128"/>
              </a:rPr>
              <a:t> (1, 11, 3) (Pačesová, 1968), </a:t>
            </a:r>
            <a:r>
              <a:rPr lang="cs-CZ" altLang="cs-CZ" i="1" dirty="0">
                <a:ea typeface="ＭＳ Ｐゴシック" panose="020B0600070205080204" pitchFamily="34" charset="-128"/>
              </a:rPr>
              <a:t>ponožky nandat</a:t>
            </a:r>
            <a:r>
              <a:rPr lang="cs-CZ" altLang="cs-CZ" dirty="0">
                <a:ea typeface="ＭＳ Ｐゴシック" panose="020B0600070205080204" pitchFamily="34" charset="-128"/>
              </a:rPr>
              <a:t> (1, 11) (Smolík, 2002), </a:t>
            </a:r>
            <a:r>
              <a:rPr lang="cs-CZ" altLang="cs-CZ" i="1" dirty="0">
                <a:ea typeface="ＭＳ Ｐゴシック" panose="020B0600070205080204" pitchFamily="34" charset="-128"/>
              </a:rPr>
              <a:t>máma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melom</a:t>
            </a:r>
            <a:r>
              <a:rPr lang="cs-CZ" altLang="cs-CZ" dirty="0">
                <a:ea typeface="ＭＳ Ｐゴシック" panose="020B0600070205080204" pitchFamily="34" charset="-128"/>
              </a:rPr>
              <a:t> (20 měsíců),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tata</a:t>
            </a:r>
            <a:r>
              <a:rPr lang="cs-CZ" altLang="cs-CZ" i="1" dirty="0">
                <a:ea typeface="ＭＳ Ｐゴシック" panose="020B0600070205080204" pitchFamily="34" charset="-128"/>
              </a:rPr>
              <a:t>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binkaj</a:t>
            </a:r>
            <a:r>
              <a:rPr lang="cs-CZ" altLang="cs-CZ" dirty="0">
                <a:ea typeface="ＭＳ Ｐゴシック" panose="020B0600070205080204" pitchFamily="34" charset="-128"/>
              </a:rPr>
              <a:t>, </a:t>
            </a:r>
            <a:r>
              <a:rPr lang="cs-CZ" altLang="cs-CZ" i="1" dirty="0">
                <a:ea typeface="ＭＳ Ｐゴシック" panose="020B0600070205080204" pitchFamily="34" charset="-128"/>
              </a:rPr>
              <a:t>Maja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biškem</a:t>
            </a:r>
            <a:r>
              <a:rPr lang="cs-CZ" altLang="cs-CZ" dirty="0">
                <a:ea typeface="ＭＳ Ｐゴシック" panose="020B0600070205080204" pitchFamily="34" charset="-128"/>
              </a:rPr>
              <a:t> a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deda</a:t>
            </a:r>
            <a:r>
              <a:rPr lang="cs-CZ" altLang="cs-CZ" i="1" dirty="0">
                <a:ea typeface="ＭＳ Ｐゴシック" panose="020B0600070205080204" pitchFamily="34" charset="-128"/>
              </a:rPr>
              <a:t> babi </a:t>
            </a:r>
            <a:r>
              <a:rPr lang="cs-CZ" altLang="cs-CZ" i="1" dirty="0" err="1">
                <a:ea typeface="ＭＳ Ｐゴシック" panose="020B0600070205080204" pitchFamily="34" charset="-128"/>
              </a:rPr>
              <a:t>lešeli</a:t>
            </a:r>
            <a:r>
              <a:rPr lang="cs-CZ" altLang="cs-CZ" dirty="0">
                <a:ea typeface="ＭＳ Ｐゴシック" panose="020B0600070205080204" pitchFamily="34" charset="-128"/>
              </a:rPr>
              <a:t> (21 měsíců) (Karasová, 2007)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cs-CZ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cs-CZ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705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66079-C4DE-EF47-B4D1-14A49634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CHILDES Chromá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DBA5342-2209-224E-8457-DCA430E9B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6783" y="1825625"/>
            <a:ext cx="3778434" cy="4351338"/>
          </a:xfrm>
        </p:spPr>
      </p:pic>
    </p:spTree>
    <p:extLst>
      <p:ext uri="{BB962C8B-B14F-4D97-AF65-F5344CB8AC3E}">
        <p14:creationId xmlns:p14="http://schemas.microsoft.com/office/powerpoint/2010/main" val="478388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42756C2B-AA73-794C-B015-5986A402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>
                <a:solidFill>
                  <a:srgbClr val="17375E"/>
                </a:solidFill>
                <a:ea typeface="ＭＳ Ｐゴシック" panose="020B0600070205080204" pitchFamily="34" charset="-128"/>
              </a:rPr>
              <a:t>Čeština jako L2</a:t>
            </a:r>
          </a:p>
        </p:txBody>
      </p:sp>
      <p:pic>
        <p:nvPicPr>
          <p:cNvPr id="23554" name="Content Placeholder 1">
            <a:extLst>
              <a:ext uri="{FF2B5EF4-FFF2-40B4-BE49-F238E27FC236}">
                <a16:creationId xmlns:a16="http://schemas.microsoft.com/office/drawing/2014/main" id="{3A284F34-FD3C-194C-9ED1-E454BABCB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12" r="-19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6137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BBF8F134-2673-A74E-8C10-FE2B947AD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>
                <a:solidFill>
                  <a:srgbClr val="17375E"/>
                </a:solidFill>
                <a:latin typeface="+mn-lt"/>
                <a:ea typeface="ＭＳ Ｐゴシック" panose="020B0600070205080204" pitchFamily="34" charset="-128"/>
              </a:rPr>
              <a:t>PŘÍKLADY Z ČJ JAKO L2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7CD9D1A1-C29D-D243-9BCF-1C935ECAE3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sz="2400" i="1" dirty="0">
                <a:ea typeface="ＭＳ Ｐゴシック" panose="020B0600070205080204" pitchFamily="34" charset="-128"/>
              </a:rPr>
              <a:t>Kluk </a:t>
            </a:r>
            <a:r>
              <a:rPr lang="cs-CZ" altLang="cs-CZ" sz="2400" i="1" dirty="0" err="1">
                <a:ea typeface="ＭＳ Ｐゴシック" panose="020B0600070205080204" pitchFamily="34" charset="-128"/>
              </a:rPr>
              <a:t>díva</a:t>
            </a:r>
            <a:r>
              <a:rPr lang="cs-CZ" altLang="cs-CZ" sz="2400" i="1" dirty="0">
                <a:ea typeface="ＭＳ Ｐゴシック" panose="020B0600070205080204" pitchFamily="34" charset="-128"/>
              </a:rPr>
              <a:t> na televizi.</a:t>
            </a:r>
            <a:r>
              <a:rPr lang="cs-CZ" altLang="cs-CZ" sz="2400" dirty="0">
                <a:ea typeface="ＭＳ Ｐゴシック" panose="020B0600070205080204" pitchFamily="34" charset="-128"/>
              </a:rPr>
              <a:t> (7 let)</a:t>
            </a:r>
          </a:p>
          <a:p>
            <a:pPr marL="0" indent="0">
              <a:buNone/>
            </a:pPr>
            <a:r>
              <a:rPr lang="cs-CZ" altLang="cs-CZ" sz="2400" i="1" dirty="0">
                <a:ea typeface="ＭＳ Ｐゴシック" panose="020B0600070205080204" pitchFamily="34" charset="-128"/>
              </a:rPr>
              <a:t>Chlapec </a:t>
            </a:r>
            <a:r>
              <a:rPr lang="cs-CZ" altLang="cs-CZ" sz="2400" i="1" dirty="0" err="1">
                <a:ea typeface="ＭＳ Ｐゴシック" panose="020B0600070205080204" pitchFamily="34" charset="-128"/>
              </a:rPr>
              <a:t>díva</a:t>
            </a:r>
            <a:r>
              <a:rPr lang="cs-CZ" altLang="cs-CZ" sz="2400" i="1" dirty="0">
                <a:ea typeface="ＭＳ Ｐゴシック" panose="020B0600070205080204" pitchFamily="34" charset="-128"/>
              </a:rPr>
              <a:t> na televizi.</a:t>
            </a:r>
            <a:r>
              <a:rPr lang="cs-CZ" altLang="cs-CZ" sz="2400" dirty="0">
                <a:ea typeface="ＭＳ Ｐゴシック" panose="020B0600070205080204" pitchFamily="34" charset="-128"/>
              </a:rPr>
              <a:t> (9 let)</a:t>
            </a:r>
          </a:p>
          <a:p>
            <a:pPr marL="0" indent="0">
              <a:buNone/>
            </a:pPr>
            <a:r>
              <a:rPr lang="cs-CZ" altLang="cs-CZ" sz="2400" i="1" dirty="0">
                <a:ea typeface="ＭＳ Ｐゴシック" panose="020B0600070205080204" pitchFamily="34" charset="-128"/>
              </a:rPr>
              <a:t>Chlapec </a:t>
            </a:r>
            <a:r>
              <a:rPr lang="cs-CZ" altLang="cs-CZ" sz="2400" i="1" dirty="0" err="1">
                <a:ea typeface="ＭＳ Ｐゴシック" panose="020B0600070205080204" pitchFamily="34" charset="-128"/>
              </a:rPr>
              <a:t>podiva</a:t>
            </a:r>
            <a:r>
              <a:rPr lang="cs-CZ" altLang="cs-CZ" sz="2400" i="1" dirty="0">
                <a:ea typeface="ＭＳ Ｐゴシック" panose="020B0600070205080204" pitchFamily="34" charset="-128"/>
              </a:rPr>
              <a:t> na televizi.</a:t>
            </a:r>
            <a:r>
              <a:rPr lang="cs-CZ" altLang="cs-CZ" sz="2400" dirty="0">
                <a:ea typeface="ＭＳ Ｐゴシック" panose="020B0600070205080204" pitchFamily="34" charset="-128"/>
              </a:rPr>
              <a:t> (11 let)</a:t>
            </a:r>
          </a:p>
          <a:p>
            <a:pPr marL="0" indent="0">
              <a:buNone/>
            </a:pPr>
            <a:endParaRPr lang="cs-CZ" altLang="cs-CZ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cs-CZ" altLang="cs-CZ" sz="2400" i="1" dirty="0">
                <a:ea typeface="ＭＳ Ｐゴシック" panose="020B0600070205080204" pitchFamily="34" charset="-128"/>
              </a:rPr>
              <a:t>Kluk se kouká televizoru.</a:t>
            </a:r>
            <a:r>
              <a:rPr lang="cs-CZ" altLang="cs-CZ" sz="2400" dirty="0">
                <a:ea typeface="ＭＳ Ｐゴシック" panose="020B0600070205080204" pitchFamily="34" charset="-128"/>
              </a:rPr>
              <a:t> (10 let)</a:t>
            </a:r>
          </a:p>
          <a:p>
            <a:pPr marL="0" indent="0">
              <a:buNone/>
            </a:pPr>
            <a:r>
              <a:rPr lang="cs-CZ" altLang="cs-CZ" sz="2400" i="1" dirty="0">
                <a:ea typeface="ＭＳ Ｐゴシック" panose="020B0600070205080204" pitchFamily="34" charset="-128"/>
              </a:rPr>
              <a:t>Holčička se </a:t>
            </a:r>
            <a:r>
              <a:rPr lang="cs-CZ" altLang="cs-CZ" sz="2400" i="1" dirty="0" err="1">
                <a:ea typeface="ＭＳ Ｐゴシック" panose="020B0600070205080204" pitchFamily="34" charset="-128"/>
              </a:rPr>
              <a:t>čtuje</a:t>
            </a:r>
            <a:r>
              <a:rPr lang="cs-CZ" altLang="cs-CZ" sz="2400" i="1" dirty="0">
                <a:ea typeface="ＭＳ Ｐゴシック" panose="020B0600070205080204" pitchFamily="34" charset="-128"/>
              </a:rPr>
              <a:t> knihu.</a:t>
            </a:r>
            <a:r>
              <a:rPr lang="cs-CZ" altLang="cs-CZ" sz="2400" dirty="0">
                <a:ea typeface="ＭＳ Ｐゴシック" panose="020B0600070205080204" pitchFamily="34" charset="-128"/>
              </a:rPr>
              <a:t> (10 let)</a:t>
            </a:r>
          </a:p>
          <a:p>
            <a:pPr marL="0" indent="0">
              <a:buNone/>
            </a:pPr>
            <a:r>
              <a:rPr lang="cs-CZ" altLang="cs-CZ" sz="2400" i="1" dirty="0">
                <a:ea typeface="ＭＳ Ｐゴシック" panose="020B0600070205080204" pitchFamily="34" charset="-128"/>
              </a:rPr>
              <a:t>Panenka se leží od </a:t>
            </a:r>
            <a:r>
              <a:rPr lang="cs-CZ" altLang="cs-CZ" sz="2400" i="1" dirty="0" err="1">
                <a:ea typeface="ＭＳ Ｐゴシック" panose="020B0600070205080204" pitchFamily="34" charset="-128"/>
              </a:rPr>
              <a:t>televizeri</a:t>
            </a:r>
            <a:r>
              <a:rPr lang="cs-CZ" altLang="cs-CZ" sz="2400" i="1" dirty="0">
                <a:ea typeface="ＭＳ Ｐゴシック" panose="020B0600070205080204" pitchFamily="34" charset="-128"/>
              </a:rPr>
              <a:t>.</a:t>
            </a:r>
            <a:r>
              <a:rPr lang="cs-CZ" altLang="cs-CZ" sz="2400" dirty="0">
                <a:ea typeface="ＭＳ Ｐゴシック" panose="020B0600070205080204" pitchFamily="34" charset="-128"/>
              </a:rPr>
              <a:t> (10 let)</a:t>
            </a:r>
          </a:p>
          <a:p>
            <a:pPr marL="0" indent="0">
              <a:buNone/>
            </a:pPr>
            <a:r>
              <a:rPr lang="cs-CZ" altLang="cs-CZ" sz="2400" i="1" dirty="0" err="1">
                <a:ea typeface="ＭＳ Ｐゴシック" panose="020B0600070205080204" pitchFamily="34" charset="-128"/>
              </a:rPr>
              <a:t>Kluke</a:t>
            </a:r>
            <a:r>
              <a:rPr lang="cs-CZ" altLang="cs-CZ" sz="2400" i="1" dirty="0">
                <a:ea typeface="ＭＳ Ｐゴシック" panose="020B0600070205080204" pitchFamily="34" charset="-128"/>
              </a:rPr>
              <a:t> se sedí </a:t>
            </a:r>
            <a:r>
              <a:rPr lang="cs-CZ" altLang="cs-CZ" sz="2400" i="1" dirty="0" err="1">
                <a:ea typeface="ＭＳ Ｐゴシック" panose="020B0600070205080204" pitchFamily="34" charset="-128"/>
              </a:rPr>
              <a:t>stůlu</a:t>
            </a:r>
            <a:r>
              <a:rPr lang="cs-CZ" altLang="cs-CZ" sz="2400" i="1" dirty="0">
                <a:ea typeface="ＭＳ Ｐゴシック" panose="020B0600070205080204" pitchFamily="34" charset="-128"/>
              </a:rPr>
              <a:t>.</a:t>
            </a:r>
            <a:r>
              <a:rPr lang="cs-CZ" altLang="cs-CZ" sz="2400" dirty="0">
                <a:ea typeface="ＭＳ Ｐゴシック" panose="020B0600070205080204" pitchFamily="34" charset="-128"/>
              </a:rPr>
              <a:t> (10 let)</a:t>
            </a:r>
          </a:p>
          <a:p>
            <a:pPr marL="0" indent="0">
              <a:buNone/>
            </a:pPr>
            <a:r>
              <a:rPr lang="cs-CZ" altLang="cs-CZ" sz="2400" i="1" dirty="0">
                <a:ea typeface="ＭＳ Ｐゴシック" panose="020B0600070205080204" pitchFamily="34" charset="-128"/>
              </a:rPr>
              <a:t>Hračka se </a:t>
            </a:r>
            <a:r>
              <a:rPr lang="cs-CZ" altLang="cs-CZ" sz="2400" i="1" dirty="0" err="1">
                <a:ea typeface="ＭＳ Ｐゴシック" panose="020B0600070205080204" pitchFamily="34" charset="-128"/>
              </a:rPr>
              <a:t>lezi</a:t>
            </a:r>
            <a:r>
              <a:rPr lang="cs-CZ" altLang="cs-CZ" sz="2400" i="1" dirty="0">
                <a:ea typeface="ＭＳ Ｐゴシック" panose="020B0600070205080204" pitchFamily="34" charset="-128"/>
              </a:rPr>
              <a:t> </a:t>
            </a:r>
            <a:r>
              <a:rPr lang="cs-CZ" altLang="cs-CZ" sz="2400" i="1" dirty="0" err="1">
                <a:ea typeface="ＭＳ Ｐゴシック" panose="020B0600070205080204" pitchFamily="34" charset="-128"/>
              </a:rPr>
              <a:t>kobercu</a:t>
            </a:r>
            <a:r>
              <a:rPr lang="cs-CZ" altLang="cs-CZ" sz="2400" i="1" dirty="0">
                <a:ea typeface="ＭＳ Ｐゴシック" panose="020B0600070205080204" pitchFamily="34" charset="-128"/>
              </a:rPr>
              <a:t>.</a:t>
            </a:r>
            <a:r>
              <a:rPr lang="cs-CZ" altLang="cs-CZ" sz="2400" dirty="0">
                <a:ea typeface="ＭＳ Ｐゴシック" panose="020B0600070205080204" pitchFamily="34" charset="-128"/>
              </a:rPr>
              <a:t> (10 let)</a:t>
            </a:r>
          </a:p>
          <a:p>
            <a:pPr marL="0" indent="0">
              <a:buNone/>
            </a:pPr>
            <a:r>
              <a:rPr lang="cs-CZ" altLang="cs-CZ" sz="2400" i="1" dirty="0">
                <a:ea typeface="ＭＳ Ｐゴシック" panose="020B0600070205080204" pitchFamily="34" charset="-128"/>
              </a:rPr>
              <a:t>Kočka se spi.</a:t>
            </a:r>
            <a:r>
              <a:rPr lang="cs-CZ" altLang="cs-CZ" sz="2400" dirty="0">
                <a:ea typeface="ＭＳ Ｐゴシック" panose="020B0600070205080204" pitchFamily="34" charset="-128"/>
              </a:rPr>
              <a:t> (10 let)</a:t>
            </a:r>
          </a:p>
          <a:p>
            <a:pPr marL="0" indent="0">
              <a:buNone/>
            </a:pPr>
            <a:r>
              <a:rPr lang="cs-CZ" altLang="cs-CZ" sz="2400" dirty="0">
                <a:ea typeface="ＭＳ Ｐゴシック" panose="020B0600070205080204" pitchFamily="34" charset="-128"/>
              </a:rPr>
              <a:t> </a:t>
            </a:r>
          </a:p>
          <a:p>
            <a:pPr marL="0" indent="0">
              <a:buNone/>
            </a:pPr>
            <a:endParaRPr lang="en-US" altLang="cs-CZ" sz="2400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0851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>
            <a:extLst>
              <a:ext uri="{FF2B5EF4-FFF2-40B4-BE49-F238E27FC236}">
                <a16:creationId xmlns:a16="http://schemas.microsoft.com/office/drawing/2014/main" id="{F12169DF-4D1C-F94B-9EB8-CEE3B87486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000" i="1" dirty="0">
                <a:ea typeface="ＭＳ Ｐゴシック" panose="020B0600070205080204" pitchFamily="34" charset="-128"/>
              </a:rPr>
              <a:t>...holka se </a:t>
            </a:r>
            <a:r>
              <a:rPr lang="cs-CZ" altLang="cs-CZ" sz="2000" i="1" dirty="0" err="1">
                <a:ea typeface="ＭＳ Ｐゴシック" panose="020B0600070205080204" pitchFamily="34" charset="-128"/>
              </a:rPr>
              <a:t>díva</a:t>
            </a:r>
            <a:r>
              <a:rPr lang="cs-CZ" altLang="cs-CZ" sz="2000" i="1" dirty="0">
                <a:ea typeface="ＭＳ Ｐゴシック" panose="020B0600070205080204" pitchFamily="34" charset="-128"/>
              </a:rPr>
              <a:t> knihu...</a:t>
            </a:r>
            <a:r>
              <a:rPr lang="cs-CZ" altLang="cs-CZ" sz="2000" dirty="0">
                <a:ea typeface="ＭＳ Ｐゴシック" panose="020B0600070205080204" pitchFamily="34" charset="-128"/>
              </a:rPr>
              <a:t> (9 let)</a:t>
            </a:r>
          </a:p>
          <a:p>
            <a:pPr>
              <a:buFont typeface="Wingdings" pitchFamily="2" charset="2"/>
              <a:buNone/>
            </a:pPr>
            <a:r>
              <a:rPr lang="cs-CZ" altLang="cs-CZ" sz="2000" i="1" dirty="0">
                <a:ea typeface="ＭＳ Ｐゴシック" panose="020B0600070205080204" pitchFamily="34" charset="-128"/>
              </a:rPr>
              <a:t>...kluk sedí na stul...</a:t>
            </a:r>
            <a:r>
              <a:rPr lang="cs-CZ" altLang="cs-CZ" sz="2000" dirty="0">
                <a:ea typeface="ＭＳ Ｐゴシック" panose="020B0600070205080204" pitchFamily="34" charset="-128"/>
              </a:rPr>
              <a:t>(9 let)</a:t>
            </a:r>
          </a:p>
          <a:p>
            <a:pPr>
              <a:buFont typeface="Wingdings" pitchFamily="2" charset="2"/>
              <a:buNone/>
            </a:pPr>
            <a:endParaRPr lang="cs-CZ" altLang="cs-CZ" sz="20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000" i="1" dirty="0">
                <a:ea typeface="ＭＳ Ｐゴシック" panose="020B0600070205080204" pitchFamily="34" charset="-128"/>
              </a:rPr>
              <a:t>Holka čti.</a:t>
            </a:r>
            <a:r>
              <a:rPr lang="cs-CZ" altLang="cs-CZ" sz="2000" dirty="0">
                <a:ea typeface="ＭＳ Ｐゴシック" panose="020B0600070205080204" pitchFamily="34" charset="-128"/>
              </a:rPr>
              <a:t> (13 let)</a:t>
            </a:r>
          </a:p>
          <a:p>
            <a:pPr>
              <a:buFont typeface="Wingdings" pitchFamily="2" charset="2"/>
              <a:buNone/>
            </a:pPr>
            <a:r>
              <a:rPr lang="cs-CZ" altLang="cs-CZ" sz="2000" i="1" dirty="0">
                <a:ea typeface="ＭＳ Ｐゴシック" panose="020B0600070205080204" pitchFamily="34" charset="-128"/>
              </a:rPr>
              <a:t>Kočka </a:t>
            </a:r>
            <a:r>
              <a:rPr lang="cs-CZ" altLang="cs-CZ" sz="2000" i="1" dirty="0" err="1">
                <a:ea typeface="ＭＳ Ｐゴシック" panose="020B0600070205080204" pitchFamily="34" charset="-128"/>
              </a:rPr>
              <a:t>spat</a:t>
            </a:r>
            <a:r>
              <a:rPr lang="cs-CZ" altLang="cs-CZ" sz="2000" i="1" dirty="0">
                <a:ea typeface="ＭＳ Ｐゴシック" panose="020B0600070205080204" pitchFamily="34" charset="-128"/>
              </a:rPr>
              <a:t>.</a:t>
            </a:r>
            <a:r>
              <a:rPr lang="cs-CZ" altLang="cs-CZ" sz="2000" dirty="0">
                <a:ea typeface="ＭＳ Ｐゴシック" panose="020B0600070205080204" pitchFamily="34" charset="-128"/>
              </a:rPr>
              <a:t> (13 let)</a:t>
            </a:r>
          </a:p>
          <a:p>
            <a:pPr>
              <a:buFont typeface="Wingdings" pitchFamily="2" charset="2"/>
              <a:buNone/>
            </a:pPr>
            <a:r>
              <a:rPr lang="cs-CZ" altLang="cs-CZ" sz="2000" i="1" dirty="0">
                <a:ea typeface="ＭＳ Ｐゴシック" panose="020B0600070205080204" pitchFamily="34" charset="-128"/>
              </a:rPr>
              <a:t>Kluk televizoru </a:t>
            </a:r>
            <a:r>
              <a:rPr lang="cs-CZ" altLang="cs-CZ" sz="2000" i="1" dirty="0" err="1">
                <a:ea typeface="ＭＳ Ｐゴシック" panose="020B0600070205080204" pitchFamily="34" charset="-128"/>
              </a:rPr>
              <a:t>kouka</a:t>
            </a:r>
            <a:r>
              <a:rPr lang="cs-CZ" altLang="cs-CZ" sz="2000" i="1" dirty="0">
                <a:ea typeface="ＭＳ Ｐゴシック" panose="020B0600070205080204" pitchFamily="34" charset="-128"/>
              </a:rPr>
              <a:t>.</a:t>
            </a:r>
            <a:r>
              <a:rPr lang="cs-CZ" altLang="cs-CZ" sz="2000" dirty="0">
                <a:ea typeface="ＭＳ Ｐゴシック" panose="020B0600070205080204" pitchFamily="34" charset="-128"/>
              </a:rPr>
              <a:t> (13 let)</a:t>
            </a:r>
          </a:p>
          <a:p>
            <a:pPr>
              <a:buFont typeface="Wingdings" pitchFamily="2" charset="2"/>
              <a:buNone/>
            </a:pPr>
            <a:r>
              <a:rPr lang="cs-CZ" altLang="cs-CZ" sz="2000" i="1" dirty="0">
                <a:ea typeface="ＭＳ Ｐゴシック" panose="020B0600070205080204" pitchFamily="34" charset="-128"/>
              </a:rPr>
              <a:t>Máme paninka. Máme </a:t>
            </a:r>
            <a:r>
              <a:rPr lang="cs-CZ" altLang="cs-CZ" sz="2000" i="1" dirty="0" err="1">
                <a:ea typeface="ＭＳ Ｐゴシック" panose="020B0600070205080204" pitchFamily="34" charset="-128"/>
              </a:rPr>
              <a:t>žaba</a:t>
            </a:r>
            <a:r>
              <a:rPr lang="cs-CZ" altLang="cs-CZ" sz="2000" i="1" dirty="0">
                <a:ea typeface="ＭＳ Ｐゴシック" panose="020B0600070205080204" pitchFamily="34" charset="-128"/>
              </a:rPr>
              <a:t>. </a:t>
            </a:r>
          </a:p>
          <a:p>
            <a:pPr>
              <a:buFont typeface="Wingdings" pitchFamily="2" charset="2"/>
              <a:buNone/>
            </a:pPr>
            <a:r>
              <a:rPr lang="cs-CZ" altLang="cs-CZ" sz="2000" i="1" dirty="0">
                <a:ea typeface="ＭＳ Ｐゴシック" panose="020B0600070205080204" pitchFamily="34" charset="-128"/>
              </a:rPr>
              <a:t>Máme racek. Máme </a:t>
            </a:r>
            <a:r>
              <a:rPr lang="cs-CZ" altLang="cs-CZ" sz="2000" i="1" dirty="0" err="1">
                <a:ea typeface="ＭＳ Ｐゴシック" panose="020B0600070205080204" pitchFamily="34" charset="-128"/>
              </a:rPr>
              <a:t>žydle</a:t>
            </a:r>
            <a:r>
              <a:rPr lang="cs-CZ" altLang="cs-CZ" sz="2000" i="1" dirty="0">
                <a:ea typeface="ＭＳ Ｐゴシック" panose="020B0600070205080204" pitchFamily="34" charset="-128"/>
              </a:rPr>
              <a:t>.</a:t>
            </a:r>
            <a:r>
              <a:rPr lang="cs-CZ" altLang="cs-CZ" sz="2000" dirty="0">
                <a:ea typeface="ＭＳ Ｐゴシック" panose="020B0600070205080204" pitchFamily="34" charset="-128"/>
              </a:rPr>
              <a:t> (13 let)</a:t>
            </a:r>
          </a:p>
          <a:p>
            <a:pPr>
              <a:buFont typeface="Wingdings" pitchFamily="2" charset="2"/>
              <a:buNone/>
            </a:pPr>
            <a:endParaRPr lang="cs-CZ" altLang="cs-CZ" sz="20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000" i="1" dirty="0">
                <a:ea typeface="ＭＳ Ｐゴシック" panose="020B0600070205080204" pitchFamily="34" charset="-128"/>
              </a:rPr>
              <a:t>Maminka </a:t>
            </a:r>
            <a:r>
              <a:rPr lang="cs-CZ" altLang="cs-CZ" sz="2000" i="1" dirty="0" err="1">
                <a:ea typeface="ＭＳ Ｐゴシック" panose="020B0600070205080204" pitchFamily="34" charset="-128"/>
              </a:rPr>
              <a:t>tatinka</a:t>
            </a:r>
            <a:r>
              <a:rPr lang="cs-CZ" altLang="cs-CZ" sz="2000" i="1" dirty="0">
                <a:ea typeface="ＭＳ Ｐゴシック" panose="020B0600070205080204" pitchFamily="34" charset="-128"/>
              </a:rPr>
              <a:t> grilovali.</a:t>
            </a:r>
            <a:r>
              <a:rPr lang="cs-CZ" altLang="cs-CZ" sz="2000" dirty="0">
                <a:ea typeface="ＭＳ Ｐゴシック" panose="020B0600070205080204" pitchFamily="34" charset="-128"/>
              </a:rPr>
              <a:t> (14 let, 6. třída)</a:t>
            </a:r>
          </a:p>
          <a:p>
            <a:pPr>
              <a:buFont typeface="Wingdings" pitchFamily="2" charset="2"/>
              <a:buNone/>
            </a:pPr>
            <a:endParaRPr lang="en-US" altLang="cs-CZ" sz="2000" dirty="0">
              <a:latin typeface="Cambria" panose="020405030504060302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356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C81E8-38B1-1147-8D54-341D7B2E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Vícejazyčná mysl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B4F54B2-3495-734B-9A84-5269359AE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1850" y="1848644"/>
            <a:ext cx="6521155" cy="3514581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820B8D2-3BF8-B244-AC90-7D8743C1EA93}"/>
              </a:ext>
            </a:extLst>
          </p:cNvPr>
          <p:cNvSpPr txBox="1"/>
          <p:nvPr/>
        </p:nvSpPr>
        <p:spPr>
          <a:xfrm>
            <a:off x="967563" y="5741581"/>
            <a:ext cx="5655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https://www.britishcouncil.fr/blog/mythes-multilinguisme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071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BC2CC-5074-9E4F-BD3E-9D68BD65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1154A6-6E76-7947-9892-E15632564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cs-CZ" altLang="cs-CZ" dirty="0" err="1">
                <a:ea typeface="ＭＳ Ｐゴシック" panose="020B0600070205080204" pitchFamily="34" charset="-128"/>
              </a:rPr>
              <a:t>Child</a:t>
            </a:r>
            <a:r>
              <a:rPr lang="cs-CZ" altLang="cs-CZ" dirty="0">
                <a:ea typeface="ＭＳ Ｐゴシック" panose="020B0600070205080204" pitchFamily="34" charset="-128"/>
              </a:rPr>
              <a:t>: My </a:t>
            </a:r>
            <a:r>
              <a:rPr lang="cs-CZ" altLang="cs-CZ" dirty="0" err="1">
                <a:ea typeface="ＭＳ Ｐゴシック" panose="020B0600070205080204" pitchFamily="34" charset="-128"/>
              </a:rPr>
              <a:t>teacher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holded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the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rabbits</a:t>
            </a:r>
            <a:r>
              <a:rPr lang="cs-CZ" altLang="cs-CZ" dirty="0">
                <a:ea typeface="ＭＳ Ｐゴシック" panose="020B0600070205080204" pitchFamily="34" charset="-128"/>
              </a:rPr>
              <a:t> and </a:t>
            </a:r>
            <a:r>
              <a:rPr lang="cs-CZ" altLang="cs-CZ" dirty="0" err="1">
                <a:ea typeface="ＭＳ Ｐゴシック" panose="020B0600070205080204" pitchFamily="34" charset="-128"/>
              </a:rPr>
              <a:t>we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patted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them</a:t>
            </a:r>
            <a:r>
              <a:rPr lang="cs-CZ" altLang="cs-CZ" dirty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(Dítě: Moje učitelka držela králíky a my jsme si je hladili.)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 err="1">
                <a:ea typeface="ＭＳ Ｐゴシック" panose="020B0600070205080204" pitchFamily="34" charset="-128"/>
              </a:rPr>
              <a:t>Parent</a:t>
            </a:r>
            <a:r>
              <a:rPr lang="cs-CZ" altLang="cs-CZ" dirty="0">
                <a:ea typeface="ＭＳ Ｐゴシック" panose="020B0600070205080204" pitchFamily="34" charset="-128"/>
              </a:rPr>
              <a:t>: </a:t>
            </a:r>
            <a:r>
              <a:rPr lang="cs-CZ" altLang="cs-CZ" dirty="0" err="1">
                <a:ea typeface="ＭＳ Ｐゴシック" panose="020B0600070205080204" pitchFamily="34" charset="-128"/>
              </a:rPr>
              <a:t>Did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you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say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your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teacher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held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the</a:t>
            </a:r>
            <a:r>
              <a:rPr lang="cs-CZ" altLang="cs-CZ" dirty="0">
                <a:ea typeface="ＭＳ Ｐゴシック" panose="020B0600070205080204" pitchFamily="34" charset="-128"/>
              </a:rPr>
              <a:t> baby </a:t>
            </a:r>
            <a:r>
              <a:rPr lang="cs-CZ" altLang="cs-CZ" dirty="0" err="1">
                <a:ea typeface="ＭＳ Ｐゴシック" panose="020B0600070205080204" pitchFamily="34" charset="-128"/>
              </a:rPr>
              <a:t>rabbits</a:t>
            </a:r>
            <a:r>
              <a:rPr lang="cs-CZ" altLang="cs-CZ" dirty="0">
                <a:ea typeface="ＭＳ Ｐゴシック" panose="020B0600070205080204" pitchFamily="34" charset="-128"/>
              </a:rPr>
              <a:t>?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(Rodič: Říkal jsi, že tvoje učitelka držela králíčky?)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 err="1">
                <a:ea typeface="ＭＳ Ｐゴシック" panose="020B0600070205080204" pitchFamily="34" charset="-128"/>
              </a:rPr>
              <a:t>Child</a:t>
            </a:r>
            <a:r>
              <a:rPr lang="cs-CZ" altLang="cs-CZ" dirty="0">
                <a:ea typeface="ＭＳ Ｐゴシック" panose="020B0600070205080204" pitchFamily="34" charset="-128"/>
              </a:rPr>
              <a:t>: </a:t>
            </a:r>
            <a:r>
              <a:rPr lang="cs-CZ" altLang="cs-CZ" dirty="0" err="1">
                <a:ea typeface="ＭＳ Ｐゴシック" panose="020B0600070205080204" pitchFamily="34" charset="-128"/>
              </a:rPr>
              <a:t>Yes</a:t>
            </a:r>
            <a:r>
              <a:rPr lang="cs-CZ" altLang="cs-CZ" dirty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(Dítě: Ano.)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 err="1">
                <a:ea typeface="ＭＳ Ｐゴシック" panose="020B0600070205080204" pitchFamily="34" charset="-128"/>
              </a:rPr>
              <a:t>Parent</a:t>
            </a:r>
            <a:r>
              <a:rPr lang="cs-CZ" altLang="cs-CZ" dirty="0">
                <a:ea typeface="ＭＳ Ｐゴシック" panose="020B0600070205080204" pitchFamily="34" charset="-128"/>
              </a:rPr>
              <a:t>: </a:t>
            </a:r>
            <a:r>
              <a:rPr lang="cs-CZ" altLang="cs-CZ" dirty="0" err="1">
                <a:ea typeface="ＭＳ Ｐゴシック" panose="020B0600070205080204" pitchFamily="34" charset="-128"/>
              </a:rPr>
              <a:t>What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did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you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say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she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did</a:t>
            </a:r>
            <a:r>
              <a:rPr lang="cs-CZ" altLang="cs-CZ" dirty="0">
                <a:ea typeface="ＭＳ Ｐゴシック" panose="020B0600070205080204" pitchFamily="34" charset="-128"/>
              </a:rPr>
              <a:t>?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(Rodič: Co jsi říkal, že dělala?)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 err="1">
                <a:ea typeface="ＭＳ Ｐゴシック" panose="020B0600070205080204" pitchFamily="34" charset="-128"/>
              </a:rPr>
              <a:t>Child</a:t>
            </a:r>
            <a:r>
              <a:rPr lang="cs-CZ" altLang="cs-CZ" dirty="0">
                <a:ea typeface="ＭＳ Ｐゴシック" panose="020B0600070205080204" pitchFamily="34" charset="-128"/>
              </a:rPr>
              <a:t>: </a:t>
            </a:r>
            <a:r>
              <a:rPr lang="cs-CZ" altLang="cs-CZ" dirty="0" err="1">
                <a:ea typeface="ＭＳ Ｐゴシック" panose="020B0600070205080204" pitchFamily="34" charset="-128"/>
              </a:rPr>
              <a:t>She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holded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the</a:t>
            </a:r>
            <a:r>
              <a:rPr lang="cs-CZ" altLang="cs-CZ" dirty="0">
                <a:ea typeface="ＭＳ Ｐゴシック" panose="020B0600070205080204" pitchFamily="34" charset="-128"/>
              </a:rPr>
              <a:t> baby </a:t>
            </a:r>
            <a:r>
              <a:rPr lang="cs-CZ" altLang="cs-CZ" dirty="0" err="1">
                <a:ea typeface="ＭＳ Ｐゴシック" panose="020B0600070205080204" pitchFamily="34" charset="-128"/>
              </a:rPr>
              <a:t>rabbits</a:t>
            </a:r>
            <a:r>
              <a:rPr lang="cs-CZ" altLang="cs-CZ" dirty="0">
                <a:ea typeface="ＭＳ Ｐゴシック" panose="020B0600070205080204" pitchFamily="34" charset="-128"/>
              </a:rPr>
              <a:t> and </a:t>
            </a:r>
            <a:r>
              <a:rPr lang="cs-CZ" altLang="cs-CZ" dirty="0" err="1">
                <a:ea typeface="ＭＳ Ｐゴシック" panose="020B0600070205080204" pitchFamily="34" charset="-128"/>
              </a:rPr>
              <a:t>we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patted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them</a:t>
            </a:r>
            <a:r>
              <a:rPr lang="cs-CZ" altLang="cs-CZ" dirty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(Dítě: Držela králíčky a my jsme si je hladili.)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 err="1">
                <a:ea typeface="ＭＳ Ｐゴシック" panose="020B0600070205080204" pitchFamily="34" charset="-128"/>
              </a:rPr>
              <a:t>Parent</a:t>
            </a:r>
            <a:r>
              <a:rPr lang="cs-CZ" altLang="cs-CZ" dirty="0">
                <a:ea typeface="ＭＳ Ｐゴシック" panose="020B0600070205080204" pitchFamily="34" charset="-128"/>
              </a:rPr>
              <a:t>: </a:t>
            </a:r>
            <a:r>
              <a:rPr lang="cs-CZ" altLang="cs-CZ" dirty="0" err="1">
                <a:ea typeface="ＭＳ Ｐゴシック" panose="020B0600070205080204" pitchFamily="34" charset="-128"/>
              </a:rPr>
              <a:t>Did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you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say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she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held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them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tightly</a:t>
            </a:r>
            <a:r>
              <a:rPr lang="cs-CZ" altLang="cs-CZ" dirty="0">
                <a:ea typeface="ＭＳ Ｐゴシック" panose="020B0600070205080204" pitchFamily="34" charset="-128"/>
              </a:rPr>
              <a:t>?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(Rodič: Říkal jsi, že je držela pevně?)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 err="1">
                <a:ea typeface="ＭＳ Ｐゴシック" panose="020B0600070205080204" pitchFamily="34" charset="-128"/>
              </a:rPr>
              <a:t>Child</a:t>
            </a:r>
            <a:r>
              <a:rPr lang="cs-CZ" altLang="cs-CZ" dirty="0">
                <a:ea typeface="ＭＳ Ｐゴシック" panose="020B0600070205080204" pitchFamily="34" charset="-128"/>
              </a:rPr>
              <a:t>: No, </a:t>
            </a:r>
            <a:r>
              <a:rPr lang="cs-CZ" altLang="cs-CZ" dirty="0" err="1">
                <a:ea typeface="ＭＳ Ｐゴシック" panose="020B0600070205080204" pitchFamily="34" charset="-128"/>
              </a:rPr>
              <a:t>she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holded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them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loosely</a:t>
            </a:r>
            <a:r>
              <a:rPr lang="cs-CZ" altLang="cs-CZ" dirty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(Dítě: Ne, držela je volně.) (</a:t>
            </a:r>
            <a:r>
              <a:rPr lang="cs-CZ" altLang="cs-CZ" dirty="0" err="1">
                <a:ea typeface="ＭＳ Ｐゴシック" panose="020B0600070205080204" pitchFamily="34" charset="-128"/>
              </a:rPr>
              <a:t>Cazden</a:t>
            </a:r>
            <a:r>
              <a:rPr lang="cs-CZ" altLang="cs-CZ" dirty="0">
                <a:ea typeface="ＭＳ Ｐゴシック" panose="020B0600070205080204" pitchFamily="34" charset="-128"/>
              </a:rPr>
              <a:t>, 1972)</a:t>
            </a:r>
          </a:p>
          <a:p>
            <a:pPr marL="0" indent="0">
              <a:buFont typeface="Wingdings" pitchFamily="2" charset="2"/>
              <a:buNone/>
            </a:pPr>
            <a:endParaRPr lang="en-US" altLang="cs-CZ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6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6AA6E6-2E57-DC48-8A1C-AD79B8C96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D1396A-35F4-6C4D-B664-69028E7BD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cs-CZ" altLang="cs-CZ" dirty="0" err="1">
                <a:ea typeface="ＭＳ Ｐゴシック" panose="020B0600070205080204" pitchFamily="34" charset="-128"/>
              </a:rPr>
              <a:t>Child</a:t>
            </a:r>
            <a:r>
              <a:rPr lang="cs-CZ" altLang="cs-CZ" dirty="0">
                <a:ea typeface="ＭＳ Ｐゴシック" panose="020B0600070205080204" pitchFamily="34" charset="-128"/>
              </a:rPr>
              <a:t>: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Nobody</a:t>
            </a:r>
            <a:r>
              <a:rPr lang="cs-CZ" altLang="cs-CZ" b="1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don</a:t>
            </a:r>
            <a:r>
              <a:rPr lang="cs-CZ" altLang="en-US" b="1" dirty="0" err="1">
                <a:ea typeface="ＭＳ Ｐゴシック" panose="020B0600070205080204" pitchFamily="34" charset="-128"/>
              </a:rPr>
              <a:t>’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t</a:t>
            </a:r>
            <a:r>
              <a:rPr lang="cs-CZ" altLang="cs-CZ" b="1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like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me</a:t>
            </a:r>
            <a:r>
              <a:rPr lang="cs-CZ" altLang="cs-CZ" dirty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(Dítě: Nikdo mě nemá rád.)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 err="1">
                <a:ea typeface="ＭＳ Ｐゴシック" panose="020B0600070205080204" pitchFamily="34" charset="-128"/>
              </a:rPr>
              <a:t>Mother</a:t>
            </a:r>
            <a:r>
              <a:rPr lang="cs-CZ" altLang="cs-CZ" dirty="0">
                <a:ea typeface="ＭＳ Ｐゴシック" panose="020B0600070205080204" pitchFamily="34" charset="-128"/>
              </a:rPr>
              <a:t>: No, </a:t>
            </a:r>
            <a:r>
              <a:rPr lang="cs-CZ" altLang="cs-CZ" dirty="0" err="1">
                <a:ea typeface="ＭＳ Ｐゴシック" panose="020B0600070205080204" pitchFamily="34" charset="-128"/>
              </a:rPr>
              <a:t>say</a:t>
            </a:r>
            <a:r>
              <a:rPr lang="cs-CZ" altLang="cs-CZ" dirty="0">
                <a:ea typeface="ＭＳ Ｐゴシック" panose="020B0600070205080204" pitchFamily="34" charset="-128"/>
              </a:rPr>
              <a:t> „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Nobody</a:t>
            </a:r>
            <a:r>
              <a:rPr lang="cs-CZ" altLang="cs-CZ" b="1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likes</a:t>
            </a:r>
            <a:r>
              <a:rPr lang="cs-CZ" altLang="cs-CZ" b="1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me</a:t>
            </a:r>
            <a:r>
              <a:rPr lang="cs-CZ" altLang="en-US" dirty="0">
                <a:ea typeface="ＭＳ Ｐゴシック" panose="020B0600070205080204" pitchFamily="34" charset="-128"/>
              </a:rPr>
              <a:t>“</a:t>
            </a:r>
            <a:r>
              <a:rPr lang="cs-CZ" altLang="cs-CZ" dirty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(Matka: Ne, řekni: „Nikdo mě nemá rád</a:t>
            </a:r>
            <a:r>
              <a:rPr lang="cs-CZ" altLang="en-US" dirty="0">
                <a:ea typeface="ＭＳ Ｐゴシック" panose="020B0600070205080204" pitchFamily="34" charset="-128"/>
              </a:rPr>
              <a:t>“</a:t>
            </a:r>
            <a:r>
              <a:rPr lang="cs-CZ" altLang="cs-CZ" dirty="0">
                <a:ea typeface="ＭＳ Ｐゴシック" panose="020B0600070205080204" pitchFamily="34" charset="-128"/>
              </a:rPr>
              <a:t>.)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 err="1">
                <a:ea typeface="ＭＳ Ｐゴシック" panose="020B0600070205080204" pitchFamily="34" charset="-128"/>
              </a:rPr>
              <a:t>Child</a:t>
            </a:r>
            <a:r>
              <a:rPr lang="cs-CZ" altLang="cs-CZ" dirty="0">
                <a:ea typeface="ＭＳ Ｐゴシック" panose="020B0600070205080204" pitchFamily="34" charset="-128"/>
              </a:rPr>
              <a:t>: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Nobody</a:t>
            </a:r>
            <a:r>
              <a:rPr lang="cs-CZ" altLang="cs-CZ" b="1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don</a:t>
            </a:r>
            <a:r>
              <a:rPr lang="cs-CZ" altLang="en-US" b="1" dirty="0" err="1">
                <a:ea typeface="ＭＳ Ｐゴシック" panose="020B0600070205080204" pitchFamily="34" charset="-128"/>
              </a:rPr>
              <a:t>’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t</a:t>
            </a:r>
            <a:r>
              <a:rPr lang="cs-CZ" altLang="cs-CZ" b="1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like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me</a:t>
            </a:r>
            <a:r>
              <a:rPr lang="cs-CZ" altLang="cs-CZ" dirty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(Dítě: Nikdo mě nemá rád.)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(Tato replika se několikrát opakuje.)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 err="1">
                <a:ea typeface="ＭＳ Ｐゴシック" panose="020B0600070205080204" pitchFamily="34" charset="-128"/>
              </a:rPr>
              <a:t>Mother</a:t>
            </a:r>
            <a:r>
              <a:rPr lang="cs-CZ" altLang="cs-CZ" dirty="0">
                <a:ea typeface="ＭＳ Ｐゴシック" panose="020B0600070205080204" pitchFamily="34" charset="-128"/>
              </a:rPr>
              <a:t>: No, listen </a:t>
            </a:r>
            <a:r>
              <a:rPr lang="cs-CZ" altLang="cs-CZ" dirty="0" err="1">
                <a:ea typeface="ＭＳ Ｐゴシック" panose="020B0600070205080204" pitchFamily="34" charset="-128"/>
              </a:rPr>
              <a:t>carefully</a:t>
            </a:r>
            <a:r>
              <a:rPr lang="cs-CZ" altLang="cs-CZ" dirty="0">
                <a:ea typeface="ＭＳ Ｐゴシック" panose="020B0600070205080204" pitchFamily="34" charset="-128"/>
              </a:rPr>
              <a:t>: </a:t>
            </a:r>
            <a:r>
              <a:rPr lang="cs-CZ" altLang="cs-CZ" dirty="0" err="1">
                <a:ea typeface="ＭＳ Ｐゴシック" panose="020B0600070205080204" pitchFamily="34" charset="-128"/>
              </a:rPr>
              <a:t>say</a:t>
            </a:r>
            <a:r>
              <a:rPr lang="cs-CZ" altLang="cs-CZ" dirty="0">
                <a:ea typeface="ＭＳ Ｐゴシック" panose="020B0600070205080204" pitchFamily="34" charset="-128"/>
              </a:rPr>
              <a:t> „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Nobody</a:t>
            </a:r>
            <a:r>
              <a:rPr lang="cs-CZ" altLang="cs-CZ" b="1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likes</a:t>
            </a:r>
            <a:r>
              <a:rPr lang="cs-CZ" altLang="cs-CZ" b="1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me</a:t>
            </a:r>
            <a:r>
              <a:rPr lang="cs-CZ" altLang="en-US" dirty="0">
                <a:ea typeface="ＭＳ Ｐゴシック" panose="020B0600070205080204" pitchFamily="34" charset="-128"/>
              </a:rPr>
              <a:t>“</a:t>
            </a:r>
            <a:r>
              <a:rPr lang="cs-CZ" altLang="cs-CZ" dirty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(Matka: Ne, poslouchej pozorně: řekni „Nikdo mě nemá rád</a:t>
            </a:r>
            <a:r>
              <a:rPr lang="cs-CZ" altLang="en-US" dirty="0">
                <a:ea typeface="ＭＳ Ｐゴシック" panose="020B0600070205080204" pitchFamily="34" charset="-128"/>
              </a:rPr>
              <a:t>“</a:t>
            </a:r>
            <a:r>
              <a:rPr lang="cs-CZ" altLang="cs-CZ" dirty="0">
                <a:ea typeface="ＭＳ Ｐゴシック" panose="020B0600070205080204" pitchFamily="34" charset="-128"/>
              </a:rPr>
              <a:t>.)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 err="1">
                <a:ea typeface="ＭＳ Ｐゴシック" panose="020B0600070205080204" pitchFamily="34" charset="-128"/>
              </a:rPr>
              <a:t>Child</a:t>
            </a:r>
            <a:r>
              <a:rPr lang="cs-CZ" altLang="cs-CZ" dirty="0">
                <a:ea typeface="ＭＳ Ｐゴシック" panose="020B0600070205080204" pitchFamily="34" charset="-128"/>
              </a:rPr>
              <a:t>: </a:t>
            </a:r>
            <a:r>
              <a:rPr lang="cs-CZ" altLang="cs-CZ" dirty="0" err="1">
                <a:ea typeface="ＭＳ Ｐゴシック" panose="020B0600070205080204" pitchFamily="34" charset="-128"/>
              </a:rPr>
              <a:t>Oh</a:t>
            </a:r>
            <a:r>
              <a:rPr lang="cs-CZ" altLang="cs-CZ" dirty="0">
                <a:ea typeface="ＭＳ Ｐゴシック" panose="020B0600070205080204" pitchFamily="34" charset="-128"/>
              </a:rPr>
              <a:t>!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Nobody</a:t>
            </a:r>
            <a:r>
              <a:rPr lang="cs-CZ" altLang="cs-CZ" b="1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don</a:t>
            </a:r>
            <a:r>
              <a:rPr lang="cs-CZ" altLang="en-US" b="1" dirty="0" err="1">
                <a:ea typeface="ＭＳ Ｐゴシック" panose="020B0600070205080204" pitchFamily="34" charset="-128"/>
              </a:rPr>
              <a:t>’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t</a:t>
            </a:r>
            <a:r>
              <a:rPr lang="cs-CZ" altLang="cs-CZ" b="1" dirty="0">
                <a:ea typeface="ＭＳ Ｐゴシック" panose="020B0600070205080204" pitchFamily="34" charset="-128"/>
              </a:rPr>
              <a:t> </a:t>
            </a:r>
            <a:r>
              <a:rPr lang="cs-CZ" altLang="cs-CZ" b="1" dirty="0" err="1">
                <a:ea typeface="ＭＳ Ｐゴシック" panose="020B0600070205080204" pitchFamily="34" charset="-128"/>
              </a:rPr>
              <a:t>likes</a:t>
            </a:r>
            <a:r>
              <a:rPr lang="cs-CZ" altLang="cs-CZ" dirty="0">
                <a:ea typeface="ＭＳ Ｐゴシック" panose="020B0600070205080204" pitchFamily="34" charset="-128"/>
              </a:rPr>
              <a:t> </a:t>
            </a:r>
            <a:r>
              <a:rPr lang="cs-CZ" altLang="cs-CZ" dirty="0" err="1">
                <a:ea typeface="ＭＳ Ｐゴシック" panose="020B0600070205080204" pitchFamily="34" charset="-128"/>
              </a:rPr>
              <a:t>me</a:t>
            </a:r>
            <a:r>
              <a:rPr lang="cs-CZ" altLang="cs-CZ" dirty="0">
                <a:ea typeface="ＭＳ Ｐゴシック" panose="020B0600070205080204" pitchFamily="34" charset="-128"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r>
              <a:rPr lang="cs-CZ" altLang="cs-CZ" dirty="0">
                <a:ea typeface="ＭＳ Ｐゴシック" panose="020B0600070205080204" pitchFamily="34" charset="-128"/>
              </a:rPr>
              <a:t>(Dítě: Och! Nikdo mě nemá rád) (</a:t>
            </a:r>
            <a:r>
              <a:rPr lang="cs-CZ" altLang="cs-CZ" dirty="0" err="1">
                <a:ea typeface="ＭＳ Ｐゴシック" panose="020B0600070205080204" pitchFamily="34" charset="-128"/>
              </a:rPr>
              <a:t>McNeill</a:t>
            </a:r>
            <a:r>
              <a:rPr lang="cs-CZ" altLang="cs-CZ" dirty="0">
                <a:ea typeface="ＭＳ Ｐゴシック" panose="020B0600070205080204" pitchFamily="34" charset="-128"/>
              </a:rPr>
              <a:t>, 1970)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280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9C04A-012A-C74C-8A56-0448F408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Vrozenost?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EF89F3D-9A0B-2845-8F16-244336077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897732" cy="2955740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4A3E4FB-A0FB-554A-BA36-1DA8643A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95772"/>
            <a:ext cx="4587578" cy="28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2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7FF47-9465-5A43-AD38-FC968A0D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1318B2-4484-094E-9391-51B467CF4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 err="1">
                <a:ea typeface="ＭＳ Ｐゴシック" panose="020B0600070205080204" pitchFamily="34" charset="-128"/>
              </a:rPr>
              <a:t>Primární</a:t>
            </a:r>
            <a:r>
              <a:rPr lang="en-US" altLang="cs-CZ" dirty="0"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a typeface="ＭＳ Ｐゴシック" panose="020B0600070205080204" pitchFamily="34" charset="-128"/>
              </a:rPr>
              <a:t>lingvistická</a:t>
            </a:r>
            <a:r>
              <a:rPr lang="en-US" altLang="cs-CZ" dirty="0">
                <a:ea typeface="ＭＳ Ｐゴシック" panose="020B0600070205080204" pitchFamily="34" charset="-128"/>
              </a:rPr>
              <a:t> data (PLD, Primary Linguistic Data)</a:t>
            </a:r>
          </a:p>
          <a:p>
            <a:r>
              <a:rPr lang="en-US" altLang="cs-CZ" dirty="0" err="1">
                <a:ea typeface="ＭＳ Ｐゴシック" panose="020B0600070205080204" pitchFamily="34" charset="-128"/>
              </a:rPr>
              <a:t>Logický</a:t>
            </a:r>
            <a:r>
              <a:rPr lang="en-US" altLang="cs-CZ" dirty="0"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a typeface="ＭＳ Ｐゴシック" panose="020B0600070205080204" pitchFamily="34" charset="-128"/>
              </a:rPr>
              <a:t>problém</a:t>
            </a:r>
            <a:r>
              <a:rPr lang="en-US" altLang="cs-CZ" dirty="0"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a typeface="ＭＳ Ｐゴシック" panose="020B0600070205080204" pitchFamily="34" charset="-128"/>
              </a:rPr>
              <a:t>jazykové</a:t>
            </a:r>
            <a:r>
              <a:rPr lang="en-US" altLang="cs-CZ" dirty="0"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a typeface="ＭＳ Ｐゴシック" panose="020B0600070205080204" pitchFamily="34" charset="-128"/>
              </a:rPr>
              <a:t>akvizice</a:t>
            </a:r>
            <a:endParaRPr lang="en-US" altLang="cs-CZ" dirty="0">
              <a:ea typeface="ＭＳ Ｐゴシック" panose="020B0600070205080204" pitchFamily="34" charset="-128"/>
            </a:endParaRPr>
          </a:p>
          <a:p>
            <a:r>
              <a:rPr lang="en-US" altLang="cs-CZ" dirty="0" err="1">
                <a:ea typeface="ＭＳ Ｐゴシック" panose="020B0600070205080204" pitchFamily="34" charset="-128"/>
              </a:rPr>
              <a:t>Nedostatečnost</a:t>
            </a:r>
            <a:r>
              <a:rPr lang="en-US" altLang="cs-CZ" dirty="0"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a typeface="ＭＳ Ｐゴシック" panose="020B0600070205080204" pitchFamily="34" charset="-128"/>
              </a:rPr>
              <a:t>stimulu</a:t>
            </a:r>
            <a:r>
              <a:rPr lang="en-US" altLang="cs-CZ" dirty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cs-CZ" dirty="0" err="1">
                <a:ea typeface="ＭＳ Ｐゴシック" panose="020B0600070205080204" pitchFamily="34" charset="-128"/>
              </a:rPr>
              <a:t>Žádná</a:t>
            </a:r>
            <a:r>
              <a:rPr lang="en-US" altLang="cs-CZ" dirty="0">
                <a:ea typeface="ＭＳ Ｐゴシック" panose="020B0600070205080204" pitchFamily="34" charset="-128"/>
              </a:rPr>
              <a:t> </a:t>
            </a:r>
            <a:r>
              <a:rPr lang="en-US" altLang="cs-CZ" dirty="0" err="1">
                <a:ea typeface="ＭＳ Ｐゴシック" panose="020B0600070205080204" pitchFamily="34" charset="-128"/>
              </a:rPr>
              <a:t>negativní</a:t>
            </a:r>
            <a:r>
              <a:rPr lang="en-US" altLang="cs-CZ" dirty="0">
                <a:ea typeface="ＭＳ Ｐゴシック" panose="020B0600070205080204" pitchFamily="34" charset="-128"/>
              </a:rPr>
              <a:t> evidence (no negative evidence)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46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59827-26C4-C348-91A1-B039287A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FDBD25-F1E0-324A-A27A-AB40B826C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Hypotéza kritického období (</a:t>
            </a:r>
            <a:r>
              <a:rPr lang="cs-CZ" dirty="0" err="1"/>
              <a:t>critical</a:t>
            </a:r>
            <a:r>
              <a:rPr lang="cs-CZ" dirty="0"/>
              <a:t> period </a:t>
            </a:r>
            <a:r>
              <a:rPr lang="cs-CZ" dirty="0" err="1"/>
              <a:t>hypothesis</a:t>
            </a:r>
            <a:r>
              <a:rPr lang="cs-CZ" dirty="0"/>
              <a:t>)</a:t>
            </a:r>
          </a:p>
          <a:p>
            <a:r>
              <a:rPr lang="cs-CZ" dirty="0" err="1"/>
              <a:t>Eric</a:t>
            </a:r>
            <a:r>
              <a:rPr lang="cs-CZ" dirty="0"/>
              <a:t> </a:t>
            </a:r>
            <a:r>
              <a:rPr lang="cs-CZ" dirty="0" err="1"/>
              <a:t>Lenneberg</a:t>
            </a:r>
            <a:r>
              <a:rPr lang="cs-CZ" dirty="0"/>
              <a:t> (1967)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800" dirty="0"/>
              <a:t>Foto, zdroj:  https://</a:t>
            </a:r>
            <a:r>
              <a:rPr lang="cs-CZ" sz="800" dirty="0" err="1"/>
              <a:t>healthcare.utah.edu</a:t>
            </a:r>
            <a:r>
              <a:rPr lang="cs-CZ" sz="800" dirty="0"/>
              <a:t>/</a:t>
            </a:r>
            <a:r>
              <a:rPr lang="cs-CZ" sz="800" dirty="0" err="1"/>
              <a:t>healthfeed</a:t>
            </a:r>
            <a:r>
              <a:rPr lang="cs-CZ" sz="800" dirty="0"/>
              <a:t>/</a:t>
            </a:r>
            <a:r>
              <a:rPr lang="cs-CZ" sz="800" dirty="0" err="1"/>
              <a:t>postings</a:t>
            </a:r>
            <a:r>
              <a:rPr lang="cs-CZ" sz="800" dirty="0"/>
              <a:t>/2017/06/baby-</a:t>
            </a:r>
            <a:r>
              <a:rPr lang="cs-CZ" sz="800" dirty="0" err="1"/>
              <a:t>bookworms.php</a:t>
            </a:r>
            <a:endParaRPr lang="cs-CZ" sz="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2FACFC-719A-0040-A023-9E792D4FB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404" y="2210594"/>
            <a:ext cx="4826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2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AF25D-EFDF-E04B-821E-A1397946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277E4-19B6-F24D-A72C-3B3CC138B6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58" y="1825625"/>
            <a:ext cx="288788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09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B022D-67B7-3945-B561-119053CA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EC0A0B-4DE5-494A-8CC7-5A97F371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 descr="Preferential Looking Task.pdf">
            <a:extLst>
              <a:ext uri="{FF2B5EF4-FFF2-40B4-BE49-F238E27FC236}">
                <a16:creationId xmlns:a16="http://schemas.microsoft.com/office/drawing/2014/main" id="{8D86A3D7-F1A1-7642-8CB4-14611E245EE6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32" r="-31332"/>
          <a:stretch>
            <a:fillRect/>
          </a:stretch>
        </p:blipFill>
        <p:spPr bwMode="auto">
          <a:xfrm>
            <a:off x="-111125" y="15986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2665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1782</Words>
  <Application>Microsoft Macintosh PowerPoint</Application>
  <PresentationFormat>Širokoúhlá obrazovka</PresentationFormat>
  <Paragraphs>220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Times New Roman</vt:lpstr>
      <vt:lpstr>Wingdings</vt:lpstr>
      <vt:lpstr>Motiv Office</vt:lpstr>
      <vt:lpstr>Úvod do výuky češtiny jako druhého/cizího jazyka</vt:lpstr>
      <vt:lpstr>Osnova</vt:lpstr>
      <vt:lpstr>Prezentace aplikace PowerPoint</vt:lpstr>
      <vt:lpstr>Prezentace aplikace PowerPoint</vt:lpstr>
      <vt:lpstr>Vrozenost?</vt:lpstr>
      <vt:lpstr>Výzva</vt:lpstr>
      <vt:lpstr>Prezentace aplikace PowerPoint</vt:lpstr>
      <vt:lpstr>Výzkum</vt:lpstr>
      <vt:lpstr>Prezentace aplikace PowerPoint</vt:lpstr>
      <vt:lpstr>Video AV ČR</vt:lpstr>
      <vt:lpstr>Stádia vývoje</vt:lpstr>
      <vt:lpstr>Stádia vývoje</vt:lpstr>
      <vt:lpstr>Stádia vývoje</vt:lpstr>
      <vt:lpstr>Stádia vývoje</vt:lpstr>
      <vt:lpstr>Stádia vývoje</vt:lpstr>
      <vt:lpstr>Stádia vývoje</vt:lpstr>
      <vt:lpstr>Stádia vývoje</vt:lpstr>
      <vt:lpstr>Zrození slova</vt:lpstr>
      <vt:lpstr>Čeština jako L1</vt:lpstr>
      <vt:lpstr>Pačesová (1979)</vt:lpstr>
      <vt:lpstr>Prezentace aplikace PowerPoint</vt:lpstr>
      <vt:lpstr>CHILDES Chromá</vt:lpstr>
      <vt:lpstr>Čeština jako L2</vt:lpstr>
      <vt:lpstr>PŘÍKLADY Z ČJ JAKO L2</vt:lpstr>
      <vt:lpstr>Prezentace aplikace PowerPoint</vt:lpstr>
      <vt:lpstr>Vícejazyčná mysl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výuky češtiny jako druhého/cizího jazyka</dc:title>
  <dc:creator>Microsoft Office User</dc:creator>
  <cp:lastModifiedBy>Microsoft Office User</cp:lastModifiedBy>
  <cp:revision>13</cp:revision>
  <dcterms:created xsi:type="dcterms:W3CDTF">2019-09-19T10:47:10Z</dcterms:created>
  <dcterms:modified xsi:type="dcterms:W3CDTF">2020-10-12T10:55:00Z</dcterms:modified>
</cp:coreProperties>
</file>