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306" r:id="rId4"/>
    <p:sldId id="302" r:id="rId5"/>
    <p:sldId id="279" r:id="rId6"/>
    <p:sldId id="285" r:id="rId7"/>
    <p:sldId id="278" r:id="rId8"/>
    <p:sldId id="290" r:id="rId9"/>
    <p:sldId id="271" r:id="rId10"/>
    <p:sldId id="269" r:id="rId11"/>
    <p:sldId id="270" r:id="rId12"/>
    <p:sldId id="303" r:id="rId13"/>
    <p:sldId id="273" r:id="rId14"/>
    <p:sldId id="287" r:id="rId15"/>
    <p:sldId id="304" r:id="rId16"/>
    <p:sldId id="258" r:id="rId17"/>
    <p:sldId id="309" r:id="rId18"/>
    <p:sldId id="277" r:id="rId19"/>
    <p:sldId id="267" r:id="rId20"/>
    <p:sldId id="308" r:id="rId21"/>
    <p:sldId id="259" r:id="rId22"/>
    <p:sldId id="260" r:id="rId23"/>
    <p:sldId id="297" r:id="rId24"/>
    <p:sldId id="272" r:id="rId25"/>
    <p:sldId id="310" r:id="rId26"/>
    <p:sldId id="305" r:id="rId2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43"/>
  </p:normalViewPr>
  <p:slideViewPr>
    <p:cSldViewPr snapToGrid="0" snapToObjects="1">
      <p:cViewPr varScale="1">
        <p:scale>
          <a:sx n="120" d="100"/>
          <a:sy n="120" d="100"/>
        </p:scale>
        <p:origin x="1400" y="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4F400-36E7-D44F-91FE-8AEEA31A00F4}" type="datetimeFigureOut">
              <a:rPr lang="en-US" smtClean="0"/>
              <a:t>10/18/20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CF8E3-1DFE-6A4F-8C16-612DC8F689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56816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4F400-36E7-D44F-91FE-8AEEA31A00F4}" type="datetimeFigureOut">
              <a:rPr lang="en-US" smtClean="0"/>
              <a:t>10/18/20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CF8E3-1DFE-6A4F-8C16-612DC8F689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60453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4F400-36E7-D44F-91FE-8AEEA31A00F4}" type="datetimeFigureOut">
              <a:rPr lang="en-US" smtClean="0"/>
              <a:t>10/18/20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CF8E3-1DFE-6A4F-8C16-612DC8F689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27170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4F400-36E7-D44F-91FE-8AEEA31A00F4}" type="datetimeFigureOut">
              <a:rPr lang="en-US" smtClean="0"/>
              <a:t>10/18/20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CF8E3-1DFE-6A4F-8C16-612DC8F689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39207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4F400-36E7-D44F-91FE-8AEEA31A00F4}" type="datetimeFigureOut">
              <a:rPr lang="en-US" smtClean="0"/>
              <a:t>10/18/20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CF8E3-1DFE-6A4F-8C16-612DC8F689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23625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4F400-36E7-D44F-91FE-8AEEA31A00F4}" type="datetimeFigureOut">
              <a:rPr lang="en-US" smtClean="0"/>
              <a:t>10/18/20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CF8E3-1DFE-6A4F-8C16-612DC8F689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45394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4F400-36E7-D44F-91FE-8AEEA31A00F4}" type="datetimeFigureOut">
              <a:rPr lang="en-US" smtClean="0"/>
              <a:t>10/18/20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CF8E3-1DFE-6A4F-8C16-612DC8F689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63818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4F400-36E7-D44F-91FE-8AEEA31A00F4}" type="datetimeFigureOut">
              <a:rPr lang="en-US" smtClean="0"/>
              <a:t>10/18/20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CF8E3-1DFE-6A4F-8C16-612DC8F689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95190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4F400-36E7-D44F-91FE-8AEEA31A00F4}" type="datetimeFigureOut">
              <a:rPr lang="en-US" smtClean="0"/>
              <a:t>10/18/20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CF8E3-1DFE-6A4F-8C16-612DC8F689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9110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4F400-36E7-D44F-91FE-8AEEA31A00F4}" type="datetimeFigureOut">
              <a:rPr lang="en-US" smtClean="0"/>
              <a:t>10/18/20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CF8E3-1DFE-6A4F-8C16-612DC8F689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76462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4F400-36E7-D44F-91FE-8AEEA31A00F4}" type="datetimeFigureOut">
              <a:rPr lang="en-US" smtClean="0"/>
              <a:t>10/18/20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CF8E3-1DFE-6A4F-8C16-612DC8F689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60029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A4F400-36E7-D44F-91FE-8AEEA31A00F4}" type="datetimeFigureOut">
              <a:rPr lang="en-US" smtClean="0"/>
              <a:t>10/18/20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2CF8E3-1DFE-6A4F-8C16-612DC8F689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78147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encyclopedia.com/humanities/encyclopedias-almanacs-transcripts-and-maps/code-mixing-and-code-switching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Úvod</a:t>
            </a:r>
            <a:r>
              <a:rPr lang="en-US" cap="none" dirty="0">
                <a:latin typeface="Calibri" panose="020F0502020204030204" pitchFamily="34" charset="0"/>
                <a:cs typeface="Calibri" panose="020F0502020204030204" pitchFamily="34" charset="0"/>
              </a:rPr>
              <a:t> do </a:t>
            </a:r>
            <a:r>
              <a:rPr lang="en-US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výuky</a:t>
            </a:r>
            <a:r>
              <a:rPr lang="en-US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češtiny</a:t>
            </a:r>
            <a:r>
              <a:rPr lang="en-US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jako</a:t>
            </a:r>
            <a:r>
              <a:rPr lang="en-US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druhého</a:t>
            </a:r>
            <a:r>
              <a:rPr lang="en-US" cap="none" dirty="0">
                <a:latin typeface="Calibri" panose="020F0502020204030204" pitchFamily="34" charset="0"/>
                <a:cs typeface="Calibri" panose="020F0502020204030204" pitchFamily="34" charset="0"/>
              </a:rPr>
              <a:t>/</a:t>
            </a:r>
            <a:r>
              <a:rPr lang="en-US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cizího</a:t>
            </a:r>
            <a:r>
              <a:rPr lang="en-US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jazyka</a:t>
            </a: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Linda Doleží</a:t>
            </a:r>
            <a:endParaRPr lang="cs-CZ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Přednáška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3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12584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 algn="just">
              <a:buFont typeface="Wingdings" charset="0"/>
              <a:buNone/>
            </a:pPr>
            <a:r>
              <a:rPr lang="cs-CZ" dirty="0">
                <a:ea typeface="ＭＳ Ｐゴシック" charset="0"/>
                <a:cs typeface="Cambria"/>
              </a:rPr>
              <a:t>Haznedar (1995, 1997) – turecký chlapec ve věku 4 let, osvojuje si angličtinu, ve Velké Británii od věku 3,11, s angličtinou v pravidelném kontaktu od věku 4,1 cca 2,5 hod denně pětkrát týdně ve školce, data ve studii nasbírána od věku 4,3 let (pozn.: turečtina OV jazyk x angličtina VO jazyk)</a:t>
            </a:r>
          </a:p>
          <a:p>
            <a:pPr marL="0" indent="0" algn="just">
              <a:buFont typeface="Wingdings" charset="0"/>
              <a:buNone/>
            </a:pPr>
            <a:r>
              <a:rPr lang="cs-CZ" dirty="0">
                <a:ea typeface="ＭＳ Ｐゴシック" charset="0"/>
                <a:cs typeface="Cambria"/>
              </a:rPr>
              <a:t> </a:t>
            </a:r>
          </a:p>
          <a:p>
            <a:pPr marL="0" indent="0" algn="just">
              <a:buFont typeface="Wingdings" charset="0"/>
              <a:buNone/>
            </a:pPr>
            <a:r>
              <a:rPr lang="cs-CZ" dirty="0">
                <a:ea typeface="ＭＳ Ｐゴシック" charset="0"/>
                <a:cs typeface="Cambria"/>
              </a:rPr>
              <a:t>počáteční stádia vývoje – angličtina přebírá </a:t>
            </a:r>
            <a:r>
              <a:rPr lang="cs-CZ" u="sng" dirty="0">
                <a:ea typeface="ＭＳ Ｐゴシック" charset="0"/>
                <a:cs typeface="Cambria"/>
              </a:rPr>
              <a:t>slovosled</a:t>
            </a:r>
            <a:r>
              <a:rPr lang="cs-CZ" dirty="0">
                <a:ea typeface="ＭＳ Ｐゴシック" charset="0"/>
                <a:cs typeface="Cambria"/>
              </a:rPr>
              <a:t> turečtiny, např. </a:t>
            </a:r>
          </a:p>
          <a:p>
            <a:pPr marL="0" indent="0" algn="just">
              <a:buFont typeface="Wingdings" charset="0"/>
              <a:buNone/>
            </a:pPr>
            <a:r>
              <a:rPr lang="cs-CZ" dirty="0">
                <a:ea typeface="ＭＳ Ｐゴシック" charset="0"/>
                <a:cs typeface="Cambria"/>
              </a:rPr>
              <a:t> </a:t>
            </a:r>
          </a:p>
          <a:p>
            <a:pPr marL="0" indent="0" algn="just">
              <a:buFont typeface="Wingdings" charset="0"/>
              <a:buNone/>
            </a:pPr>
            <a:r>
              <a:rPr lang="cs-CZ" dirty="0">
                <a:ea typeface="ＭＳ Ｐゴシック" charset="0"/>
                <a:cs typeface="Cambria"/>
              </a:rPr>
              <a:t>Výzkumník: </a:t>
            </a:r>
            <a:r>
              <a:rPr lang="cs-CZ" i="1" dirty="0">
                <a:ea typeface="ＭＳ Ｐゴシック" charset="0"/>
                <a:cs typeface="Cambria"/>
              </a:rPr>
              <a:t>Shall we play with your toys</a:t>
            </a:r>
            <a:r>
              <a:rPr lang="cs-CZ" dirty="0">
                <a:ea typeface="ＭＳ Ｐゴシック" charset="0"/>
                <a:cs typeface="Cambria"/>
              </a:rPr>
              <a:t>? /Budeme si hrát s tvými hračkami?/</a:t>
            </a:r>
          </a:p>
          <a:p>
            <a:pPr marL="0" indent="0" algn="just">
              <a:buFont typeface="Wingdings" charset="0"/>
              <a:buNone/>
            </a:pPr>
            <a:r>
              <a:rPr lang="cs-CZ" dirty="0">
                <a:ea typeface="ＭＳ Ｐゴシック" charset="0"/>
                <a:cs typeface="Cambria"/>
              </a:rPr>
              <a:t>Dítě: </a:t>
            </a:r>
            <a:r>
              <a:rPr lang="cs-CZ" i="1" dirty="0">
                <a:ea typeface="ＭＳ Ｐゴシック" charset="0"/>
                <a:cs typeface="Cambria"/>
              </a:rPr>
              <a:t>Yes, toys play</a:t>
            </a:r>
            <a:r>
              <a:rPr lang="cs-CZ" dirty="0">
                <a:ea typeface="ＭＳ Ｐゴシック" charset="0"/>
                <a:cs typeface="Cambria"/>
              </a:rPr>
              <a:t>. /Ano, hračky hrát/.</a:t>
            </a:r>
          </a:p>
          <a:p>
            <a:pPr marL="0" indent="0" algn="just">
              <a:buFont typeface="Wingdings" charset="0"/>
              <a:buNone/>
            </a:pPr>
            <a:r>
              <a:rPr lang="cs-CZ" dirty="0">
                <a:ea typeface="ＭＳ Ｐゴシック" charset="0"/>
                <a:cs typeface="Cambria"/>
              </a:rPr>
              <a:t> </a:t>
            </a:r>
          </a:p>
          <a:p>
            <a:endParaRPr lang="en-US" dirty="0">
              <a:cs typeface="Cambria"/>
            </a:endParaRPr>
          </a:p>
        </p:txBody>
      </p:sp>
    </p:spTree>
    <p:extLst>
      <p:ext uri="{BB962C8B-B14F-4D97-AF65-F5344CB8AC3E}">
        <p14:creationId xmlns:p14="http://schemas.microsoft.com/office/powerpoint/2010/main" val="366614475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Font typeface="Wingdings" charset="0"/>
              <a:buNone/>
            </a:pPr>
            <a:r>
              <a:rPr lang="cs-CZ" dirty="0">
                <a:ea typeface="ＭＳ Ｐゴシック" charset="0"/>
                <a:cs typeface="Cambria" charset="0"/>
              </a:rPr>
              <a:t>White (1990, 1991, 1992): francouzsky mluvící Kanaďané ve věku 11–12 let, s angličtinou se setkávají ve škole – výzkum zaměřen na adverbia frekvence (např. </a:t>
            </a:r>
            <a:r>
              <a:rPr lang="cs-CZ" i="1" dirty="0">
                <a:ea typeface="ＭＳ Ｐゴシック" charset="0"/>
                <a:cs typeface="Cambria" charset="0"/>
              </a:rPr>
              <a:t>often/často</a:t>
            </a:r>
            <a:r>
              <a:rPr lang="cs-CZ" dirty="0">
                <a:ea typeface="ＭＳ Ｐゴシック" charset="0"/>
                <a:cs typeface="Cambria" charset="0"/>
              </a:rPr>
              <a:t>) a způsobu (např. </a:t>
            </a:r>
            <a:r>
              <a:rPr lang="cs-CZ" i="1" dirty="0">
                <a:ea typeface="ＭＳ Ｐゴシック" charset="0"/>
                <a:cs typeface="Cambria" charset="0"/>
              </a:rPr>
              <a:t>quickly/rychle</a:t>
            </a:r>
            <a:r>
              <a:rPr lang="cs-CZ" dirty="0">
                <a:ea typeface="ＭＳ Ｐゴシック" charset="0"/>
                <a:cs typeface="Cambria" charset="0"/>
              </a:rPr>
              <a:t>) v angličtině</a:t>
            </a:r>
          </a:p>
          <a:p>
            <a:pPr marL="0" indent="0">
              <a:buFont typeface="Wingdings" charset="0"/>
              <a:buNone/>
            </a:pPr>
            <a:r>
              <a:rPr lang="cs-CZ" dirty="0">
                <a:ea typeface="ＭＳ Ｐゴシック" charset="0"/>
                <a:cs typeface="Cambria" charset="0"/>
              </a:rPr>
              <a:t> </a:t>
            </a:r>
          </a:p>
          <a:p>
            <a:pPr marL="0" indent="0">
              <a:buFont typeface="Wingdings" charset="0"/>
              <a:buNone/>
            </a:pPr>
            <a:r>
              <a:rPr lang="cs-CZ" dirty="0">
                <a:ea typeface="ＭＳ Ｐゴシック" charset="0"/>
                <a:cs typeface="Cambria" charset="0"/>
              </a:rPr>
              <a:t>- zajímavý transfer, francouzština – SVAdvO x angličtina SAdvVO, náctiletí produkují v angličtině slovosled SVAdvO, např. *</a:t>
            </a:r>
            <a:r>
              <a:rPr lang="cs-CZ" i="1" dirty="0">
                <a:ea typeface="ＭＳ Ｐゴシック" charset="0"/>
                <a:cs typeface="Cambria" charset="0"/>
              </a:rPr>
              <a:t>Marie takes often the metro</a:t>
            </a:r>
            <a:r>
              <a:rPr lang="cs-CZ" dirty="0">
                <a:ea typeface="ＭＳ Ｐゴシック" charset="0"/>
                <a:cs typeface="Cambria" charset="0"/>
              </a:rPr>
              <a:t>.</a:t>
            </a:r>
            <a:br>
              <a:rPr lang="cs-CZ" dirty="0">
                <a:ea typeface="ＭＳ Ｐゴシック" charset="0"/>
                <a:cs typeface="Cambria" charset="0"/>
              </a:rPr>
            </a:br>
            <a:endParaRPr lang="cs-CZ" dirty="0">
              <a:ea typeface="ＭＳ Ｐゴシック" charset="0"/>
              <a:cs typeface="Cambria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647226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Ortografie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Arabština</a:t>
            </a:r>
            <a:r>
              <a:rPr lang="en-US" dirty="0"/>
              <a:t> a </a:t>
            </a:r>
            <a:r>
              <a:rPr lang="en-US" dirty="0" err="1"/>
              <a:t>její</a:t>
            </a:r>
            <a:r>
              <a:rPr lang="en-US" dirty="0"/>
              <a:t> </a:t>
            </a:r>
            <a:r>
              <a:rPr lang="en-US" dirty="0" err="1"/>
              <a:t>vliv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češtinu</a:t>
            </a:r>
            <a:r>
              <a:rPr lang="en-US" dirty="0"/>
              <a:t> </a:t>
            </a:r>
            <a:r>
              <a:rPr lang="en-US" dirty="0" err="1"/>
              <a:t>jak</a:t>
            </a:r>
            <a:r>
              <a:rPr lang="en-US" dirty="0"/>
              <a:t> v </a:t>
            </a:r>
            <a:r>
              <a:rPr lang="en-US" dirty="0" err="1"/>
              <a:t>recepci</a:t>
            </a:r>
            <a:r>
              <a:rPr lang="en-US" dirty="0"/>
              <a:t>, </a:t>
            </a:r>
            <a:r>
              <a:rPr lang="en-US" dirty="0" err="1"/>
              <a:t>tak</a:t>
            </a:r>
            <a:r>
              <a:rPr lang="en-US" dirty="0"/>
              <a:t> v </a:t>
            </a:r>
            <a:r>
              <a:rPr lang="en-US" dirty="0" err="1"/>
              <a:t>produkci</a:t>
            </a:r>
            <a:r>
              <a:rPr lang="en-US" dirty="0"/>
              <a:t> (</a:t>
            </a:r>
            <a:r>
              <a:rPr lang="en-US" dirty="0" err="1"/>
              <a:t>Složilová</a:t>
            </a:r>
            <a:r>
              <a:rPr lang="en-US" dirty="0"/>
              <a:t>, 2017, s. 17) – </a:t>
            </a:r>
            <a:r>
              <a:rPr lang="en-US" dirty="0" err="1"/>
              <a:t>uvádí</a:t>
            </a:r>
            <a:r>
              <a:rPr lang="en-US" dirty="0"/>
              <a:t> </a:t>
            </a:r>
            <a:r>
              <a:rPr lang="en-US" dirty="0" err="1"/>
              <a:t>příklad</a:t>
            </a:r>
            <a:r>
              <a:rPr lang="en-US" dirty="0"/>
              <a:t> </a:t>
            </a:r>
            <a:r>
              <a:rPr lang="en-US" dirty="0" err="1"/>
              <a:t>Cvejnové</a:t>
            </a:r>
            <a:r>
              <a:rPr lang="en-US" dirty="0"/>
              <a:t> (2002, s. 16): </a:t>
            </a:r>
            <a:r>
              <a:rPr lang="en-US" i="1" dirty="0" err="1"/>
              <a:t>adrs</a:t>
            </a:r>
            <a:endParaRPr lang="en-US" dirty="0"/>
          </a:p>
          <a:p>
            <a:endParaRPr lang="en-US" dirty="0"/>
          </a:p>
          <a:p>
            <a:r>
              <a:rPr lang="en-US" dirty="0"/>
              <a:t>Interference </a:t>
            </a:r>
            <a:r>
              <a:rPr lang="en-US" dirty="0" err="1"/>
              <a:t>oběma</a:t>
            </a:r>
            <a:r>
              <a:rPr lang="en-US" dirty="0"/>
              <a:t> </a:t>
            </a:r>
            <a:r>
              <a:rPr lang="en-US" dirty="0" err="1"/>
              <a:t>směry</a:t>
            </a:r>
            <a:r>
              <a:rPr lang="en-US" dirty="0"/>
              <a:t> </a:t>
            </a:r>
            <a:r>
              <a:rPr lang="en-US" dirty="0" err="1"/>
              <a:t>při</a:t>
            </a:r>
            <a:r>
              <a:rPr lang="en-US" dirty="0"/>
              <a:t> </a:t>
            </a:r>
            <a:r>
              <a:rPr lang="en-US" dirty="0" err="1"/>
              <a:t>čtení</a:t>
            </a:r>
            <a:r>
              <a:rPr lang="en-US" dirty="0"/>
              <a:t> (</a:t>
            </a:r>
            <a:r>
              <a:rPr lang="en-US" dirty="0" err="1"/>
              <a:t>Grabe</a:t>
            </a:r>
            <a:r>
              <a:rPr lang="en-US" dirty="0"/>
              <a:t> et al., 2011)</a:t>
            </a:r>
          </a:p>
          <a:p>
            <a:endParaRPr lang="en-US" dirty="0"/>
          </a:p>
          <a:p>
            <a:r>
              <a:rPr lang="en-US" dirty="0" err="1"/>
              <a:t>Ortografická</a:t>
            </a:r>
            <a:r>
              <a:rPr lang="en-US" dirty="0"/>
              <a:t> </a:t>
            </a:r>
            <a:r>
              <a:rPr lang="en-US" dirty="0" err="1"/>
              <a:t>vzdálenost</a:t>
            </a:r>
            <a:r>
              <a:rPr lang="en-US" dirty="0"/>
              <a:t> (</a:t>
            </a:r>
            <a:r>
              <a:rPr lang="en-US" dirty="0" err="1"/>
              <a:t>Koda</a:t>
            </a:r>
            <a:r>
              <a:rPr lang="en-US" dirty="0"/>
              <a:t>, 2011)</a:t>
            </a:r>
          </a:p>
        </p:txBody>
      </p:sp>
    </p:spTree>
    <p:extLst>
      <p:ext uri="{BB962C8B-B14F-4D97-AF65-F5344CB8AC3E}">
        <p14:creationId xmlns:p14="http://schemas.microsoft.com/office/powerpoint/2010/main" val="350644641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Srovnání</a:t>
            </a:r>
            <a:r>
              <a:rPr lang="en-US" dirty="0"/>
              <a:t>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just">
              <a:buFont typeface="Wingdings" charset="0"/>
              <a:buNone/>
              <a:defRPr/>
            </a:pPr>
            <a:r>
              <a:rPr lang="cs-CZ" dirty="0">
                <a:ea typeface="ＭＳ Ｐゴシック" charset="0"/>
                <a:cs typeface="ＭＳ Ｐゴシック" charset="0"/>
              </a:rPr>
              <a:t>- málo normativních dat u bilingvních dětí</a:t>
            </a:r>
          </a:p>
          <a:p>
            <a:pPr algn="just">
              <a:defRPr/>
            </a:pPr>
            <a:r>
              <a:rPr lang="cs-CZ" dirty="0">
                <a:ea typeface="ＭＳ Ｐゴシック" charset="0"/>
                <a:cs typeface="ＭＳ Ｐゴシック" charset="0"/>
              </a:rPr>
              <a:t>specifické sociokulturní zkušenosti ovlivňují </a:t>
            </a:r>
            <a:br>
              <a:rPr lang="cs-CZ" dirty="0">
                <a:ea typeface="ＭＳ Ｐゴシック" charset="0"/>
                <a:cs typeface="ＭＳ Ｐゴシック" charset="0"/>
              </a:rPr>
            </a:br>
            <a:r>
              <a:rPr lang="cs-CZ" dirty="0">
                <a:ea typeface="ＭＳ Ｐゴシック" charset="0"/>
                <a:cs typeface="ＭＳ Ｐゴシック" charset="0"/>
              </a:rPr>
              <a:t>osvojování nejen lexika, ale i oblast morfosyntaxe</a:t>
            </a:r>
          </a:p>
          <a:p>
            <a:pPr algn="just">
              <a:defRPr/>
            </a:pPr>
            <a:r>
              <a:rPr lang="en-US" dirty="0">
                <a:ea typeface="ＭＳ Ｐゴシック" charset="0"/>
                <a:cs typeface="ＭＳ Ｐゴシック" charset="0"/>
              </a:rPr>
              <a:t>n</a:t>
            </a:r>
            <a:r>
              <a:rPr lang="cs-CZ" dirty="0">
                <a:ea typeface="ＭＳ Ｐゴシック" charset="0"/>
                <a:cs typeface="ＭＳ Ｐゴシック" charset="0"/>
              </a:rPr>
              <a:t>edostatek standardizovaných testů zaměřených </a:t>
            </a:r>
            <a:br>
              <a:rPr lang="cs-CZ" dirty="0">
                <a:ea typeface="ＭＳ Ｐゴシック" charset="0"/>
                <a:cs typeface="ＭＳ Ｐゴシック" charset="0"/>
              </a:rPr>
            </a:br>
            <a:r>
              <a:rPr lang="cs-CZ" dirty="0">
                <a:ea typeface="ＭＳ Ｐゴシック" charset="0"/>
                <a:cs typeface="ＭＳ Ｐゴシック" charset="0"/>
              </a:rPr>
              <a:t>na výzkum bilingvních dětí, časté překlady testů</a:t>
            </a:r>
          </a:p>
          <a:p>
            <a:pPr algn="just">
              <a:defRPr/>
            </a:pPr>
            <a:r>
              <a:rPr lang="en-US" dirty="0">
                <a:ea typeface="ＭＳ Ｐゴシック" charset="0"/>
                <a:cs typeface="ＭＳ Ｐゴシック" charset="0"/>
              </a:rPr>
              <a:t>u</a:t>
            </a:r>
            <a:r>
              <a:rPr lang="cs-CZ" dirty="0">
                <a:ea typeface="ＭＳ Ｐゴシック" charset="0"/>
                <a:cs typeface="ＭＳ Ｐゴシック" charset="0"/>
              </a:rPr>
              <a:t>žívání testů zaměřených na pouze jeden jazyk </a:t>
            </a:r>
            <a:br>
              <a:rPr lang="cs-CZ" dirty="0">
                <a:ea typeface="ＭＳ Ｐゴシック" charset="0"/>
                <a:cs typeface="ＭＳ Ｐゴシック" charset="0"/>
              </a:rPr>
            </a:br>
            <a:r>
              <a:rPr lang="cs-CZ" dirty="0">
                <a:ea typeface="ＭＳ Ｐゴシック" charset="0"/>
                <a:cs typeface="ＭＳ Ｐゴシック" charset="0"/>
              </a:rPr>
              <a:t>z jazyků dítěte problematické </a:t>
            </a:r>
            <a:r>
              <a:rPr lang="en-US" dirty="0">
                <a:ea typeface="ＭＳ Ｐゴシック" charset="0"/>
                <a:cs typeface="ＭＳ Ｐゴシック" charset="0"/>
              </a:rPr>
              <a:t>–</a:t>
            </a:r>
            <a:r>
              <a:rPr lang="cs-CZ" dirty="0">
                <a:ea typeface="ＭＳ Ｐゴシック" charset="0"/>
                <a:cs typeface="ＭＳ Ｐゴシック" charset="0"/>
              </a:rPr>
              <a:t> </a:t>
            </a:r>
            <a:r>
              <a:rPr lang="cs-CZ" b="1" dirty="0">
                <a:ea typeface="ＭＳ Ｐゴシック" charset="0"/>
                <a:cs typeface="ＭＳ Ｐゴシック" charset="0"/>
              </a:rPr>
              <a:t>nejedná se o dva </a:t>
            </a:r>
            <a:br>
              <a:rPr lang="cs-CZ" b="1" dirty="0">
                <a:ea typeface="ＭＳ Ｐゴシック" charset="0"/>
                <a:cs typeface="ＭＳ Ｐゴシック" charset="0"/>
              </a:rPr>
            </a:br>
            <a:r>
              <a:rPr lang="cs-CZ" b="1" dirty="0">
                <a:ea typeface="ＭＳ Ｐゴシック" charset="0"/>
                <a:cs typeface="ＭＳ Ｐゴシック" charset="0"/>
              </a:rPr>
              <a:t>monolingvní jedince v jednom</a:t>
            </a:r>
            <a:r>
              <a:rPr lang="cs-CZ" dirty="0">
                <a:ea typeface="ＭＳ Ｐゴシック" charset="0"/>
                <a:cs typeface="ＭＳ Ｐゴシック" charset="0"/>
              </a:rPr>
              <a:t>, „zdvojená“ jazyková zkušenost = zvláštní rysy ve všech plánech jazyka (Paradis, 2007) (Peña, Bedore, 2011, s. 3). </a:t>
            </a:r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594647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L1, L2, L3</a:t>
            </a:r>
            <a:r>
              <a:rPr lang="is-IS" dirty="0"/>
              <a:t>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Mluvčí</a:t>
            </a:r>
            <a:r>
              <a:rPr lang="en-US" dirty="0"/>
              <a:t> </a:t>
            </a:r>
            <a:r>
              <a:rPr lang="en-US" dirty="0" err="1"/>
              <a:t>holandštiny</a:t>
            </a:r>
            <a:r>
              <a:rPr lang="en-US" dirty="0"/>
              <a:t> (L1) se </a:t>
            </a:r>
            <a:r>
              <a:rPr lang="en-US" dirty="0" err="1"/>
              <a:t>znalostí</a:t>
            </a:r>
            <a:r>
              <a:rPr lang="en-US" dirty="0"/>
              <a:t> </a:t>
            </a:r>
            <a:r>
              <a:rPr lang="en-US" dirty="0" err="1"/>
              <a:t>angličtiny</a:t>
            </a:r>
            <a:r>
              <a:rPr lang="en-US" dirty="0"/>
              <a:t> (L2) </a:t>
            </a:r>
            <a:r>
              <a:rPr lang="en-US" dirty="0" err="1"/>
              <a:t>mluví</a:t>
            </a:r>
            <a:r>
              <a:rPr lang="en-US" dirty="0"/>
              <a:t> </a:t>
            </a:r>
            <a:r>
              <a:rPr lang="en-US" dirty="0" err="1"/>
              <a:t>francouzsky</a:t>
            </a:r>
            <a:r>
              <a:rPr lang="en-US" dirty="0"/>
              <a:t> (L3):</a:t>
            </a:r>
          </a:p>
          <a:p>
            <a:pPr marL="0" indent="0">
              <a:buNone/>
            </a:pPr>
            <a:r>
              <a:rPr lang="en-US" i="1" dirty="0" err="1"/>
              <a:t>Ils</a:t>
            </a:r>
            <a:r>
              <a:rPr lang="en-US" i="1" dirty="0"/>
              <a:t> </a:t>
            </a:r>
            <a:r>
              <a:rPr lang="en-US" i="1" dirty="0" err="1"/>
              <a:t>veulent</a:t>
            </a:r>
            <a:r>
              <a:rPr lang="en-US" i="1" dirty="0"/>
              <a:t> </a:t>
            </a:r>
            <a:r>
              <a:rPr lang="en-US" i="1" dirty="0" err="1"/>
              <a:t>gagner</a:t>
            </a:r>
            <a:r>
              <a:rPr lang="en-US" i="1" dirty="0"/>
              <a:t> more, </a:t>
            </a:r>
            <a:r>
              <a:rPr lang="en-US" i="1" dirty="0" err="1"/>
              <a:t>euh</a:t>
            </a:r>
            <a:r>
              <a:rPr lang="en-US" i="1" dirty="0"/>
              <a:t>, plus. </a:t>
            </a:r>
            <a:r>
              <a:rPr lang="en-US" dirty="0"/>
              <a:t>(</a:t>
            </a:r>
            <a:r>
              <a:rPr lang="en-US" dirty="0" err="1"/>
              <a:t>Dewaele</a:t>
            </a:r>
            <a:r>
              <a:rPr lang="en-US" dirty="0"/>
              <a:t>, 1998)</a:t>
            </a:r>
          </a:p>
          <a:p>
            <a:r>
              <a:rPr lang="en-US" dirty="0" err="1"/>
              <a:t>Mluvčí</a:t>
            </a:r>
            <a:r>
              <a:rPr lang="en-US" dirty="0"/>
              <a:t> </a:t>
            </a:r>
            <a:r>
              <a:rPr lang="en-US" dirty="0" err="1"/>
              <a:t>angličtiny</a:t>
            </a:r>
            <a:r>
              <a:rPr lang="en-US" dirty="0"/>
              <a:t> (L1) se </a:t>
            </a:r>
            <a:r>
              <a:rPr lang="en-US" dirty="0" err="1"/>
              <a:t>znalostí</a:t>
            </a:r>
            <a:r>
              <a:rPr lang="en-US" dirty="0"/>
              <a:t> </a:t>
            </a:r>
            <a:r>
              <a:rPr lang="en-US" dirty="0" err="1"/>
              <a:t>francouzštiny</a:t>
            </a:r>
            <a:r>
              <a:rPr lang="en-US" dirty="0"/>
              <a:t> (L2) </a:t>
            </a:r>
            <a:r>
              <a:rPr lang="en-US" dirty="0" err="1"/>
              <a:t>mluví</a:t>
            </a:r>
            <a:r>
              <a:rPr lang="en-US" dirty="0"/>
              <a:t> </a:t>
            </a:r>
            <a:r>
              <a:rPr lang="en-US" dirty="0" err="1"/>
              <a:t>německy</a:t>
            </a:r>
            <a:r>
              <a:rPr lang="en-US" dirty="0"/>
              <a:t> (L3):</a:t>
            </a:r>
          </a:p>
          <a:p>
            <a:pPr marL="0" indent="0">
              <a:buNone/>
            </a:pPr>
            <a:r>
              <a:rPr lang="en-US" i="1" dirty="0" err="1"/>
              <a:t>Tu</a:t>
            </a:r>
            <a:r>
              <a:rPr lang="en-US" i="1" dirty="0"/>
              <a:t> as </a:t>
            </a:r>
            <a:r>
              <a:rPr lang="en-US" i="1" dirty="0" err="1"/>
              <a:t>mein</a:t>
            </a:r>
            <a:r>
              <a:rPr lang="en-US" i="1" dirty="0"/>
              <a:t> Fax </a:t>
            </a:r>
            <a:r>
              <a:rPr lang="en-US" i="1" dirty="0" err="1"/>
              <a:t>bekommen</a:t>
            </a:r>
            <a:r>
              <a:rPr lang="en-US" dirty="0"/>
              <a:t>. (Cohen, 1995)</a:t>
            </a:r>
          </a:p>
          <a:p>
            <a:pPr marL="0" indent="0">
              <a:buNone/>
            </a:pPr>
            <a:r>
              <a:rPr lang="en-US" dirty="0"/>
              <a:t>(in Murphy, 2003</a:t>
            </a:r>
            <a:r>
              <a:rPr lang="is-IS" dirty="0"/>
              <a:t>, str. 1)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482268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2036624-9313-AF4B-80CF-CA6DAAB89A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Angličtina L2, čeština L3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5F4B87C-F9EB-1E40-8B8E-2F270E8324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pPr marL="0" indent="0">
              <a:buNone/>
            </a:pPr>
            <a:r>
              <a:rPr lang="cs-CZ" dirty="0"/>
              <a:t>Kompresor dělá různý </a:t>
            </a:r>
            <a:r>
              <a:rPr lang="cs-CZ" dirty="0" err="1">
                <a:highlight>
                  <a:srgbClr val="FFFF00"/>
                </a:highlight>
              </a:rPr>
              <a:t>sound</a:t>
            </a:r>
            <a:r>
              <a:rPr lang="cs-CZ" dirty="0"/>
              <a:t>.</a:t>
            </a:r>
          </a:p>
          <a:p>
            <a:pPr marL="0" indent="0">
              <a:buNone/>
            </a:pPr>
            <a:r>
              <a:rPr lang="cs-CZ" dirty="0"/>
              <a:t> </a:t>
            </a:r>
          </a:p>
          <a:p>
            <a:pPr marL="0" indent="0">
              <a:buNone/>
            </a:pPr>
            <a:r>
              <a:rPr lang="cs-CZ" dirty="0"/>
              <a:t>Tady je iránský </a:t>
            </a:r>
            <a:r>
              <a:rPr lang="cs-CZ" dirty="0">
                <a:highlight>
                  <a:srgbClr val="FFFF00"/>
                </a:highlight>
              </a:rPr>
              <a:t>centre</a:t>
            </a:r>
            <a:r>
              <a:rPr lang="cs-CZ" dirty="0"/>
              <a:t>. </a:t>
            </a:r>
          </a:p>
          <a:p>
            <a:pPr marL="0" indent="0">
              <a:buNone/>
            </a:pPr>
            <a:r>
              <a:rPr lang="cs-CZ" dirty="0"/>
              <a:t> </a:t>
            </a:r>
          </a:p>
          <a:p>
            <a:pPr marL="0" indent="0">
              <a:buNone/>
            </a:pPr>
            <a:r>
              <a:rPr lang="cs-CZ" dirty="0"/>
              <a:t>Ty trubice jsem změnil, protože je to </a:t>
            </a:r>
            <a:r>
              <a:rPr lang="cs-CZ" dirty="0" err="1">
                <a:highlight>
                  <a:srgbClr val="FFFF00"/>
                </a:highlight>
              </a:rPr>
              <a:t>plastic</a:t>
            </a:r>
            <a:r>
              <a:rPr lang="cs-CZ" dirty="0"/>
              <a:t>, jsem to změnil, je to rezavý. </a:t>
            </a:r>
            <a:endParaRPr lang="cs-CZ" sz="1875" dirty="0"/>
          </a:p>
          <a:p>
            <a:pPr marL="0" indent="0">
              <a:buNone/>
            </a:pPr>
            <a:r>
              <a:rPr lang="cs-CZ" sz="1875" dirty="0"/>
              <a:t> 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Oni byli v </a:t>
            </a:r>
            <a:r>
              <a:rPr lang="cs-CZ" dirty="0" err="1">
                <a:highlight>
                  <a:srgbClr val="FFFF00"/>
                </a:highlight>
              </a:rPr>
              <a:t>power</a:t>
            </a:r>
            <a:r>
              <a:rPr lang="cs-CZ" dirty="0"/>
              <a:t>. 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>
                <a:highlight>
                  <a:srgbClr val="FFFF00"/>
                </a:highlight>
              </a:rPr>
              <a:t>May </a:t>
            </a:r>
            <a:r>
              <a:rPr lang="cs-CZ" dirty="0" err="1">
                <a:highlight>
                  <a:srgbClr val="FFFF00"/>
                </a:highlight>
              </a:rPr>
              <a:t>be</a:t>
            </a:r>
            <a:r>
              <a:rPr lang="cs-CZ" dirty="0">
                <a:highlight>
                  <a:srgbClr val="FFFF00"/>
                </a:highlight>
              </a:rPr>
              <a:t> </a:t>
            </a:r>
            <a:r>
              <a:rPr lang="cs-CZ" dirty="0" err="1">
                <a:highlight>
                  <a:srgbClr val="FFFF00"/>
                </a:highlight>
              </a:rPr>
              <a:t>now</a:t>
            </a:r>
            <a:r>
              <a:rPr lang="cs-CZ" dirty="0">
                <a:highlight>
                  <a:srgbClr val="FFFF00"/>
                </a:highlight>
              </a:rPr>
              <a:t> </a:t>
            </a:r>
            <a:r>
              <a:rPr lang="cs-CZ" dirty="0"/>
              <a:t>deset procent křesťanů.</a:t>
            </a:r>
          </a:p>
          <a:p>
            <a:pPr marL="0" indent="0">
              <a:buNone/>
            </a:pPr>
            <a:r>
              <a:rPr lang="cs-CZ" dirty="0"/>
              <a:t> </a:t>
            </a:r>
          </a:p>
          <a:p>
            <a:pPr marL="0" indent="0">
              <a:buNone/>
            </a:pPr>
            <a:r>
              <a:rPr lang="cs-CZ" dirty="0"/>
              <a:t>To je </a:t>
            </a:r>
            <a:r>
              <a:rPr lang="cs-CZ" dirty="0" err="1">
                <a:highlight>
                  <a:srgbClr val="FFFF00"/>
                </a:highlight>
              </a:rPr>
              <a:t>unofficial</a:t>
            </a:r>
            <a:r>
              <a:rPr lang="cs-CZ" dirty="0"/>
              <a:t> čtvrť budovaný </a:t>
            </a:r>
            <a:r>
              <a:rPr lang="cs-CZ" dirty="0" err="1">
                <a:highlight>
                  <a:srgbClr val="FFFF00"/>
                </a:highlight>
              </a:rPr>
              <a:t>against</a:t>
            </a:r>
            <a:r>
              <a:rPr lang="cs-CZ" dirty="0">
                <a:highlight>
                  <a:srgbClr val="FFFF00"/>
                </a:highlight>
              </a:rPr>
              <a:t> </a:t>
            </a:r>
            <a:r>
              <a:rPr lang="cs-CZ" dirty="0" err="1">
                <a:highlight>
                  <a:srgbClr val="FFFF00"/>
                </a:highlight>
              </a:rPr>
              <a:t>the</a:t>
            </a:r>
            <a:r>
              <a:rPr lang="cs-CZ" dirty="0">
                <a:highlight>
                  <a:srgbClr val="FFFF00"/>
                </a:highlight>
              </a:rPr>
              <a:t> </a:t>
            </a:r>
            <a:r>
              <a:rPr lang="cs-CZ" dirty="0" err="1">
                <a:highlight>
                  <a:srgbClr val="FFFF00"/>
                </a:highlight>
              </a:rPr>
              <a:t>law</a:t>
            </a:r>
            <a:r>
              <a:rPr lang="cs-CZ" dirty="0"/>
              <a:t>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Choulostivý. </a:t>
            </a:r>
            <a:r>
              <a:rPr lang="cs-CZ" dirty="0" err="1"/>
              <a:t>Is</a:t>
            </a:r>
            <a:r>
              <a:rPr lang="cs-CZ" dirty="0"/>
              <a:t> </a:t>
            </a:r>
            <a:r>
              <a:rPr lang="cs-CZ" dirty="0" err="1"/>
              <a:t>it</a:t>
            </a:r>
            <a:r>
              <a:rPr lang="cs-CZ" dirty="0"/>
              <a:t> Czech? </a:t>
            </a:r>
            <a:r>
              <a:rPr lang="cs-CZ" dirty="0" err="1"/>
              <a:t>Means</a:t>
            </a:r>
            <a:r>
              <a:rPr lang="cs-CZ" dirty="0"/>
              <a:t> no </a:t>
            </a:r>
            <a:r>
              <a:rPr lang="cs-CZ" dirty="0">
                <a:highlight>
                  <a:srgbClr val="FFFF00"/>
                </a:highlight>
              </a:rPr>
              <a:t>zákon</a:t>
            </a:r>
            <a:r>
              <a:rPr lang="cs-CZ" dirty="0"/>
              <a:t>, </a:t>
            </a:r>
            <a:r>
              <a:rPr lang="cs-CZ" dirty="0" err="1"/>
              <a:t>ah</a:t>
            </a:r>
            <a:r>
              <a:rPr lang="cs-CZ" dirty="0"/>
              <a:t>?</a:t>
            </a:r>
          </a:p>
          <a:p>
            <a:pPr marL="0" indent="0">
              <a:buNone/>
            </a:pPr>
            <a:r>
              <a:rPr lang="cs-CZ" dirty="0"/>
              <a:t> </a:t>
            </a:r>
          </a:p>
          <a:p>
            <a:pPr marL="0" indent="0">
              <a:buNone/>
            </a:pPr>
            <a:r>
              <a:rPr lang="cs-CZ" dirty="0"/>
              <a:t>He </a:t>
            </a:r>
            <a:r>
              <a:rPr lang="cs-CZ" dirty="0" err="1"/>
              <a:t>entered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mosque</a:t>
            </a:r>
            <a:r>
              <a:rPr lang="cs-CZ" dirty="0"/>
              <a:t>, he </a:t>
            </a:r>
            <a:r>
              <a:rPr lang="cs-CZ" dirty="0" err="1"/>
              <a:t>entered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>
                <a:highlight>
                  <a:srgbClr val="FFFF00"/>
                </a:highlight>
              </a:rPr>
              <a:t>kostels</a:t>
            </a:r>
            <a:r>
              <a:rPr lang="cs-CZ" dirty="0"/>
              <a:t>, </a:t>
            </a:r>
            <a:r>
              <a:rPr lang="cs-CZ" dirty="0" err="1"/>
              <a:t>churches</a:t>
            </a:r>
            <a:r>
              <a:rPr lang="cs-CZ" dirty="0"/>
              <a:t>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Když </a:t>
            </a:r>
            <a:r>
              <a:rPr lang="cs-CZ" dirty="0" err="1">
                <a:highlight>
                  <a:srgbClr val="FFFF00"/>
                </a:highlight>
              </a:rPr>
              <a:t>mosque</a:t>
            </a:r>
            <a:r>
              <a:rPr lang="cs-CZ" dirty="0"/>
              <a:t> bylo </a:t>
            </a:r>
            <a:r>
              <a:rPr lang="cs-CZ" dirty="0" err="1">
                <a:highlight>
                  <a:srgbClr val="FFFF00"/>
                </a:highlight>
              </a:rPr>
              <a:t>destroyený</a:t>
            </a:r>
            <a:r>
              <a:rPr lang="cs-CZ" dirty="0"/>
              <a:t>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 </a:t>
            </a:r>
          </a:p>
          <a:p>
            <a:pPr marL="0" indent="0" algn="just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930919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Ztráta</a:t>
            </a:r>
            <a:r>
              <a:rPr lang="en-US" dirty="0"/>
              <a:t> </a:t>
            </a:r>
            <a:r>
              <a:rPr lang="en-US" dirty="0" err="1"/>
              <a:t>jazyka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err="1"/>
              <a:t>Snižování</a:t>
            </a:r>
            <a:r>
              <a:rPr lang="en-US" dirty="0"/>
              <a:t> </a:t>
            </a:r>
            <a:r>
              <a:rPr lang="en-US" dirty="0" err="1"/>
              <a:t>kompetencí</a:t>
            </a:r>
            <a:endParaRPr lang="en-US" dirty="0"/>
          </a:p>
          <a:p>
            <a:r>
              <a:rPr lang="en-US" dirty="0" err="1"/>
              <a:t>Zjednodušování</a:t>
            </a:r>
            <a:r>
              <a:rPr lang="en-US" dirty="0"/>
              <a:t> </a:t>
            </a:r>
            <a:r>
              <a:rPr lang="en-US" dirty="0" err="1"/>
              <a:t>zhoršování</a:t>
            </a:r>
            <a:endParaRPr lang="en-US" dirty="0"/>
          </a:p>
          <a:p>
            <a:r>
              <a:rPr lang="en-US" dirty="0" err="1"/>
              <a:t>Zapomínání</a:t>
            </a:r>
            <a:endParaRPr lang="en-US" dirty="0"/>
          </a:p>
          <a:p>
            <a:r>
              <a:rPr lang="en-US" dirty="0" err="1"/>
              <a:t>Nejistota</a:t>
            </a:r>
            <a:endParaRPr lang="en-US" dirty="0"/>
          </a:p>
          <a:p>
            <a:endParaRPr lang="en-US" dirty="0"/>
          </a:p>
          <a:p>
            <a:pPr marL="0" indent="0">
              <a:buNone/>
            </a:pPr>
            <a:r>
              <a:rPr lang="en-US" b="1" dirty="0" err="1"/>
              <a:t>Důvody</a:t>
            </a:r>
            <a:r>
              <a:rPr lang="en-US" b="1" dirty="0"/>
              <a:t>: </a:t>
            </a:r>
          </a:p>
          <a:p>
            <a:r>
              <a:rPr lang="cs-CZ" dirty="0"/>
              <a:t>emigrace</a:t>
            </a:r>
          </a:p>
          <a:p>
            <a:r>
              <a:rPr lang="cs-CZ" dirty="0"/>
              <a:t>značné používání druhého nebo cizího jazyka v každodenním životě </a:t>
            </a:r>
          </a:p>
          <a:p>
            <a:r>
              <a:rPr lang="cs-CZ" dirty="0"/>
              <a:t>omezené využití jazyka mateřského v běžném životě</a:t>
            </a:r>
            <a:r>
              <a:rPr lang="cs-CZ" dirty="0">
                <a:effectLst/>
              </a:rPr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749448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Trauma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err="1"/>
              <a:t>Schmid</a:t>
            </a:r>
            <a:r>
              <a:rPr lang="en-US" dirty="0"/>
              <a:t> (2002, 2004) in </a:t>
            </a:r>
            <a:r>
              <a:rPr lang="en-US" dirty="0" err="1"/>
              <a:t>Pavlenko</a:t>
            </a:r>
            <a:r>
              <a:rPr lang="en-US" dirty="0"/>
              <a:t> (2005)</a:t>
            </a:r>
          </a:p>
          <a:p>
            <a:endParaRPr lang="en-US" dirty="0"/>
          </a:p>
          <a:p>
            <a:r>
              <a:rPr lang="en-US" dirty="0"/>
              <a:t>3 </a:t>
            </a:r>
            <a:r>
              <a:rPr lang="en-US" dirty="0" err="1"/>
              <a:t>skupiny</a:t>
            </a:r>
            <a:r>
              <a:rPr lang="en-US" dirty="0"/>
              <a:t> </a:t>
            </a:r>
            <a:r>
              <a:rPr lang="en-US" dirty="0" err="1"/>
              <a:t>uprchlíků</a:t>
            </a:r>
            <a:r>
              <a:rPr lang="en-US" dirty="0"/>
              <a:t> z </a:t>
            </a:r>
            <a:r>
              <a:rPr lang="en-US" dirty="0" err="1"/>
              <a:t>Německa</a:t>
            </a:r>
            <a:endParaRPr lang="en-US" dirty="0"/>
          </a:p>
          <a:p>
            <a:r>
              <a:rPr lang="en-US" dirty="0"/>
              <a:t>3 </a:t>
            </a:r>
            <a:r>
              <a:rPr lang="en-US" dirty="0" err="1"/>
              <a:t>fáze</a:t>
            </a:r>
            <a:r>
              <a:rPr lang="en-US" dirty="0"/>
              <a:t> – 1933-1935, 1935-1938, </a:t>
            </a:r>
            <a:r>
              <a:rPr lang="en-US" dirty="0" err="1"/>
              <a:t>po</a:t>
            </a:r>
            <a:r>
              <a:rPr lang="en-US" dirty="0"/>
              <a:t> </a:t>
            </a:r>
            <a:r>
              <a:rPr lang="en-US" dirty="0" err="1"/>
              <a:t>roce</a:t>
            </a:r>
            <a:r>
              <a:rPr lang="en-US" dirty="0"/>
              <a:t> 1938</a:t>
            </a:r>
          </a:p>
          <a:p>
            <a:r>
              <a:rPr lang="en-US" dirty="0"/>
              <a:t>(</a:t>
            </a:r>
            <a:r>
              <a:rPr lang="en-US" dirty="0" err="1"/>
              <a:t>intenzifikace</a:t>
            </a:r>
            <a:r>
              <a:rPr lang="en-US" dirty="0"/>
              <a:t> </a:t>
            </a:r>
            <a:r>
              <a:rPr lang="en-US" dirty="0" err="1"/>
              <a:t>perzekuce</a:t>
            </a:r>
            <a:r>
              <a:rPr lang="en-US" dirty="0"/>
              <a:t> – </a:t>
            </a:r>
            <a:r>
              <a:rPr lang="en-US" dirty="0" err="1"/>
              <a:t>větší</a:t>
            </a:r>
            <a:r>
              <a:rPr lang="en-US" dirty="0"/>
              <a:t> </a:t>
            </a:r>
            <a:r>
              <a:rPr lang="en-US" dirty="0" err="1"/>
              <a:t>pravděpodobnost</a:t>
            </a:r>
            <a:r>
              <a:rPr lang="en-US" dirty="0"/>
              <a:t> </a:t>
            </a:r>
            <a:r>
              <a:rPr lang="en-US" dirty="0" err="1"/>
              <a:t>traumatizujících</a:t>
            </a:r>
            <a:r>
              <a:rPr lang="en-US" dirty="0"/>
              <a:t> </a:t>
            </a:r>
            <a:r>
              <a:rPr lang="en-US" dirty="0" err="1"/>
              <a:t>zážitků</a:t>
            </a:r>
            <a:r>
              <a:rPr lang="en-US" dirty="0"/>
              <a:t>)</a:t>
            </a:r>
          </a:p>
          <a:p>
            <a:r>
              <a:rPr lang="en-US" dirty="0" err="1"/>
              <a:t>Hodnocení</a:t>
            </a:r>
            <a:r>
              <a:rPr lang="en-US" dirty="0"/>
              <a:t> </a:t>
            </a:r>
            <a:r>
              <a:rPr lang="en-US" dirty="0" err="1"/>
              <a:t>transkriptů</a:t>
            </a:r>
            <a:r>
              <a:rPr lang="en-US" dirty="0"/>
              <a:t> </a:t>
            </a:r>
            <a:r>
              <a:rPr lang="en-US" dirty="0" err="1"/>
              <a:t>nahrávek</a:t>
            </a:r>
            <a:r>
              <a:rPr lang="en-US" dirty="0"/>
              <a:t> – 1=</a:t>
            </a:r>
            <a:r>
              <a:rPr lang="en-US" dirty="0" err="1"/>
              <a:t>jako</a:t>
            </a:r>
            <a:r>
              <a:rPr lang="en-US" dirty="0"/>
              <a:t> </a:t>
            </a:r>
            <a:r>
              <a:rPr lang="en-US" dirty="0" err="1"/>
              <a:t>rodilý</a:t>
            </a:r>
            <a:r>
              <a:rPr lang="en-US" dirty="0"/>
              <a:t> </a:t>
            </a:r>
            <a:r>
              <a:rPr lang="en-US" dirty="0" err="1"/>
              <a:t>mluvčí</a:t>
            </a:r>
            <a:r>
              <a:rPr lang="en-US" dirty="0"/>
              <a:t>, 3=ne </a:t>
            </a:r>
            <a:r>
              <a:rPr lang="en-US" dirty="0" err="1"/>
              <a:t>jako</a:t>
            </a:r>
            <a:r>
              <a:rPr lang="en-US" dirty="0"/>
              <a:t> </a:t>
            </a:r>
            <a:r>
              <a:rPr lang="en-US" dirty="0" err="1"/>
              <a:t>rodilý</a:t>
            </a:r>
            <a:r>
              <a:rPr lang="en-US" dirty="0"/>
              <a:t> </a:t>
            </a:r>
            <a:r>
              <a:rPr lang="en-US" dirty="0" err="1"/>
              <a:t>mluvčí</a:t>
            </a:r>
            <a:endParaRPr lang="en-US" dirty="0"/>
          </a:p>
          <a:p>
            <a:r>
              <a:rPr lang="en-US" dirty="0" err="1"/>
              <a:t>Srovnání</a:t>
            </a:r>
            <a:r>
              <a:rPr lang="en-US" dirty="0"/>
              <a:t> s </a:t>
            </a:r>
            <a:r>
              <a:rPr lang="en-US" dirty="0" err="1"/>
              <a:t>monolingvními</a:t>
            </a:r>
            <a:r>
              <a:rPr lang="en-US" dirty="0"/>
              <a:t> </a:t>
            </a:r>
            <a:r>
              <a:rPr lang="en-US" dirty="0" err="1"/>
              <a:t>mluvčími</a:t>
            </a:r>
            <a:r>
              <a:rPr lang="en-US" dirty="0"/>
              <a:t> </a:t>
            </a:r>
            <a:r>
              <a:rPr lang="en-US" dirty="0" err="1"/>
              <a:t>němčiny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643001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3 </a:t>
            </a:r>
            <a:r>
              <a:rPr lang="en-US" dirty="0" err="1"/>
              <a:t>proměnné</a:t>
            </a:r>
            <a:r>
              <a:rPr lang="en-US" dirty="0"/>
              <a:t>: 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1. </a:t>
            </a:r>
            <a:r>
              <a:rPr lang="en-US" dirty="0" err="1"/>
              <a:t>věk</a:t>
            </a:r>
            <a:r>
              <a:rPr lang="en-US" dirty="0"/>
              <a:t> </a:t>
            </a:r>
            <a:r>
              <a:rPr lang="en-US" dirty="0" err="1"/>
              <a:t>emigrace</a:t>
            </a:r>
            <a:r>
              <a:rPr lang="en-US" dirty="0"/>
              <a:t> (</a:t>
            </a:r>
            <a:r>
              <a:rPr lang="en-US" dirty="0" err="1"/>
              <a:t>hranice</a:t>
            </a:r>
            <a:r>
              <a:rPr lang="en-US" dirty="0"/>
              <a:t> 17 let)</a:t>
            </a:r>
          </a:p>
          <a:p>
            <a:pPr marL="0" indent="0">
              <a:buNone/>
            </a:pPr>
            <a:r>
              <a:rPr lang="en-US" dirty="0"/>
              <a:t>2. </a:t>
            </a:r>
            <a:r>
              <a:rPr lang="en-US" dirty="0" err="1"/>
              <a:t>míra</a:t>
            </a:r>
            <a:r>
              <a:rPr lang="en-US" dirty="0"/>
              <a:t> </a:t>
            </a:r>
            <a:r>
              <a:rPr lang="en-US" dirty="0" err="1"/>
              <a:t>užívání</a:t>
            </a:r>
            <a:r>
              <a:rPr lang="en-US" dirty="0"/>
              <a:t> </a:t>
            </a:r>
            <a:r>
              <a:rPr lang="en-US" dirty="0" err="1"/>
              <a:t>jazyka</a:t>
            </a:r>
            <a:r>
              <a:rPr lang="en-US" dirty="0"/>
              <a:t> (</a:t>
            </a:r>
            <a:r>
              <a:rPr lang="en-US" dirty="0" err="1"/>
              <a:t>sebehodnocení</a:t>
            </a:r>
            <a:r>
              <a:rPr lang="en-US" dirty="0"/>
              <a:t>, partner s </a:t>
            </a:r>
            <a:r>
              <a:rPr lang="en-US" dirty="0" err="1"/>
              <a:t>jiným</a:t>
            </a:r>
            <a:r>
              <a:rPr lang="en-US" dirty="0"/>
              <a:t> </a:t>
            </a:r>
            <a:r>
              <a:rPr lang="en-US" dirty="0" err="1"/>
              <a:t>mateřským</a:t>
            </a:r>
            <a:r>
              <a:rPr lang="en-US" dirty="0"/>
              <a:t> </a:t>
            </a:r>
            <a:r>
              <a:rPr lang="en-US" dirty="0" err="1"/>
              <a:t>jazykem</a:t>
            </a:r>
            <a:r>
              <a:rPr lang="en-US" dirty="0"/>
              <a:t> </a:t>
            </a:r>
            <a:r>
              <a:rPr lang="en-US" dirty="0" err="1"/>
              <a:t>apod</a:t>
            </a:r>
            <a:r>
              <a:rPr lang="en-US" dirty="0"/>
              <a:t>.)</a:t>
            </a:r>
          </a:p>
          <a:p>
            <a:pPr marL="0" indent="0">
              <a:buNone/>
            </a:pPr>
            <a:r>
              <a:rPr lang="en-US" dirty="0"/>
              <a:t>3. </a:t>
            </a:r>
            <a:r>
              <a:rPr lang="en-US" dirty="0" err="1"/>
              <a:t>stupeň</a:t>
            </a:r>
            <a:r>
              <a:rPr lang="en-US" dirty="0"/>
              <a:t> </a:t>
            </a:r>
            <a:r>
              <a:rPr lang="en-US" dirty="0" err="1"/>
              <a:t>traumatizace</a:t>
            </a:r>
            <a:r>
              <a:rPr lang="en-US" dirty="0"/>
              <a:t> (</a:t>
            </a:r>
            <a:r>
              <a:rPr lang="en-US" dirty="0" err="1"/>
              <a:t>fáze</a:t>
            </a:r>
            <a:r>
              <a:rPr lang="en-US" dirty="0"/>
              <a:t> </a:t>
            </a:r>
            <a:r>
              <a:rPr lang="en-US" dirty="0" err="1"/>
              <a:t>migrace</a:t>
            </a:r>
            <a:r>
              <a:rPr lang="en-US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28740193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solidFill>
                  <a:srgbClr val="558ED5"/>
                </a:solidFill>
              </a:rPr>
              <a:t>https://</a:t>
            </a:r>
            <a:r>
              <a:rPr lang="en-US" dirty="0" err="1">
                <a:solidFill>
                  <a:srgbClr val="558ED5"/>
                </a:solidFill>
              </a:rPr>
              <a:t>languageattrition.org</a:t>
            </a:r>
            <a:r>
              <a:rPr lang="en-US" dirty="0">
                <a:solidFill>
                  <a:srgbClr val="558ED5"/>
                </a:solidFill>
              </a:rPr>
              <a:t>/what-should-</a:t>
            </a:r>
            <a:r>
              <a:rPr lang="en-US" dirty="0" err="1">
                <a:solidFill>
                  <a:srgbClr val="558ED5"/>
                </a:solidFill>
              </a:rPr>
              <a:t>i</a:t>
            </a:r>
            <a:r>
              <a:rPr lang="en-US" dirty="0">
                <a:solidFill>
                  <a:srgbClr val="558ED5"/>
                </a:solidFill>
              </a:rPr>
              <a:t>-do/</a:t>
            </a:r>
          </a:p>
        </p:txBody>
      </p:sp>
      <p:pic>
        <p:nvPicPr>
          <p:cNvPr id="4" name="Content Placeholder 3" descr="Snímek obrazovky 2019-01-16 v 11.39.58.p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3914" r="-3914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12381850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Osnova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Osvojování – opakování </a:t>
            </a:r>
          </a:p>
          <a:p>
            <a:pPr marL="0" indent="0">
              <a:buNone/>
            </a:pPr>
            <a:r>
              <a:rPr lang="cs-CZ" dirty="0"/>
              <a:t>Vícejazyčná mysl</a:t>
            </a:r>
          </a:p>
          <a:p>
            <a:pPr marL="0" indent="0">
              <a:buNone/>
            </a:pPr>
            <a:r>
              <a:rPr lang="cs-CZ" dirty="0"/>
              <a:t>Ztrácení jazyka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617389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558ED5"/>
                </a:solidFill>
              </a:rPr>
              <a:t>Use it or lose it?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Snímek obrazovky 2019-06-05 v 9.08.42.png"/>
          <p:cNvPicPr>
            <a:picLocks noGrp="1"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33598" r="-33598"/>
          <a:stretch>
            <a:fillRect/>
          </a:stretch>
        </p:blipFill>
        <p:spPr>
          <a:xfrm>
            <a:off x="357978" y="1600200"/>
            <a:ext cx="8229600" cy="45259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623685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solidFill>
                  <a:schemeClr val="tx2">
                    <a:lumMod val="75000"/>
                  </a:schemeClr>
                </a:solidFill>
              </a:rPr>
              <a:t>Puberta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Ztráta</a:t>
            </a:r>
            <a:r>
              <a:rPr lang="en-US" dirty="0"/>
              <a:t> </a:t>
            </a:r>
            <a:r>
              <a:rPr lang="en-US" dirty="0" err="1"/>
              <a:t>jazyka</a:t>
            </a:r>
            <a:endParaRPr lang="en-US" dirty="0"/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X</a:t>
            </a:r>
          </a:p>
          <a:p>
            <a:endParaRPr lang="en-US" dirty="0"/>
          </a:p>
          <a:p>
            <a:r>
              <a:rPr lang="en-US" dirty="0" err="1"/>
              <a:t>Neúplné</a:t>
            </a:r>
            <a:r>
              <a:rPr lang="en-US" dirty="0"/>
              <a:t> </a:t>
            </a:r>
            <a:r>
              <a:rPr lang="en-US" dirty="0" err="1"/>
              <a:t>osvojení</a:t>
            </a:r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048321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solidFill>
                  <a:schemeClr val="tx2">
                    <a:lumMod val="75000"/>
                  </a:schemeClr>
                </a:solidFill>
              </a:rPr>
              <a:t>Neurolingvistika</a:t>
            </a:r>
            <a:endParaRPr lang="en-US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/>
              <a:t>Pierce et al. (2014) </a:t>
            </a:r>
          </a:p>
          <a:p>
            <a:endParaRPr lang="cs-CZ" dirty="0"/>
          </a:p>
          <a:p>
            <a:r>
              <a:rPr lang="cs-CZ" dirty="0"/>
              <a:t>zkoumali děti adoptované z Číny (průměrný věk 12,8 měsíců) žijící ve Francii</a:t>
            </a:r>
          </a:p>
          <a:p>
            <a:r>
              <a:rPr lang="cs-CZ" dirty="0"/>
              <a:t>přestože svůj mateřský jazyk čínštinu zapomněly, zobrazovací metody prokázaly aktivaci tohoto jazyka v mozku</a:t>
            </a:r>
          </a:p>
          <a:p>
            <a:r>
              <a:rPr lang="cs-CZ" dirty="0"/>
              <a:t>autoři tedy předpokládají, že neurální reprezentace nejsou přepsány „dalším“ jazykem a přikládají jazykovému inputu, jenž děti obklopuje v raném věku, velkou váhu</a:t>
            </a:r>
          </a:p>
          <a:p>
            <a:endParaRPr lang="cs-CZ" dirty="0"/>
          </a:p>
          <a:p>
            <a:r>
              <a:rPr lang="cs-CZ" dirty="0"/>
              <a:t>dokázali tedy, že přestože děti několik let svůj mateřský jazyk neslyšely, byl aktivován a „nezmizel“ </a:t>
            </a:r>
          </a:p>
          <a:p>
            <a:endParaRPr lang="cs-CZ" dirty="0"/>
          </a:p>
          <a:p>
            <a:r>
              <a:rPr lang="cs-CZ" dirty="0"/>
              <a:t>(k opačným výsledkům viz Pallier et al. (2002)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749048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Experiment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fMRI = functional magnetic resonance imaging</a:t>
            </a:r>
          </a:p>
        </p:txBody>
      </p:sp>
      <p:pic>
        <p:nvPicPr>
          <p:cNvPr id="4" name="Picture 3" descr="Snímek obrazovky 2019-01-24 v 21.25.11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3682" y="2238221"/>
            <a:ext cx="4772019" cy="36851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709708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Péče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is-IS" i="1" dirty="0"/>
              <a:t>….Váš rodný jazyk se na chvíli utišil, ale s největší pravděpodobností je tam a v plné síle. Věnujte mu chvíli </a:t>
            </a:r>
            <a:r>
              <a:rPr lang="is-IS" i="1" dirty="0">
                <a:solidFill>
                  <a:srgbClr val="558ED5"/>
                </a:solidFill>
              </a:rPr>
              <a:t>pozornost</a:t>
            </a:r>
            <a:r>
              <a:rPr lang="is-IS" i="1" dirty="0"/>
              <a:t> a on se vrátí hlasitý a silný...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311136962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Vícejazyční</a:t>
            </a:r>
            <a:r>
              <a:rPr lang="en-US" dirty="0"/>
              <a:t> </a:t>
            </a:r>
            <a:r>
              <a:rPr lang="en-US" dirty="0" err="1"/>
              <a:t>mluvčí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Aktivace</a:t>
            </a:r>
            <a:r>
              <a:rPr lang="en-US" dirty="0"/>
              <a:t> </a:t>
            </a:r>
            <a:r>
              <a:rPr lang="en-US" dirty="0" err="1"/>
              <a:t>jazyka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více</a:t>
            </a:r>
            <a:r>
              <a:rPr lang="en-US" dirty="0"/>
              <a:t> </a:t>
            </a:r>
            <a:r>
              <a:rPr lang="en-US" dirty="0" err="1"/>
              <a:t>úrovních</a:t>
            </a:r>
            <a:endParaRPr lang="en-US" dirty="0"/>
          </a:p>
          <a:p>
            <a:r>
              <a:rPr lang="en-US" dirty="0" err="1"/>
              <a:t>Kdykoliv</a:t>
            </a:r>
            <a:r>
              <a:rPr lang="en-US" dirty="0"/>
              <a:t> </a:t>
            </a:r>
            <a:r>
              <a:rPr lang="en-US" dirty="0" err="1"/>
              <a:t>aktivujeme</a:t>
            </a:r>
            <a:r>
              <a:rPr lang="en-US" dirty="0"/>
              <a:t> </a:t>
            </a:r>
            <a:r>
              <a:rPr lang="en-US" dirty="0" err="1"/>
              <a:t>jeden</a:t>
            </a:r>
            <a:r>
              <a:rPr lang="en-US" dirty="0"/>
              <a:t> </a:t>
            </a:r>
            <a:r>
              <a:rPr lang="en-US" dirty="0" err="1"/>
              <a:t>jazyk</a:t>
            </a:r>
            <a:r>
              <a:rPr lang="en-US" dirty="0"/>
              <a:t>, </a:t>
            </a:r>
            <a:r>
              <a:rPr lang="en-US" dirty="0" err="1"/>
              <a:t>aktivují</a:t>
            </a:r>
            <a:r>
              <a:rPr lang="en-US" dirty="0"/>
              <a:t> se do </a:t>
            </a:r>
            <a:r>
              <a:rPr lang="en-US" dirty="0" err="1"/>
              <a:t>určité</a:t>
            </a:r>
            <a:r>
              <a:rPr lang="en-US" dirty="0"/>
              <a:t> </a:t>
            </a:r>
            <a:r>
              <a:rPr lang="en-US" dirty="0" err="1"/>
              <a:t>míry</a:t>
            </a:r>
            <a:r>
              <a:rPr lang="en-US" dirty="0"/>
              <a:t> i </a:t>
            </a:r>
            <a:r>
              <a:rPr lang="en-US" dirty="0" err="1"/>
              <a:t>jazyky</a:t>
            </a:r>
            <a:r>
              <a:rPr lang="en-US" dirty="0"/>
              <a:t> </a:t>
            </a:r>
            <a:r>
              <a:rPr lang="en-US" dirty="0" err="1"/>
              <a:t>ostatní</a:t>
            </a:r>
            <a:endParaRPr lang="en-US" dirty="0"/>
          </a:p>
          <a:p>
            <a:r>
              <a:rPr lang="en-US" dirty="0" err="1"/>
              <a:t>Jedná</a:t>
            </a:r>
            <a:r>
              <a:rPr lang="en-US" dirty="0"/>
              <a:t> se o </a:t>
            </a:r>
            <a:r>
              <a:rPr lang="en-US" dirty="0" err="1"/>
              <a:t>složité</a:t>
            </a:r>
            <a:r>
              <a:rPr lang="en-US" dirty="0"/>
              <a:t> </a:t>
            </a:r>
            <a:r>
              <a:rPr lang="en-US" dirty="0" err="1"/>
              <a:t>vzorce</a:t>
            </a:r>
            <a:r>
              <a:rPr lang="en-US" dirty="0"/>
              <a:t> </a:t>
            </a:r>
            <a:r>
              <a:rPr lang="en-US" dirty="0" err="1"/>
              <a:t>spjaté</a:t>
            </a:r>
            <a:r>
              <a:rPr lang="en-US" dirty="0"/>
              <a:t> s </a:t>
            </a:r>
            <a:r>
              <a:rPr lang="en-US" dirty="0" err="1"/>
              <a:t>vybavováním</a:t>
            </a:r>
            <a:r>
              <a:rPr lang="en-US" dirty="0"/>
              <a:t> </a:t>
            </a:r>
            <a:r>
              <a:rPr lang="en-US" dirty="0" err="1"/>
              <a:t>si</a:t>
            </a:r>
            <a:r>
              <a:rPr lang="en-US" dirty="0"/>
              <a:t> z </a:t>
            </a:r>
            <a:r>
              <a:rPr lang="en-US" dirty="0" err="1"/>
              <a:t>paměti</a:t>
            </a:r>
            <a:r>
              <a:rPr lang="en-US" dirty="0"/>
              <a:t>, </a:t>
            </a:r>
            <a:r>
              <a:rPr lang="en-US" dirty="0" err="1"/>
              <a:t>potlačením</a:t>
            </a:r>
            <a:r>
              <a:rPr lang="en-US" dirty="0"/>
              <a:t> a </a:t>
            </a:r>
            <a:r>
              <a:rPr lang="en-US" dirty="0" err="1"/>
              <a:t>interakcí</a:t>
            </a:r>
            <a:r>
              <a:rPr lang="en-US" dirty="0"/>
              <a:t> (</a:t>
            </a:r>
            <a:r>
              <a:rPr lang="en-US" dirty="0" err="1"/>
              <a:t>Schmid</a:t>
            </a:r>
            <a:r>
              <a:rPr lang="en-US" dirty="0"/>
              <a:t>, 2019)</a:t>
            </a:r>
          </a:p>
        </p:txBody>
      </p:sp>
    </p:spTree>
    <p:extLst>
      <p:ext uri="{BB962C8B-B14F-4D97-AF65-F5344CB8AC3E}">
        <p14:creationId xmlns:p14="http://schemas.microsoft.com/office/powerpoint/2010/main" val="304844603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BFDE713-45D3-BC4C-99E7-E589963EBB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5" name="Zástupný obsah 4">
            <a:extLst>
              <a:ext uri="{FF2B5EF4-FFF2-40B4-BE49-F238E27FC236}">
                <a16:creationId xmlns:a16="http://schemas.microsoft.com/office/drawing/2014/main" id="{13E59EBB-91BC-4146-B186-56F3422A14B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309018" y="1600200"/>
            <a:ext cx="4525963" cy="4525963"/>
          </a:xfrm>
        </p:spPr>
      </p:pic>
    </p:spTree>
    <p:extLst>
      <p:ext uri="{BB962C8B-B14F-4D97-AF65-F5344CB8AC3E}">
        <p14:creationId xmlns:p14="http://schemas.microsoft.com/office/powerpoint/2010/main" val="6933847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2D2F077-8429-3548-9363-05E2357214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Terminologie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536973A-D1D6-4B4B-9E37-55EFC8E926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SERRJ </a:t>
            </a:r>
          </a:p>
          <a:p>
            <a:pPr marL="0" indent="0">
              <a:buNone/>
            </a:pPr>
            <a:r>
              <a:rPr lang="cs-CZ" dirty="0"/>
              <a:t>– </a:t>
            </a:r>
            <a:r>
              <a:rPr lang="cs-CZ" dirty="0" err="1"/>
              <a:t>multilingvismus</a:t>
            </a:r>
            <a:r>
              <a:rPr lang="cs-CZ" dirty="0"/>
              <a:t> = koexistence různých jazyků na společenské či individuální úrovni 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X</a:t>
            </a:r>
          </a:p>
          <a:p>
            <a:pPr marL="0" indent="0">
              <a:buNone/>
            </a:pPr>
            <a:r>
              <a:rPr lang="cs-CZ" dirty="0"/>
              <a:t>– </a:t>
            </a:r>
            <a:r>
              <a:rPr lang="cs-CZ" dirty="0" err="1"/>
              <a:t>plurilingvismus</a:t>
            </a:r>
            <a:r>
              <a:rPr lang="cs-CZ" dirty="0"/>
              <a:t> = dynamický a neustále se rozvíjející repertoár individuálních uživatelů jazyků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3399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Jazyky</a:t>
            </a:r>
            <a:r>
              <a:rPr lang="en-US" dirty="0"/>
              <a:t> v </a:t>
            </a:r>
            <a:r>
              <a:rPr lang="en-US" dirty="0" err="1"/>
              <a:t>kontaktu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Závislost</a:t>
            </a:r>
            <a:r>
              <a:rPr lang="en-US" dirty="0"/>
              <a:t> versus </a:t>
            </a:r>
            <a:r>
              <a:rPr lang="en-US" dirty="0" err="1"/>
              <a:t>autonomie</a:t>
            </a:r>
            <a:r>
              <a:rPr lang="en-US" dirty="0"/>
              <a:t> (</a:t>
            </a:r>
            <a:r>
              <a:rPr lang="en-US" dirty="0" err="1"/>
              <a:t>dva</a:t>
            </a:r>
            <a:r>
              <a:rPr lang="en-US" dirty="0"/>
              <a:t> </a:t>
            </a:r>
            <a:r>
              <a:rPr lang="en-US" dirty="0" err="1"/>
              <a:t>jazyky</a:t>
            </a:r>
            <a:r>
              <a:rPr lang="en-US" dirty="0"/>
              <a:t> v </a:t>
            </a:r>
            <a:r>
              <a:rPr lang="en-US" dirty="0" err="1"/>
              <a:t>jedné</a:t>
            </a:r>
            <a:r>
              <a:rPr lang="en-US" dirty="0"/>
              <a:t> </a:t>
            </a:r>
            <a:r>
              <a:rPr lang="en-US" dirty="0" err="1"/>
              <a:t>mysli</a:t>
            </a:r>
            <a:r>
              <a:rPr lang="en-US" dirty="0"/>
              <a:t>?</a:t>
            </a:r>
          </a:p>
          <a:p>
            <a:r>
              <a:rPr lang="en-US" dirty="0"/>
              <a:t>Transfer</a:t>
            </a:r>
          </a:p>
          <a:p>
            <a:r>
              <a:rPr lang="en-US" dirty="0"/>
              <a:t>Code-switching</a:t>
            </a:r>
          </a:p>
          <a:p>
            <a:r>
              <a:rPr lang="en-US" dirty="0"/>
              <a:t>Code-mixing</a:t>
            </a:r>
          </a:p>
          <a:p>
            <a:r>
              <a:rPr lang="en-US" dirty="0" err="1"/>
              <a:t>Historie</a:t>
            </a:r>
            <a:r>
              <a:rPr lang="en-US" dirty="0"/>
              <a:t> – </a:t>
            </a:r>
            <a:r>
              <a:rPr lang="en-US" dirty="0" err="1"/>
              <a:t>bilingvismus</a:t>
            </a:r>
            <a:r>
              <a:rPr lang="en-US" dirty="0"/>
              <a:t> </a:t>
            </a:r>
            <a:r>
              <a:rPr lang="en-US" dirty="0" err="1"/>
              <a:t>jako</a:t>
            </a:r>
            <a:r>
              <a:rPr lang="en-US" dirty="0"/>
              <a:t> </a:t>
            </a:r>
            <a:r>
              <a:rPr lang="en-US" dirty="0" err="1"/>
              <a:t>škodlivá</a:t>
            </a:r>
            <a:r>
              <a:rPr lang="en-US" dirty="0"/>
              <a:t> </a:t>
            </a:r>
            <a:r>
              <a:rPr lang="en-US" dirty="0" err="1"/>
              <a:t>záležitost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32044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Mezijazykové</a:t>
            </a:r>
            <a:r>
              <a:rPr lang="en-US" dirty="0"/>
              <a:t> </a:t>
            </a:r>
            <a:r>
              <a:rPr lang="en-US" dirty="0" err="1"/>
              <a:t>vlivy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200" dirty="0" err="1"/>
              <a:t>Pozitivní</a:t>
            </a:r>
            <a:r>
              <a:rPr lang="en-US" sz="2200" dirty="0"/>
              <a:t> x </a:t>
            </a:r>
            <a:r>
              <a:rPr lang="en-US" sz="2200" dirty="0" err="1"/>
              <a:t>negativní</a:t>
            </a:r>
            <a:endParaRPr lang="en-US" sz="2200" dirty="0"/>
          </a:p>
          <a:p>
            <a:r>
              <a:rPr lang="en-US" sz="2200" dirty="0" err="1"/>
              <a:t>Budou</a:t>
            </a:r>
            <a:r>
              <a:rPr lang="en-US" sz="2200" dirty="0"/>
              <a:t> se </a:t>
            </a:r>
            <a:r>
              <a:rPr lang="en-US" sz="2200" dirty="0" err="1"/>
              <a:t>většinou</a:t>
            </a:r>
            <a:r>
              <a:rPr lang="en-US" sz="2200" dirty="0"/>
              <a:t> </a:t>
            </a:r>
            <a:r>
              <a:rPr lang="en-US" sz="2200" dirty="0" err="1"/>
              <a:t>týkat</a:t>
            </a:r>
            <a:r>
              <a:rPr lang="en-US" sz="2200" dirty="0"/>
              <a:t> </a:t>
            </a:r>
            <a:r>
              <a:rPr lang="en-US" sz="2200" dirty="0" err="1"/>
              <a:t>slabšího</a:t>
            </a:r>
            <a:r>
              <a:rPr lang="en-US" sz="2200" dirty="0"/>
              <a:t> z </a:t>
            </a:r>
            <a:r>
              <a:rPr lang="en-US" sz="2200" dirty="0" err="1"/>
              <a:t>jazyků</a:t>
            </a:r>
            <a:r>
              <a:rPr lang="en-US" sz="2200" dirty="0"/>
              <a:t>, ale </a:t>
            </a:r>
            <a:r>
              <a:rPr lang="en-US" sz="2200" dirty="0" err="1"/>
              <a:t>může</a:t>
            </a:r>
            <a:r>
              <a:rPr lang="en-US" sz="2200" dirty="0"/>
              <a:t> </a:t>
            </a:r>
            <a:r>
              <a:rPr lang="en-US" sz="2200" dirty="0" err="1"/>
              <a:t>probíhat</a:t>
            </a:r>
            <a:r>
              <a:rPr lang="en-US" sz="2200" dirty="0"/>
              <a:t> </a:t>
            </a:r>
            <a:r>
              <a:rPr lang="en-US" sz="2200" dirty="0" err="1"/>
              <a:t>obousměrně</a:t>
            </a:r>
            <a:endParaRPr lang="en-US" sz="2200" dirty="0"/>
          </a:p>
          <a:p>
            <a:r>
              <a:rPr lang="en-US" sz="2200" dirty="0" err="1"/>
              <a:t>Ovlivněny</a:t>
            </a:r>
            <a:r>
              <a:rPr lang="en-US" sz="2200" dirty="0"/>
              <a:t> </a:t>
            </a:r>
            <a:r>
              <a:rPr lang="en-US" sz="2200" dirty="0" err="1"/>
              <a:t>mnoha</a:t>
            </a:r>
            <a:r>
              <a:rPr lang="en-US" sz="2200" dirty="0"/>
              <a:t> </a:t>
            </a:r>
            <a:r>
              <a:rPr lang="en-US" sz="2200" dirty="0" err="1"/>
              <a:t>faktory</a:t>
            </a:r>
            <a:endParaRPr lang="en-US" sz="2200" dirty="0"/>
          </a:p>
          <a:p>
            <a:r>
              <a:rPr lang="en-US" sz="2200" dirty="0" err="1"/>
              <a:t>Některé</a:t>
            </a:r>
            <a:r>
              <a:rPr lang="en-US" sz="2200" dirty="0"/>
              <a:t> </a:t>
            </a:r>
            <a:r>
              <a:rPr lang="en-US" sz="2200" dirty="0" err="1"/>
              <a:t>jazykové</a:t>
            </a:r>
            <a:r>
              <a:rPr lang="en-US" sz="2200" dirty="0"/>
              <a:t> </a:t>
            </a:r>
            <a:r>
              <a:rPr lang="en-US" sz="2200" dirty="0" err="1"/>
              <a:t>domény</a:t>
            </a:r>
            <a:r>
              <a:rPr lang="en-US" sz="2200" dirty="0"/>
              <a:t> </a:t>
            </a:r>
            <a:r>
              <a:rPr lang="en-US" sz="2200" dirty="0" err="1"/>
              <a:t>mohou</a:t>
            </a:r>
            <a:r>
              <a:rPr lang="en-US" sz="2200" dirty="0"/>
              <a:t> </a:t>
            </a:r>
            <a:r>
              <a:rPr lang="en-US" sz="2200" dirty="0" err="1"/>
              <a:t>být</a:t>
            </a:r>
            <a:r>
              <a:rPr lang="en-US" sz="2200" dirty="0"/>
              <a:t> </a:t>
            </a:r>
            <a:r>
              <a:rPr lang="en-US" sz="2200" dirty="0" err="1"/>
              <a:t>ovlivněné</a:t>
            </a:r>
            <a:r>
              <a:rPr lang="en-US" sz="2200" dirty="0"/>
              <a:t> </a:t>
            </a:r>
            <a:r>
              <a:rPr lang="en-US" sz="2200" dirty="0" err="1"/>
              <a:t>více</a:t>
            </a:r>
            <a:r>
              <a:rPr lang="en-US" sz="2200" dirty="0"/>
              <a:t>, </a:t>
            </a:r>
            <a:r>
              <a:rPr lang="en-US" sz="2200" dirty="0" err="1"/>
              <a:t>jiné</a:t>
            </a:r>
            <a:r>
              <a:rPr lang="en-US" sz="2200" dirty="0"/>
              <a:t> </a:t>
            </a:r>
            <a:r>
              <a:rPr lang="en-US" sz="2200" dirty="0" err="1"/>
              <a:t>méně</a:t>
            </a:r>
            <a:r>
              <a:rPr lang="en-US" sz="2200" dirty="0"/>
              <a:t> (Francis, 2005)</a:t>
            </a:r>
          </a:p>
          <a:p>
            <a:r>
              <a:rPr lang="cs-CZ" sz="2200" dirty="0"/>
              <a:t>Č</a:t>
            </a:r>
            <a:r>
              <a:rPr lang="en-US" sz="2200" dirty="0" err="1"/>
              <a:t>ím</a:t>
            </a:r>
            <a:r>
              <a:rPr lang="en-US" sz="2200" dirty="0"/>
              <a:t> </a:t>
            </a:r>
            <a:r>
              <a:rPr lang="en-US" sz="2200" dirty="0" err="1"/>
              <a:t>větší</a:t>
            </a:r>
            <a:r>
              <a:rPr lang="en-US" sz="2200" dirty="0"/>
              <a:t> </a:t>
            </a:r>
            <a:r>
              <a:rPr lang="en-US" sz="2200" dirty="0" err="1"/>
              <a:t>vzdálenost</a:t>
            </a:r>
            <a:r>
              <a:rPr lang="en-US" sz="2200" dirty="0"/>
              <a:t> </a:t>
            </a:r>
            <a:r>
              <a:rPr lang="en-US" sz="2200" dirty="0" err="1"/>
              <a:t>mezi</a:t>
            </a:r>
            <a:r>
              <a:rPr lang="en-US" sz="2200" dirty="0"/>
              <a:t> </a:t>
            </a:r>
            <a:r>
              <a:rPr lang="en-US" sz="2200" dirty="0" err="1"/>
              <a:t>jazyky</a:t>
            </a:r>
            <a:r>
              <a:rPr lang="en-US" sz="2200" dirty="0"/>
              <a:t>, </a:t>
            </a:r>
            <a:r>
              <a:rPr lang="en-US" sz="2200" dirty="0" err="1"/>
              <a:t>tím</a:t>
            </a:r>
            <a:r>
              <a:rPr lang="en-US" sz="2200" dirty="0"/>
              <a:t> </a:t>
            </a:r>
            <a:r>
              <a:rPr lang="en-US" sz="2200" dirty="0" err="1"/>
              <a:t>více</a:t>
            </a:r>
            <a:r>
              <a:rPr lang="en-US" sz="2200" dirty="0"/>
              <a:t> </a:t>
            </a:r>
            <a:r>
              <a:rPr lang="en-US" sz="2200" dirty="0" err="1"/>
              <a:t>negativního</a:t>
            </a:r>
            <a:r>
              <a:rPr lang="en-US" sz="2200" dirty="0"/>
              <a:t> </a:t>
            </a:r>
            <a:r>
              <a:rPr lang="en-US" sz="2200" dirty="0" err="1"/>
              <a:t>transferu</a:t>
            </a:r>
            <a:r>
              <a:rPr lang="en-US" sz="2200" dirty="0"/>
              <a:t> </a:t>
            </a:r>
            <a:r>
              <a:rPr lang="en-US" sz="2200" dirty="0" err="1"/>
              <a:t>můžeme</a:t>
            </a:r>
            <a:r>
              <a:rPr lang="en-US" sz="2200" dirty="0"/>
              <a:t> </a:t>
            </a:r>
            <a:r>
              <a:rPr lang="en-US" sz="2200" dirty="0" err="1"/>
              <a:t>očekávat</a:t>
            </a:r>
            <a:r>
              <a:rPr lang="en-US" sz="2200" dirty="0"/>
              <a:t> (Murphy, 2003</a:t>
            </a:r>
            <a:r>
              <a:rPr lang="is-IS" sz="2200" dirty="0"/>
              <a:t>)</a:t>
            </a:r>
          </a:p>
          <a:p>
            <a:r>
              <a:rPr lang="is-IS" sz="2200" dirty="0"/>
              <a:t>Týkají se i pragmatiky (Cook, 2003, s. 498)</a:t>
            </a:r>
          </a:p>
          <a:p>
            <a:endParaRPr lang="en-US" sz="22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13398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Faktory</a:t>
            </a:r>
            <a:r>
              <a:rPr lang="en-US" dirty="0"/>
              <a:t> – </a:t>
            </a:r>
            <a:r>
              <a:rPr lang="en-US" dirty="0" err="1"/>
              <a:t>uživatel</a:t>
            </a:r>
            <a:r>
              <a:rPr lang="en-US" dirty="0"/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Ú</a:t>
            </a:r>
            <a:r>
              <a:rPr lang="en-US" dirty="0" err="1"/>
              <a:t>roveň</a:t>
            </a:r>
            <a:endParaRPr lang="en-US" dirty="0"/>
          </a:p>
          <a:p>
            <a:r>
              <a:rPr lang="en-US" dirty="0" err="1"/>
              <a:t>Intenzita</a:t>
            </a:r>
            <a:r>
              <a:rPr lang="en-US" dirty="0"/>
              <a:t> </a:t>
            </a:r>
            <a:r>
              <a:rPr lang="en-US" dirty="0" err="1"/>
              <a:t>používání</a:t>
            </a:r>
            <a:r>
              <a:rPr lang="en-US" dirty="0"/>
              <a:t> </a:t>
            </a:r>
            <a:r>
              <a:rPr lang="en-US" dirty="0" err="1"/>
              <a:t>jazyka</a:t>
            </a:r>
            <a:r>
              <a:rPr lang="en-US" dirty="0"/>
              <a:t> a </a:t>
            </a:r>
            <a:r>
              <a:rPr lang="en-US" dirty="0" err="1"/>
              <a:t>kontakt</a:t>
            </a:r>
            <a:r>
              <a:rPr lang="en-US" dirty="0"/>
              <a:t> s </a:t>
            </a:r>
            <a:r>
              <a:rPr lang="en-US" dirty="0" err="1"/>
              <a:t>ním</a:t>
            </a:r>
            <a:endParaRPr lang="en-US" dirty="0"/>
          </a:p>
          <a:p>
            <a:r>
              <a:rPr lang="en-US" dirty="0" err="1"/>
              <a:t>Jazykové</a:t>
            </a:r>
            <a:r>
              <a:rPr lang="en-US" dirty="0"/>
              <a:t> </a:t>
            </a:r>
            <a:r>
              <a:rPr lang="en-US" dirty="0" err="1"/>
              <a:t>povědomí</a:t>
            </a:r>
            <a:endParaRPr lang="en-US" dirty="0"/>
          </a:p>
          <a:p>
            <a:r>
              <a:rPr lang="en-US" dirty="0" err="1"/>
              <a:t>Věk</a:t>
            </a:r>
            <a:endParaRPr lang="en-US" dirty="0"/>
          </a:p>
          <a:p>
            <a:r>
              <a:rPr lang="en-US" dirty="0" err="1"/>
              <a:t>Vzdělání</a:t>
            </a:r>
            <a:endParaRPr lang="en-US" dirty="0"/>
          </a:p>
          <a:p>
            <a:r>
              <a:rPr lang="en-US" dirty="0" err="1"/>
              <a:t>Kontext</a:t>
            </a:r>
            <a:r>
              <a:rPr lang="en-US" dirty="0"/>
              <a:t> (</a:t>
            </a:r>
            <a:r>
              <a:rPr lang="en-US" dirty="0" err="1"/>
              <a:t>komunita</a:t>
            </a:r>
            <a:r>
              <a:rPr lang="en-US" dirty="0"/>
              <a:t>, </a:t>
            </a:r>
            <a:r>
              <a:rPr lang="en-US" dirty="0" err="1"/>
              <a:t>situace</a:t>
            </a:r>
            <a:r>
              <a:rPr lang="en-US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1375342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Code-switching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1900" dirty="0"/>
              <a:t>(1) </a:t>
            </a:r>
            <a:r>
              <a:rPr lang="en-US" sz="1900" dirty="0" err="1"/>
              <a:t>přepnutí</a:t>
            </a:r>
            <a:r>
              <a:rPr lang="en-US" sz="1900" dirty="0"/>
              <a:t> </a:t>
            </a:r>
            <a:r>
              <a:rPr lang="en-US" sz="1900" dirty="0" err="1"/>
              <a:t>dovětku</a:t>
            </a:r>
            <a:r>
              <a:rPr lang="en-US" sz="1900" dirty="0"/>
              <a:t>: </a:t>
            </a:r>
          </a:p>
          <a:p>
            <a:pPr marL="0" indent="0">
              <a:buNone/>
            </a:pPr>
            <a:endParaRPr lang="en-US" sz="1900" i="1" dirty="0"/>
          </a:p>
          <a:p>
            <a:pPr marL="0" indent="0">
              <a:buNone/>
            </a:pPr>
            <a:r>
              <a:rPr lang="en-US" sz="1900" i="1" dirty="0"/>
              <a:t>It's a nice day</a:t>
            </a:r>
            <a:r>
              <a:rPr lang="en-US" sz="1900" dirty="0"/>
              <a:t>, </a:t>
            </a:r>
            <a:r>
              <a:rPr lang="en-US" sz="1900" i="1" dirty="0" err="1"/>
              <a:t>hana</a:t>
            </a:r>
            <a:r>
              <a:rPr lang="en-US" sz="1900" i="1" dirty="0"/>
              <a:t>?</a:t>
            </a:r>
            <a:r>
              <a:rPr lang="en-US" sz="1900" dirty="0"/>
              <a:t> (</a:t>
            </a:r>
            <a:r>
              <a:rPr lang="en-US" sz="1900" i="1" dirty="0" err="1"/>
              <a:t>hai</a:t>
            </a:r>
            <a:r>
              <a:rPr lang="en-US" sz="1900" i="1" dirty="0"/>
              <a:t> </a:t>
            </a:r>
            <a:r>
              <a:rPr lang="en-US" sz="1900" i="1" dirty="0" err="1"/>
              <a:t>nā</a:t>
            </a:r>
            <a:r>
              <a:rPr lang="en-US" sz="1900" i="1" dirty="0"/>
              <a:t> isn’t)</a:t>
            </a:r>
            <a:endParaRPr lang="en-US" sz="1900" dirty="0"/>
          </a:p>
          <a:p>
            <a:pPr marL="0" indent="0">
              <a:buNone/>
            </a:pPr>
            <a:r>
              <a:rPr lang="en-US" sz="1900" dirty="0"/>
              <a:t>Je </a:t>
            </a:r>
            <a:r>
              <a:rPr lang="en-US" sz="1900" dirty="0" err="1"/>
              <a:t>hezký</a:t>
            </a:r>
            <a:r>
              <a:rPr lang="en-US" sz="1900" dirty="0"/>
              <a:t> den (</a:t>
            </a:r>
            <a:r>
              <a:rPr lang="en-US" sz="1900" dirty="0" err="1"/>
              <a:t>angličtina</a:t>
            </a:r>
            <a:r>
              <a:rPr lang="en-US" sz="1900" dirty="0"/>
              <a:t>), </a:t>
            </a:r>
            <a:r>
              <a:rPr lang="en-US" sz="1900" dirty="0" err="1"/>
              <a:t>že</a:t>
            </a:r>
            <a:r>
              <a:rPr lang="en-US" sz="1900" dirty="0"/>
              <a:t>? (</a:t>
            </a:r>
            <a:r>
              <a:rPr lang="en-US" sz="1900" dirty="0" err="1"/>
              <a:t>pandžábština</a:t>
            </a:r>
            <a:r>
              <a:rPr lang="en-US" sz="1900" dirty="0"/>
              <a:t>)</a:t>
            </a:r>
          </a:p>
          <a:p>
            <a:pPr marL="0" indent="0">
              <a:buNone/>
            </a:pPr>
            <a:endParaRPr lang="en-US" sz="1900" dirty="0"/>
          </a:p>
          <a:p>
            <a:r>
              <a:rPr lang="en-US" sz="1900" dirty="0"/>
              <a:t>(2) </a:t>
            </a:r>
            <a:r>
              <a:rPr lang="en-US" sz="1900" dirty="0" err="1"/>
              <a:t>přepnutí</a:t>
            </a:r>
            <a:r>
              <a:rPr lang="en-US" sz="1900" dirty="0"/>
              <a:t> </a:t>
            </a:r>
            <a:r>
              <a:rPr lang="en-US" sz="1900" dirty="0" err="1"/>
              <a:t>uvnitř</a:t>
            </a:r>
            <a:r>
              <a:rPr lang="en-US" sz="1900" dirty="0"/>
              <a:t> </a:t>
            </a:r>
            <a:r>
              <a:rPr lang="en-US" sz="1900" dirty="0" err="1"/>
              <a:t>věty</a:t>
            </a:r>
            <a:r>
              <a:rPr lang="en-US" sz="1900" dirty="0"/>
              <a:t>: </a:t>
            </a:r>
          </a:p>
          <a:p>
            <a:endParaRPr lang="en-US" sz="1900" i="1" dirty="0"/>
          </a:p>
          <a:p>
            <a:pPr marL="0" indent="0">
              <a:buNone/>
            </a:pPr>
            <a:r>
              <a:rPr lang="en-US" sz="1900" i="1" dirty="0"/>
              <a:t>Won o arrest a single person</a:t>
            </a:r>
            <a:r>
              <a:rPr lang="en-US" sz="1900" dirty="0"/>
              <a:t> (</a:t>
            </a:r>
            <a:r>
              <a:rPr lang="en-US" sz="1900" i="1" dirty="0"/>
              <a:t>won o</a:t>
            </a:r>
            <a:r>
              <a:rPr lang="en-US" sz="1900" dirty="0"/>
              <a:t> they did not)</a:t>
            </a:r>
          </a:p>
          <a:p>
            <a:pPr marL="0" indent="0">
              <a:buNone/>
            </a:pPr>
            <a:r>
              <a:rPr lang="en-US" sz="1900" dirty="0" err="1"/>
              <a:t>Ne+minulý</a:t>
            </a:r>
            <a:r>
              <a:rPr lang="en-US" sz="1900" dirty="0"/>
              <a:t> </a:t>
            </a:r>
            <a:r>
              <a:rPr lang="en-US" sz="1900" dirty="0" err="1"/>
              <a:t>čas</a:t>
            </a:r>
            <a:r>
              <a:rPr lang="en-US" sz="1900" dirty="0"/>
              <a:t> (</a:t>
            </a:r>
            <a:r>
              <a:rPr lang="en-US" sz="1900" dirty="0" err="1"/>
              <a:t>jorubština</a:t>
            </a:r>
            <a:r>
              <a:rPr lang="en-US" sz="1900" dirty="0"/>
              <a:t>), </a:t>
            </a:r>
            <a:r>
              <a:rPr lang="en-US" sz="1900" dirty="0" err="1"/>
              <a:t>zatkli</a:t>
            </a:r>
            <a:r>
              <a:rPr lang="en-US" sz="1900" dirty="0"/>
              <a:t> </a:t>
            </a:r>
            <a:r>
              <a:rPr lang="en-US" sz="1900" dirty="0" err="1"/>
              <a:t>jediného</a:t>
            </a:r>
            <a:r>
              <a:rPr lang="en-US" sz="1900" dirty="0"/>
              <a:t> </a:t>
            </a:r>
            <a:r>
              <a:rPr lang="en-US" sz="1900" dirty="0" err="1"/>
              <a:t>člověka</a:t>
            </a:r>
            <a:r>
              <a:rPr lang="en-US" sz="1900" dirty="0"/>
              <a:t>. (</a:t>
            </a:r>
            <a:r>
              <a:rPr lang="en-US" sz="1900" dirty="0" err="1"/>
              <a:t>angličtina</a:t>
            </a:r>
            <a:r>
              <a:rPr lang="en-US" sz="1900" dirty="0"/>
              <a:t>)</a:t>
            </a:r>
          </a:p>
          <a:p>
            <a:pPr marL="0" indent="0">
              <a:buNone/>
            </a:pPr>
            <a:endParaRPr lang="en-US" sz="1900" dirty="0"/>
          </a:p>
        </p:txBody>
      </p:sp>
    </p:spTree>
    <p:extLst>
      <p:ext uri="{BB962C8B-B14F-4D97-AF65-F5344CB8AC3E}">
        <p14:creationId xmlns:p14="http://schemas.microsoft.com/office/powerpoint/2010/main" val="37265368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2000" dirty="0"/>
              <a:t>(3) </a:t>
            </a:r>
            <a:r>
              <a:rPr lang="en-US" sz="2000" dirty="0" err="1"/>
              <a:t>přepnutí</a:t>
            </a:r>
            <a:r>
              <a:rPr lang="en-US" sz="2000" dirty="0"/>
              <a:t> </a:t>
            </a:r>
            <a:r>
              <a:rPr lang="en-US" sz="2000" dirty="0" err="1"/>
              <a:t>mezi</a:t>
            </a:r>
            <a:r>
              <a:rPr lang="en-US" sz="2000" dirty="0"/>
              <a:t> </a:t>
            </a:r>
            <a:r>
              <a:rPr lang="en-US" sz="2000" dirty="0" err="1"/>
              <a:t>větami</a:t>
            </a:r>
            <a:r>
              <a:rPr lang="en-US" sz="2000" dirty="0"/>
              <a:t> </a:t>
            </a:r>
            <a:r>
              <a:rPr lang="en-US" sz="2000" dirty="0" err="1"/>
              <a:t>nebo</a:t>
            </a:r>
            <a:r>
              <a:rPr lang="en-US" sz="2000" dirty="0"/>
              <a:t> </a:t>
            </a:r>
            <a:r>
              <a:rPr lang="en-US" sz="2000" dirty="0" err="1"/>
              <a:t>částmi</a:t>
            </a:r>
            <a:r>
              <a:rPr lang="en-US" sz="2000" dirty="0"/>
              <a:t> </a:t>
            </a:r>
            <a:r>
              <a:rPr lang="en-US" sz="2000" dirty="0" err="1"/>
              <a:t>vět</a:t>
            </a:r>
            <a:r>
              <a:rPr lang="en-US" sz="2000" dirty="0"/>
              <a:t>: </a:t>
            </a:r>
          </a:p>
          <a:p>
            <a:endParaRPr lang="en-US" sz="2000" i="1" dirty="0"/>
          </a:p>
          <a:p>
            <a:pPr marL="0" indent="0">
              <a:buNone/>
            </a:pPr>
            <a:r>
              <a:rPr lang="en-US" sz="2000" i="1" dirty="0"/>
              <a:t>Sometimes I'll start a sentence in English y </a:t>
            </a:r>
            <a:r>
              <a:rPr lang="en-US" sz="2000" i="1" dirty="0" err="1"/>
              <a:t>termino</a:t>
            </a:r>
            <a:r>
              <a:rPr lang="en-US" sz="2000" i="1" dirty="0"/>
              <a:t> en </a:t>
            </a:r>
            <a:r>
              <a:rPr lang="en-US" sz="2000" i="1" dirty="0" err="1"/>
              <a:t>español</a:t>
            </a:r>
            <a:r>
              <a:rPr lang="en-US" sz="2000" dirty="0"/>
              <a:t> (and finish it in Spanish)</a:t>
            </a:r>
          </a:p>
          <a:p>
            <a:pPr marL="0" indent="0">
              <a:buNone/>
            </a:pPr>
            <a:r>
              <a:rPr lang="en-US" sz="2000" dirty="0" err="1"/>
              <a:t>Někdy</a:t>
            </a:r>
            <a:r>
              <a:rPr lang="en-US" sz="2000" dirty="0"/>
              <a:t> </a:t>
            </a:r>
            <a:r>
              <a:rPr lang="en-US" sz="2000" dirty="0" err="1"/>
              <a:t>začnu</a:t>
            </a:r>
            <a:r>
              <a:rPr lang="en-US" sz="2000" dirty="0"/>
              <a:t> </a:t>
            </a:r>
            <a:r>
              <a:rPr lang="en-US" sz="2000" dirty="0" err="1"/>
              <a:t>větu</a:t>
            </a:r>
            <a:r>
              <a:rPr lang="en-US" sz="2000" dirty="0"/>
              <a:t> v </a:t>
            </a:r>
            <a:r>
              <a:rPr lang="en-US" sz="2000" dirty="0" err="1"/>
              <a:t>angličtině</a:t>
            </a:r>
            <a:r>
              <a:rPr lang="en-US" sz="2000" dirty="0"/>
              <a:t> (</a:t>
            </a:r>
            <a:r>
              <a:rPr lang="en-US" sz="2000" dirty="0" err="1"/>
              <a:t>angličtina</a:t>
            </a:r>
            <a:r>
              <a:rPr lang="en-US" sz="2000" dirty="0"/>
              <a:t>), a </a:t>
            </a:r>
            <a:r>
              <a:rPr lang="en-US" sz="2000" dirty="0" err="1"/>
              <a:t>dokončím</a:t>
            </a:r>
            <a:r>
              <a:rPr lang="en-US" sz="2000" dirty="0"/>
              <a:t> </a:t>
            </a:r>
            <a:r>
              <a:rPr lang="en-US" sz="2000" dirty="0" err="1"/>
              <a:t>ji</a:t>
            </a:r>
            <a:r>
              <a:rPr lang="en-US" sz="2000" dirty="0"/>
              <a:t> </a:t>
            </a:r>
            <a:r>
              <a:rPr lang="en-US" sz="2000" dirty="0" err="1"/>
              <a:t>ve</a:t>
            </a:r>
            <a:r>
              <a:rPr lang="en-US" sz="2000" dirty="0"/>
              <a:t> </a:t>
            </a:r>
            <a:r>
              <a:rPr lang="en-US" sz="2000" dirty="0" err="1"/>
              <a:t>španělštině</a:t>
            </a:r>
            <a:r>
              <a:rPr lang="en-US" sz="2000" dirty="0"/>
              <a:t>. (</a:t>
            </a:r>
            <a:r>
              <a:rPr lang="en-US" sz="2000" dirty="0" err="1"/>
              <a:t>španělština</a:t>
            </a:r>
            <a:r>
              <a:rPr lang="en-US" sz="2000" dirty="0"/>
              <a:t>)</a:t>
            </a:r>
          </a:p>
          <a:p>
            <a:pPr marL="0" indent="0">
              <a:buNone/>
            </a:pPr>
            <a:endParaRPr lang="en-US" sz="2000" dirty="0"/>
          </a:p>
          <a:p>
            <a:r>
              <a:rPr lang="en-US" sz="2000" dirty="0"/>
              <a:t>(4) </a:t>
            </a:r>
            <a:r>
              <a:rPr lang="en-US" sz="2000" dirty="0" err="1"/>
              <a:t>přepnutí</a:t>
            </a:r>
            <a:r>
              <a:rPr lang="en-US" sz="2000" dirty="0"/>
              <a:t> </a:t>
            </a:r>
            <a:r>
              <a:rPr lang="en-US" sz="2000" dirty="0" err="1"/>
              <a:t>uvnitř</a:t>
            </a:r>
            <a:r>
              <a:rPr lang="en-US" sz="2000" dirty="0"/>
              <a:t> </a:t>
            </a:r>
            <a:r>
              <a:rPr lang="en-US" sz="2000" dirty="0" err="1"/>
              <a:t>slova</a:t>
            </a:r>
            <a:r>
              <a:rPr lang="en-US" sz="2000" dirty="0"/>
              <a:t>:</a:t>
            </a:r>
          </a:p>
          <a:p>
            <a:pPr marL="0" indent="0">
              <a:buNone/>
            </a:pPr>
            <a:r>
              <a:rPr lang="en-US" sz="2000" dirty="0"/>
              <a:t> </a:t>
            </a:r>
            <a:r>
              <a:rPr lang="en-US" sz="2000" i="1" dirty="0" err="1"/>
              <a:t>shoppã</a:t>
            </a:r>
            <a:r>
              <a:rPr lang="en-US" sz="2000" dirty="0"/>
              <a:t> (English </a:t>
            </a:r>
            <a:r>
              <a:rPr lang="en-US" sz="2000" i="1" dirty="0"/>
              <a:t>shop</a:t>
            </a:r>
            <a:r>
              <a:rPr lang="en-US" sz="2000" dirty="0"/>
              <a:t> with the Panjabi plural ending) </a:t>
            </a:r>
          </a:p>
          <a:p>
            <a:pPr marL="0" indent="0">
              <a:buNone/>
            </a:pPr>
            <a:r>
              <a:rPr lang="en-US" sz="2000" dirty="0" err="1"/>
              <a:t>obchody</a:t>
            </a:r>
            <a:r>
              <a:rPr lang="en-US" sz="2000" dirty="0"/>
              <a:t> (</a:t>
            </a:r>
            <a:r>
              <a:rPr lang="en-US" sz="2000" dirty="0" err="1"/>
              <a:t>anglicky</a:t>
            </a:r>
            <a:r>
              <a:rPr lang="en-US" sz="2000" dirty="0"/>
              <a:t> </a:t>
            </a:r>
            <a:r>
              <a:rPr lang="en-US" sz="2000" dirty="0" err="1"/>
              <a:t>obchod</a:t>
            </a:r>
            <a:r>
              <a:rPr lang="en-US" sz="2000" dirty="0"/>
              <a:t> + </a:t>
            </a:r>
            <a:r>
              <a:rPr lang="en-US" sz="2000" dirty="0" err="1"/>
              <a:t>plurálové</a:t>
            </a:r>
            <a:r>
              <a:rPr lang="en-US" sz="2000" dirty="0"/>
              <a:t> </a:t>
            </a:r>
            <a:r>
              <a:rPr lang="en-US" sz="2000" dirty="0" err="1"/>
              <a:t>zakončení</a:t>
            </a:r>
            <a:r>
              <a:rPr lang="en-US" sz="2000" dirty="0"/>
              <a:t> y z </a:t>
            </a:r>
            <a:r>
              <a:rPr lang="en-US" sz="2000" dirty="0" err="1"/>
              <a:t>pandžábštiny</a:t>
            </a:r>
            <a:r>
              <a:rPr lang="en-US" sz="2000" dirty="0"/>
              <a:t>)</a:t>
            </a:r>
          </a:p>
          <a:p>
            <a:pPr marL="0" indent="0">
              <a:buNone/>
            </a:pPr>
            <a:endParaRPr lang="en-US" sz="2000" i="1" dirty="0"/>
          </a:p>
          <a:p>
            <a:pPr marL="0" indent="0">
              <a:buNone/>
            </a:pPr>
            <a:r>
              <a:rPr lang="en-US" sz="2000" i="1" dirty="0" err="1"/>
              <a:t>kuenjoy</a:t>
            </a:r>
            <a:r>
              <a:rPr lang="en-US" sz="2000" dirty="0"/>
              <a:t> (English </a:t>
            </a:r>
            <a:r>
              <a:rPr lang="en-US" sz="2000" i="1" dirty="0"/>
              <a:t>enjoy</a:t>
            </a:r>
            <a:r>
              <a:rPr lang="en-US" sz="2000" dirty="0"/>
              <a:t> with the Swahili prefix </a:t>
            </a:r>
            <a:r>
              <a:rPr lang="en-US" sz="2000" dirty="0" err="1"/>
              <a:t>ku</a:t>
            </a:r>
            <a:r>
              <a:rPr lang="en-US" sz="2000" dirty="0"/>
              <a:t>, meaning ‘to’).</a:t>
            </a:r>
          </a:p>
          <a:p>
            <a:pPr marL="0" indent="0">
              <a:buNone/>
            </a:pPr>
            <a:r>
              <a:rPr lang="en-US" sz="2000" dirty="0" err="1"/>
              <a:t>Užívat</a:t>
            </a:r>
            <a:r>
              <a:rPr lang="en-US" sz="2000" dirty="0"/>
              <a:t> </a:t>
            </a:r>
            <a:r>
              <a:rPr lang="en-US" sz="2000" dirty="0" err="1"/>
              <a:t>si</a:t>
            </a:r>
            <a:r>
              <a:rPr lang="en-US" sz="2000" dirty="0"/>
              <a:t> (</a:t>
            </a:r>
            <a:r>
              <a:rPr lang="en-US" sz="2000" dirty="0" err="1"/>
              <a:t>anglicky</a:t>
            </a:r>
            <a:r>
              <a:rPr lang="en-US" sz="2000" dirty="0"/>
              <a:t> </a:t>
            </a:r>
            <a:r>
              <a:rPr lang="en-US" sz="2000" dirty="0" err="1"/>
              <a:t>užívat</a:t>
            </a:r>
            <a:r>
              <a:rPr lang="en-US" sz="2000" dirty="0"/>
              <a:t> + </a:t>
            </a:r>
            <a:r>
              <a:rPr lang="en-US" sz="2000" dirty="0" err="1"/>
              <a:t>infinitivní</a:t>
            </a:r>
            <a:r>
              <a:rPr lang="en-US" sz="2000" dirty="0"/>
              <a:t> </a:t>
            </a:r>
            <a:r>
              <a:rPr lang="en-US" sz="2000" dirty="0" err="1"/>
              <a:t>značka</a:t>
            </a:r>
            <a:r>
              <a:rPr lang="en-US" sz="2000" dirty="0"/>
              <a:t> </a:t>
            </a:r>
            <a:r>
              <a:rPr lang="en-US" sz="2000" dirty="0" err="1"/>
              <a:t>ze</a:t>
            </a:r>
            <a:r>
              <a:rPr lang="en-US" sz="2000" dirty="0"/>
              <a:t> </a:t>
            </a:r>
            <a:r>
              <a:rPr lang="en-US" sz="2000" dirty="0" err="1"/>
              <a:t>swahilštiny</a:t>
            </a:r>
            <a:r>
              <a:rPr lang="en-US" sz="2000" dirty="0"/>
              <a:t>)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900" dirty="0"/>
              <a:t>CODE-MIXING AND CODE-SWITCHING. Concise Oxford Companion to the English Language. . Retrieved July 31, 2018 from </a:t>
            </a:r>
            <a:r>
              <a:rPr lang="en-US" sz="900" dirty="0" err="1"/>
              <a:t>Encyclopedia.com</a:t>
            </a:r>
            <a:r>
              <a:rPr lang="en-US" sz="900" dirty="0"/>
              <a:t>: </a:t>
            </a:r>
            <a:r>
              <a:rPr lang="en-US" sz="900" dirty="0">
                <a:hlinkClick r:id="rId2"/>
              </a:rPr>
              <a:t>http://www.encyclopedia.com/humanities/encyclopedias-almanacs-transcripts-and-maps/code-mixing-and-code-switching</a:t>
            </a:r>
            <a:endParaRPr lang="en-US" sz="900" dirty="0"/>
          </a:p>
          <a:p>
            <a:pPr marL="0" indent="0">
              <a:buNone/>
            </a:pPr>
            <a:endParaRPr lang="en-US" sz="20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20708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>
              <a:solidFill>
                <a:srgbClr val="17375E"/>
              </a:solidFill>
              <a:latin typeface="+mn-lt"/>
              <a:ea typeface="ＭＳ Ｐゴシック" charset="0"/>
              <a:cs typeface="ＭＳ Ｐゴシック" charset="0"/>
            </a:endParaRPr>
          </a:p>
        </p:txBody>
      </p:sp>
      <p:sp>
        <p:nvSpPr>
          <p:cNvPr id="24578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pPr marL="0" indent="0">
              <a:lnSpc>
                <a:spcPct val="80000"/>
              </a:lnSpc>
              <a:buFont typeface="Wingdings" charset="0"/>
              <a:buNone/>
            </a:pPr>
            <a:r>
              <a:rPr lang="cs-CZ" sz="1800" dirty="0">
                <a:latin typeface="Calibri" charset="0"/>
                <a:ea typeface="ＭＳ Ｐゴシック" charset="0"/>
                <a:cs typeface="ＭＳ Ｐゴシック" charset="0"/>
              </a:rPr>
              <a:t>Haluzová (2007)</a:t>
            </a:r>
          </a:p>
          <a:p>
            <a:pPr marL="0" indent="0">
              <a:lnSpc>
                <a:spcPct val="80000"/>
              </a:lnSpc>
              <a:buFont typeface="Wingdings" charset="0"/>
              <a:buNone/>
            </a:pPr>
            <a:endParaRPr lang="cs-CZ" sz="1800" dirty="0">
              <a:latin typeface="Calibri" charset="0"/>
              <a:ea typeface="ＭＳ Ｐゴシック" charset="0"/>
              <a:cs typeface="ＭＳ Ｐゴシック" charset="0"/>
            </a:endParaRPr>
          </a:p>
          <a:p>
            <a:pPr marL="0" indent="0">
              <a:lnSpc>
                <a:spcPct val="80000"/>
              </a:lnSpc>
              <a:buFont typeface="Wingdings" charset="0"/>
              <a:buNone/>
            </a:pPr>
            <a:r>
              <a:rPr lang="cs-CZ" sz="1800" dirty="0">
                <a:latin typeface="Calibri" charset="0"/>
                <a:ea typeface="ＭＳ Ｐゴシック" charset="0"/>
                <a:cs typeface="ＭＳ Ｐゴシック" charset="0"/>
              </a:rPr>
              <a:t>(2,6)	 	žlutý  eis				velky  schlafen</a:t>
            </a:r>
          </a:p>
          <a:p>
            <a:pPr marL="0" indent="0">
              <a:lnSpc>
                <a:spcPct val="80000"/>
              </a:lnSpc>
              <a:buFont typeface="Wingdings" charset="0"/>
              <a:buNone/>
            </a:pPr>
            <a:r>
              <a:rPr lang="cs-CZ" sz="1800" dirty="0">
                <a:latin typeface="Calibri" charset="0"/>
                <a:ea typeface="ＭＳ Ｐゴシック" charset="0"/>
                <a:cs typeface="ＭＳ Ｐゴシック" charset="0"/>
              </a:rPr>
              <a:t>	 </a:t>
            </a:r>
          </a:p>
          <a:p>
            <a:pPr marL="0" indent="0">
              <a:lnSpc>
                <a:spcPct val="80000"/>
              </a:lnSpc>
              <a:buFont typeface="Wingdings" charset="0"/>
              <a:buNone/>
            </a:pPr>
            <a:r>
              <a:rPr lang="cs-CZ" sz="1800" dirty="0">
                <a:latin typeface="Calibri" charset="0"/>
                <a:ea typeface="ＭＳ Ｐゴシック" charset="0"/>
                <a:cs typeface="ＭＳ Ｐゴシック" charset="0"/>
              </a:rPr>
              <a:t>		große  kalhoty			maly  hose</a:t>
            </a:r>
          </a:p>
          <a:p>
            <a:pPr marL="0" indent="0">
              <a:lnSpc>
                <a:spcPct val="80000"/>
              </a:lnSpc>
              <a:buFont typeface="Wingdings" charset="0"/>
              <a:buNone/>
            </a:pPr>
            <a:r>
              <a:rPr lang="cs-CZ" sz="1800" dirty="0">
                <a:latin typeface="Calibri" charset="0"/>
                <a:ea typeface="ＭＳ Ｐゴシック" charset="0"/>
                <a:cs typeface="ＭＳ Ｐゴシック" charset="0"/>
              </a:rPr>
              <a:t>		</a:t>
            </a:r>
          </a:p>
          <a:p>
            <a:pPr marL="0" indent="0">
              <a:lnSpc>
                <a:spcPct val="80000"/>
              </a:lnSpc>
              <a:buFont typeface="Wingdings" charset="0"/>
              <a:buNone/>
            </a:pPr>
            <a:r>
              <a:rPr lang="cs-CZ" sz="1800" dirty="0">
                <a:latin typeface="Calibri" charset="0"/>
                <a:ea typeface="ＭＳ Ｐゴシック" charset="0"/>
                <a:cs typeface="ＭＳ Ｐゴシック" charset="0"/>
              </a:rPr>
              <a:t>(3,6) 	es  regnet  schon  moc</a:t>
            </a:r>
          </a:p>
          <a:p>
            <a:pPr marL="0" indent="0">
              <a:lnSpc>
                <a:spcPct val="80000"/>
              </a:lnSpc>
              <a:buFont typeface="Wingdings" charset="0"/>
              <a:buNone/>
            </a:pPr>
            <a:r>
              <a:rPr lang="cs-CZ" sz="1800" dirty="0">
                <a:latin typeface="Calibri" charset="0"/>
                <a:ea typeface="ＭＳ Ｐゴシック" charset="0"/>
                <a:cs typeface="ＭＳ Ｐゴシック" charset="0"/>
              </a:rPr>
              <a:t>      		</a:t>
            </a:r>
          </a:p>
          <a:p>
            <a:pPr marL="0" indent="0">
              <a:lnSpc>
                <a:spcPct val="80000"/>
              </a:lnSpc>
              <a:buFont typeface="Wingdings" charset="0"/>
              <a:buNone/>
            </a:pPr>
            <a:r>
              <a:rPr lang="cs-CZ" sz="1800" dirty="0">
                <a:latin typeface="Calibri" charset="0"/>
                <a:ea typeface="ＭＳ Ｐゴシック" charset="0"/>
                <a:cs typeface="ＭＳ Ｐゴシック" charset="0"/>
              </a:rPr>
              <a:t>         	 Das  hat  mir  nicht  povedlo.</a:t>
            </a:r>
          </a:p>
          <a:p>
            <a:pPr marL="0" indent="0">
              <a:lnSpc>
                <a:spcPct val="80000"/>
              </a:lnSpc>
              <a:buFont typeface="Wingdings" charset="0"/>
              <a:buNone/>
            </a:pPr>
            <a:r>
              <a:rPr lang="cs-CZ" sz="1800" dirty="0">
                <a:latin typeface="Calibri" charset="0"/>
                <a:ea typeface="ＭＳ Ｐゴシック" charset="0"/>
                <a:cs typeface="ＭＳ Ｐゴシック" charset="0"/>
              </a:rPr>
              <a:t>	</a:t>
            </a:r>
          </a:p>
          <a:p>
            <a:pPr marL="0" indent="0">
              <a:lnSpc>
                <a:spcPct val="80000"/>
              </a:lnSpc>
              <a:buFont typeface="Wingdings" charset="0"/>
              <a:buNone/>
            </a:pPr>
            <a:r>
              <a:rPr lang="cs-CZ" sz="1800" dirty="0">
                <a:latin typeface="Calibri" charset="0"/>
                <a:ea typeface="ＭＳ Ｐゴシック" charset="0"/>
                <a:cs typeface="ＭＳ Ｐゴシック" charset="0"/>
              </a:rPr>
              <a:t>(5,3) 	Darf  ich  noch  jednu  buchtu?</a:t>
            </a:r>
          </a:p>
          <a:p>
            <a:pPr marL="0" indent="0">
              <a:lnSpc>
                <a:spcPct val="80000"/>
              </a:lnSpc>
              <a:buFont typeface="Wingdings" charset="0"/>
              <a:buNone/>
            </a:pPr>
            <a:r>
              <a:rPr lang="cs-CZ" sz="1800" dirty="0">
                <a:latin typeface="Calibri" charset="0"/>
                <a:ea typeface="ＭＳ Ｐゴシック" charset="0"/>
                <a:cs typeface="ＭＳ Ｐゴシック" charset="0"/>
              </a:rPr>
              <a:t>       </a:t>
            </a:r>
            <a:endParaRPr lang="en-US" sz="1800" dirty="0">
              <a:latin typeface="Century Schoolbook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99685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1756</TotalTime>
  <Words>1219</Words>
  <Application>Microsoft Macintosh PowerPoint</Application>
  <PresentationFormat>Předvádění na obrazovce (4:3)</PresentationFormat>
  <Paragraphs>166</Paragraphs>
  <Slides>26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26</vt:i4>
      </vt:variant>
    </vt:vector>
  </HeadingPairs>
  <TitlesOfParts>
    <vt:vector size="31" baseType="lpstr">
      <vt:lpstr>Arial</vt:lpstr>
      <vt:lpstr>Calibri</vt:lpstr>
      <vt:lpstr>Century Schoolbook</vt:lpstr>
      <vt:lpstr>Wingdings</vt:lpstr>
      <vt:lpstr>Office Theme</vt:lpstr>
      <vt:lpstr>Úvod do výuky češtiny jako druhého/cizího jazyka</vt:lpstr>
      <vt:lpstr>Osnova</vt:lpstr>
      <vt:lpstr>Terminologie</vt:lpstr>
      <vt:lpstr>Jazyky v kontaktu</vt:lpstr>
      <vt:lpstr>Mezijazykové vlivy</vt:lpstr>
      <vt:lpstr>Faktory – uživatel </vt:lpstr>
      <vt:lpstr>Code-switching</vt:lpstr>
      <vt:lpstr>Prezentace aplikace PowerPoint</vt:lpstr>
      <vt:lpstr>Prezentace aplikace PowerPoint</vt:lpstr>
      <vt:lpstr>Prezentace aplikace PowerPoint</vt:lpstr>
      <vt:lpstr>Prezentace aplikace PowerPoint</vt:lpstr>
      <vt:lpstr>Ortografie</vt:lpstr>
      <vt:lpstr>Srovnání?</vt:lpstr>
      <vt:lpstr>L1, L2, L3…</vt:lpstr>
      <vt:lpstr>Angličtina L2, čeština L3</vt:lpstr>
      <vt:lpstr>Ztráta jazyka</vt:lpstr>
      <vt:lpstr>Trauma</vt:lpstr>
      <vt:lpstr>Prezentace aplikace PowerPoint</vt:lpstr>
      <vt:lpstr>https://languageattrition.org/what-should-i-do/</vt:lpstr>
      <vt:lpstr>Use it or lose it?</vt:lpstr>
      <vt:lpstr>Puberta </vt:lpstr>
      <vt:lpstr>Neurolingvistika</vt:lpstr>
      <vt:lpstr>Experiment</vt:lpstr>
      <vt:lpstr>Péče</vt:lpstr>
      <vt:lpstr>Vícejazyční mluvčí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Úvod do výuky češtiny jako druhého/cizího jazyka</dc:title>
  <dc:creator>Li</dc:creator>
  <cp:lastModifiedBy>Microsoft Office User</cp:lastModifiedBy>
  <cp:revision>20</cp:revision>
  <dcterms:created xsi:type="dcterms:W3CDTF">2018-10-09T06:51:46Z</dcterms:created>
  <dcterms:modified xsi:type="dcterms:W3CDTF">2020-10-19T11:13:47Z</dcterms:modified>
</cp:coreProperties>
</file>