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280" r:id="rId4"/>
    <p:sldId id="282" r:id="rId5"/>
    <p:sldId id="322" r:id="rId6"/>
    <p:sldId id="323" r:id="rId7"/>
    <p:sldId id="319" r:id="rId8"/>
    <p:sldId id="321" r:id="rId9"/>
    <p:sldId id="320" r:id="rId10"/>
    <p:sldId id="329" r:id="rId11"/>
    <p:sldId id="328" r:id="rId12"/>
    <p:sldId id="330" r:id="rId13"/>
    <p:sldId id="284" r:id="rId14"/>
    <p:sldId id="292" r:id="rId15"/>
    <p:sldId id="285" r:id="rId16"/>
    <p:sldId id="264" r:id="rId17"/>
    <p:sldId id="265" r:id="rId18"/>
    <p:sldId id="266" r:id="rId19"/>
    <p:sldId id="263" r:id="rId20"/>
    <p:sldId id="315" r:id="rId21"/>
    <p:sldId id="318" r:id="rId22"/>
    <p:sldId id="289" r:id="rId23"/>
    <p:sldId id="290" r:id="rId24"/>
    <p:sldId id="287" r:id="rId25"/>
    <p:sldId id="288" r:id="rId26"/>
    <p:sldId id="259" r:id="rId27"/>
    <p:sldId id="257" r:id="rId28"/>
    <p:sldId id="258" r:id="rId29"/>
    <p:sldId id="291" r:id="rId30"/>
    <p:sldId id="325" r:id="rId31"/>
    <p:sldId id="310" r:id="rId32"/>
    <p:sldId id="326" r:id="rId33"/>
    <p:sldId id="324" r:id="rId34"/>
    <p:sldId id="327" r:id="rId35"/>
    <p:sldId id="26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4T08:23:10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1930 72 24575,'-47'0'0,"17"0"0,-19 0 0,24 0 0,9 0 0,0 0 0,2 0 0,4 0 0,1 0 0,-1 0 0,-10 0 0,3 0 0,-15 0 0,4 0 0,-6 0 0,1 0 0,5 0 0,-4 5 0,15-4 0,-8 4 0,14-5 0,-3 0 0,4 0 0,1 0 0,-1 0 0,0 0 0,1 0 0,-11 0 0,3 0 0,-10 0 0,1 0 0,-2 5 0,0-4 0,2 4 0,6-1 0,-1-2 0,5 2 0,2-4 0,4 0 0,-4 0 0,-8 5 0,0 1 0,-10 5 0,4 0 0,-5-5 0,0 4 0,-1-9 0,6 8 0,-4-8 0,10 4 0,1-5 0,2 0 0,8 4 0,-4-3 0,6 3 0,-6-4 0,-1 5 0,-4 1 0,-7-1 0,5 5 0,-10-4 0,10-1 0,-10 5 0,10-9 0,-10 9 0,5-4 0,-1 1 0,-4-3 0,4 1 0,0-3 0,-4 7 0,10-7 0,-4 7 0,5-8 0,1 8 0,4-7 0,-3 7 0,3-8 0,0 8 0,2-4 0,4 0 0,5 4 0,0-4 0,-4 5 0,3-1 0,-14 1 0,9 0 0,-3 0 0,4-1 0,1 1 0,-1-1 0,5 1 0,1-1 0,4 0 0,0 1 0,0-1 0,0 1 0,0-1 0,0 6 0,0 6 0,0 1 0,-5 10 0,-2-5 0,1 13 0,-4-5 0,9 5 0,-4-13 0,5 5 0,0-10 0,0 4 0,0-10 0,0 3 0,0-8 0,0 8 0,4-8 0,2 8 0,8-3 0,8 5 0,0 0 0,10 1 0,-4-1 0,5 1 0,0 0 0,0-4 0,1 3 0,-1-9 0,0 4 0,1-5 0,-1 0 0,0 0 0,1 0 0,-1 0 0,0-5 0,0 4 0,7-9 0,-5 9 0,11-9 0,-5 10 0,7-10 0,7 10 0,-6-10 0,13 5 0,-12-1 0,4-4 0,-6 5 0,0-6 0,-7 0 0,20 0 0,-16 0 0,11 0 0,-10 0 0,-5 0 0,1 0 0,4-11 0,-5 3 0,0-9 0,-1 6 0,-7-1 0,7-4 0,-5 3 0,4-9 0,-11 10 0,4-9 0,-10 10 0,4-10 0,-5 10 0,-6-4 0,9-4 0,-2 7 0,0-12 0,8 11 0,-12-6 0,14 2 0,-10-4 0,10-1 0,-11 1 0,6 0 0,-12 5 0,0-3 0,-5 8 0,-1-4 0,1 10 0,-5-4 0,-1 4 0,-4-4 0,0-1 0,0 0 0,0 1 0,0-6 0,5-6 0,-4-1 0,9-10 0,-8 10 0,7-5 0,-8 7 0,4-1 0,-5 5 0,0 2 0,0 4 0,0 1 0,0-1 0,0 1 0,0-1 0,0-10 0,0 3 0,0-15 0,0 10 0,0-10 0,0 4 0,0 0 0,-5-4 0,4 15 0,-9-8 0,9 14 0,-8-3 0,4 4 0,-5 5 0,5-4 0,-4 8 0,4-7 0,-5 7 0,1-8 0,-1 8 0,1-8 0,-1 8 0,0-3 0,1 4 0,-1 0 0,1 0 0,-1 0 0,0 0 0,1 0 0,-1 0 0,1 0 0,-1 0 0,1 0 0,-1 0 0,0 0 0,1 0 0,-1 0 0,1 0 0,-1 0 0,-4 0 0,-2 0 0,0 0 0,2 0 0,4 0 0,5-4 0,-4 3 0,8-8 0,-7 4 0,-3-5 0,1 0 0,-5 0 0,1-4 0,3 3 0,-4-3 0,1 4 0,3 0 0,-4 0 0,6 1 0,4-1 0,-4 5 0,8 0 0,-3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4T08:23:30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1697 41 24575,'-10'0'0,"-4"0"0,-2 0 0,0 0 0,2 0 0,4 0 0,1 0 0,-6 0 0,4 0 0,-3 0 0,4 0 0,1 0 0,-6 0 0,-1 0 0,-4 0 0,4 0 0,-3 0 0,3 0 0,0 0 0,1-9 0,6 6 0,-1-6 0,0 9 0,1 0 0,-6 0 0,4 0 0,-8 0 0,3 0 0,-5 0 0,1 0 0,-1 0 0,1 0 0,-1 0 0,5-4 0,-3 3 0,8-3 0,-4 4 0,6 0 0,-1 0 0,1 0 0,-1 0 0,1 0 0,3-5 0,-2 4 0,2-3 0,-8 4 0,-2 0 0,-10 0 0,-2 0 0,-5 0 0,-1 0 0,1 0 0,-1 0 0,7 0 0,-5 0 0,10 0 0,-5 0 0,12 0 0,-5 0 0,4 0 0,-4 0 0,-1 0 0,1 0 0,-1 0 0,-5 0 0,-2 0 0,-6 0 0,1 0 0,5 0 0,2 0 0,5 0 0,1 0 0,4 0 0,1 0 0,6 0 0,-1 0 0,-4 5 0,-8 1 0,0-1 0,-4 5 0,0-4 0,4 4 0,-5 1 0,7-1 0,4 0 0,1 0 0,6-1 0,4 1 0,0-1 0,5 1 0,0-1 0,0 1 0,0-1 0,-4 6 0,-2 0 0,-10 11 0,5-4 0,-6 17 0,1-10 0,4 10 0,-4-5 0,9-1 0,-3 0 0,9-5 0,-8-2 0,7-5 0,-2-1 0,4-4 0,0 3 0,0-8 0,0 8 0,0-3 0,0 4 0,0 1 0,5 5 0,1 2 0,10 5 0,1 0 0,5 1 0,0-1 0,5-5 0,-3 4 0,2-9 0,1-1 0,-5-3 0,4-7 0,0 8 0,-4-8 0,5 3 0,-1-4 0,11 4 0,4-2 0,4-2 0,1-1 0,-5-9 0,7 5 0,-1-1 0,-6-4 0,6 10 0,-13-10 0,0 4 0,-2-5 0,-4 0 0,5 5 0,1-3 0,-1 3 0,0-5 0,7 0 0,-5 0 0,4 0 0,-5 0 0,-7 0 0,9 0 0,-8 0 0,3 0 0,-5 0 0,-5 0 0,5 0 0,2 0 0,5 0 0,0 0 0,1 0 0,-1-5 0,0 3 0,1-8 0,-7 5 0,-1-6 0,-10 5 0,-2-3 0,-4 8 0,-1-3 0,1 0 0,-1-2 0,6-4 0,-5 1 0,15-7 0,7-5 0,5-8 0,7-5 0,-15 5 0,4 1 0,-11 1 0,5 9 0,-11-7 0,-1 14 0,-5-4 0,-1 6 0,-4-1 0,-1 0 0,1 1 0,-4-1 0,3-4 0,1-8 0,1-5 0,5-1 0,0-4 0,-1 4 0,-3 0 0,2-4 0,-7 5 0,2 4 0,-4 3 0,0 5 0,0 4 0,0-3 0,0 4 0,0 1 0,0-1 0,0-4 0,0 3 0,0-9 0,-4 10 0,-1-10 0,-5 4 0,-5-4 0,3 4 0,-2-3 0,8 8 0,-3-4 0,4 6 0,-5-6 0,0 4 0,0-3 0,5 4 0,-3 1 0,2-1 0,-8 0 0,3 1 0,-4-1 0,6 0 0,-1 1 0,1 3 0,-1 2 0,5 0 0,-4 3 0,4-4 0,-5 5 0,1 0 0,-1 0 0,1 0 0,-1-4 0,1 3 0,-1-3 0,0 4 0,1 0 0,-1 0 0,1 0 0,3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8:12:22.1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3096 190,'-70'0,"4"0,12 0,4 0,-5 0,14 0,7 0,7 0,7 0,4-4,1 3,-3-4,-5 5,-3 0,-6 0,4 0,0 0,-4 0,10 0,-4 0,5 0,6 0,-5 0,9 0,-14 0,8 0,-15 0,5 0,-7 0,1 0,5 0,-4 0,10 0,-4 0,10 0,1 0,-3 0,7 0,-12 0,12 0,-9 0,0 0,-1 0,-4 0,9 0,-3 0,3 0,-5 0,1 0,4 0,-4 5,5-4,-6 4,0-1,-5-3,4 4,-10 0,-2-4,-1 9,-5-9,0 9,5-8,-11 8,17-9,-10 5,17-6,-10 0,10 0,1 4,1-3,5 3,-6-4,0 0,1 5,-1-4,1 3,-1 1,0-4,1 4,4-5,-4 0,5 0,-6 4,0-3,1 4,-1-5,1 0,-1 5,0-4,6 3,-5 1,9-4,-8 8,-1-8,-2 8,2-8,1 9,3-5,-10 1,4 3,-5-3,7 0,-1 3,5-8,2 3,0 1,-1 0,0 4,-8 1,11 0,-6-5,-1 4,7-4,-7 4,5 1,4-5,-4 8,0-3,3 1,-2 1,-6-2,7 1,-7-1,10-2,-5 2,3 4,-3 1,9-1,-8-1,7-2,-8 3,4 4,0-1,0 7,-1 3,0-5,1 4,-1 0,0-4,1 4,4-5,-3-1,8 1,-9-1,9 1,-8-1,8 1,-8-1,7 1,-2-1,-1 1,4 0,-4-1,5-4,0 9,-4-8,3 9,-4 0,5-4,0 4,0 0,0-4,0 5,0-7,0 1,0-1,0 1,0-1,0 1,0-1,0 1,0 4,0-4,0 4,0-10,0 5,0 0,0 1,0 4,5-5,0 1,6 5,-1-4,1 10,0-10,-1 4,6 0,-5-4,5 5,-6-7,0 1,0-6,5 4,-4-8,4 8,-6-3,2 5,-1-1,5 1,-4-1,9 1,-9-1,8 1,-7-1,7 1,-3-5,5 3,-6-8,5 9,-5-9,1 3,3-4,-8 5,18 1,-11 0,7-2,-6-4,-3 0,-1 0,4 0,-3 0,5 0,-1 1,1-1,-1 0,1 1,-1-1,1 0,-1 0,1 1,-1-1,1 0,-1 0,10 5,-7-3,7-2,-10-1,1-3,-1 4,1-4,-6 2,5-7,-5 8,6-8,-6 4,5 0,-5-4,6 8,-1-8,-4 3,3-4,-3 0,4 5,-4-4,3 4,-3-5,10 0,-4 0,10 0,-4 0,11 0,17 0,-11 0,16 0,-20 0,1 0,-3 0,-5 0,-1 0,-5 0,4 0,-11 0,11 0,-10 0,10 0,-10 0,4 0,-5 0,5 0,-4 0,4 0,0 0,-4 0,19-5,-11 4,13-9,-16 9,5-9,-4 4,5-5,0 0,1-1,-1 6,-5-3,-2 3,-6 0,1-3,-5 8,-2-4,0 1,6-6,2 3,-2-11,5 10,-8-7,15 4,-10 1,4-5,-5 3,-6 2,5 0,-10 5,5-5,-1-4,1-1,5-5,0 4,2-10,-2 9,7-10,-4 0,3 5,-5-5,-5 12,-2 0,2-5,-1 3,2-15,3 10,-2-17,9 9,-2-10,3 5,-6 2,-5 0,-1 5,-6 6,0 8,-5-1,4 5,-8-14,8 2,-4-5,2 1,2 0,-8 3,9-8,-9 8,4-3,-5 0,0 4,0-10,0 10,0-10,0 4,0 0,0 2,0 0,0 4,5-5,-4 1,3 4,-4-5,5 1,-3 4,3-4,-5 5,0 1,0 4,0-4,0 10,0-10,0 4,0 1,0-5,0 5,0-6,0 0,0 1,0-1,0 5,0-3,0 3,0 0,0-2,0 2,-5 1,0-4,-5 9,0-13,1 11,3-7,-2 0,2 7,-3-6,-1 3,0 4,0-8,-5 3,4 0,-4-3,1 3,2 1,-2-5,4 9,-5-8,4 8,-3-3,0 4,3 0,-7 5,2-4,-5 8,1-8,-1 8,0-8,6 7,0-7,1 4,-1-4,0 3,2-2,-1 7,-1-4,-4 5,4-4,-3 3,-2-8,4 8,-3-4,0 1,2 3,-3-7,1 7,8-4,-8 5,4 0,-1 0,-2 0,3 0,0 0,-8 0,11 0,-6 0,-1 0,2 0,-3-4,-5 3,8-3,-9 4,-1 0,5 0,-4 0,5 0,1 0,4 0,1-5,6-8,3-3,2-3,13 0,-3 9,12-9,-7 8,8-4,-8 6,8-2,-3 1,5 0,-1 0,1 4,5-4,2 4,-1 0,5-4,-4 4,-1-5,-1 0,-5 1,0 4,-6-3,0 4,-1 0,1 0,4 5,-4 0,3 0,-3 0,-1 0,4 0,-3 0,0 0,3 0,-3 5,0-4,4 8,-8-4,8 1,-3 3,4-8,-4 8,3-8,-8 7,8-3,-5 5,1-5,3 4,-7-4,6 4,-2 1,0-5,3 3,-8-2,4 3,0 1,0-1,1 1,3-5,-8 3,-59-7,29 3,-56-4,49 0,-7 0,7 0,-5 0,4 0,-6 0,7 0,0 0,1 0,4 0,-4 0,5 0,0-4,1 3,-1-9,0 9,1-3,-1 4,-5-5,4 3,-5-3,7 5,-1 0,1 0,-1 0,0 0,1-4,-7 3,5-4,-10 5,10 0,-10 0,4 0,-5 0,0 0,5 0,-4 0,10 0,-4 0,5 0,-9 0,7 0,-7 0,4 0,4 0,-10 0,10 0,-4 0,5 0,0 0,1 5,-1 0,0 1,1 3,-7-3,5 0,-10 4,10-4,-4 4,0-4,-6 8,-2-7,-3 8,4-4,-1 0,-5 1,4-6,-5 4,6-4,1 5,5 0,-4 0,10-1,-10-4,4 4,1-4,-5 0,4 3,0-3,-4 5,10-1,-4 1,-10 4,17-4,-15 4,18-9,-5 3,1-4,-1 1,0 3,-5-8,4 9,-10-4,4 4,-5 1,-1 0,1 1,5-2,2 1,5-1,1 0,-1 1,5-1,2-1,-1 1,4 0,-7 0,7-1,-3 1,-5 4,7 1,-7 0,9 0,1-6,-5 5,3-4,-2 4,3-5,0 6,0 5,0-4,0 8,0-9,-1 6,1 0,4-1,-3 1,8-1,-8-4,8 3,-3-3,-1 4,4 1,-4-1,5 1,0-1,-5 6,4-4,-9 10,9-10,-9 10,9-4,-9 5,8-5,-2 4,-1-5,3 6,-3-5,5 4,0-10,0 4,0-5,0-1,0 1,0 5,0 2,0-1,0 5,0 2,0 1,0 11,0-5,0 1,6 4,0-11,5 4,0-11,0 4,0-5,-1 1,1 4,10 5,-8-2,12 8,-7-10,-1 0,3-5,-8 4,8-5,-3 1,5 4,4-9,-3 3,16 9,-9-16,5 14,-2-10,-5-5,1 9,-3-16,-5 4,-1 0,1-4,8 9,-6-13,7 6,-4-12,2 9,5-9,7 9,-5-8,11 3,-5-5,7 0,-1 0,1 0,15 0,-18 0,16 0,-13 0,1 0,6-5,8-3,18-11,-18 5,13-4,-27 6,0 0,6-1,-8 1,-5 1,4-1,-5 0,0 1,-1 4,0-3,-5 4,4-6,1 0,-5 6,5-4,-7 4,7-6,-6 1,6-1,0 1,-5 0,26-11,-23 8,23-13,-26 14,5-4,-7 1,0-1,1 0,-7-4,-1 5,1 0,-5-4,-1 4,-1-5,-9 0,3 6,-3-5,-1-1,6-7,-5 0,6-10,-6 9,6-18,-5 12,29-47,-25 44,25-43,-24 45,7-12,-6 7,-1 1,-6 7,0-1,0 1,0-1,1-5,-1-3,-4-6,3 1,-3-1,5-7,1-2,-6 1,4-6,-5-9,1 11,-1 3,-6 18,0 12,0-1,0-4,0 10,0-5,0 7,0-7,-5 5,-1-4,-4 10,-5-3,4 3,-4-4,0 4,4 1,-8 0,8 4,-3-3,-5 0,-4 2,-3-3,0 5,-1-1,0 5,-7-4,1 9,-1-4,1 5,0 0,-1 0,6 0,-4 0,5 0,-1 0,-4 0,-9 0,10 0,-28 0,21 0,-17 0,-14 0,16 0,-16 0,28 0,1 0,6 0,1 0,0 0,-1 0,1 0,-1 0,1 0,0 0,-1 5,1-4,-1 9,1-4,-7 0,5 4,-5-9,-14 9,15-3,-16-1,28-1,-5-5,9 5,-3-4,0 3,4 1,-5-4,1 9,4-9,-10 9,4-4,1 0,-5 4,4-4,-6 5,7-5,-12 4,21-4,-14 5,7-1,7-5,-5 0,8-1,4-2,-17 7,15-8,-15 8,13-8,-6 8,0-3,1 4,-1-4,1 3,-1-3,5-1,-3 0,8-5,-8 4,4-3,0 3,-3-4,3 5,-4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8:12:35.8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1,'0'69,"0"-16,0-8,0-9,0 11,0-5,6 11,0-10,1 5,4-8,-5-1,6 3,-1-1,0-1,1-7,-1 0,-5 1,4-1,-4 0,0 1,4-1,-4 0,5 0,-5 1,4-1,-4-5,0-2,3-6,-8 1,8-5,-8-2,3 0,0 0,1 1,1 3,2-3,-7-1,3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8:12:38.6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1,'57'0,"2"0,-24 0,5 0,-7 0,-5 0,-2 0,-11 0,0 0,3 0,-7 0,11 0,-6 0,4 5,6 1,-4-1,10 5,2-3,1-1,4 4,-5-9,-7 4,-1 0,-10-4,-2 4,0-1,-8 9,3 3,-9 3,-9 4,2-6,-14 19,9-12,-11 21,5-10,-5 7,5 4,-4-5,3 7,1-7,1 5,1-11,3 4,2-5,1-1,4-5,0-2,-4 0,9-4,-4 10,1-10,2 4,-2 0,-1 2,4 5,-9 1,8-1,-8 0,9 0,-9 1,9-7,-9 0,9-7,-3 1,-1-6,4 0,-3 2,4-5,0 10,0-2,0-4,0 7,0-12,0 8,0-5,0 1,0 3,0-3,0-1,0 4,0-3,-4 0,3 7,-8-5,8 8,-8-5,7-4,-7-2,8 0,-3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04T08:12:40.61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1,'31'20,"-10"-7,-22-8,-3-5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3186AE-765F-40D7-B8D3-9A6126D42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5EC127-1BAD-4549-B7F8-5C0D0EA5B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51C8F4-D5EC-447E-9870-8E64D6FA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2821CD-4A8F-45A9-A747-88202D98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13CA5-2074-44FA-A2AF-F7733C47C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84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3F7A1E-BBCD-434D-9B20-736847A1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F274F6-130D-46B3-93FC-043BD7B25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8B863-E832-4CEC-AC0F-4720EE0C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D18AF8-7440-45EB-8BED-FD9CCC3E4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4875D-FDA5-4888-AE94-6AC91334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0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1892EA-13A7-484E-A9BB-46E7C9D43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E61118-628F-45B1-8AB0-A9B99ACDE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19797A-AF76-4495-8879-20CF49B2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B2529-0AA2-47DC-89F1-A10D78CA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FC9DF0-1F3F-41AE-894C-73661CB4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F9C9F-F2BA-4B47-B6EA-575DFE95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8CFD30-72EB-464D-92B3-621239389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1A9A53-1E2D-4DC2-B214-098B9EB7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D97242-4C05-4892-BDA0-A86D39D1E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6926A-EC23-4F9F-8D6A-07F261F3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624E2-5E90-4F79-8571-0DE5969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A581A1-7DC7-4A3E-AEDB-442BF3185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05CC69-8C2D-4B44-9D1F-86BB2FAE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DF22D-BE64-4DBC-A5CC-7C387CA2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556AA3-3D71-4D5C-9A5F-FAC87E1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12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B1539-DA5C-41C6-A205-8C5895F5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65D8EA-4B3C-4FD2-8DA9-F12254567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C2B5659-5C78-4C27-B01E-87C6ACC9A5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892CA9-6CE8-4390-93BD-AE96C354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638440-9605-4862-BD59-2F8C2D53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7F4E58-6F1E-43DF-9B91-86A91EFE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3EE82-FEA3-41BB-BBC0-10BD579A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025D1DF-1195-46B7-82D1-3C6FD3417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1E12765-B724-489C-A866-FFF7AA08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5C1985A-21D4-4FDF-89DC-56D0088D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DFEB947-8F18-44D3-9B6D-0BAD3E5AA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328D5ED-498E-42F3-8FD6-59B3C018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DB7D306-B0CB-428D-8603-A13C327B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C69F9F-2919-4AB0-9EBA-19045A9E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0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AFB513-9999-4ADF-B787-CD34DA52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517DA1-C2A5-42B0-9AEE-92FBDC36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B2BF67-8868-41F8-AD76-4EB8F59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7664BF-DB57-41EA-AF20-07FD06DA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5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6D2C39-914F-40C3-B4F1-0FC4B5BA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B93720-7C33-48B1-94A5-C9C728EE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71D36F-6A08-4EE1-A823-F56675EF9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8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0267C-A5A3-4988-A786-1F68F832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64BDB6-5C48-4760-A59F-8791CE4C5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F227862-4B85-4C4B-8C03-B6F91D9AD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0F8AA57-2C5C-4685-8A61-DD263E50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6FF968-46E5-4333-B19E-21A9C16E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624A31-9B5D-43D8-8010-5F6DB299F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06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EB702-9A04-426F-901D-2EE03235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630EE7-E4DF-456A-B83A-5FF6BD470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24D6B97-7D58-40CE-A60B-2D0FE72E4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549293-9414-40D7-9187-42DD93484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8E84A7-0899-4750-ADBE-4645D1B9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1DFCBA-DFBD-4D35-BADD-B44CE714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6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1D9C1A-0FA3-451E-90C8-91CBED56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B2C2A8B-8211-4596-83D4-BA780595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3DDACC-E932-436A-B449-58553D653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ABA1C-36F8-4702-9F88-472BB0C70379}" type="datetimeFigureOut">
              <a:rPr lang="cs-CZ" smtClean="0"/>
              <a:t>04.01.21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5724E-324A-436F-9078-FFFC24A8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A2F6BA-E2CD-4FAB-BA09-28FD9BF95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2EA4C-5BED-41EB-8FB6-139DEF756A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28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izinci/cizinci-pocet-cizincu" TargetMode="External"/><Relationship Id="rId2" Type="http://schemas.openxmlformats.org/officeDocument/2006/relationships/hyperlink" Target="http://cizinci.cz/cs/2017-cizinci-v-c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4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2F686-F6BA-4FD9-A305-910E47F90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výuky češtiny jako druhého/cizího jazyka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CB4D0F-5909-4602-80F3-72CCB220A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Linda </a:t>
            </a:r>
            <a:r>
              <a:rPr lang="cs-CZ" dirty="0" err="1"/>
              <a:t>Doleží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48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D65E1-4FA2-514A-8E99-1BA5E6C1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880931D-7CE1-1C41-800C-ECCDE0E38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66" y="515007"/>
            <a:ext cx="5438724" cy="5661956"/>
          </a:xfrm>
        </p:spPr>
      </p:pic>
    </p:spTree>
    <p:extLst>
      <p:ext uri="{BB962C8B-B14F-4D97-AF65-F5344CB8AC3E}">
        <p14:creationId xmlns:p14="http://schemas.microsoft.com/office/powerpoint/2010/main" val="3944560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6D8D7-ED8C-694A-B2F9-8DD1A2C8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3EBF4E-C313-4B42-815B-35892FF98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2128044"/>
            <a:ext cx="8674100" cy="37465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6708929E-EE39-5A45-9BB3-B68BA7B3EDC7}"/>
                  </a:ext>
                </a:extLst>
              </p14:cNvPr>
              <p14:cNvContentPartPr/>
              <p14:nvPr/>
            </p14:nvContentPartPr>
            <p14:xfrm>
              <a:off x="5602502" y="5423607"/>
              <a:ext cx="820440" cy="449640"/>
            </p14:xfrm>
          </p:contentPart>
        </mc:Choice>
        <mc:Fallback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708929E-EE39-5A45-9BB3-B68BA7B3E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3502" y="5414607"/>
                <a:ext cx="838080" cy="4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54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120C48-1B37-C440-BC76-9876F092E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BE42024-3577-CC45-979A-46ECF69D1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64" y="1825625"/>
            <a:ext cx="8371471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D41D822E-96D1-3540-9622-343301832A38}"/>
                  </a:ext>
                </a:extLst>
              </p14:cNvPr>
              <p14:cNvContentPartPr/>
              <p14:nvPr/>
            </p14:nvContentPartPr>
            <p14:xfrm>
              <a:off x="5347262" y="5755167"/>
              <a:ext cx="754920" cy="4046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D41D822E-96D1-3540-9622-343301832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622" y="5746527"/>
                <a:ext cx="772560" cy="4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7728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Opakování</a:t>
            </a:r>
            <a:r>
              <a:rPr lang="en-US" dirty="0"/>
              <a:t> - </a:t>
            </a:r>
            <a:r>
              <a:rPr lang="en-US" dirty="0" err="1"/>
              <a:t>Etiketa</a:t>
            </a:r>
            <a:r>
              <a:rPr lang="en-US" dirty="0"/>
              <a:t> </a:t>
            </a:r>
            <a:r>
              <a:rPr lang="en-US" dirty="0" err="1"/>
              <a:t>interkulturní</a:t>
            </a:r>
            <a:r>
              <a:rPr lang="en-US" dirty="0"/>
              <a:t> </a:t>
            </a:r>
            <a:r>
              <a:rPr lang="en-US" dirty="0" err="1"/>
              <a:t>komunikace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1: vyhýbej se automatickým interpretacím, předpokladům a soudům</a:t>
            </a:r>
          </a:p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2: vystup ze svého referenčního rámce</a:t>
            </a:r>
          </a:p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3: buď připravený vysvětlovat zřejmé</a:t>
            </a:r>
          </a:p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4: poslouchej a dávej otázky</a:t>
            </a:r>
          </a:p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5: využívej dovednost kritického myšlení</a:t>
            </a:r>
          </a:p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6: vyměňuj si hodnotové postoje a diskutuj o nich</a:t>
            </a:r>
          </a:p>
          <a:p>
            <a:pPr marL="0" indent="0">
              <a:buNone/>
              <a:defRPr/>
            </a:pPr>
            <a:r>
              <a:rPr lang="cs-CZ" dirty="0">
                <a:cs typeface="Cambria"/>
              </a:rPr>
              <a:t>Pravidlo 7: zaměř se na řešení, ne na problémy</a:t>
            </a:r>
          </a:p>
          <a:p>
            <a:pPr>
              <a:defRPr/>
            </a:pP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22569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86A0DE-493E-0A48-BB05-D771888F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změnou je učitel!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C2C892-E76A-7B4A-8C8C-FA1B9FB3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1300" dirty="0"/>
              <a:t>https://</a:t>
            </a:r>
            <a:r>
              <a:rPr lang="cs-CZ" sz="1300" dirty="0" err="1"/>
              <a:t>www.varianty.cz</a:t>
            </a:r>
            <a:r>
              <a:rPr lang="cs-CZ" sz="1300" dirty="0"/>
              <a:t>/</a:t>
            </a:r>
            <a:r>
              <a:rPr lang="cs-CZ" sz="1300" dirty="0" err="1"/>
              <a:t>download</a:t>
            </a:r>
            <a:r>
              <a:rPr lang="cs-CZ" sz="1300" dirty="0"/>
              <a:t>/</a:t>
            </a:r>
            <a:r>
              <a:rPr lang="cs-CZ" sz="1300" dirty="0" err="1"/>
              <a:t>docs</a:t>
            </a:r>
            <a:r>
              <a:rPr lang="cs-CZ" sz="1300" dirty="0"/>
              <a:t>/99_dvakra-t-me-r-jednou-r-ez-od-multikulturni-vy-chovy-ke-vhledu.pdf</a:t>
            </a:r>
          </a:p>
          <a:p>
            <a:r>
              <a:rPr lang="cs-CZ" dirty="0"/>
              <a:t>Příručka vychází z tzv.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</a:rPr>
              <a:t>transkulturního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přístupu</a:t>
            </a:r>
            <a:r>
              <a:rPr lang="cs-CZ" dirty="0"/>
              <a:t>, který je založen nikoliv na skupinovém, ale osobnostním přístupu v multikulturní výchově. V pedagogické praxi to znamená rovnocenné usměrnění pozornosti ke všem účastníkům jako k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jedinečným osobnostem s vlastní plnohodnotnou historií</a:t>
            </a:r>
            <a:r>
              <a:rPr lang="cs-CZ" dirty="0"/>
              <a:t>. Namísto popisu a vymezování jednotlivých sociokulturních skupin tento přístup začíná přemýšlením o příčinách a hranicích odlišností každého z nás, tedy především reflexí.</a:t>
            </a:r>
          </a:p>
          <a:p>
            <a:r>
              <a:rPr lang="cs-CZ" sz="1300" dirty="0"/>
              <a:t>Publikace </a:t>
            </a:r>
            <a:r>
              <a:rPr lang="cs-CZ" sz="1300" i="1" dirty="0" err="1"/>
              <a:t>Dvakrát</a:t>
            </a:r>
            <a:r>
              <a:rPr lang="cs-CZ" sz="1300" i="1" dirty="0"/>
              <a:t> </a:t>
            </a:r>
            <a:r>
              <a:rPr lang="cs-CZ" sz="1300" i="1" dirty="0" err="1"/>
              <a:t>měr</a:t>
            </a:r>
            <a:r>
              <a:rPr lang="cs-CZ" sz="1300" i="1" dirty="0"/>
              <a:t>̌, jednou </a:t>
            </a:r>
            <a:r>
              <a:rPr lang="cs-CZ" sz="1300" i="1" dirty="0" err="1"/>
              <a:t>řez</a:t>
            </a:r>
            <a:r>
              <a:rPr lang="cs-CZ" sz="1300" i="1" dirty="0"/>
              <a:t>̌ – od </a:t>
            </a:r>
            <a:r>
              <a:rPr lang="cs-CZ" sz="1300" i="1" dirty="0" err="1"/>
              <a:t>multikulturni</a:t>
            </a:r>
            <a:r>
              <a:rPr lang="cs-CZ" sz="1300" i="1" dirty="0"/>
              <a:t>́ </a:t>
            </a:r>
            <a:r>
              <a:rPr lang="cs-CZ" sz="1300" i="1" dirty="0" err="1"/>
              <a:t>výchovy</a:t>
            </a:r>
            <a:r>
              <a:rPr lang="cs-CZ" sz="1300" i="1" dirty="0"/>
              <a:t> ke vhledu </a:t>
            </a:r>
            <a:r>
              <a:rPr lang="cs-CZ" sz="1300" dirty="0"/>
              <a:t>jako celek </a:t>
            </a:r>
            <a:r>
              <a:rPr lang="cs-CZ" sz="1300" dirty="0" err="1"/>
              <a:t>představuje</a:t>
            </a:r>
            <a:r>
              <a:rPr lang="cs-CZ" sz="1300" dirty="0"/>
              <a:t> </a:t>
            </a:r>
            <a:r>
              <a:rPr lang="cs-CZ" sz="1300" dirty="0" err="1"/>
              <a:t>možnosti</a:t>
            </a:r>
            <a:r>
              <a:rPr lang="cs-CZ" sz="1300" dirty="0"/>
              <a:t>, jak lze </a:t>
            </a:r>
            <a:r>
              <a:rPr lang="cs-CZ" sz="1300" dirty="0" err="1"/>
              <a:t>či</a:t>
            </a:r>
            <a:r>
              <a:rPr lang="cs-CZ" sz="1300" dirty="0"/>
              <a:t> naopak nelze dosahovat </a:t>
            </a:r>
            <a:r>
              <a:rPr lang="cs-CZ" sz="1300" dirty="0" err="1"/>
              <a:t>poznáni</a:t>
            </a:r>
            <a:r>
              <a:rPr lang="cs-CZ" sz="1300" dirty="0"/>
              <a:t>́ v oblasti </a:t>
            </a:r>
            <a:r>
              <a:rPr lang="cs-CZ" sz="1300" dirty="0" err="1"/>
              <a:t>problému</a:t>
            </a:r>
            <a:r>
              <a:rPr lang="cs-CZ" sz="1300" dirty="0"/>
              <a:t>̊ </a:t>
            </a:r>
            <a:r>
              <a:rPr lang="cs-CZ" sz="1300" dirty="0" err="1"/>
              <a:t>souvisejících</a:t>
            </a:r>
            <a:r>
              <a:rPr lang="cs-CZ" sz="1300" dirty="0"/>
              <a:t> s lidskou </a:t>
            </a:r>
            <a:r>
              <a:rPr lang="cs-CZ" sz="1300" dirty="0" err="1"/>
              <a:t>odlišnosti</a:t>
            </a:r>
            <a:r>
              <a:rPr lang="cs-CZ" sz="1300" dirty="0"/>
              <a:t>́. </a:t>
            </a:r>
          </a:p>
        </p:txBody>
      </p:sp>
    </p:spTree>
    <p:extLst>
      <p:ext uri="{BB962C8B-B14F-4D97-AF65-F5344CB8AC3E}">
        <p14:creationId xmlns:p14="http://schemas.microsoft.com/office/powerpoint/2010/main" val="298745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Fantastický</a:t>
            </a:r>
            <a:r>
              <a:rPr lang="en-US" dirty="0"/>
              <a:t> </a:t>
            </a:r>
            <a:r>
              <a:rPr lang="en-US" dirty="0" err="1"/>
              <a:t>učitel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cs-CZ" dirty="0">
              <a:cs typeface="Cambria"/>
            </a:endParaRPr>
          </a:p>
          <a:p>
            <a:pPr marL="0" indent="0" algn="just">
              <a:buNone/>
              <a:defRPr/>
            </a:pPr>
            <a:r>
              <a:rPr lang="cs-CZ" dirty="0">
                <a:cs typeface="Cambria"/>
              </a:rPr>
              <a:t>Grant, Sleeter (2007): 17 stavebních kamenů pro vynikající výuku rozdílných studentů</a:t>
            </a:r>
          </a:p>
          <a:p>
            <a:pPr marL="0" indent="0" algn="just">
              <a:buNone/>
              <a:defRPr/>
            </a:pPr>
            <a:endParaRPr lang="cs-CZ" dirty="0">
              <a:cs typeface="Cambria"/>
            </a:endParaRPr>
          </a:p>
          <a:p>
            <a:pPr marL="0" indent="0" algn="just">
              <a:buNone/>
              <a:defRPr/>
            </a:pPr>
            <a:r>
              <a:rPr lang="cs-CZ" dirty="0">
                <a:solidFill>
                  <a:srgbClr val="FEB687"/>
                </a:solidFill>
                <a:cs typeface="Cambria"/>
              </a:rPr>
              <a:t>Stavební kámen 1: kritické zkoumání sebe sama</a:t>
            </a:r>
          </a:p>
          <a:p>
            <a:pPr marL="0" indent="0" algn="just">
              <a:buNone/>
              <a:defRPr/>
            </a:pPr>
            <a:endParaRPr lang="cs-CZ" dirty="0">
              <a:cs typeface="Cambria"/>
            </a:endParaRPr>
          </a:p>
          <a:p>
            <a:pPr marL="0" indent="0" algn="just">
              <a:buNone/>
              <a:defRPr/>
            </a:pP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635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5A1CA-503D-9F4D-8C5E-9E0D577ED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(</a:t>
            </a:r>
            <a:r>
              <a:rPr lang="cs-CZ" dirty="0" err="1"/>
              <a:t>Richards</a:t>
            </a:r>
            <a:r>
              <a:rPr lang="cs-CZ" dirty="0"/>
              <a:t>, </a:t>
            </a:r>
            <a:r>
              <a:rPr lang="cs-CZ" dirty="0" err="1"/>
              <a:t>Rodgers</a:t>
            </a:r>
            <a:r>
              <a:rPr lang="cs-CZ" dirty="0"/>
              <a:t> 2014)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5B9F1B-1215-264F-9DE4-300B15BB8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Gramaticko-překladová metoda</a:t>
            </a:r>
          </a:p>
          <a:p>
            <a:r>
              <a:rPr lang="cs-CZ" dirty="0"/>
              <a:t>Ústní přístup</a:t>
            </a:r>
          </a:p>
          <a:p>
            <a:r>
              <a:rPr lang="cs-CZ" dirty="0"/>
              <a:t>Situační jazyková výuka</a:t>
            </a:r>
          </a:p>
          <a:p>
            <a:r>
              <a:rPr lang="cs-CZ" dirty="0" err="1"/>
              <a:t>Audiolingvální</a:t>
            </a:r>
            <a:r>
              <a:rPr lang="cs-CZ" dirty="0"/>
              <a:t> metoda</a:t>
            </a:r>
          </a:p>
          <a:p>
            <a:endParaRPr lang="cs-CZ" dirty="0"/>
          </a:p>
          <a:p>
            <a:r>
              <a:rPr lang="cs-CZ" dirty="0"/>
              <a:t>Komunikační jazyková výuka</a:t>
            </a:r>
          </a:p>
          <a:p>
            <a:r>
              <a:rPr lang="cs-CZ" dirty="0"/>
              <a:t>Výuka na základě obsahu /</a:t>
            </a:r>
            <a:r>
              <a:rPr lang="cs-CZ" dirty="0" err="1"/>
              <a:t>Content-Based</a:t>
            </a:r>
            <a:r>
              <a:rPr lang="cs-CZ" dirty="0"/>
              <a:t> </a:t>
            </a:r>
            <a:r>
              <a:rPr lang="cs-CZ" dirty="0" err="1"/>
              <a:t>Instruction</a:t>
            </a:r>
            <a:r>
              <a:rPr lang="cs-CZ" dirty="0"/>
              <a:t>/</a:t>
            </a:r>
          </a:p>
          <a:p>
            <a:r>
              <a:rPr lang="cs-CZ" dirty="0"/>
              <a:t>Integrovaná výuka jazyka a obsahu /</a:t>
            </a:r>
            <a:r>
              <a:rPr lang="cs-CZ" dirty="0" err="1"/>
              <a:t>Content</a:t>
            </a:r>
            <a:r>
              <a:rPr lang="cs-CZ" dirty="0"/>
              <a:t> and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Integrated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/</a:t>
            </a:r>
          </a:p>
          <a:p>
            <a:r>
              <a:rPr lang="cs-CZ" dirty="0"/>
              <a:t>Výuka jazyka na základě úkolu /</a:t>
            </a:r>
            <a:r>
              <a:rPr lang="cs-CZ" dirty="0" err="1"/>
              <a:t>Task-based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)</a:t>
            </a:r>
          </a:p>
          <a:p>
            <a:r>
              <a:rPr lang="cs-CZ" dirty="0"/>
              <a:t>Výuka na základě textu /Text-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Instruction</a:t>
            </a:r>
            <a:r>
              <a:rPr lang="cs-CZ" dirty="0"/>
              <a:t>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65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17531-F173-E34C-B4AA-CE8864BD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519DD-61CA-DA4A-82E1-1E525762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Celý jazyk /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/</a:t>
            </a:r>
          </a:p>
          <a:p>
            <a:r>
              <a:rPr lang="cs-CZ" dirty="0"/>
              <a:t>Vícečetné inteligence /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Intelligencies</a:t>
            </a:r>
            <a:r>
              <a:rPr lang="cs-CZ" dirty="0"/>
              <a:t>/</a:t>
            </a:r>
          </a:p>
          <a:p>
            <a:endParaRPr lang="cs-CZ" dirty="0"/>
          </a:p>
          <a:p>
            <a:r>
              <a:rPr lang="cs-CZ" dirty="0"/>
              <a:t>Jazykové učení se na základě spolupráce /</a:t>
            </a:r>
            <a:r>
              <a:rPr lang="cs-CZ" dirty="0" err="1"/>
              <a:t>Cooperative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Learning</a:t>
            </a:r>
            <a:r>
              <a:rPr lang="cs-CZ" dirty="0"/>
              <a:t>/</a:t>
            </a:r>
          </a:p>
          <a:p>
            <a:endParaRPr lang="cs-CZ" dirty="0"/>
          </a:p>
          <a:p>
            <a:r>
              <a:rPr lang="cs-CZ" dirty="0"/>
              <a:t>Lexikální přístup /</a:t>
            </a:r>
            <a:r>
              <a:rPr lang="cs-CZ" dirty="0" err="1"/>
              <a:t>Lexical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/</a:t>
            </a:r>
          </a:p>
          <a:p>
            <a:endParaRPr lang="cs-CZ" dirty="0"/>
          </a:p>
          <a:p>
            <a:r>
              <a:rPr lang="cs-CZ" dirty="0"/>
              <a:t>Výuka jazyka zaměřená na kompetence, standardy, SERRJ</a:t>
            </a:r>
          </a:p>
        </p:txBody>
      </p:sp>
    </p:spTree>
    <p:extLst>
      <p:ext uri="{BB962C8B-B14F-4D97-AF65-F5344CB8AC3E}">
        <p14:creationId xmlns:p14="http://schemas.microsoft.com/office/powerpoint/2010/main" val="382426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4E863-E422-3140-BA09-35343109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8E00B-B198-A04B-9092-0C7E10AD8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Přirozený přístup</a:t>
            </a:r>
          </a:p>
          <a:p>
            <a:r>
              <a:rPr lang="cs-CZ" dirty="0"/>
              <a:t>Totální fyzická reakce (TPR)</a:t>
            </a:r>
          </a:p>
          <a:p>
            <a:r>
              <a:rPr lang="cs-CZ" dirty="0"/>
              <a:t>Tichá metoda</a:t>
            </a:r>
          </a:p>
          <a:p>
            <a:r>
              <a:rPr lang="cs-CZ" dirty="0"/>
              <a:t>Jazyková výuka v rámci komunity</a:t>
            </a:r>
          </a:p>
          <a:p>
            <a:r>
              <a:rPr lang="cs-CZ" dirty="0" err="1"/>
              <a:t>Sugestopedie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498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7A6BD-0BEE-4E53-AF85-A89B5D16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Průvodce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8CE049-DF88-47E5-B1E0-590E1D58D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Tandemy</a:t>
            </a:r>
          </a:p>
          <a:p>
            <a:r>
              <a:rPr lang="cs-CZ" dirty="0" err="1"/>
              <a:t>Buddies</a:t>
            </a:r>
            <a:r>
              <a:rPr lang="cs-CZ" dirty="0"/>
              <a:t> / Dobrovolníci</a:t>
            </a:r>
          </a:p>
          <a:p>
            <a:r>
              <a:rPr lang="cs-CZ" dirty="0"/>
              <a:t>Autonomní učení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F1B73A-CDBF-1944-B11C-4E8587295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179" y="1276569"/>
            <a:ext cx="3860800" cy="4787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A352E9-0858-C14E-8765-3AE2B094B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6" y="3363169"/>
            <a:ext cx="2446282" cy="270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1FBBB-CCDF-FC45-B0B0-8B38D13B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 učitele češtiny jako druhého/cizího jazyka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30AD8B-D0AD-C442-8D46-7490A4D1E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Oblasti: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Cílové skupiny – studenti / žáci</a:t>
            </a:r>
          </a:p>
          <a:p>
            <a:r>
              <a:rPr lang="cs-CZ" dirty="0"/>
              <a:t>Vyučující</a:t>
            </a:r>
          </a:p>
          <a:p>
            <a:r>
              <a:rPr lang="cs-CZ" dirty="0"/>
              <a:t>Metody</a:t>
            </a:r>
          </a:p>
          <a:p>
            <a:r>
              <a:rPr lang="cs-CZ" dirty="0"/>
              <a:t>Průvodci</a:t>
            </a:r>
          </a:p>
          <a:p>
            <a:r>
              <a:rPr lang="cs-CZ" dirty="0"/>
              <a:t>Rozvoj</a:t>
            </a:r>
          </a:p>
          <a:p>
            <a:r>
              <a:rPr lang="cs-CZ" dirty="0"/>
              <a:t>Zkušenost</a:t>
            </a:r>
          </a:p>
        </p:txBody>
      </p:sp>
    </p:spTree>
    <p:extLst>
      <p:ext uri="{BB962C8B-B14F-4D97-AF65-F5344CB8AC3E}">
        <p14:creationId xmlns:p14="http://schemas.microsoft.com/office/powerpoint/2010/main" val="208183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Tandem</a:t>
            </a:r>
          </a:p>
        </p:txBody>
      </p:sp>
      <p:pic>
        <p:nvPicPr>
          <p:cNvPr id="4" name="Content Placeholder 3" descr="Snímek obrazovky 2019-02-06 v 5.57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57" b="-57757"/>
          <a:stretch>
            <a:fillRect/>
          </a:stretch>
        </p:blipFill>
        <p:spPr>
          <a:xfrm>
            <a:off x="1981200" y="1417639"/>
            <a:ext cx="8229600" cy="3509962"/>
          </a:xfrm>
        </p:spPr>
      </p:pic>
      <p:sp>
        <p:nvSpPr>
          <p:cNvPr id="6" name="TextBox 5"/>
          <p:cNvSpPr txBox="1"/>
          <p:nvPr/>
        </p:nvSpPr>
        <p:spPr>
          <a:xfrm>
            <a:off x="2425700" y="5410200"/>
            <a:ext cx="5126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www.tandem-org.de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297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BF5E0-9747-9D42-8AA2-513DA0B0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Nové výzvy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9087F00-C844-D648-9410-67613BA03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22" y="1825625"/>
            <a:ext cx="5747755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2E0C0E-E9F1-8042-82E5-25AE80995936}"/>
              </a:ext>
            </a:extLst>
          </p:cNvPr>
          <p:cNvSpPr txBox="1"/>
          <p:nvPr/>
        </p:nvSpPr>
        <p:spPr>
          <a:xfrm>
            <a:off x="8324193" y="6390290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dikobraz.cz</a:t>
            </a:r>
            <a:r>
              <a:rPr lang="cs-CZ" dirty="0"/>
              <a:t>/</a:t>
            </a:r>
            <a:r>
              <a:rPr lang="cs-CZ" dirty="0" err="1"/>
              <a:t>ucitel</a:t>
            </a:r>
            <a:r>
              <a:rPr lang="cs-CZ" dirty="0"/>
              <a:t>-a-</a:t>
            </a:r>
            <a:r>
              <a:rPr lang="cs-CZ" dirty="0" err="1"/>
              <a:t>zak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38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9CA34-A0D1-D34E-A168-A43E87F7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ÚČJ FF MU Brno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033722-DE47-6948-B6E7-E30F8E9DB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Studijní program Český jazyk a literatura</a:t>
            </a:r>
          </a:p>
          <a:p>
            <a:r>
              <a:rPr lang="cs-CZ" dirty="0"/>
              <a:t>Navazující magisterské studium – specializace Čeština jako cizí jazyk</a:t>
            </a:r>
          </a:p>
        </p:txBody>
      </p:sp>
    </p:spTree>
    <p:extLst>
      <p:ext uri="{BB962C8B-B14F-4D97-AF65-F5344CB8AC3E}">
        <p14:creationId xmlns:p14="http://schemas.microsoft.com/office/powerpoint/2010/main" val="382060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C5D1D-EBB4-6D41-9564-1FC5EA38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Katedra českého jazyka a literatury</a:t>
            </a:r>
            <a:br>
              <a:rPr lang="cs-CZ" dirty="0"/>
            </a:br>
            <a:r>
              <a:rPr lang="cs-CZ" dirty="0" err="1"/>
              <a:t>PedF</a:t>
            </a:r>
            <a:r>
              <a:rPr lang="cs-CZ" dirty="0"/>
              <a:t> MU Brno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DD7C5D-38DA-324B-80EB-FE970F06E5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84" y="2196662"/>
            <a:ext cx="8964266" cy="3366732"/>
          </a:xfrm>
        </p:spPr>
      </p:pic>
    </p:spTree>
    <p:extLst>
      <p:ext uri="{BB962C8B-B14F-4D97-AF65-F5344CB8AC3E}">
        <p14:creationId xmlns:p14="http://schemas.microsoft.com/office/powerpoint/2010/main" val="3791481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98EA8-2082-E444-93A9-504AD067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 českého jazyka a teorie komunikace </a:t>
            </a:r>
            <a:br>
              <a:rPr lang="cs-CZ" dirty="0"/>
            </a:br>
            <a:r>
              <a:rPr lang="cs-CZ" dirty="0"/>
              <a:t>FF UK Praha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D33B23-68D8-F24A-B70C-2D2C818CF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Navazující magisterské studium – Učitelství češtiny jako cizího jazyka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EE72BF-9F9E-574B-B5B2-08F943165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2692400"/>
            <a:ext cx="9690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44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6BC39-2057-424E-B75C-D0F1801C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UJOP UK Praha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85ABAA7-E0AC-944D-8D78-FB6556121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82044"/>
            <a:ext cx="9448800" cy="3238500"/>
          </a:xfrm>
        </p:spPr>
      </p:pic>
    </p:spTree>
    <p:extLst>
      <p:ext uri="{BB962C8B-B14F-4D97-AF65-F5344CB8AC3E}">
        <p14:creationId xmlns:p14="http://schemas.microsoft.com/office/powerpoint/2010/main" val="644983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5406CE-656E-477B-BEBA-452B1A09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A05CA0-41AE-4F20-8C43-242DEF047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3" y="2141537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https://www.kurzycestinyprocizince.cz/cs/pro-ucitele-a-lektory.html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5ECF4D-9337-4BD7-9932-9A8802A30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81" y="1579563"/>
            <a:ext cx="6149119" cy="42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D4FD2-DFA0-4A5A-A2CB-AB54902B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Akcent </a:t>
            </a:r>
            <a:r>
              <a:rPr lang="cs-CZ" dirty="0" err="1"/>
              <a:t>College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943CD7-93BA-4562-AB08-DE85A2E1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https://www.akcentcollege.cz/cs/clanek/detail/CZC_CJ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E0DB18-3859-4456-865A-45700DA00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19" y="1271494"/>
            <a:ext cx="7307881" cy="33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02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31E59-25FD-430E-8B57-17E4AA21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071E9C-0995-48F8-9224-20FB8BDF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1000" dirty="0"/>
              <a:t>https://www.meta-ops.cz/seminare/uvod-do-vyuky-cestiny-jako-cizihodruheho-jazyka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D073327-CE7A-48F1-AB39-831B4E9B2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463" y="681037"/>
            <a:ext cx="8009575" cy="43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3F201-99F6-3B47-922C-40564978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DE1275-AC88-0B4F-8D38-A173AB73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NPI – e-</a:t>
            </a:r>
            <a:r>
              <a:rPr lang="cs-CZ" dirty="0" err="1"/>
              <a:t>learning</a:t>
            </a:r>
            <a:r>
              <a:rPr lang="cs-CZ" dirty="0"/>
              <a:t> a kurzy pro učitele na ZŠ a SŠ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AUČCJ – cykly školení </a:t>
            </a:r>
          </a:p>
        </p:txBody>
      </p:sp>
    </p:spTree>
    <p:extLst>
      <p:ext uri="{BB962C8B-B14F-4D97-AF65-F5344CB8AC3E}">
        <p14:creationId xmlns:p14="http://schemas.microsoft.com/office/powerpoint/2010/main" val="8567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Cambria"/>
              </a:rPr>
              <a:t>Cizinci</a:t>
            </a:r>
            <a:r>
              <a:rPr lang="en-US" dirty="0">
                <a:cs typeface="Cambria"/>
              </a:rPr>
              <a:t> v ČR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>
                <a:cs typeface="Cambria"/>
              </a:rPr>
              <a:t>Občané</a:t>
            </a:r>
            <a:r>
              <a:rPr lang="en-US" dirty="0">
                <a:cs typeface="Cambria"/>
              </a:rPr>
              <a:t> EU</a:t>
            </a:r>
          </a:p>
          <a:p>
            <a:pPr eaLnBrk="1" hangingPunct="1">
              <a:defRPr/>
            </a:pPr>
            <a:r>
              <a:rPr lang="en-US" dirty="0" err="1">
                <a:cs typeface="Cambria"/>
              </a:rPr>
              <a:t>Uprchlíci</a:t>
            </a:r>
            <a:r>
              <a:rPr lang="en-US" dirty="0">
                <a:cs typeface="Cambria"/>
              </a:rPr>
              <a:t> a </a:t>
            </a:r>
            <a:r>
              <a:rPr lang="en-US" dirty="0" err="1">
                <a:cs typeface="Cambria"/>
              </a:rPr>
              <a:t>žadatelé</a:t>
            </a:r>
            <a:r>
              <a:rPr lang="en-US" dirty="0">
                <a:cs typeface="Cambria"/>
              </a:rPr>
              <a:t> o </a:t>
            </a:r>
            <a:r>
              <a:rPr lang="en-US" dirty="0" err="1">
                <a:cs typeface="Cambria"/>
              </a:rPr>
              <a:t>azyl</a:t>
            </a:r>
            <a:r>
              <a:rPr lang="en-US" dirty="0">
                <a:cs typeface="Cambria"/>
              </a:rPr>
              <a:t> a </a:t>
            </a:r>
            <a:r>
              <a:rPr lang="en-US" dirty="0" err="1">
                <a:cs typeface="Cambria"/>
              </a:rPr>
              <a:t>doplňkovou</a:t>
            </a:r>
            <a:r>
              <a:rPr lang="en-US" dirty="0">
                <a:cs typeface="Cambria"/>
              </a:rPr>
              <a:t> </a:t>
            </a:r>
            <a:r>
              <a:rPr lang="en-US" dirty="0" err="1">
                <a:cs typeface="Cambria"/>
              </a:rPr>
              <a:t>ochranu</a:t>
            </a:r>
            <a:r>
              <a:rPr lang="en-US" dirty="0">
                <a:cs typeface="Cambria"/>
              </a:rPr>
              <a:t>, </a:t>
            </a:r>
            <a:r>
              <a:rPr lang="en-US" dirty="0" err="1">
                <a:cs typeface="Cambria"/>
              </a:rPr>
              <a:t>azylanti</a:t>
            </a:r>
            <a:r>
              <a:rPr lang="en-US" dirty="0">
                <a:cs typeface="Cambria"/>
              </a:rPr>
              <a:t> a </a:t>
            </a:r>
            <a:r>
              <a:rPr lang="en-US" dirty="0" err="1">
                <a:cs typeface="Cambria"/>
              </a:rPr>
              <a:t>držitelé</a:t>
            </a:r>
            <a:r>
              <a:rPr lang="en-US" dirty="0">
                <a:cs typeface="Cambria"/>
              </a:rPr>
              <a:t> </a:t>
            </a:r>
            <a:r>
              <a:rPr lang="en-US" dirty="0" err="1">
                <a:cs typeface="Cambria"/>
              </a:rPr>
              <a:t>mezinárodní</a:t>
            </a:r>
            <a:r>
              <a:rPr lang="en-US" dirty="0">
                <a:cs typeface="Cambria"/>
              </a:rPr>
              <a:t> </a:t>
            </a:r>
            <a:r>
              <a:rPr lang="en-US" dirty="0" err="1">
                <a:cs typeface="Cambria"/>
              </a:rPr>
              <a:t>ochrany</a:t>
            </a:r>
            <a:endParaRPr lang="en-US" dirty="0">
              <a:cs typeface="Cambria"/>
            </a:endParaRPr>
          </a:p>
          <a:p>
            <a:pPr eaLnBrk="1" hangingPunct="1">
              <a:defRPr/>
            </a:pPr>
            <a:r>
              <a:rPr lang="en-US" dirty="0" err="1">
                <a:cs typeface="Cambria"/>
              </a:rPr>
              <a:t>Občané</a:t>
            </a:r>
            <a:r>
              <a:rPr lang="en-US" dirty="0">
                <a:cs typeface="Cambria"/>
              </a:rPr>
              <a:t> </a:t>
            </a:r>
            <a:r>
              <a:rPr lang="en-US" dirty="0" err="1">
                <a:cs typeface="Cambria"/>
              </a:rPr>
              <a:t>třetích</a:t>
            </a:r>
            <a:r>
              <a:rPr lang="en-US" dirty="0">
                <a:cs typeface="Cambria"/>
              </a:rPr>
              <a:t> </a:t>
            </a:r>
            <a:r>
              <a:rPr lang="en-US" dirty="0" err="1">
                <a:cs typeface="Cambria"/>
              </a:rPr>
              <a:t>zemí</a:t>
            </a:r>
            <a:endParaRPr lang="en-US" dirty="0">
              <a:cs typeface="Cambria"/>
            </a:endParaRPr>
          </a:p>
          <a:p>
            <a:pPr marL="0" indent="0">
              <a:buNone/>
              <a:defRPr/>
            </a:pPr>
            <a:endParaRPr lang="en-US" dirty="0">
              <a:cs typeface="Cambria"/>
            </a:endParaRPr>
          </a:p>
          <a:p>
            <a:pPr marL="0" indent="0">
              <a:buNone/>
              <a:defRPr/>
            </a:pPr>
            <a:endParaRPr lang="en-US" dirty="0">
              <a:cs typeface="Cambria"/>
            </a:endParaRPr>
          </a:p>
          <a:p>
            <a:pPr marL="0" indent="0">
              <a:buNone/>
              <a:defRPr/>
            </a:pPr>
            <a:endParaRPr lang="en-US" dirty="0">
              <a:cs typeface="Cambria"/>
            </a:endParaRPr>
          </a:p>
          <a:p>
            <a:pPr marL="0" indent="0">
              <a:buNone/>
              <a:defRPr/>
            </a:pPr>
            <a:r>
              <a:rPr lang="en-US" sz="1200" dirty="0">
                <a:cs typeface="Cambria"/>
                <a:hlinkClick r:id="rId2"/>
              </a:rPr>
              <a:t>http://cizinci.cz/cs/2017-cizinci-v-cr</a:t>
            </a:r>
            <a:endParaRPr lang="en-US" sz="1200" dirty="0">
              <a:cs typeface="Cambria"/>
            </a:endParaRPr>
          </a:p>
          <a:p>
            <a:pPr marL="0" indent="0">
              <a:buNone/>
              <a:defRPr/>
            </a:pPr>
            <a:r>
              <a:rPr lang="cs-CZ" sz="1200" dirty="0">
                <a:cs typeface="Cambria"/>
                <a:hlinkClick r:id="rId3"/>
              </a:rPr>
              <a:t>https://www.czso.cz/csu/cizinci/cizinci-pocet-cizincu</a:t>
            </a:r>
            <a:endParaRPr lang="cs-CZ" sz="1200" dirty="0">
              <a:cs typeface="Cambria"/>
            </a:endParaRPr>
          </a:p>
          <a:p>
            <a:pPr marL="0" indent="0">
              <a:buNone/>
              <a:defRPr/>
            </a:pPr>
            <a:r>
              <a:rPr lang="cs-CZ" sz="1200" dirty="0">
                <a:cs typeface="Cambria"/>
              </a:rPr>
              <a:t>http://www.asimos.cz/Zivotni-situace/Azyl/</a:t>
            </a:r>
          </a:p>
          <a:p>
            <a:pPr marL="0" indent="0">
              <a:buNone/>
              <a:defRPr/>
            </a:pPr>
            <a:endParaRPr lang="cs-CZ" dirty="0">
              <a:cs typeface="Cambria"/>
            </a:endParaRPr>
          </a:p>
          <a:p>
            <a:pPr marL="0" indent="0">
              <a:buNone/>
              <a:defRPr/>
            </a:pPr>
            <a:endParaRPr lang="en-US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42607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1462D-2FB4-CD46-9E9B-2DDF83DA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začínáme učit dospělé…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23B1BCF-D6A0-8F45-8029-88753C8A4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89" y="1825625"/>
            <a:ext cx="8722821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2F5E86CC-743B-EF49-872E-415FE82B0EDD}"/>
                  </a:ext>
                </a:extLst>
              </p14:cNvPr>
              <p14:cNvContentPartPr/>
              <p14:nvPr/>
            </p14:nvContentPartPr>
            <p14:xfrm>
              <a:off x="5502782" y="2451447"/>
              <a:ext cx="1290240" cy="1027440"/>
            </p14:xfrm>
          </p:contentPart>
        </mc:Choice>
        <mc:Fallback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2F5E86CC-743B-EF49-872E-415FE82B0E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48782" y="2343447"/>
                <a:ext cx="139788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5772C1B5-11D9-8A43-BA93-25995A309E62}"/>
                  </a:ext>
                </a:extLst>
              </p14:cNvPr>
              <p14:cNvContentPartPr/>
              <p14:nvPr/>
            </p14:nvContentPartPr>
            <p14:xfrm>
              <a:off x="6479102" y="1407447"/>
              <a:ext cx="82440" cy="44460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5772C1B5-11D9-8A43-BA93-25995A309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5102" y="1299807"/>
                <a:ext cx="19008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48A2E94D-826A-E34C-857E-45092B727BA5}"/>
                  </a:ext>
                </a:extLst>
              </p14:cNvPr>
              <p14:cNvContentPartPr/>
              <p14:nvPr/>
            </p14:nvContentPartPr>
            <p14:xfrm>
              <a:off x="6484502" y="1351287"/>
              <a:ext cx="262440" cy="601920"/>
            </p14:xfrm>
          </p:contentPart>
        </mc:Choice>
        <mc:Fallback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48A2E94D-826A-E34C-857E-45092B727B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0502" y="1243647"/>
                <a:ext cx="37008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FF24E95-8D28-744E-82BA-7410BF9FEDD9}"/>
                  </a:ext>
                </a:extLst>
              </p14:cNvPr>
              <p14:cNvContentPartPr/>
              <p14:nvPr/>
            </p14:nvContentPartPr>
            <p14:xfrm>
              <a:off x="6611222" y="2199447"/>
              <a:ext cx="19440" cy="14040"/>
            </p14:xfrm>
          </p:contentPart>
        </mc:Choice>
        <mc:Fallback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FF24E95-8D28-744E-82BA-7410BF9FED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57582" y="2091807"/>
                <a:ext cx="12708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617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91A59-891F-584B-BF79-133EBCAE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začínáme učit děti…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3307EA-053E-8449-AD22-7B11F9DFD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2382044"/>
            <a:ext cx="9093200" cy="3238500"/>
          </a:xfrm>
        </p:spPr>
      </p:pic>
    </p:spTree>
    <p:extLst>
      <p:ext uri="{BB962C8B-B14F-4D97-AF65-F5344CB8AC3E}">
        <p14:creationId xmlns:p14="http://schemas.microsoft.com/office/powerpoint/2010/main" val="809308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53AD2-C85B-8849-ADDB-2AA18695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8B6B8D-8B7B-AD42-9CC5-55EBBDBF6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17" y="354803"/>
            <a:ext cx="4027515" cy="5822160"/>
          </a:xfrm>
        </p:spPr>
      </p:pic>
    </p:spTree>
    <p:extLst>
      <p:ext uri="{BB962C8B-B14F-4D97-AF65-F5344CB8AC3E}">
        <p14:creationId xmlns:p14="http://schemas.microsoft.com/office/powerpoint/2010/main" val="34320285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A765F-6D8A-9E4A-8EAC-28CF4E8B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</a:t>
            </a:r>
            <a:r>
              <a:rPr lang="cs-CZ" dirty="0" err="1"/>
              <a:t>cizinci.npi.cz</a:t>
            </a:r>
            <a:r>
              <a:rPr lang="cs-CZ" dirty="0"/>
              <a:t>/metodiky/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2D6E94C-E07A-5646-8F32-2067CAA1C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7" y="1825625"/>
            <a:ext cx="9975845" cy="4351338"/>
          </a:xfrm>
        </p:spPr>
      </p:pic>
    </p:spTree>
    <p:extLst>
      <p:ext uri="{BB962C8B-B14F-4D97-AF65-F5344CB8AC3E}">
        <p14:creationId xmlns:p14="http://schemas.microsoft.com/office/powerpoint/2010/main" val="644248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43F06-DD76-DC42-B8D2-0167C00C3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B611C75-CF39-E540-BF1F-71CE21EF0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7265"/>
            <a:ext cx="10515600" cy="3408058"/>
          </a:xfrm>
        </p:spPr>
      </p:pic>
    </p:spTree>
    <p:extLst>
      <p:ext uri="{BB962C8B-B14F-4D97-AF65-F5344CB8AC3E}">
        <p14:creationId xmlns:p14="http://schemas.microsoft.com/office/powerpoint/2010/main" val="1720232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73DB3-C836-4641-83EF-2042E177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CD2E50A-6989-F14E-AF5F-E0E8E312F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337" y="1983132"/>
            <a:ext cx="3848100" cy="1129914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94A305-D9BD-8F4E-9D8F-F8CBAC2C3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87" y="1256199"/>
            <a:ext cx="4949825" cy="73291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5D13F8E-3021-E546-99EF-2CF42A0AC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80" y="2026352"/>
            <a:ext cx="2989263" cy="141952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C0356B5-6E3F-C744-9599-D73FCBFF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268" y="5347400"/>
            <a:ext cx="2989263" cy="78664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981F55C-643D-FC4E-B0C5-0F7313BB2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225" y="3744954"/>
            <a:ext cx="10115550" cy="148166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14EACDC-2957-0B4D-BD7C-46AFBF43B9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188" y="5263923"/>
            <a:ext cx="2133600" cy="1066800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1716CC8-3E50-3146-9A8F-D3083B5C3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155" y="339071"/>
            <a:ext cx="2400300" cy="92710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393A77C-E85A-D140-B8DF-94ED678453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624" y="586450"/>
            <a:ext cx="3222625" cy="88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cs-CZ" dirty="0">
                <a:cs typeface="Cambria"/>
              </a:rPr>
              <a:t>Občanem třetí země je občan státu, který </a:t>
            </a:r>
            <a:r>
              <a:rPr lang="cs-CZ" b="1" dirty="0">
                <a:cs typeface="Cambria"/>
              </a:rPr>
              <a:t>není</a:t>
            </a:r>
            <a:r>
              <a:rPr lang="cs-CZ" dirty="0">
                <a:cs typeface="Cambria"/>
              </a:rPr>
              <a:t> členem EU a </a:t>
            </a:r>
            <a:r>
              <a:rPr lang="cs-CZ" b="1" dirty="0">
                <a:cs typeface="Cambria"/>
              </a:rPr>
              <a:t>není</a:t>
            </a:r>
            <a:r>
              <a:rPr lang="cs-CZ" dirty="0">
                <a:cs typeface="Cambria"/>
              </a:rPr>
              <a:t> zároveň občanem Islandu, Lichtenštejnska, Norska a Švýcarska.</a:t>
            </a:r>
          </a:p>
          <a:p>
            <a:pPr marL="0" indent="0" algn="just">
              <a:buNone/>
              <a:defRPr/>
            </a:pPr>
            <a:r>
              <a:rPr lang="sk-SK" dirty="0">
                <a:cs typeface="Cambria"/>
              </a:rPr>
              <a:t> </a:t>
            </a:r>
          </a:p>
          <a:p>
            <a:pPr algn="just" eaLnBrk="1" hangingPunct="1">
              <a:defRPr/>
            </a:pPr>
            <a:r>
              <a:rPr lang="cs-CZ" b="1" dirty="0">
                <a:cs typeface="Cambria"/>
              </a:rPr>
              <a:t>Členské státy EU</a:t>
            </a:r>
            <a:r>
              <a:rPr lang="cs-CZ" dirty="0">
                <a:cs typeface="Cambria"/>
              </a:rPr>
              <a:t> jsou Belgie, Bulharsko, Česká republika, Dánsko, Estonsko, Finsko, Francie, Chorvatsko, Irsko, Itálie, Lucembursko, Kypr, Litva, Lotyšsko, Maďarsko, Malta, Německo, Nizozemsko, Portugalsko, Polsko, Rakousko, Rumunsko, Řecko, Spojené království Velké Británie a Severního Irska, Slovensko, Slovinsko, Španělsko a Švédsko (28).</a:t>
            </a:r>
          </a:p>
          <a:p>
            <a:pPr marL="0" indent="0" algn="just">
              <a:buNone/>
              <a:defRPr/>
            </a:pPr>
            <a:r>
              <a:rPr lang="cs-CZ" sz="1600" dirty="0">
                <a:cs typeface="Cambria"/>
              </a:rPr>
              <a:t>www.mvcr.cz</a:t>
            </a:r>
            <a:endParaRPr lang="en-US" sz="16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9102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ochrana</a:t>
            </a:r>
            <a:endParaRPr lang="en-US" dirty="0"/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cs-CZ" dirty="0">
                <a:cs typeface="Cambria" charset="0"/>
              </a:rPr>
              <a:t>Mezinárodní ochrana je pojem, který český zákon o azylu používá ke společnému označení azylu a doplňkové ochrany. </a:t>
            </a:r>
          </a:p>
          <a:p>
            <a:pPr algn="just" eaLnBrk="1" hangingPunct="1"/>
            <a:endParaRPr lang="cs-CZ" dirty="0">
              <a:cs typeface="Cambria" charset="0"/>
            </a:endParaRPr>
          </a:p>
          <a:p>
            <a:pPr algn="just" eaLnBrk="1" hangingPunct="1"/>
            <a:r>
              <a:rPr lang="cs-CZ" dirty="0">
                <a:cs typeface="Cambria" charset="0"/>
              </a:rPr>
              <a:t>Mezinárodní ochrana se uděluje cizincům, kteří se nacházejí v České republice a kteří se z určitých důvodů nemohou vrátit zpět do své země.</a:t>
            </a:r>
          </a:p>
          <a:p>
            <a:pPr algn="just" eaLnBrk="1" hangingPunct="1"/>
            <a:endParaRPr lang="cs-CZ" dirty="0">
              <a:cs typeface="Cambria" charset="0"/>
            </a:endParaRPr>
          </a:p>
          <a:p>
            <a:pPr algn="just" eaLnBrk="1" hangingPunct="1"/>
            <a:r>
              <a:rPr lang="cs-CZ" dirty="0">
                <a:cs typeface="Cambria" charset="0"/>
              </a:rPr>
              <a:t>V případě získání mezinárodní ochrany vám tedy bude především umožněno legálně pobývat na území České republiky.  </a:t>
            </a:r>
            <a:endParaRPr lang="en-US" dirty="0"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cs typeface="Cambria"/>
              </a:rPr>
              <a:t>Důvody</a:t>
            </a:r>
            <a:endParaRPr lang="en-US" dirty="0">
              <a:cs typeface="Cambria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algn="just" eaLnBrk="1" hangingPunct="1"/>
            <a:r>
              <a:rPr lang="cs-CZ" sz="1800" dirty="0">
                <a:cs typeface="Cambria" charset="0"/>
              </a:rPr>
              <a:t>1. Azyl z důvodu pronásledování – bude vám udělen v případě, že vám v zemi původu hrozí natolik vážné nebezpečí, že vrátit se zpět by pro vás znamenalo ohrožení života nebo porušení vašich základních práv (např. pokud by vám v zemi hrozilo mučení, fyzické nebo psychické násilí, sexuálnímu násilí, trest smrti či nespravedlivé odsouzení k nepřiměřenému trestu atd.)</a:t>
            </a:r>
          </a:p>
          <a:p>
            <a:pPr algn="just" eaLnBrk="1" hangingPunct="1"/>
            <a:endParaRPr lang="cs-CZ" sz="1800" dirty="0">
              <a:cs typeface="Cambria" charset="0"/>
            </a:endParaRPr>
          </a:p>
          <a:p>
            <a:pPr algn="just" eaLnBrk="1" hangingPunct="1"/>
            <a:r>
              <a:rPr lang="cs-CZ" sz="1800" dirty="0">
                <a:cs typeface="Cambria" charset="0"/>
              </a:rPr>
              <a:t>   2. Azyl za účelem sloučení rodiny – může vám být udělen v případě, že někdo z blízkých členů vaší rodiny (otec, matka, manžel, manželka atd.) získal v České republice azyl z důvodu pronásledování nebo humanitární azyl.</a:t>
            </a:r>
          </a:p>
          <a:p>
            <a:pPr algn="just" eaLnBrk="1" hangingPunct="1"/>
            <a:endParaRPr lang="cs-CZ" sz="1800" dirty="0">
              <a:cs typeface="Cambria" charset="0"/>
            </a:endParaRPr>
          </a:p>
          <a:p>
            <a:pPr algn="just" eaLnBrk="1" hangingPunct="1"/>
            <a:r>
              <a:rPr lang="cs-CZ" sz="1800" dirty="0">
                <a:cs typeface="Cambria" charset="0"/>
              </a:rPr>
              <a:t>   3. Humanitární azyl – může vám být udělen v případě, že nesplňujete důvody pro udělení azylu z důvodu pronásledování ani azylu za účelem sloučení rodiny, přesto však existují velmi závažné důvody, pro které se do své země vrátit nemůžete.</a:t>
            </a:r>
            <a:endParaRPr lang="en-US" sz="1800" dirty="0"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8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CA5BB-DE35-EE47-BF81-9A75519D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 – statistika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056C598-FA20-E742-9469-C4B3C44AB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1848644"/>
            <a:ext cx="5740400" cy="4305300"/>
          </a:xfrm>
        </p:spPr>
      </p:pic>
    </p:spTree>
    <p:extLst>
      <p:ext uri="{BB962C8B-B14F-4D97-AF65-F5344CB8AC3E}">
        <p14:creationId xmlns:p14="http://schemas.microsoft.com/office/powerpoint/2010/main" val="127686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92852-6DB8-0748-9B36-C0DEC7C7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3F8ABFD-FE2E-FB49-B7E3-DBF4324E8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2615"/>
            <a:ext cx="10515600" cy="3497358"/>
          </a:xfrm>
        </p:spPr>
      </p:pic>
    </p:spTree>
    <p:extLst>
      <p:ext uri="{BB962C8B-B14F-4D97-AF65-F5344CB8AC3E}">
        <p14:creationId xmlns:p14="http://schemas.microsoft.com/office/powerpoint/2010/main" val="1105966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49328-2617-1944-BE32-153C6EF2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7B88B5-227C-D040-A597-5A4BF4E08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839" y="1825625"/>
            <a:ext cx="7084321" cy="4351338"/>
          </a:xfrm>
        </p:spPr>
      </p:pic>
    </p:spTree>
    <p:extLst>
      <p:ext uri="{BB962C8B-B14F-4D97-AF65-F5344CB8AC3E}">
        <p14:creationId xmlns:p14="http://schemas.microsoft.com/office/powerpoint/2010/main" val="1339524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906</Words>
  <Application>Microsoft Macintosh PowerPoint</Application>
  <PresentationFormat>Širokoúhlá obrazovka</PresentationFormat>
  <Paragraphs>130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Úvod do výuky češtiny jako druhého/cizího jazyka</vt:lpstr>
      <vt:lpstr>Kompetence učitele češtiny jako druhého/cizího jazyka</vt:lpstr>
      <vt:lpstr>Cizinci v ČR</vt:lpstr>
      <vt:lpstr>Prezentace aplikace PowerPoint</vt:lpstr>
      <vt:lpstr>Mezinárodní ochrana</vt:lpstr>
      <vt:lpstr>Důvody</vt:lpstr>
      <vt:lpstr>Cílové skupiny – statistika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 - Etiketa interkulturní komunikace?</vt:lpstr>
      <vt:lpstr>Za změnou je učitel!</vt:lpstr>
      <vt:lpstr>Fantastický učitel</vt:lpstr>
      <vt:lpstr>Metody (Richards, Rodgers 2014)</vt:lpstr>
      <vt:lpstr>Prezentace aplikace PowerPoint</vt:lpstr>
      <vt:lpstr>Prezentace aplikace PowerPoint</vt:lpstr>
      <vt:lpstr>Průvodce</vt:lpstr>
      <vt:lpstr>Tandem</vt:lpstr>
      <vt:lpstr>Nové výzvy</vt:lpstr>
      <vt:lpstr>ÚČJ FF MU Brno</vt:lpstr>
      <vt:lpstr>Katedra českého jazyka a literatury PedF MU Brno</vt:lpstr>
      <vt:lpstr>Ústav českého jazyka a teorie komunikace  FF UK Praha</vt:lpstr>
      <vt:lpstr>UJOP UK Praha</vt:lpstr>
      <vt:lpstr>CIC</vt:lpstr>
      <vt:lpstr>Akcent College</vt:lpstr>
      <vt:lpstr>META</vt:lpstr>
      <vt:lpstr>Prezentace aplikace PowerPoint</vt:lpstr>
      <vt:lpstr>Když začínáme učit dospělé…</vt:lpstr>
      <vt:lpstr>Když začínáme učit děti…</vt:lpstr>
      <vt:lpstr>Prezentace aplikace PowerPoint</vt:lpstr>
      <vt:lpstr>https://cizinci.npi.cz/metodiky/</vt:lpstr>
      <vt:lpstr>META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výuky češtiny jako druhého/cizího jazyka</dc:title>
  <dc:creator>Linda Doleží</dc:creator>
  <cp:lastModifiedBy>Microsoft Office User</cp:lastModifiedBy>
  <cp:revision>29</cp:revision>
  <dcterms:created xsi:type="dcterms:W3CDTF">2019-12-03T10:08:06Z</dcterms:created>
  <dcterms:modified xsi:type="dcterms:W3CDTF">2021-01-04T08:27:01Z</dcterms:modified>
</cp:coreProperties>
</file>