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61" r:id="rId4"/>
    <p:sldId id="289" r:id="rId5"/>
    <p:sldId id="263" r:id="rId6"/>
    <p:sldId id="269" r:id="rId7"/>
    <p:sldId id="271" r:id="rId8"/>
    <p:sldId id="284" r:id="rId9"/>
    <p:sldId id="277" r:id="rId10"/>
    <p:sldId id="283" r:id="rId11"/>
    <p:sldId id="290" r:id="rId12"/>
    <p:sldId id="291" r:id="rId13"/>
    <p:sldId id="293" r:id="rId14"/>
    <p:sldId id="292" r:id="rId15"/>
    <p:sldId id="285" r:id="rId16"/>
    <p:sldId id="286" r:id="rId17"/>
    <p:sldId id="287" r:id="rId18"/>
    <p:sldId id="288" r:id="rId19"/>
    <p:sldId id="282" r:id="rId20"/>
    <p:sldId id="295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0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9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5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5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1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0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7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8E5A-25B3-E841-8644-1DE629B57FCD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439D-ADFD-C345-8110-337A0EA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err="1">
                <a:latin typeface="+mn-lt"/>
                <a:cs typeface="Cambria" charset="0"/>
              </a:rPr>
              <a:t>Úvod</a:t>
            </a:r>
            <a:r>
              <a:rPr lang="en-US" cap="none" dirty="0">
                <a:latin typeface="+mn-lt"/>
                <a:cs typeface="Cambria" charset="0"/>
              </a:rPr>
              <a:t> do </a:t>
            </a:r>
            <a:r>
              <a:rPr lang="en-US" cap="none" dirty="0" err="1">
                <a:latin typeface="+mn-lt"/>
                <a:cs typeface="Cambria" charset="0"/>
              </a:rPr>
              <a:t>výuky</a:t>
            </a:r>
            <a:r>
              <a:rPr lang="en-US" cap="none" dirty="0">
                <a:latin typeface="+mn-lt"/>
                <a:cs typeface="Cambria" charset="0"/>
              </a:rPr>
              <a:t> </a:t>
            </a:r>
            <a:r>
              <a:rPr lang="en-US" cap="none" dirty="0" err="1">
                <a:latin typeface="+mn-lt"/>
                <a:cs typeface="Cambria" charset="0"/>
              </a:rPr>
              <a:t>češtiny</a:t>
            </a:r>
            <a:r>
              <a:rPr lang="en-US" cap="none" dirty="0">
                <a:latin typeface="+mn-lt"/>
                <a:cs typeface="Cambria" charset="0"/>
              </a:rPr>
              <a:t> </a:t>
            </a:r>
            <a:r>
              <a:rPr lang="en-US" cap="none" dirty="0" err="1">
                <a:latin typeface="+mn-lt"/>
                <a:cs typeface="Cambria" charset="0"/>
              </a:rPr>
              <a:t>jako</a:t>
            </a:r>
            <a:r>
              <a:rPr lang="en-US" cap="none" dirty="0">
                <a:latin typeface="+mn-lt"/>
                <a:cs typeface="Cambria" charset="0"/>
              </a:rPr>
              <a:t> </a:t>
            </a:r>
            <a:r>
              <a:rPr lang="en-US" cap="none" dirty="0" err="1">
                <a:latin typeface="+mn-lt"/>
                <a:cs typeface="Cambria" charset="0"/>
              </a:rPr>
              <a:t>druhého</a:t>
            </a:r>
            <a:r>
              <a:rPr lang="en-US" cap="none" dirty="0">
                <a:latin typeface="+mn-lt"/>
                <a:cs typeface="Cambria" charset="0"/>
              </a:rPr>
              <a:t>/</a:t>
            </a:r>
            <a:r>
              <a:rPr lang="en-US" cap="none" dirty="0" err="1">
                <a:latin typeface="+mn-lt"/>
                <a:cs typeface="Cambria" charset="0"/>
              </a:rPr>
              <a:t>cizího</a:t>
            </a:r>
            <a:r>
              <a:rPr lang="en-US" cap="none" dirty="0">
                <a:latin typeface="+mn-lt"/>
                <a:cs typeface="Cambria" charset="0"/>
              </a:rPr>
              <a:t> </a:t>
            </a:r>
            <a:r>
              <a:rPr lang="en-US" cap="none" dirty="0" err="1">
                <a:latin typeface="+mn-lt"/>
                <a:cs typeface="Cambria" charset="0"/>
              </a:rPr>
              <a:t>jazyka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mbria" charset="0"/>
              </a:rPr>
              <a:t>Linda </a:t>
            </a:r>
            <a:r>
              <a:rPr lang="en-US" dirty="0" err="1">
                <a:cs typeface="Cambria" charset="0"/>
              </a:rPr>
              <a:t>Doleží</a:t>
            </a:r>
            <a:endParaRPr lang="en-US" dirty="0">
              <a:cs typeface="Cambria" charset="0"/>
            </a:endParaRPr>
          </a:p>
          <a:p>
            <a:r>
              <a:rPr lang="en-US" dirty="0" err="1">
                <a:cs typeface="Cambria" charset="0"/>
              </a:rPr>
              <a:t>Přednáška</a:t>
            </a:r>
            <a:r>
              <a:rPr lang="en-US" dirty="0">
                <a:cs typeface="Cambria" charset="0"/>
              </a:rPr>
              <a:t>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nímek obrazovky 2018-10-16 v 9.42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" b="1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90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61F94-C5A1-D64B-B0F9-AAACF69F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Companion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Volume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AEC9F-9D9D-1A44-9120-2091D8930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2018</a:t>
            </a:r>
          </a:p>
          <a:p>
            <a:r>
              <a:rPr lang="cs-CZ" dirty="0"/>
              <a:t>Další kompetence (kromě čtení, psaní, poslechu a mluvení nově také </a:t>
            </a:r>
            <a:r>
              <a:rPr lang="cs-CZ" dirty="0">
                <a:solidFill>
                  <a:schemeClr val="accent1"/>
                </a:solidFill>
              </a:rPr>
              <a:t>mediace</a:t>
            </a:r>
            <a:r>
              <a:rPr lang="cs-CZ" dirty="0"/>
              <a:t>)</a:t>
            </a:r>
          </a:p>
          <a:p>
            <a:r>
              <a:rPr lang="cs-CZ" dirty="0"/>
              <a:t>Nové deskriptory – </a:t>
            </a:r>
            <a:r>
              <a:rPr lang="cs-CZ" dirty="0">
                <a:solidFill>
                  <a:schemeClr val="accent1"/>
                </a:solidFill>
              </a:rPr>
              <a:t>online interakce</a:t>
            </a:r>
          </a:p>
          <a:p>
            <a:r>
              <a:rPr lang="cs-CZ" dirty="0"/>
              <a:t>Pozornost věnována </a:t>
            </a:r>
            <a:r>
              <a:rPr lang="cs-CZ" dirty="0" err="1">
                <a:solidFill>
                  <a:schemeClr val="accent1"/>
                </a:solidFill>
              </a:rPr>
              <a:t>plurilingvalismu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1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E04D3-3298-0A4D-A75C-629DD22C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4196626-8CB8-2D49-B94F-677AD0999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621" y="4960169"/>
            <a:ext cx="7087044" cy="1165477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1FB396F-4A84-9541-96C0-112ECAEA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28" y="1018917"/>
            <a:ext cx="6741337" cy="39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C7717-B1AD-B04B-98CA-6F268F72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10FF37-F3D1-DE40-9438-82B466CAF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372" y="4619807"/>
            <a:ext cx="5443870" cy="196355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BB5578-BAEC-E04E-BE05-DC9FDE048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18" y="2231918"/>
            <a:ext cx="5348177" cy="238788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014235-090C-1B48-A074-C8B47CA2A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217" y="170511"/>
            <a:ext cx="5348177" cy="22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2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73D85-507C-DD47-8D8D-BC4A51D1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Mediace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2B54C7-F12A-6243-96D3-14CB113AA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002" y="1600200"/>
            <a:ext cx="7335995" cy="4525963"/>
          </a:xfrm>
        </p:spPr>
      </p:pic>
    </p:spTree>
    <p:extLst>
      <p:ext uri="{BB962C8B-B14F-4D97-AF65-F5344CB8AC3E}">
        <p14:creationId xmlns:p14="http://schemas.microsoft.com/office/powerpoint/2010/main" val="257514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Referenční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popisy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češtiny</a:t>
            </a:r>
            <a:endParaRPr lang="en-US" dirty="0">
              <a:solidFill>
                <a:schemeClr val="accent1"/>
              </a:solidFill>
              <a:latin typeface="+mn-lt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cs typeface="Cambria"/>
              </a:rPr>
              <a:t>A1 (2005)</a:t>
            </a:r>
          </a:p>
          <a:p>
            <a:r>
              <a:rPr lang="en-US" dirty="0">
                <a:cs typeface="Cambria"/>
              </a:rPr>
              <a:t>A2 (2005)</a:t>
            </a:r>
          </a:p>
          <a:p>
            <a:r>
              <a:rPr lang="en-US" b="1" dirty="0">
                <a:cs typeface="Cambria"/>
              </a:rPr>
              <a:t>B1 (2001)</a:t>
            </a:r>
          </a:p>
          <a:p>
            <a:r>
              <a:rPr lang="en-US" dirty="0">
                <a:cs typeface="Cambria"/>
              </a:rPr>
              <a:t>B2 (2005)</a:t>
            </a:r>
          </a:p>
          <a:p>
            <a:pPr marL="0" indent="0">
              <a:buNone/>
            </a:pPr>
            <a:endParaRPr lang="en-US" dirty="0">
              <a:cs typeface="Cambria"/>
            </a:endParaRPr>
          </a:p>
          <a:p>
            <a:pPr marL="0" indent="0">
              <a:buNone/>
            </a:pPr>
            <a:r>
              <a:rPr lang="en-US" dirty="0" err="1">
                <a:cs typeface="Cambria"/>
              </a:rPr>
              <a:t>Nově</a:t>
            </a:r>
            <a:r>
              <a:rPr lang="en-US" dirty="0">
                <a:cs typeface="Cambria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cs typeface="Cambria"/>
              </a:rPr>
              <a:t>Cvejnová</a:t>
            </a:r>
            <a:r>
              <a:rPr lang="en-US" dirty="0">
                <a:cs typeface="Cambria"/>
              </a:rPr>
              <a:t>, J. et al. (2016): </a:t>
            </a:r>
            <a:r>
              <a:rPr lang="en-US" i="1" dirty="0" err="1">
                <a:cs typeface="Cambria"/>
              </a:rPr>
              <a:t>Referenční</a:t>
            </a:r>
            <a:r>
              <a:rPr lang="en-US" i="1" dirty="0">
                <a:cs typeface="Cambria"/>
              </a:rPr>
              <a:t> </a:t>
            </a:r>
            <a:r>
              <a:rPr lang="en-US" i="1" dirty="0" err="1">
                <a:cs typeface="Cambria"/>
              </a:rPr>
              <a:t>popis</a:t>
            </a:r>
            <a:r>
              <a:rPr lang="en-US" i="1" dirty="0">
                <a:cs typeface="Cambria"/>
              </a:rPr>
              <a:t> </a:t>
            </a:r>
            <a:r>
              <a:rPr lang="en-US" i="1" dirty="0" err="1">
                <a:cs typeface="Cambria"/>
              </a:rPr>
              <a:t>češtiny</a:t>
            </a:r>
            <a:r>
              <a:rPr lang="en-US" i="1" dirty="0">
                <a:cs typeface="Cambria"/>
              </a:rPr>
              <a:t> pro </a:t>
            </a:r>
            <a:r>
              <a:rPr lang="en-US" i="1" dirty="0" err="1">
                <a:cs typeface="Cambria"/>
              </a:rPr>
              <a:t>účely</a:t>
            </a:r>
            <a:r>
              <a:rPr lang="en-US" i="1" dirty="0">
                <a:cs typeface="Cambria"/>
              </a:rPr>
              <a:t> </a:t>
            </a:r>
            <a:r>
              <a:rPr lang="en-US" i="1" dirty="0" err="1">
                <a:cs typeface="Cambria"/>
              </a:rPr>
              <a:t>zkoušky</a:t>
            </a:r>
            <a:r>
              <a:rPr lang="en-US" i="1" dirty="0">
                <a:cs typeface="Cambria"/>
              </a:rPr>
              <a:t> z </a:t>
            </a:r>
            <a:r>
              <a:rPr lang="en-US" i="1" dirty="0" err="1">
                <a:cs typeface="Cambria"/>
              </a:rPr>
              <a:t>českého</a:t>
            </a:r>
            <a:r>
              <a:rPr lang="en-US" i="1" dirty="0">
                <a:cs typeface="Cambria"/>
              </a:rPr>
              <a:t> </a:t>
            </a:r>
            <a:r>
              <a:rPr lang="en-US" i="1" dirty="0" err="1">
                <a:cs typeface="Cambria"/>
              </a:rPr>
              <a:t>jazyka</a:t>
            </a:r>
            <a:r>
              <a:rPr lang="en-US" i="1" dirty="0">
                <a:cs typeface="Cambria"/>
              </a:rPr>
              <a:t> pro </a:t>
            </a:r>
            <a:r>
              <a:rPr lang="en-US" i="1" dirty="0" err="1">
                <a:cs typeface="Cambria"/>
              </a:rPr>
              <a:t>trvalý</a:t>
            </a:r>
            <a:r>
              <a:rPr lang="en-US" i="1" dirty="0">
                <a:cs typeface="Cambria"/>
              </a:rPr>
              <a:t> </a:t>
            </a:r>
            <a:r>
              <a:rPr lang="en-US" i="1" dirty="0" err="1">
                <a:cs typeface="Cambria"/>
              </a:rPr>
              <a:t>pobyt</a:t>
            </a:r>
            <a:r>
              <a:rPr lang="en-US" i="1" dirty="0">
                <a:cs typeface="Cambria"/>
              </a:rPr>
              <a:t> v ČR – </a:t>
            </a:r>
            <a:r>
              <a:rPr lang="en-US" i="1" dirty="0" err="1">
                <a:cs typeface="Cambria"/>
              </a:rPr>
              <a:t>úrovně</a:t>
            </a:r>
            <a:r>
              <a:rPr lang="en-US" i="1" dirty="0">
                <a:cs typeface="Cambria"/>
              </a:rPr>
              <a:t> A1, A2</a:t>
            </a:r>
            <a:r>
              <a:rPr lang="en-US" dirty="0">
                <a:cs typeface="Cambria"/>
              </a:rPr>
              <a:t>. NÚV, </a:t>
            </a:r>
            <a:r>
              <a:rPr lang="en-US" dirty="0" err="1">
                <a:cs typeface="Cambria"/>
              </a:rPr>
              <a:t>Praha</a:t>
            </a:r>
            <a:r>
              <a:rPr lang="en-US" dirty="0">
                <a:cs typeface="Cambria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cs typeface="Cambria"/>
              </a:rPr>
              <a:t>Dostupné</a:t>
            </a:r>
            <a:r>
              <a:rPr lang="en-US" dirty="0">
                <a:cs typeface="Cambria"/>
              </a:rPr>
              <a:t> z: </a:t>
            </a:r>
            <a:r>
              <a:rPr lang="cs-CZ" dirty="0">
                <a:cs typeface="Cambria"/>
              </a:rPr>
              <a:t>http://www.nuv.cz/vystupy/referencni-popis-cestiny</a:t>
            </a:r>
            <a:endParaRPr lang="en-U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77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6FF1A-7E4F-ED4D-88E1-1E1C99A7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AF0EF9-49A3-6A43-BA49-36388CD0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693" y="274638"/>
            <a:ext cx="7433400" cy="6447451"/>
          </a:xfrm>
        </p:spPr>
      </p:pic>
    </p:spTree>
    <p:extLst>
      <p:ext uri="{BB962C8B-B14F-4D97-AF65-F5344CB8AC3E}">
        <p14:creationId xmlns:p14="http://schemas.microsoft.com/office/powerpoint/2010/main" val="272564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BDC41-50A1-A341-ABA7-ED7710B1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D3E2E3A-5FF1-864E-9B6C-A005934C0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937" y="1504508"/>
            <a:ext cx="2171650" cy="312065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88A463-2AE5-0449-95CB-12C3F3991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456" y="2477239"/>
            <a:ext cx="2288763" cy="339193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F410B14-078D-6846-AA34-EC6C77340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857" y="1796275"/>
            <a:ext cx="2301774" cy="32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3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8266F-26EC-BA4E-8E92-032947EB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A1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DD50DFE-53FC-5242-B9C7-F0E4EA66C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9586" y="1940443"/>
            <a:ext cx="3459040" cy="4030330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409CF77-287F-F240-A077-F4F3A3FC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307" y="1940443"/>
            <a:ext cx="2627108" cy="37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1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nímek obrazovky 2018-10-16 v 9.33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038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F8A9F-7264-CF4B-9A05-E1E2E1BB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073EFC-3723-EA4E-84E8-FA1120698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</a:t>
            </a:r>
          </a:p>
          <a:p>
            <a:r>
              <a:rPr lang="cs-CZ" dirty="0"/>
              <a:t>Rada Evropy</a:t>
            </a:r>
          </a:p>
          <a:p>
            <a:r>
              <a:rPr lang="cs-CZ" dirty="0"/>
              <a:t>Výbor ministrů</a:t>
            </a:r>
          </a:p>
          <a:p>
            <a:r>
              <a:rPr lang="cs-CZ"/>
              <a:t>SERRJ</a:t>
            </a:r>
          </a:p>
        </p:txBody>
      </p:sp>
    </p:spTree>
    <p:extLst>
      <p:ext uri="{BB962C8B-B14F-4D97-AF65-F5344CB8AC3E}">
        <p14:creationId xmlns:p14="http://schemas.microsoft.com/office/powerpoint/2010/main" val="2628587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http://www.msmt.cz/mezinarodni-vztahy/evropske-jazykove-portfolio</a:t>
            </a:r>
            <a:endParaRPr lang="en-US" sz="1800" dirty="0"/>
          </a:p>
        </p:txBody>
      </p:sp>
      <p:pic>
        <p:nvPicPr>
          <p:cNvPr id="4" name="Content Placeholder 3" descr="Snímek obrazovky 2018-10-16 v 10.41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41" b="-11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975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022E7-4053-F64F-8D06-564FC023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Čeština jako druhý jazyk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44EDA7-C52B-3140-812A-F7D191AED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736" y="1600200"/>
            <a:ext cx="7308528" cy="4525963"/>
          </a:xfrm>
        </p:spPr>
      </p:pic>
    </p:spTree>
    <p:extLst>
      <p:ext uri="{BB962C8B-B14F-4D97-AF65-F5344CB8AC3E}">
        <p14:creationId xmlns:p14="http://schemas.microsoft.com/office/powerpoint/2010/main" val="307770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Společný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evropský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referenční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rámec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pro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jazyky</a:t>
            </a:r>
            <a:endParaRPr lang="en-US" dirty="0">
              <a:solidFill>
                <a:schemeClr val="accent1"/>
              </a:solidFill>
              <a:latin typeface="+mn-lt"/>
              <a:cs typeface="Cambria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Wingdings" charset="0"/>
              <a:buNone/>
              <a:defRPr/>
            </a:pPr>
            <a:r>
              <a:rPr lang="cs-CZ" dirty="0">
                <a:cs typeface="Cambria"/>
              </a:rPr>
              <a:t>Společný evropský referenční rámec poskytuje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cs typeface="Cambria"/>
              </a:rPr>
              <a:t>obecný základ</a:t>
            </a:r>
            <a:r>
              <a:rPr lang="cs-CZ" dirty="0">
                <a:cs typeface="Cambria"/>
              </a:rPr>
              <a:t> pro vypracovávání jazykových sylabů, směrnic pro vývoj kurikul, zkoušek, učebnic atd. v celé Evropě. V úplnosti popisuje, co se musí studenti naučit, aby užívali jazyka ke komunikaci, a jaké </a:t>
            </a:r>
            <a:r>
              <a:rPr lang="cs-CZ" dirty="0">
                <a:solidFill>
                  <a:srgbClr val="FEB687"/>
                </a:solidFill>
                <a:cs typeface="Cambria"/>
              </a:rPr>
              <a:t>znalosti a dovednosti </a:t>
            </a:r>
            <a:r>
              <a:rPr lang="cs-CZ" dirty="0">
                <a:cs typeface="Cambria"/>
              </a:rPr>
              <a:t>musí rozvíjet, aby byli schopni účinně jednat. Popis se rovněž týká kulturního kontextu, do něhož je jazyk zasazen. Rámec také definuje </a:t>
            </a:r>
            <a:r>
              <a:rPr lang="cs-CZ" dirty="0">
                <a:solidFill>
                  <a:srgbClr val="FEB687"/>
                </a:solidFill>
                <a:cs typeface="Cambria"/>
              </a:rPr>
              <a:t>úrovně</a:t>
            </a:r>
            <a:r>
              <a:rPr lang="cs-CZ" dirty="0">
                <a:cs typeface="Cambria"/>
              </a:rPr>
              <a:t> ovládání jazyka, které umožňují měřit pokrok studentů v každém stadiu učení se jazyku a v průběhu celého života studenta.</a:t>
            </a:r>
            <a:endParaRPr lang="en-U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6427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5CE7F-D37D-1540-B994-15BFFC32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1687C-DC22-014C-A9E6-6E0BF034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2001</a:t>
            </a:r>
          </a:p>
          <a:p>
            <a:endParaRPr lang="cs-CZ" dirty="0"/>
          </a:p>
          <a:p>
            <a:r>
              <a:rPr lang="cs-CZ" dirty="0"/>
              <a:t>40</a:t>
            </a:r>
          </a:p>
          <a:p>
            <a:endParaRPr lang="cs-CZ" dirty="0"/>
          </a:p>
          <a:p>
            <a:r>
              <a:rPr lang="cs-CZ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234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algn="just">
              <a:buFont typeface="Wingdings" charset="0"/>
              <a:buNone/>
            </a:pPr>
            <a:r>
              <a:rPr lang="cs-CZ" dirty="0" err="1">
                <a:cs typeface="Cambria" charset="0"/>
              </a:rPr>
              <a:t>Společny</a:t>
            </a:r>
            <a:r>
              <a:rPr lang="cs-CZ" dirty="0">
                <a:cs typeface="Cambria" charset="0"/>
              </a:rPr>
              <a:t>́ evropský referenční rámec přispívá k celkovému záměru Rady Evropy, jenž je definován v Doporučeních č. (82)18 a č. (98)6 </a:t>
            </a:r>
            <a:r>
              <a:rPr lang="cs-CZ" dirty="0" err="1">
                <a:cs typeface="Cambria" charset="0"/>
              </a:rPr>
              <a:t>Výboru</a:t>
            </a:r>
            <a:r>
              <a:rPr lang="cs-CZ" dirty="0">
                <a:cs typeface="Cambria" charset="0"/>
              </a:rPr>
              <a:t> ministrů </a:t>
            </a:r>
            <a:r>
              <a:rPr lang="cs-CZ" dirty="0" err="1">
                <a:cs typeface="Cambria" charset="0"/>
              </a:rPr>
              <a:t>členských</a:t>
            </a:r>
            <a:r>
              <a:rPr lang="cs-CZ" dirty="0">
                <a:cs typeface="Cambria" charset="0"/>
              </a:rPr>
              <a:t> států Rady Evropy takto: </a:t>
            </a:r>
            <a:r>
              <a:rPr lang="cs-CZ" dirty="0">
                <a:solidFill>
                  <a:srgbClr val="FEB687"/>
                </a:solidFill>
                <a:cs typeface="Cambria" charset="0"/>
              </a:rPr>
              <a:t>„Dosáhnout větší jednoty mezi členy“ </a:t>
            </a:r>
            <a:r>
              <a:rPr lang="cs-CZ" dirty="0">
                <a:cs typeface="Cambria" charset="0"/>
              </a:rPr>
              <a:t>a rozvíjet tento cíl „přijetím společného postupu na kulturním poli“.</a:t>
            </a:r>
            <a:endParaRPr lang="en-US" dirty="0"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6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K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čemu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může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SERR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sloužit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?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err="1">
                <a:cs typeface="Cambria" charset="0"/>
              </a:rPr>
              <a:t>Plánování</a:t>
            </a:r>
            <a:r>
              <a:rPr lang="en-US" dirty="0">
                <a:cs typeface="Cambria" charset="0"/>
              </a:rPr>
              <a:t> </a:t>
            </a:r>
            <a:r>
              <a:rPr lang="en-US" dirty="0" err="1">
                <a:cs typeface="Cambria" charset="0"/>
              </a:rPr>
              <a:t>jazykových</a:t>
            </a:r>
            <a:r>
              <a:rPr lang="en-US" dirty="0">
                <a:cs typeface="Cambria" charset="0"/>
              </a:rPr>
              <a:t> </a:t>
            </a:r>
            <a:r>
              <a:rPr lang="en-US" dirty="0" err="1">
                <a:cs typeface="Cambria" charset="0"/>
              </a:rPr>
              <a:t>programů</a:t>
            </a:r>
            <a:endParaRPr lang="en-US" dirty="0">
              <a:cs typeface="Cambria" charset="0"/>
            </a:endParaRPr>
          </a:p>
          <a:p>
            <a:r>
              <a:rPr lang="en-US" dirty="0" err="1">
                <a:cs typeface="Cambria" charset="0"/>
              </a:rPr>
              <a:t>Plánování</a:t>
            </a:r>
            <a:r>
              <a:rPr lang="en-US" dirty="0">
                <a:cs typeface="Cambria" charset="0"/>
              </a:rPr>
              <a:t> </a:t>
            </a:r>
            <a:r>
              <a:rPr lang="en-US" dirty="0" err="1">
                <a:cs typeface="Cambria" charset="0"/>
              </a:rPr>
              <a:t>certifikace</a:t>
            </a:r>
            <a:endParaRPr lang="en-US" dirty="0">
              <a:cs typeface="Cambria" charset="0"/>
            </a:endParaRPr>
          </a:p>
          <a:p>
            <a:r>
              <a:rPr lang="en-US" dirty="0" err="1">
                <a:cs typeface="Cambria" charset="0"/>
              </a:rPr>
              <a:t>Plánování</a:t>
            </a:r>
            <a:r>
              <a:rPr lang="en-US" dirty="0">
                <a:cs typeface="Cambria" charset="0"/>
              </a:rPr>
              <a:t> </a:t>
            </a:r>
            <a:r>
              <a:rPr lang="en-US" dirty="0" err="1">
                <a:cs typeface="Cambria" charset="0"/>
              </a:rPr>
              <a:t>autoregulovaného</a:t>
            </a:r>
            <a:r>
              <a:rPr lang="en-US" dirty="0">
                <a:cs typeface="Cambria" charset="0"/>
              </a:rPr>
              <a:t> </a:t>
            </a:r>
            <a:r>
              <a:rPr lang="en-US" dirty="0" err="1">
                <a:cs typeface="Cambria" charset="0"/>
              </a:rPr>
              <a:t>učení</a:t>
            </a:r>
            <a:endParaRPr lang="en-US" dirty="0">
              <a:cs typeface="Cambria" charset="0"/>
            </a:endParaRPr>
          </a:p>
          <a:p>
            <a:endParaRPr lang="en-US" dirty="0"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0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Jaký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má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SERR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být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z="1800" dirty="0" err="1">
                <a:cs typeface="Cambria" charset="0"/>
              </a:rPr>
              <a:t>víceúčelovy</a:t>
            </a:r>
            <a:r>
              <a:rPr lang="cs-CZ" sz="1800" dirty="0">
                <a:cs typeface="Cambria" charset="0"/>
              </a:rPr>
              <a:t>́</a:t>
            </a:r>
          </a:p>
          <a:p>
            <a:r>
              <a:rPr lang="cs-CZ" sz="1800" dirty="0" err="1">
                <a:cs typeface="Cambria" charset="0"/>
              </a:rPr>
              <a:t>pružny</a:t>
            </a:r>
            <a:r>
              <a:rPr lang="cs-CZ" sz="1800" dirty="0">
                <a:cs typeface="Cambria" charset="0"/>
              </a:rPr>
              <a:t>́</a:t>
            </a:r>
          </a:p>
          <a:p>
            <a:r>
              <a:rPr lang="cs-CZ" sz="1800" dirty="0">
                <a:cs typeface="Cambria" charset="0"/>
              </a:rPr>
              <a:t>otevřený</a:t>
            </a:r>
          </a:p>
          <a:p>
            <a:r>
              <a:rPr lang="cs-CZ" sz="1800" dirty="0">
                <a:cs typeface="Cambria" charset="0"/>
              </a:rPr>
              <a:t>dynamický</a:t>
            </a:r>
          </a:p>
          <a:p>
            <a:r>
              <a:rPr lang="cs-CZ" sz="1800" dirty="0">
                <a:cs typeface="Cambria" charset="0"/>
              </a:rPr>
              <a:t>snadno </a:t>
            </a:r>
            <a:r>
              <a:rPr lang="cs-CZ" sz="1800" dirty="0" err="1">
                <a:cs typeface="Cambria" charset="0"/>
              </a:rPr>
              <a:t>použitelny</a:t>
            </a:r>
            <a:r>
              <a:rPr lang="cs-CZ" sz="1800" dirty="0">
                <a:cs typeface="Cambria" charset="0"/>
              </a:rPr>
              <a:t>́</a:t>
            </a:r>
          </a:p>
          <a:p>
            <a:r>
              <a:rPr lang="cs-CZ" sz="1800" dirty="0">
                <a:cs typeface="Cambria" charset="0"/>
              </a:rPr>
              <a:t>nedogmatický</a:t>
            </a:r>
            <a:endParaRPr lang="en-US" sz="1800" dirty="0"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9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www.inlingua.edu.sg</a:t>
            </a:r>
            <a:r>
              <a:rPr lang="en-US" sz="1400" dirty="0"/>
              <a:t>/student-info/course-information/common-</a:t>
            </a:r>
            <a:r>
              <a:rPr lang="en-US" sz="1400" dirty="0" err="1"/>
              <a:t>european</a:t>
            </a:r>
            <a:r>
              <a:rPr lang="en-US" sz="1400" dirty="0"/>
              <a:t>-framework-of-reference-for-languages-(</a:t>
            </a:r>
            <a:r>
              <a:rPr lang="en-US" sz="1400" dirty="0" err="1"/>
              <a:t>cefr</a:t>
            </a:r>
            <a:r>
              <a:rPr lang="en-US" sz="1400" dirty="0"/>
              <a:t>)</a:t>
            </a:r>
          </a:p>
        </p:txBody>
      </p:sp>
      <p:pic>
        <p:nvPicPr>
          <p:cNvPr id="4" name="Content Placeholder 3" descr="Snímek obrazovky 2018-10-16 v 9.45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b="2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068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Hodinová</a:t>
            </a:r>
            <a:r>
              <a:rPr lang="en-US" dirty="0">
                <a:solidFill>
                  <a:schemeClr val="accent1"/>
                </a:solidFill>
                <a:latin typeface="+mn-lt"/>
                <a:cs typeface="Cambria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+mn-lt"/>
                <a:cs typeface="Cambria"/>
              </a:rPr>
              <a:t>dotace</a:t>
            </a:r>
            <a:endParaRPr lang="en-US" dirty="0">
              <a:solidFill>
                <a:schemeClr val="accent1"/>
              </a:solidFill>
              <a:latin typeface="+mn-lt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http://</a:t>
            </a:r>
            <a:r>
              <a:rPr lang="en-US" sz="1800" dirty="0" err="1"/>
              <a:t>www.englishprofile.org</a:t>
            </a:r>
            <a:r>
              <a:rPr lang="en-US" sz="1800" dirty="0"/>
              <a:t>/images/</a:t>
            </a:r>
            <a:r>
              <a:rPr lang="en-US" sz="1800" dirty="0" err="1"/>
              <a:t>pdf</a:t>
            </a:r>
            <a:r>
              <a:rPr lang="en-US" sz="1800" dirty="0"/>
              <a:t>/</a:t>
            </a:r>
            <a:r>
              <a:rPr lang="en-US" sz="1800" dirty="0" err="1"/>
              <a:t>GuideToCEFR.pdf</a:t>
            </a:r>
            <a:endParaRPr lang="en-US" sz="1800" dirty="0"/>
          </a:p>
        </p:txBody>
      </p:sp>
      <p:pic>
        <p:nvPicPr>
          <p:cNvPr id="4" name="Picture 3" descr="Snímek obrazovky 2018-10-16 v 9.18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97" y="1600199"/>
            <a:ext cx="4907370" cy="3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4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347</Words>
  <Application>Microsoft Macintosh PowerPoint</Application>
  <PresentationFormat>Předvádění na obrazovce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Úvod do výuky češtiny jako druhého/cizího jazyka</vt:lpstr>
      <vt:lpstr>Prezentace aplikace PowerPoint</vt:lpstr>
      <vt:lpstr>Společný evropský referenční rámec pro jazyky</vt:lpstr>
      <vt:lpstr>Prezentace aplikace PowerPoint</vt:lpstr>
      <vt:lpstr>Prezentace aplikace PowerPoint</vt:lpstr>
      <vt:lpstr>K čemu může SERR sloužit?</vt:lpstr>
      <vt:lpstr>Jaký má SERR být?</vt:lpstr>
      <vt:lpstr>http://www.inlingua.edu.sg/student-info/course-information/common-european-framework-of-reference-for-languages-(cefr)</vt:lpstr>
      <vt:lpstr>Hodinová dotace</vt:lpstr>
      <vt:lpstr>Prezentace aplikace PowerPoint</vt:lpstr>
      <vt:lpstr>Companion Volume</vt:lpstr>
      <vt:lpstr>Prezentace aplikace PowerPoint</vt:lpstr>
      <vt:lpstr>Prezentace aplikace PowerPoint</vt:lpstr>
      <vt:lpstr>Mediace</vt:lpstr>
      <vt:lpstr>Referenční popisy češtiny</vt:lpstr>
      <vt:lpstr>Prezentace aplikace PowerPoint</vt:lpstr>
      <vt:lpstr>Prezentace aplikace PowerPoint</vt:lpstr>
      <vt:lpstr>A1</vt:lpstr>
      <vt:lpstr>Prezentace aplikace PowerPoint</vt:lpstr>
      <vt:lpstr>http://www.msmt.cz/mezinarodni-vztahy/evropske-jazykove-portfolio</vt:lpstr>
      <vt:lpstr>Čeština jako druhý jazyk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výuky češtiny jako druhého/cizího jazyka</dc:title>
  <dc:creator>Li</dc:creator>
  <cp:lastModifiedBy>Microsoft Office User</cp:lastModifiedBy>
  <cp:revision>21</cp:revision>
  <cp:lastPrinted>2019-10-21T09:47:10Z</cp:lastPrinted>
  <dcterms:created xsi:type="dcterms:W3CDTF">2018-10-16T07:07:55Z</dcterms:created>
  <dcterms:modified xsi:type="dcterms:W3CDTF">2020-10-26T05:57:56Z</dcterms:modified>
</cp:coreProperties>
</file>