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73" r:id="rId10"/>
    <p:sldId id="262" r:id="rId11"/>
    <p:sldId id="268" r:id="rId12"/>
    <p:sldId id="270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9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5" r:id="rId38"/>
    <p:sldId id="296" r:id="rId39"/>
    <p:sldId id="294" r:id="rId40"/>
    <p:sldId id="266" r:id="rId41"/>
    <p:sldId id="267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71" d="100"/>
          <a:sy n="71" d="100"/>
        </p:scale>
        <p:origin x="66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digilib.phil.muni.cz/handle/11222.digilib/130625" TargetMode="External"/><Relationship Id="rId2" Type="http://schemas.openxmlformats.org/officeDocument/2006/relationships/hyperlink" Target="https://digilib.phil.muni.cz/handle/11222.digilib/13110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bara.ujc.cas.cz/psjc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vokabular.ujc.cas.cz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madla.ujc.cas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hodina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555314"/>
            <a:ext cx="11361600" cy="698497"/>
          </a:xfrm>
        </p:spPr>
        <p:txBody>
          <a:bodyPr/>
          <a:lstStyle/>
          <a:p>
            <a:r>
              <a:rPr lang="cs-CZ" dirty="0" smtClean="0"/>
              <a:t>CJDSM001 Stará </a:t>
            </a:r>
            <a:r>
              <a:rPr lang="cs-CZ" dirty="0"/>
              <a:t>čeština</a:t>
            </a:r>
          </a:p>
        </p:txBody>
      </p:sp>
    </p:spTree>
    <p:extLst>
      <p:ext uri="{BB962C8B-B14F-4D97-AF65-F5344CB8AC3E}">
        <p14:creationId xmlns:p14="http://schemas.microsoft.com/office/powerpoint/2010/main" val="361993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896165" cy="833718"/>
          </a:xfrm>
        </p:spPr>
        <p:txBody>
          <a:bodyPr/>
          <a:lstStyle/>
          <a:p>
            <a:r>
              <a:rPr lang="cs-CZ" dirty="0"/>
              <a:t>Velmi obtížné stanovit jazyková kritéria periodizace, neboť se jednotlivé plány vyvíjely chronologicky </a:t>
            </a:r>
            <a:r>
              <a:rPr lang="cs-CZ" dirty="0" smtClean="0"/>
              <a:t>nerovnoměrně – důležité milníky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577417"/>
              </p:ext>
            </p:extLst>
          </p:nvPr>
        </p:nvGraphicFramePr>
        <p:xfrm>
          <a:off x="295834" y="1882587"/>
          <a:ext cx="11661547" cy="4597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7782">
                  <a:extLst>
                    <a:ext uri="{9D8B030D-6E8A-4147-A177-3AD203B41FA5}">
                      <a16:colId xmlns:a16="http://schemas.microsoft.com/office/drawing/2014/main" val="3726647049"/>
                    </a:ext>
                  </a:extLst>
                </a:gridCol>
                <a:gridCol w="162560">
                  <a:extLst>
                    <a:ext uri="{9D8B030D-6E8A-4147-A177-3AD203B41FA5}">
                      <a16:colId xmlns:a16="http://schemas.microsoft.com/office/drawing/2014/main" val="2038865791"/>
                    </a:ext>
                  </a:extLst>
                </a:gridCol>
                <a:gridCol w="9241205">
                  <a:extLst>
                    <a:ext uri="{9D8B030D-6E8A-4147-A177-3AD203B41FA5}">
                      <a16:colId xmlns:a16="http://schemas.microsoft.com/office/drawing/2014/main" val="3078622928"/>
                    </a:ext>
                  </a:extLst>
                </a:gridCol>
              </a:tblGrid>
              <a:tr h="339973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konec 10. stol.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</a:rPr>
                        <a:t>období úsvitu češtiny (přechod z praslovanštiny do češtiny),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1095533"/>
                  </a:ext>
                </a:extLst>
              </a:tr>
              <a:tr h="339973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počátek 14. stol.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čeština se definitivně stává jazykem psané </a:t>
                      </a:r>
                      <a:r>
                        <a:rPr lang="cs-CZ" sz="1800" dirty="0" smtClean="0">
                          <a:effectLst/>
                        </a:rPr>
                        <a:t>komunikace,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0070955"/>
                  </a:ext>
                </a:extLst>
              </a:tr>
              <a:tr h="339973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počátek 15. stol.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husitská doba, ve které dochází k odstranění řady archaických </a:t>
                      </a:r>
                      <a:r>
                        <a:rPr lang="cs-CZ" sz="1800" dirty="0" smtClean="0">
                          <a:effectLst/>
                        </a:rPr>
                        <a:t>jevů,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4993079"/>
                  </a:ext>
                </a:extLst>
              </a:tr>
              <a:tr h="1019919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2. pol. 16. stol.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stabilizace psaného jazyka, zejména v prostředí Jednoty bratrské, vzorem </a:t>
                      </a:r>
                      <a:r>
                        <a:rPr lang="cs-CZ" sz="1800" dirty="0" smtClean="0">
                          <a:effectLst/>
                        </a:rPr>
                        <a:t>jazykové </a:t>
                      </a:r>
                      <a:r>
                        <a:rPr lang="cs-CZ" sz="1800" dirty="0">
                          <a:effectLst/>
                        </a:rPr>
                        <a:t>správnosti se stává Bible kralická, tato tradice spisovného jazyka se uchovává v </a:t>
                      </a:r>
                      <a:r>
                        <a:rPr lang="cs-CZ" sz="1800" dirty="0" smtClean="0">
                          <a:effectLst/>
                        </a:rPr>
                        <a:t>prostředí, </a:t>
                      </a:r>
                      <a:r>
                        <a:rPr lang="cs-CZ" sz="1800" dirty="0">
                          <a:effectLst/>
                        </a:rPr>
                        <a:t>církevní komunikace až do počátků národního </a:t>
                      </a:r>
                      <a:r>
                        <a:rPr lang="cs-CZ" sz="1800" dirty="0" smtClean="0">
                          <a:effectLst/>
                        </a:rPr>
                        <a:t>obrození,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322598"/>
                  </a:ext>
                </a:extLst>
              </a:tr>
              <a:tr h="679946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přelom 18. a 19. stol.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kodifikace spisovného jazyka, a to na základě v té době archaické normy jazyka památek vysokého stylu konce 16. stol</a:t>
                      </a:r>
                      <a:r>
                        <a:rPr lang="cs-CZ" sz="1800" dirty="0" smtClean="0">
                          <a:effectLst/>
                        </a:rPr>
                        <a:t>.,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414290"/>
                  </a:ext>
                </a:extLst>
              </a:tr>
              <a:tr h="1877628">
                <a:tc>
                  <a:txBody>
                    <a:bodyPr/>
                    <a:lstStyle/>
                    <a:p>
                      <a:pPr marL="228600" indent="-114300"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30. léta 19. stol.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začátek procesu, v jehož rámci čeština proniká do nových funkčních domén anebo se do těchto domén vrací (náročná literární tvorba, divadelní hry, školství, věda, oblast administrativní a právní</a:t>
                      </a:r>
                      <a:r>
                        <a:rPr lang="cs-CZ" sz="1800" dirty="0" smtClean="0">
                          <a:effectLst/>
                        </a:rPr>
                        <a:t>),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rozšiřuje se sociální báze spisovné češtiny – vytváří se česky mluvící </a:t>
                      </a:r>
                      <a:r>
                        <a:rPr lang="cs-CZ" sz="1800" dirty="0" smtClean="0">
                          <a:effectLst/>
                        </a:rPr>
                        <a:t>elita,</a:t>
                      </a:r>
                      <a:endParaRPr lang="cs-CZ" sz="1800" dirty="0">
                        <a:effectLst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počátek spontánního vývoje spisovné </a:t>
                      </a:r>
                      <a:r>
                        <a:rPr lang="cs-CZ" sz="1800" dirty="0" smtClean="0">
                          <a:effectLst/>
                        </a:rPr>
                        <a:t>češtiny.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23539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739283" cy="645459"/>
          </a:xfrm>
        </p:spPr>
        <p:txBody>
          <a:bodyPr/>
          <a:lstStyle/>
          <a:p>
            <a:r>
              <a:rPr lang="cs-CZ" dirty="0" smtClean="0"/>
              <a:t>Významné práce věnované dějinám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102659"/>
            <a:ext cx="11177365" cy="4729341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Počátky spjaté s výzkumem literatury – soupisové práce</a:t>
            </a:r>
          </a:p>
          <a:p>
            <a:endParaRPr lang="cs-CZ" sz="2000" dirty="0" smtClean="0"/>
          </a:p>
          <a:p>
            <a:r>
              <a:rPr lang="cs-CZ" sz="2000" dirty="0" smtClean="0"/>
              <a:t>Mikuláš </a:t>
            </a:r>
            <a:r>
              <a:rPr lang="cs-CZ" sz="2000" dirty="0" err="1"/>
              <a:t>Adaukt</a:t>
            </a:r>
            <a:r>
              <a:rPr lang="cs-CZ" sz="2000" dirty="0"/>
              <a:t> </a:t>
            </a:r>
            <a:r>
              <a:rPr lang="cs-CZ" sz="2000" dirty="0" err="1"/>
              <a:t>Voigt</a:t>
            </a:r>
            <a:r>
              <a:rPr lang="cs-CZ" sz="2000" dirty="0"/>
              <a:t>: </a:t>
            </a:r>
            <a:r>
              <a:rPr lang="cs-CZ" sz="2000" i="1" dirty="0" err="1"/>
              <a:t>Effigies</a:t>
            </a:r>
            <a:r>
              <a:rPr lang="cs-CZ" sz="2000" i="1" dirty="0"/>
              <a:t> </a:t>
            </a:r>
            <a:r>
              <a:rPr lang="cs-CZ" sz="2000" i="1" dirty="0" err="1"/>
              <a:t>virorum</a:t>
            </a:r>
            <a:r>
              <a:rPr lang="cs-CZ" sz="2000" i="1" dirty="0"/>
              <a:t> </a:t>
            </a:r>
            <a:r>
              <a:rPr lang="cs-CZ" sz="2000" i="1" dirty="0" err="1"/>
              <a:t>eruditorum</a:t>
            </a:r>
            <a:r>
              <a:rPr lang="cs-CZ" sz="2000" i="1" dirty="0"/>
              <a:t> </a:t>
            </a:r>
            <a:r>
              <a:rPr lang="cs-CZ" sz="2000" i="1" dirty="0" err="1"/>
              <a:t>atque</a:t>
            </a:r>
            <a:r>
              <a:rPr lang="cs-CZ" sz="2000" i="1" dirty="0"/>
              <a:t> </a:t>
            </a:r>
            <a:r>
              <a:rPr lang="cs-CZ" sz="2000" i="1" dirty="0" err="1"/>
              <a:t>artificum</a:t>
            </a:r>
            <a:r>
              <a:rPr lang="cs-CZ" sz="2000" i="1" dirty="0"/>
              <a:t> </a:t>
            </a:r>
            <a:r>
              <a:rPr lang="cs-CZ" sz="2000" i="1" dirty="0" err="1"/>
              <a:t>Bohemiae</a:t>
            </a:r>
            <a:r>
              <a:rPr lang="cs-CZ" sz="2000" i="1" dirty="0"/>
              <a:t> et </a:t>
            </a:r>
            <a:r>
              <a:rPr lang="cs-CZ" sz="2000" i="1" dirty="0" err="1"/>
              <a:t>Moraviae</a:t>
            </a:r>
            <a:r>
              <a:rPr lang="cs-CZ" sz="2000" i="1" dirty="0"/>
              <a:t>…</a:t>
            </a:r>
            <a:r>
              <a:rPr lang="cs-CZ" sz="2000" dirty="0"/>
              <a:t> (1773, 1775)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František </a:t>
            </a:r>
            <a:r>
              <a:rPr lang="cs-CZ" sz="2000" dirty="0" err="1"/>
              <a:t>Faustin</a:t>
            </a:r>
            <a:r>
              <a:rPr lang="cs-CZ" sz="2000" dirty="0"/>
              <a:t> Procházka: </a:t>
            </a:r>
            <a:r>
              <a:rPr lang="cs-CZ" sz="2000" i="1" dirty="0"/>
              <a:t>De </a:t>
            </a:r>
            <a:r>
              <a:rPr lang="cs-CZ" sz="2000" i="1" dirty="0" err="1"/>
              <a:t>saecularibus</a:t>
            </a:r>
            <a:r>
              <a:rPr lang="cs-CZ" sz="2000" i="1" dirty="0"/>
              <a:t> </a:t>
            </a:r>
            <a:r>
              <a:rPr lang="cs-CZ" sz="2000" i="1" dirty="0" err="1"/>
              <a:t>liberalium</a:t>
            </a:r>
            <a:r>
              <a:rPr lang="cs-CZ" sz="2000" i="1" dirty="0"/>
              <a:t> </a:t>
            </a:r>
            <a:r>
              <a:rPr lang="cs-CZ" sz="2000" i="1" dirty="0" err="1"/>
              <a:t>artium</a:t>
            </a:r>
            <a:r>
              <a:rPr lang="cs-CZ" sz="2000" i="1" dirty="0"/>
              <a:t> in Bohemia et Moravia </a:t>
            </a:r>
            <a:r>
              <a:rPr lang="cs-CZ" sz="2000" i="1" dirty="0" err="1"/>
              <a:t>fatis</a:t>
            </a:r>
            <a:r>
              <a:rPr lang="cs-CZ" sz="2000" i="1" dirty="0"/>
              <a:t> </a:t>
            </a:r>
            <a:r>
              <a:rPr lang="cs-CZ" sz="2000" i="1" dirty="0" err="1"/>
              <a:t>commentarius</a:t>
            </a:r>
            <a:r>
              <a:rPr lang="cs-CZ" sz="2000" dirty="0"/>
              <a:t> (1782</a:t>
            </a:r>
            <a:r>
              <a:rPr lang="cs-CZ" sz="2000" dirty="0" smtClean="0"/>
              <a:t>)</a:t>
            </a:r>
          </a:p>
          <a:p>
            <a:endParaRPr lang="cs-CZ" sz="2000" dirty="0"/>
          </a:p>
          <a:p>
            <a:r>
              <a:rPr lang="cs-CZ" sz="2000" dirty="0"/>
              <a:t>Jan Petr </a:t>
            </a:r>
            <a:r>
              <a:rPr lang="cs-CZ" sz="2000" dirty="0" err="1"/>
              <a:t>Cerroni</a:t>
            </a:r>
            <a:r>
              <a:rPr lang="cs-CZ" sz="2000" dirty="0"/>
              <a:t>: </a:t>
            </a:r>
            <a:r>
              <a:rPr lang="cs-CZ" sz="2000" i="1" dirty="0"/>
              <a:t>Bohemia </a:t>
            </a:r>
            <a:r>
              <a:rPr lang="cs-CZ" sz="2000" i="1" dirty="0" err="1"/>
              <a:t>litterata</a:t>
            </a:r>
            <a:r>
              <a:rPr lang="cs-CZ" sz="2000" i="1" dirty="0"/>
              <a:t> </a:t>
            </a:r>
            <a:r>
              <a:rPr lang="cs-CZ" sz="2000" dirty="0"/>
              <a:t>(rkp</a:t>
            </a:r>
            <a:r>
              <a:rPr lang="cs-CZ" sz="2000" dirty="0" smtClean="0"/>
              <a:t>.)</a:t>
            </a:r>
          </a:p>
          <a:p>
            <a:endParaRPr lang="cs-CZ" sz="2000" dirty="0" smtClean="0"/>
          </a:p>
          <a:p>
            <a:r>
              <a:rPr lang="cs-CZ" sz="2000" dirty="0"/>
              <a:t>Václav Maximilián Šimek:</a:t>
            </a:r>
            <a:r>
              <a:rPr lang="cs-CZ" sz="2000" b="1" dirty="0"/>
              <a:t> </a:t>
            </a:r>
            <a:r>
              <a:rPr lang="cs-CZ" sz="2000" i="1" dirty="0" err="1"/>
              <a:t>Handbuch</a:t>
            </a:r>
            <a:r>
              <a:rPr lang="cs-CZ" sz="2000" i="1" dirty="0"/>
              <a:t> </a:t>
            </a:r>
            <a:r>
              <a:rPr lang="cs-CZ" sz="2000" i="1" dirty="0" err="1"/>
              <a:t>für</a:t>
            </a:r>
            <a:r>
              <a:rPr lang="cs-CZ" sz="2000" i="1" dirty="0"/>
              <a:t> </a:t>
            </a:r>
            <a:r>
              <a:rPr lang="cs-CZ" sz="2000" i="1" dirty="0" err="1"/>
              <a:t>einen</a:t>
            </a:r>
            <a:r>
              <a:rPr lang="cs-CZ" sz="2000" i="1" dirty="0"/>
              <a:t> </a:t>
            </a:r>
            <a:r>
              <a:rPr lang="cs-CZ" sz="2000" i="1" dirty="0" err="1"/>
              <a:t>Lehrer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Literatur</a:t>
            </a:r>
            <a:r>
              <a:rPr lang="cs-CZ" sz="2000" dirty="0"/>
              <a:t> (1785)</a:t>
            </a:r>
            <a:r>
              <a:rPr lang="cs-CZ" sz="2000" b="1" dirty="0"/>
              <a:t> 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8432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739283" cy="645459"/>
          </a:xfrm>
        </p:spPr>
        <p:txBody>
          <a:bodyPr/>
          <a:lstStyle/>
          <a:p>
            <a:r>
              <a:rPr lang="cs-CZ" dirty="0" smtClean="0"/>
              <a:t>Dějiny </a:t>
            </a:r>
            <a:r>
              <a:rPr lang="cs-CZ" dirty="0" smtClean="0"/>
              <a:t>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102659"/>
            <a:ext cx="11177365" cy="4729341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Počátky spjaté s výzkumem literatury – zakladatelská díla</a:t>
            </a:r>
          </a:p>
          <a:p>
            <a:endParaRPr lang="cs-CZ" sz="2000" dirty="0" smtClean="0"/>
          </a:p>
          <a:p>
            <a:r>
              <a:rPr lang="cs-CZ" sz="2000" dirty="0"/>
              <a:t>Josef Dobrovský: </a:t>
            </a:r>
            <a:r>
              <a:rPr lang="cs-CZ" sz="2000" i="1" dirty="0" err="1"/>
              <a:t>Geschichte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</a:t>
            </a:r>
            <a:r>
              <a:rPr lang="cs-CZ" sz="2000" i="1" dirty="0" err="1"/>
              <a:t>Sprache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Litteratur</a:t>
            </a:r>
            <a:r>
              <a:rPr lang="cs-CZ" sz="2000" dirty="0"/>
              <a:t> (1792), </a:t>
            </a:r>
            <a:r>
              <a:rPr lang="cs-CZ" sz="2000" i="1" dirty="0" err="1"/>
              <a:t>Geschichte</a:t>
            </a:r>
            <a:r>
              <a:rPr lang="cs-CZ" sz="2000" i="1" dirty="0"/>
              <a:t> der </a:t>
            </a:r>
            <a:r>
              <a:rPr lang="cs-CZ" sz="2000" i="1" dirty="0" err="1"/>
              <a:t>Böhmischen</a:t>
            </a:r>
            <a:r>
              <a:rPr lang="cs-CZ" sz="2000" i="1" dirty="0"/>
              <a:t> </a:t>
            </a:r>
            <a:r>
              <a:rPr lang="cs-CZ" sz="2000" i="1" dirty="0" err="1"/>
              <a:t>Sprache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ältern</a:t>
            </a:r>
            <a:r>
              <a:rPr lang="cs-CZ" sz="2000" i="1" dirty="0"/>
              <a:t> Literatur</a:t>
            </a:r>
            <a:r>
              <a:rPr lang="cs-CZ" sz="2000" dirty="0"/>
              <a:t> (2. přepracované vydání 1818)</a:t>
            </a:r>
          </a:p>
          <a:p>
            <a:pPr marL="7200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Josef Jungmann: </a:t>
            </a:r>
            <a:r>
              <a:rPr lang="cs-CZ" sz="2000" i="1" dirty="0" smtClean="0"/>
              <a:t>Historie </a:t>
            </a:r>
            <a:r>
              <a:rPr lang="cs-CZ" sz="2000" i="1" dirty="0"/>
              <a:t>literatury české </a:t>
            </a:r>
            <a:r>
              <a:rPr lang="cs-CZ" sz="2000" dirty="0"/>
              <a:t>(1825, 2. přepracované vydání 1849)  </a:t>
            </a:r>
          </a:p>
          <a:p>
            <a:endParaRPr lang="cs-CZ" sz="2000" dirty="0" smtClean="0"/>
          </a:p>
          <a:p>
            <a:r>
              <a:rPr lang="cs-CZ" sz="2000" dirty="0" smtClean="0"/>
              <a:t>Alois </a:t>
            </a:r>
            <a:r>
              <a:rPr lang="cs-CZ" sz="2000" dirty="0"/>
              <a:t>Vojtěch Šembera:</a:t>
            </a:r>
            <a:r>
              <a:rPr lang="cs-CZ" sz="2000" i="1" dirty="0"/>
              <a:t> Dějiny řeči a literatury československé </a:t>
            </a:r>
            <a:r>
              <a:rPr lang="cs-CZ" sz="2000" dirty="0"/>
              <a:t>(1. vyd. 1858, poté v dalších vydáních, od 3. vyd. 1868 jiný název </a:t>
            </a:r>
            <a:r>
              <a:rPr lang="cs-CZ" sz="2000" i="1" dirty="0"/>
              <a:t>Dějiny řeči a literatury české</a:t>
            </a:r>
            <a:r>
              <a:rPr lang="cs-CZ" sz="2000" dirty="0"/>
              <a:t>).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108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228600"/>
            <a:ext cx="11739283" cy="645459"/>
          </a:xfrm>
        </p:spPr>
        <p:txBody>
          <a:bodyPr/>
          <a:lstStyle/>
          <a:p>
            <a:r>
              <a:rPr lang="cs-CZ" dirty="0"/>
              <a:t>Dějiny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102659"/>
            <a:ext cx="11177365" cy="4729341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 smtClean="0"/>
              <a:t>Čistě jazykovědné práce</a:t>
            </a:r>
          </a:p>
          <a:p>
            <a:endParaRPr lang="cs-CZ" sz="2000" b="1" dirty="0" smtClean="0"/>
          </a:p>
          <a:p>
            <a:r>
              <a:rPr lang="cs-CZ" sz="2000" dirty="0" smtClean="0"/>
              <a:t>Miloš </a:t>
            </a:r>
            <a:r>
              <a:rPr lang="cs-CZ" sz="2000" dirty="0" err="1"/>
              <a:t>Weingart</a:t>
            </a:r>
            <a:r>
              <a:rPr lang="cs-CZ" sz="2000" dirty="0"/>
              <a:t>: </a:t>
            </a:r>
            <a:r>
              <a:rPr lang="cs-CZ" sz="2000" i="1" dirty="0"/>
              <a:t>Vývoj českého jazyka</a:t>
            </a:r>
            <a:r>
              <a:rPr lang="cs-CZ" sz="2000" dirty="0"/>
              <a:t> (1. vyd. 1918, 2. vyd. 1920)</a:t>
            </a:r>
          </a:p>
          <a:p>
            <a:pPr marL="72000" indent="0">
              <a:buNone/>
            </a:pPr>
            <a:r>
              <a:rPr lang="cs-CZ" sz="2000" dirty="0"/>
              <a:t> </a:t>
            </a:r>
          </a:p>
          <a:p>
            <a:r>
              <a:rPr lang="cs-CZ" sz="2000" dirty="0"/>
              <a:t>Václav </a:t>
            </a:r>
            <a:r>
              <a:rPr lang="cs-CZ" sz="2000" dirty="0" err="1"/>
              <a:t>Flajšhans</a:t>
            </a:r>
            <a:r>
              <a:rPr lang="cs-CZ" sz="2000" dirty="0"/>
              <a:t>: </a:t>
            </a:r>
            <a:r>
              <a:rPr lang="cs-CZ" sz="2000" i="1" dirty="0"/>
              <a:t>Náš jazyk mateřský. Dějiny jazyka českého a vývoj spisovné slovenštiny</a:t>
            </a:r>
            <a:r>
              <a:rPr lang="cs-CZ" sz="2000" dirty="0"/>
              <a:t> (1924) 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/>
              <a:t>Václav Vondrák: </a:t>
            </a:r>
            <a:r>
              <a:rPr lang="cs-CZ" sz="2000" i="1" dirty="0"/>
              <a:t>Vývoj současného spisovného českého jazyka</a:t>
            </a:r>
            <a:r>
              <a:rPr lang="cs-CZ" sz="2000" dirty="0"/>
              <a:t> (1926) 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051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dirty="0"/>
              <a:t>Dějiny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398494"/>
            <a:ext cx="11591365" cy="443350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Strukturalismus a </a:t>
            </a:r>
            <a:r>
              <a:rPr lang="cs-CZ" sz="2000" b="1" dirty="0" err="1" smtClean="0"/>
              <a:t>poststrukturalismus</a:t>
            </a:r>
            <a:endParaRPr lang="cs-CZ" sz="2000" b="1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Bohuslav </a:t>
            </a:r>
            <a:r>
              <a:rPr lang="cs-CZ" sz="2000" dirty="0"/>
              <a:t>Havránek: </a:t>
            </a:r>
            <a:r>
              <a:rPr lang="cs-CZ" sz="2000" i="1" dirty="0"/>
              <a:t>Vývoj spisovného jazyka českého </a:t>
            </a:r>
            <a:r>
              <a:rPr lang="cs-CZ" sz="2000" dirty="0"/>
              <a:t>(1. vyd. 1936, 2. přepracované </a:t>
            </a:r>
            <a:r>
              <a:rPr lang="cs-CZ" sz="2000" dirty="0" smtClean="0"/>
              <a:t>vyd. </a:t>
            </a:r>
            <a:r>
              <a:rPr lang="cs-CZ" sz="2000" dirty="0"/>
              <a:t>1980)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František </a:t>
            </a:r>
            <a:r>
              <a:rPr lang="cs-CZ" sz="2000" dirty="0" err="1"/>
              <a:t>Cuřín</a:t>
            </a:r>
            <a:r>
              <a:rPr lang="cs-CZ" sz="2000" dirty="0"/>
              <a:t>: </a:t>
            </a:r>
            <a:r>
              <a:rPr lang="cs-CZ" sz="2000" i="1" dirty="0"/>
              <a:t>Vývoj spisovné češtiny</a:t>
            </a:r>
            <a:r>
              <a:rPr lang="cs-CZ" sz="2000" dirty="0"/>
              <a:t> (1985) 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Dušan </a:t>
            </a:r>
            <a:r>
              <a:rPr lang="cs-CZ" sz="2000" dirty="0"/>
              <a:t>Šlosar, Radoslav Večerka: </a:t>
            </a:r>
            <a:r>
              <a:rPr lang="cs-CZ" sz="2000" i="1" dirty="0"/>
              <a:t>Spisovný jazyk v dějinách české společnosti </a:t>
            </a:r>
            <a:r>
              <a:rPr lang="cs-CZ" sz="2000" dirty="0"/>
              <a:t>(1. vydání 1979, 2. přepracované vydání společně s Petrem Malčíkem a Janem Dvořákem 2009), </a:t>
            </a:r>
            <a:r>
              <a:rPr lang="cs-CZ" sz="2000" i="1" dirty="0"/>
              <a:t>Encyklopedický slovník češtiny </a:t>
            </a:r>
            <a:r>
              <a:rPr lang="cs-CZ" sz="2000" dirty="0"/>
              <a:t>(2002), </a:t>
            </a:r>
            <a:r>
              <a:rPr lang="cs-CZ" sz="2000" i="1" dirty="0"/>
              <a:t>Nový encyklopedický slovník češtiny </a:t>
            </a:r>
            <a:r>
              <a:rPr lang="cs-CZ" sz="2000" dirty="0"/>
              <a:t>(společně s J. </a:t>
            </a:r>
            <a:r>
              <a:rPr lang="cs-CZ" sz="2000" dirty="0" err="1"/>
              <a:t>Pleskalovou</a:t>
            </a:r>
            <a:r>
              <a:rPr lang="cs-CZ" sz="2000" dirty="0"/>
              <a:t>, P. Koskem 2017)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Josef </a:t>
            </a:r>
            <a:r>
              <a:rPr lang="cs-CZ" sz="2000" dirty="0"/>
              <a:t>Vintr: </a:t>
            </a:r>
            <a:r>
              <a:rPr lang="cs-CZ" sz="2000" i="1" dirty="0" err="1"/>
              <a:t>Das</a:t>
            </a:r>
            <a:r>
              <a:rPr lang="cs-CZ" sz="2000" i="1" dirty="0"/>
              <a:t> </a:t>
            </a:r>
            <a:r>
              <a:rPr lang="cs-CZ" sz="2000" i="1" dirty="0" err="1"/>
              <a:t>Tschechische</a:t>
            </a:r>
            <a:r>
              <a:rPr lang="cs-CZ" sz="2000" dirty="0"/>
              <a:t> (2001</a:t>
            </a:r>
            <a:r>
              <a:rPr lang="cs-CZ" sz="2000" dirty="0" smtClean="0"/>
              <a:t>)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Robert </a:t>
            </a:r>
            <a:r>
              <a:rPr lang="cs-CZ" sz="2000" dirty="0" err="1"/>
              <a:t>Dittmann</a:t>
            </a:r>
            <a:r>
              <a:rPr lang="cs-CZ" sz="2000" dirty="0"/>
              <a:t>, Oldřich Uličný: </a:t>
            </a:r>
            <a:r>
              <a:rPr lang="cs-CZ" sz="2000" i="1" dirty="0"/>
              <a:t>Čeština a dějiny </a:t>
            </a:r>
            <a:r>
              <a:rPr lang="cs-CZ" sz="2000" dirty="0"/>
              <a:t>(2013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9937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dirty="0" smtClean="0"/>
              <a:t>Významné práce věnované historickému vývoji češtiny – před J. Gebauerem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559856"/>
            <a:ext cx="11591365" cy="475623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Josef </a:t>
            </a:r>
            <a:r>
              <a:rPr lang="cs-CZ" sz="2000" b="1" dirty="0" smtClean="0"/>
              <a:t>Dobrovský – </a:t>
            </a:r>
            <a:r>
              <a:rPr lang="cs-CZ" sz="2000" dirty="0" smtClean="0"/>
              <a:t>svá </a:t>
            </a:r>
            <a:r>
              <a:rPr lang="cs-CZ" sz="2000" dirty="0"/>
              <a:t>pozorování také sděloval svým žákům, kolegům a přátelům v ústní komunikaci nebo v </a:t>
            </a:r>
            <a:r>
              <a:rPr lang="cs-CZ" sz="2000" dirty="0" smtClean="0"/>
              <a:t>korespondenci, </a:t>
            </a:r>
            <a:r>
              <a:rPr lang="cs-CZ" sz="2000" dirty="0"/>
              <a:t>l</a:t>
            </a:r>
            <a:r>
              <a:rPr lang="cs-CZ" sz="2000" dirty="0" smtClean="0"/>
              <a:t>eccos </a:t>
            </a:r>
            <a:r>
              <a:rPr lang="cs-CZ" sz="2000" dirty="0"/>
              <a:t>se zachovalo v rukopisné podobě na excerpčních lístcích a v sešitcích.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Václav Hanka</a:t>
            </a:r>
            <a:r>
              <a:rPr lang="cs-CZ" sz="2000" dirty="0"/>
              <a:t>: </a:t>
            </a:r>
            <a:r>
              <a:rPr lang="cs-CZ" sz="2000" i="1" dirty="0"/>
              <a:t>Starobylá </a:t>
            </a:r>
            <a:r>
              <a:rPr lang="cs-CZ" sz="2000" i="1" dirty="0" err="1"/>
              <a:t>skládanie</a:t>
            </a:r>
            <a:r>
              <a:rPr lang="cs-CZ" sz="2000" dirty="0"/>
              <a:t> (1817</a:t>
            </a:r>
            <a:r>
              <a:rPr lang="cs-CZ" sz="2000" dirty="0" smtClean="0"/>
              <a:t>), </a:t>
            </a:r>
            <a:r>
              <a:rPr lang="cs-CZ" sz="2000" i="1" dirty="0" smtClean="0"/>
              <a:t>Uvedení</a:t>
            </a:r>
            <a:r>
              <a:rPr lang="cs-CZ" sz="2000" b="1" dirty="0" smtClean="0"/>
              <a:t> </a:t>
            </a:r>
            <a:r>
              <a:rPr lang="cs-CZ" sz="2000" dirty="0"/>
              <a:t>k 1. svazku antologie starší české </a:t>
            </a:r>
            <a:r>
              <a:rPr lang="cs-CZ" sz="2000" dirty="0" smtClean="0"/>
              <a:t>literatury, nejde </a:t>
            </a:r>
            <a:r>
              <a:rPr lang="cs-CZ" sz="2000" dirty="0"/>
              <a:t>o soustavný výklad, spíše o velmi stručné reflexe podstatných rozdílů mezi historickou a soudobou </a:t>
            </a:r>
            <a:r>
              <a:rPr lang="cs-CZ" sz="2000" dirty="0" smtClean="0"/>
              <a:t>češtinou.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Pavel </a:t>
            </a:r>
            <a:r>
              <a:rPr lang="cs-CZ" sz="2000" b="1" dirty="0"/>
              <a:t>Josef Šafařík</a:t>
            </a:r>
            <a:r>
              <a:rPr lang="cs-CZ" sz="2000" dirty="0"/>
              <a:t>:</a:t>
            </a:r>
            <a:r>
              <a:rPr lang="cs-CZ" sz="2000" b="1" dirty="0"/>
              <a:t> </a:t>
            </a:r>
            <a:r>
              <a:rPr lang="cs-CZ" sz="2000" i="1" dirty="0"/>
              <a:t>Počátkové staročeské mluvnice</a:t>
            </a:r>
            <a:r>
              <a:rPr lang="cs-CZ" sz="2000" dirty="0"/>
              <a:t> (1845</a:t>
            </a:r>
            <a:r>
              <a:rPr lang="cs-CZ" sz="2000" dirty="0" smtClean="0"/>
              <a:t>), výsledek </a:t>
            </a:r>
            <a:r>
              <a:rPr lang="cs-CZ" sz="2000" dirty="0"/>
              <a:t>ediční přípravy starších českých textů, neboť jde opět o úvod k prvnímu dílu </a:t>
            </a:r>
            <a:r>
              <a:rPr lang="cs-CZ" sz="2000" i="1" dirty="0"/>
              <a:t>Výboru staročeské literatury</a:t>
            </a:r>
            <a:r>
              <a:rPr lang="cs-CZ" sz="2000" dirty="0"/>
              <a:t>. </a:t>
            </a:r>
            <a:r>
              <a:rPr lang="cs-CZ" sz="2000" u="sng" dirty="0"/>
              <a:t>Lze považovat za první historickou mluvnici češtiny</a:t>
            </a:r>
            <a:r>
              <a:rPr lang="cs-CZ" sz="2000" dirty="0"/>
              <a:t>, neboť představuje první pokus o soustavnější výklad staré češtiny, především v hláskosloví a tvarosloví (doplněno poznámkami k syntaxi</a:t>
            </a:r>
            <a:r>
              <a:rPr lang="cs-CZ" sz="2000" dirty="0" smtClean="0"/>
              <a:t>), bylo </a:t>
            </a:r>
            <a:r>
              <a:rPr lang="cs-CZ" sz="2000" dirty="0"/>
              <a:t>přeloženo do němčiny a pod názvem </a:t>
            </a:r>
            <a:r>
              <a:rPr lang="cs-CZ" sz="2000" i="1" dirty="0"/>
              <a:t>Elemente der </a:t>
            </a:r>
            <a:r>
              <a:rPr lang="cs-CZ" sz="2000" i="1" dirty="0" err="1"/>
              <a:t>altböhmischen</a:t>
            </a:r>
            <a:r>
              <a:rPr lang="cs-CZ" sz="2000" i="1" dirty="0"/>
              <a:t> </a:t>
            </a:r>
            <a:r>
              <a:rPr lang="cs-CZ" sz="2000" i="1" dirty="0" err="1"/>
              <a:t>Grammatik</a:t>
            </a:r>
            <a:r>
              <a:rPr lang="cs-CZ" sz="2000" i="1" dirty="0"/>
              <a:t> </a:t>
            </a:r>
            <a:r>
              <a:rPr lang="cs-CZ" sz="2000" dirty="0"/>
              <a:t>vydáno v Lipsku 1847, 1867.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890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dirty="0" smtClean="0"/>
              <a:t>Historický vývoj </a:t>
            </a:r>
            <a:r>
              <a:rPr lang="cs-CZ" dirty="0" smtClean="0"/>
              <a:t>češtiny – před J. Gebauerem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075764"/>
            <a:ext cx="11591365" cy="475623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František </a:t>
            </a:r>
            <a:r>
              <a:rPr lang="cs-CZ" sz="2000" b="1" dirty="0"/>
              <a:t>Bolemír Květ</a:t>
            </a:r>
            <a:r>
              <a:rPr lang="cs-CZ" sz="2000" dirty="0"/>
              <a:t>:</a:t>
            </a:r>
            <a:r>
              <a:rPr lang="cs-CZ" sz="2000" i="1" dirty="0"/>
              <a:t> Staročeská mluvnice</a:t>
            </a:r>
            <a:r>
              <a:rPr lang="cs-CZ" sz="2000" dirty="0"/>
              <a:t> (1860</a:t>
            </a:r>
            <a:r>
              <a:rPr lang="cs-CZ" sz="2000" dirty="0" smtClean="0"/>
              <a:t>), založeno </a:t>
            </a:r>
            <a:r>
              <a:rPr lang="cs-CZ" sz="2000" dirty="0"/>
              <a:t>na Šafaříkových</a:t>
            </a:r>
            <a:r>
              <a:rPr lang="cs-CZ" sz="2000" b="1" dirty="0"/>
              <a:t> </a:t>
            </a:r>
            <a:r>
              <a:rPr lang="cs-CZ" sz="2000" i="1" dirty="0"/>
              <a:t>Počátcích</a:t>
            </a:r>
            <a:r>
              <a:rPr lang="cs-CZ" sz="2000" dirty="0"/>
              <a:t>.  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Josef </a:t>
            </a:r>
            <a:r>
              <a:rPr lang="cs-CZ" sz="2000" b="1" dirty="0" err="1"/>
              <a:t>Jireček</a:t>
            </a:r>
            <a:r>
              <a:rPr lang="cs-CZ" sz="2000" dirty="0"/>
              <a:t>: </a:t>
            </a:r>
            <a:r>
              <a:rPr lang="cs-CZ" sz="2000" i="1" dirty="0"/>
              <a:t>Nákres mluvnice staročeské</a:t>
            </a:r>
            <a:r>
              <a:rPr lang="cs-CZ" sz="2000" dirty="0"/>
              <a:t> (1870</a:t>
            </a:r>
            <a:r>
              <a:rPr lang="cs-CZ" sz="2000" dirty="0" smtClean="0"/>
              <a:t>), vychází </a:t>
            </a:r>
            <a:r>
              <a:rPr lang="cs-CZ" sz="2000" dirty="0"/>
              <a:t>ze Šafaříkových</a:t>
            </a:r>
            <a:r>
              <a:rPr lang="cs-CZ" sz="2000" b="1" dirty="0"/>
              <a:t> </a:t>
            </a:r>
            <a:r>
              <a:rPr lang="cs-CZ" sz="2000" i="1" dirty="0"/>
              <a:t>Počátků</a:t>
            </a:r>
            <a:r>
              <a:rPr lang="cs-CZ" sz="2000" dirty="0"/>
              <a:t>, ale rozšiřuje pramennou </a:t>
            </a:r>
            <a:r>
              <a:rPr lang="cs-CZ" sz="2000" dirty="0" smtClean="0"/>
              <a:t>základnu, poprvé </a:t>
            </a:r>
            <a:r>
              <a:rPr lang="cs-CZ" sz="2000" dirty="0"/>
              <a:t>pokus o stanovení jazykových kritérií pro dataci staročeských </a:t>
            </a:r>
            <a:r>
              <a:rPr lang="cs-CZ" sz="2000" dirty="0" smtClean="0"/>
              <a:t>památek, slovotvorné </a:t>
            </a:r>
            <a:r>
              <a:rPr lang="cs-CZ" sz="2000" dirty="0"/>
              <a:t>výklady </a:t>
            </a:r>
            <a:r>
              <a:rPr lang="cs-CZ" sz="2000" dirty="0" smtClean="0"/>
              <a:t>(</a:t>
            </a:r>
            <a:r>
              <a:rPr lang="cs-CZ" sz="2000" dirty="0"/>
              <a:t>substantiva, adjektiva a adverbia</a:t>
            </a:r>
            <a:r>
              <a:rPr lang="cs-CZ" sz="2000" dirty="0" smtClean="0"/>
              <a:t>), kromě </a:t>
            </a:r>
            <a:r>
              <a:rPr lang="cs-CZ" sz="2000" dirty="0"/>
              <a:t>apelativ sleduje také staročeská propria.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 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Václav Zikmund:</a:t>
            </a:r>
            <a:r>
              <a:rPr lang="cs-CZ" sz="2000" i="1" dirty="0"/>
              <a:t> Skladba jazyka českého</a:t>
            </a:r>
            <a:r>
              <a:rPr lang="cs-CZ" sz="2000" dirty="0"/>
              <a:t> (1863</a:t>
            </a:r>
            <a:r>
              <a:rPr lang="cs-CZ" sz="2000" dirty="0" smtClean="0"/>
              <a:t>), učební </a:t>
            </a:r>
            <a:r>
              <a:rPr lang="cs-CZ" sz="2000" dirty="0"/>
              <a:t>text pro </a:t>
            </a:r>
            <a:r>
              <a:rPr lang="cs-CZ" sz="2000" dirty="0" smtClean="0"/>
              <a:t>gymnázia, odráží </a:t>
            </a:r>
            <a:r>
              <a:rPr lang="cs-CZ" sz="2000" dirty="0"/>
              <a:t>dobovou mentalitu, která za důležité kritérium jazykové správnosti považuje starobylost, resp. za vzor jazykové správnosti chápe texty vysokého stylu konce 16. stol. Jde o první soustavný výklad syntaxe historické češtiny, přesněji češtiny humanistické. </a:t>
            </a:r>
          </a:p>
        </p:txBody>
      </p:sp>
    </p:spTree>
    <p:extLst>
      <p:ext uri="{BB962C8B-B14F-4D97-AF65-F5344CB8AC3E}">
        <p14:creationId xmlns:p14="http://schemas.microsoft.com/office/powerpoint/2010/main" val="20393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dirty="0"/>
              <a:t>Historický vývoj češtiny – před J. Gebauerem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775008"/>
            <a:ext cx="11591365" cy="475623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 smtClean="0"/>
              <a:t>Martin </a:t>
            </a:r>
            <a:r>
              <a:rPr lang="cs-CZ" sz="2000" b="1" dirty="0" err="1"/>
              <a:t>Hattala</a:t>
            </a:r>
            <a:r>
              <a:rPr lang="cs-CZ" sz="2000" b="1" dirty="0"/>
              <a:t>: </a:t>
            </a:r>
            <a:r>
              <a:rPr lang="cs-CZ" sz="2000" i="1" dirty="0" err="1"/>
              <a:t>Zvukosloví</a:t>
            </a:r>
            <a:r>
              <a:rPr lang="cs-CZ" sz="2000" i="1" dirty="0"/>
              <a:t> jazyka staro- i novo-českého a slovenského</a:t>
            </a:r>
            <a:r>
              <a:rPr lang="cs-CZ" sz="2000" dirty="0"/>
              <a:t> (1854), </a:t>
            </a:r>
            <a:r>
              <a:rPr lang="cs-CZ" sz="2000" i="1" dirty="0"/>
              <a:t>Počáteční </a:t>
            </a:r>
            <a:r>
              <a:rPr lang="cs-CZ" sz="2000" i="1" dirty="0" err="1"/>
              <a:t>skupeniny</a:t>
            </a:r>
            <a:r>
              <a:rPr lang="cs-CZ" sz="2000" i="1" dirty="0"/>
              <a:t> souhlásek československých</a:t>
            </a:r>
            <a:r>
              <a:rPr lang="cs-CZ" sz="2000" dirty="0"/>
              <a:t> (1870</a:t>
            </a:r>
            <a:r>
              <a:rPr lang="cs-CZ" sz="2000" dirty="0" smtClean="0"/>
              <a:t>), novátorské </a:t>
            </a:r>
            <a:r>
              <a:rPr lang="cs-CZ" sz="2000" dirty="0"/>
              <a:t>práce v oblasti historického hláskosloví – analýza konsonantické kombinatoriky s pomocí </a:t>
            </a:r>
            <a:r>
              <a:rPr lang="cs-CZ" sz="2000" dirty="0" err="1"/>
              <a:t>matematickostatistických</a:t>
            </a:r>
            <a:r>
              <a:rPr lang="cs-CZ" sz="2000" dirty="0"/>
              <a:t> metod.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Antonín Vašek </a:t>
            </a:r>
            <a:r>
              <a:rPr lang="cs-CZ" sz="2000" i="1" dirty="0"/>
              <a:t>Filologický důkaz, že Rukopis </a:t>
            </a:r>
            <a:r>
              <a:rPr lang="cs-CZ" sz="2000" i="1" dirty="0" err="1"/>
              <a:t>Kralodvorský</a:t>
            </a:r>
            <a:r>
              <a:rPr lang="cs-CZ" sz="2000" i="1" dirty="0"/>
              <a:t> a Zelenohorský, též zlomek evangelia sv. Jana jsou podvržená díla Václava Hanky</a:t>
            </a:r>
            <a:r>
              <a:rPr lang="cs-CZ" sz="2000" dirty="0"/>
              <a:t> (1879</a:t>
            </a:r>
            <a:r>
              <a:rPr lang="cs-CZ" sz="2000" dirty="0" smtClean="0"/>
              <a:t>). Důležitá </a:t>
            </a:r>
            <a:r>
              <a:rPr lang="cs-CZ" sz="2000" dirty="0"/>
              <a:t>práce, neboť se postavila kriticky k falzům, které tvořily pramennou základnu prací o jazykovém systému staré češtiny.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15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625975"/>
            <a:ext cx="11739283" cy="645459"/>
          </a:xfrm>
        </p:spPr>
        <p:txBody>
          <a:bodyPr/>
          <a:lstStyle/>
          <a:p>
            <a:r>
              <a:rPr lang="cs-CZ" dirty="0" smtClean="0"/>
              <a:t>Historický vývoj </a:t>
            </a:r>
            <a:r>
              <a:rPr lang="cs-CZ" dirty="0" smtClean="0"/>
              <a:t>češtiny – J. Gebauer </a:t>
            </a:r>
            <a:r>
              <a:rPr lang="cs-CZ" dirty="0" smtClean="0"/>
              <a:t>(dílo)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653988"/>
            <a:ext cx="11591365" cy="4124223"/>
          </a:xfrm>
        </p:spPr>
        <p:txBody>
          <a:bodyPr/>
          <a:lstStyle/>
          <a:p>
            <a:pPr marL="72000" indent="0">
              <a:buNone/>
            </a:pPr>
            <a:r>
              <a:rPr lang="cs-CZ" sz="1800" i="1" dirty="0" smtClean="0"/>
              <a:t>Příspěvek </a:t>
            </a:r>
            <a:r>
              <a:rPr lang="cs-CZ" sz="1800" i="1" dirty="0"/>
              <a:t>k historii českých samohlásek</a:t>
            </a:r>
            <a:r>
              <a:rPr lang="cs-CZ" sz="1800" dirty="0"/>
              <a:t> (1870</a:t>
            </a:r>
            <a:r>
              <a:rPr lang="cs-CZ" sz="1800" dirty="0" smtClean="0"/>
              <a:t>)</a:t>
            </a:r>
          </a:p>
          <a:p>
            <a:pPr marL="72000" indent="0">
              <a:buNone/>
            </a:pPr>
            <a:r>
              <a:rPr lang="cs-CZ" sz="1800" i="1" dirty="0" smtClean="0"/>
              <a:t>O </a:t>
            </a:r>
            <a:r>
              <a:rPr lang="cs-CZ" sz="1800" i="1" dirty="0"/>
              <a:t>příčinách proměn jazykových, zvláště slovanských</a:t>
            </a:r>
            <a:r>
              <a:rPr lang="cs-CZ" sz="1800" dirty="0"/>
              <a:t> (1874</a:t>
            </a:r>
            <a:r>
              <a:rPr lang="cs-CZ" sz="1800" dirty="0" smtClean="0"/>
              <a:t>)</a:t>
            </a:r>
          </a:p>
          <a:p>
            <a:pPr marL="72000" indent="0">
              <a:buNone/>
            </a:pPr>
            <a:r>
              <a:rPr lang="cs-CZ" sz="1800" i="1" dirty="0" smtClean="0"/>
              <a:t>O </a:t>
            </a:r>
            <a:r>
              <a:rPr lang="cs-CZ" sz="1800" i="1" dirty="0"/>
              <a:t>významu jotace v rukopisech staročeských</a:t>
            </a:r>
            <a:r>
              <a:rPr lang="cs-CZ" sz="1800" dirty="0"/>
              <a:t> (1878</a:t>
            </a:r>
            <a:r>
              <a:rPr lang="cs-CZ" sz="1800" dirty="0" smtClean="0"/>
              <a:t>)</a:t>
            </a:r>
          </a:p>
          <a:p>
            <a:pPr marL="72000" indent="0">
              <a:buNone/>
            </a:pPr>
            <a:r>
              <a:rPr lang="cs-CZ" sz="1800" i="1" dirty="0" smtClean="0"/>
              <a:t>Historická </a:t>
            </a:r>
            <a:r>
              <a:rPr lang="cs-CZ" sz="1800" i="1" dirty="0"/>
              <a:t>mluvnice jazyka českého. </a:t>
            </a:r>
            <a:endParaRPr lang="cs-CZ" sz="1800" i="1" dirty="0" smtClean="0"/>
          </a:p>
          <a:p>
            <a:pPr marL="712788" indent="0">
              <a:buNone/>
            </a:pPr>
            <a:r>
              <a:rPr lang="cs-CZ" sz="1800" i="1" dirty="0" smtClean="0"/>
              <a:t>1. díl </a:t>
            </a:r>
            <a:r>
              <a:rPr lang="cs-CZ" sz="1800" i="1" dirty="0"/>
              <a:t>Hláskosloví </a:t>
            </a:r>
            <a:r>
              <a:rPr lang="cs-CZ" sz="1800" dirty="0"/>
              <a:t>(1894), </a:t>
            </a:r>
            <a:endParaRPr lang="cs-CZ" sz="1800" dirty="0" smtClean="0"/>
          </a:p>
          <a:p>
            <a:pPr marL="712788" indent="0">
              <a:buNone/>
            </a:pPr>
            <a:r>
              <a:rPr lang="cs-CZ" sz="1800" i="1" dirty="0" smtClean="0"/>
              <a:t>3</a:t>
            </a:r>
            <a:r>
              <a:rPr lang="cs-CZ" sz="1800" i="1" dirty="0"/>
              <a:t>. díl Tvarosloví. 1. svazek. Skloňování</a:t>
            </a:r>
            <a:r>
              <a:rPr lang="cs-CZ" sz="1800" dirty="0"/>
              <a:t> (1896), </a:t>
            </a:r>
            <a:endParaRPr lang="cs-CZ" sz="1800" dirty="0" smtClean="0"/>
          </a:p>
          <a:p>
            <a:pPr marL="712788" indent="0">
              <a:buNone/>
            </a:pPr>
            <a:r>
              <a:rPr lang="cs-CZ" sz="1800" i="1" dirty="0"/>
              <a:t>3. díl Tvarosloví. </a:t>
            </a:r>
            <a:r>
              <a:rPr lang="cs-CZ" sz="1800" i="1" dirty="0" smtClean="0"/>
              <a:t>2</a:t>
            </a:r>
            <a:r>
              <a:rPr lang="cs-CZ" sz="1800" i="1" dirty="0"/>
              <a:t>. svazek Časování </a:t>
            </a:r>
            <a:r>
              <a:rPr lang="cs-CZ" sz="1800" dirty="0"/>
              <a:t>(1898), </a:t>
            </a:r>
            <a:endParaRPr lang="cs-CZ" sz="1800" dirty="0" smtClean="0"/>
          </a:p>
          <a:p>
            <a:pPr marL="712788" indent="0">
              <a:buNone/>
            </a:pPr>
            <a:r>
              <a:rPr lang="cs-CZ" sz="1800" dirty="0" smtClean="0"/>
              <a:t>4</a:t>
            </a:r>
            <a:r>
              <a:rPr lang="cs-CZ" sz="1800" dirty="0"/>
              <a:t>. díl </a:t>
            </a:r>
            <a:r>
              <a:rPr lang="cs-CZ" sz="1800" i="1" dirty="0"/>
              <a:t>Skladba</a:t>
            </a:r>
            <a:r>
              <a:rPr lang="cs-CZ" sz="1800" dirty="0"/>
              <a:t> (1929 – vydal Fr. Trávníček)</a:t>
            </a:r>
          </a:p>
          <a:p>
            <a:pPr marL="72000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5635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dirty="0"/>
              <a:t>Historický vývoj češtiny – J. Gebauer </a:t>
            </a:r>
            <a:r>
              <a:rPr lang="cs-CZ" dirty="0" smtClean="0"/>
              <a:t>(</a:t>
            </a:r>
            <a:r>
              <a:rPr lang="cs-CZ" dirty="0" smtClean="0"/>
              <a:t>metoda)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680882"/>
            <a:ext cx="11473200" cy="4151117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Představitel </a:t>
            </a:r>
            <a:r>
              <a:rPr lang="cs-CZ" sz="1800" dirty="0"/>
              <a:t>pozitivistické generace. Stoupenec historicko-srovnávací metody, který kriticky přijímal metodologické impulsy mladogramatického směru. </a:t>
            </a: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Přijal </a:t>
            </a:r>
            <a:r>
              <a:rPr lang="cs-CZ" sz="1800" dirty="0"/>
              <a:t>koncepci </a:t>
            </a:r>
            <a:r>
              <a:rPr lang="cs-CZ" sz="1800" i="1" dirty="0"/>
              <a:t>hláskové zákona</a:t>
            </a:r>
            <a:r>
              <a:rPr lang="cs-CZ" sz="1800" dirty="0"/>
              <a:t> a </a:t>
            </a:r>
            <a:r>
              <a:rPr lang="cs-CZ" sz="1800" i="1" dirty="0"/>
              <a:t>morfologické analogie</a:t>
            </a:r>
            <a:r>
              <a:rPr lang="cs-CZ" sz="1800" dirty="0"/>
              <a:t>. </a:t>
            </a: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Byl </a:t>
            </a:r>
            <a:r>
              <a:rPr lang="cs-CZ" sz="1800" dirty="0"/>
              <a:t>však schopen jít nad mantinely této metodologie a uvědomoval si např. důležitost jazykového kontaktu jako hybné síly jazykového vývoje nebo diferenciačních procesů teritoriálních.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Jeho </a:t>
            </a:r>
            <a:r>
              <a:rPr lang="cs-CZ" sz="1800" dirty="0"/>
              <a:t>přístup zahrnoval:</a:t>
            </a:r>
          </a:p>
          <a:p>
            <a:pPr lvl="0">
              <a:lnSpc>
                <a:spcPct val="100000"/>
              </a:lnSpc>
            </a:pPr>
            <a:r>
              <a:rPr lang="cs-CZ" sz="1800" dirty="0"/>
              <a:t>kritickou práci s prameny, což ho nakonec dovedlo k odmítnutí rukopisů coby novodobých falz,</a:t>
            </a:r>
          </a:p>
          <a:p>
            <a:pPr lvl="0">
              <a:lnSpc>
                <a:spcPct val="100000"/>
              </a:lnSpc>
            </a:pPr>
            <a:r>
              <a:rPr lang="cs-CZ" sz="1800" dirty="0"/>
              <a:t>výklad jazyka nejstarších textů, tzn. období staročeského,</a:t>
            </a:r>
          </a:p>
          <a:p>
            <a:pPr lvl="0">
              <a:lnSpc>
                <a:spcPct val="100000"/>
              </a:lnSpc>
            </a:pPr>
            <a:r>
              <a:rPr lang="cs-CZ" sz="1800" dirty="0"/>
              <a:t>výklad hláskového, morfologického a syntaktického plánu (na plánovaný výklad slovotvorby nedošlo),</a:t>
            </a:r>
          </a:p>
          <a:p>
            <a:pPr lvl="0">
              <a:lnSpc>
                <a:spcPct val="100000"/>
              </a:lnSpc>
            </a:pPr>
            <a:r>
              <a:rPr lang="cs-CZ" sz="1800" dirty="0"/>
              <a:t>soustavný popis staročeské slovní zásoby,</a:t>
            </a:r>
          </a:p>
          <a:p>
            <a:pPr lvl="0">
              <a:lnSpc>
                <a:spcPct val="100000"/>
              </a:lnSpc>
            </a:pPr>
            <a:r>
              <a:rPr lang="cs-CZ" sz="1800" dirty="0"/>
              <a:t>výchovu nové vědecké generace.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15492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336176"/>
            <a:ext cx="11059200" cy="431990"/>
          </a:xfrm>
        </p:spPr>
        <p:txBody>
          <a:bodyPr/>
          <a:lstStyle/>
          <a:p>
            <a:r>
              <a:rPr lang="cs-CZ" dirty="0"/>
              <a:t>CJDSM001 Stará čeština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062318"/>
            <a:ext cx="11777999" cy="4666129"/>
          </a:xfrm>
        </p:spPr>
        <p:txBody>
          <a:bodyPr/>
          <a:lstStyle/>
          <a:p>
            <a:pPr marL="72000" indent="0">
              <a:lnSpc>
                <a:spcPct val="120000"/>
              </a:lnSpc>
              <a:buNone/>
            </a:pPr>
            <a:r>
              <a:rPr lang="cs-CZ" sz="2000" dirty="0" smtClean="0"/>
              <a:t>Cíle</a:t>
            </a:r>
          </a:p>
          <a:p>
            <a:pPr marL="72000" indent="0">
              <a:lnSpc>
                <a:spcPct val="120000"/>
              </a:lnSpc>
              <a:buNone/>
            </a:pPr>
            <a:r>
              <a:rPr lang="cs-CZ" sz="2000" dirty="0"/>
              <a:t>Cílem předmětu je uvést posluchače historicky zaměřených filologických doktorských programů do problematiky studia staré češtiny. Všímá si dějin a vývoje oboru (</a:t>
            </a:r>
            <a:r>
              <a:rPr lang="cs-CZ" sz="2000" dirty="0" err="1"/>
              <a:t>paleobohemistiky</a:t>
            </a:r>
            <a:r>
              <a:rPr lang="cs-CZ" sz="2000" dirty="0"/>
              <a:t>), soustřeďuje se na charakteristické rysy staré češtiny, prezentuje klíčové prameny, identifikuje zásadní informační zdroje, zabývá se charakteristickými jazykovými fenomény, které se nacházejí na rozhraní vývoje jazykového systému a vývoje jazykového společenství</a:t>
            </a:r>
            <a:r>
              <a:rPr lang="cs-CZ" sz="2000" dirty="0" smtClean="0"/>
              <a:t>.</a:t>
            </a:r>
          </a:p>
          <a:p>
            <a:pPr marL="72000" indent="0">
              <a:lnSpc>
                <a:spcPct val="120000"/>
              </a:lnSpc>
              <a:buNone/>
            </a:pPr>
            <a:endParaRPr lang="cs-CZ" sz="2000" dirty="0" smtClean="0"/>
          </a:p>
          <a:p>
            <a:pPr marL="72000" indent="0">
              <a:lnSpc>
                <a:spcPct val="120000"/>
              </a:lnSpc>
              <a:buNone/>
            </a:pPr>
            <a:r>
              <a:rPr lang="cs-CZ" sz="2000" dirty="0" smtClean="0"/>
              <a:t>Výstupy </a:t>
            </a:r>
            <a:r>
              <a:rPr lang="cs-CZ" sz="2000" dirty="0"/>
              <a:t>z </a:t>
            </a:r>
            <a:r>
              <a:rPr lang="cs-CZ" sz="2000" dirty="0" smtClean="0"/>
              <a:t>učení </a:t>
            </a:r>
          </a:p>
          <a:p>
            <a:pPr marL="72000" indent="0">
              <a:lnSpc>
                <a:spcPct val="120000"/>
              </a:lnSpc>
              <a:buNone/>
            </a:pPr>
            <a:r>
              <a:rPr lang="cs-CZ" sz="2000" dirty="0"/>
              <a:t>Student bude po absolvování předmětu schopen:</a:t>
            </a:r>
          </a:p>
          <a:p>
            <a:pPr marL="538163" indent="-179388">
              <a:lnSpc>
                <a:spcPct val="120000"/>
              </a:lnSpc>
            </a:pPr>
            <a:r>
              <a:rPr lang="cs-CZ" sz="2000" dirty="0" smtClean="0"/>
              <a:t>vyložit </a:t>
            </a:r>
            <a:r>
              <a:rPr lang="cs-CZ" sz="2000" dirty="0"/>
              <a:t>vývoj </a:t>
            </a:r>
            <a:r>
              <a:rPr lang="cs-CZ" sz="2000" dirty="0" err="1"/>
              <a:t>paleobohemistiky</a:t>
            </a:r>
            <a:r>
              <a:rPr lang="cs-CZ" sz="2000" dirty="0"/>
              <a:t>,</a:t>
            </a:r>
          </a:p>
          <a:p>
            <a:pPr marL="538163" indent="-179388">
              <a:lnSpc>
                <a:spcPct val="120000"/>
              </a:lnSpc>
            </a:pPr>
            <a:r>
              <a:rPr lang="cs-CZ" sz="2000" dirty="0" smtClean="0"/>
              <a:t>identifikovat </a:t>
            </a:r>
            <a:r>
              <a:rPr lang="cs-CZ" sz="2000" dirty="0"/>
              <a:t>a shrnout charakteristické rysy staré češtiny,</a:t>
            </a:r>
          </a:p>
          <a:p>
            <a:pPr marL="538163" indent="-179388">
              <a:lnSpc>
                <a:spcPct val="120000"/>
              </a:lnSpc>
            </a:pPr>
            <a:r>
              <a:rPr lang="cs-CZ" sz="2000" dirty="0" smtClean="0"/>
              <a:t>určit </a:t>
            </a:r>
            <a:r>
              <a:rPr lang="cs-CZ" sz="2000" dirty="0"/>
              <a:t>a popsat klíčové </a:t>
            </a:r>
            <a:r>
              <a:rPr lang="cs-CZ" sz="2000" dirty="0" err="1"/>
              <a:t>paleobohemistické</a:t>
            </a:r>
            <a:r>
              <a:rPr lang="cs-CZ" sz="2000" dirty="0"/>
              <a:t> prameny,</a:t>
            </a:r>
          </a:p>
          <a:p>
            <a:pPr marL="538163" indent="-179388">
              <a:lnSpc>
                <a:spcPct val="120000"/>
              </a:lnSpc>
            </a:pPr>
            <a:r>
              <a:rPr lang="cs-CZ" sz="2000" dirty="0" smtClean="0"/>
              <a:t>pracovat </a:t>
            </a:r>
            <a:r>
              <a:rPr lang="cs-CZ" sz="2000" dirty="0"/>
              <a:t>se zásadními </a:t>
            </a:r>
            <a:r>
              <a:rPr lang="cs-CZ" sz="2000" dirty="0" err="1"/>
              <a:t>paleobohemistickými</a:t>
            </a:r>
            <a:r>
              <a:rPr lang="cs-CZ" sz="2000" dirty="0"/>
              <a:t> informačními zdroji,</a:t>
            </a:r>
          </a:p>
          <a:p>
            <a:pPr marL="538163" indent="-179388">
              <a:lnSpc>
                <a:spcPct val="120000"/>
              </a:lnSpc>
            </a:pPr>
            <a:r>
              <a:rPr lang="cs-CZ" sz="2000" dirty="0" smtClean="0"/>
              <a:t>vyložit </a:t>
            </a:r>
            <a:r>
              <a:rPr lang="cs-CZ" sz="2000" dirty="0"/>
              <a:t>charakteristické jazykové fenomény staré češtiny.</a:t>
            </a:r>
          </a:p>
        </p:txBody>
      </p:sp>
    </p:spTree>
    <p:extLst>
      <p:ext uri="{BB962C8B-B14F-4D97-AF65-F5344CB8AC3E}">
        <p14:creationId xmlns:p14="http://schemas.microsoft.com/office/powerpoint/2010/main" val="271515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430305"/>
            <a:ext cx="11739283" cy="645459"/>
          </a:xfrm>
        </p:spPr>
        <p:txBody>
          <a:bodyPr/>
          <a:lstStyle/>
          <a:p>
            <a:r>
              <a:rPr lang="cs-CZ" dirty="0"/>
              <a:t>Historický vývoj češtiny – J. Gebauer </a:t>
            </a:r>
            <a:r>
              <a:rPr lang="cs-CZ" dirty="0" smtClean="0"/>
              <a:t>(</a:t>
            </a:r>
            <a:r>
              <a:rPr lang="cs-CZ" dirty="0" smtClean="0"/>
              <a:t>recepce)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869141"/>
            <a:ext cx="11591365" cy="396285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dirty="0" smtClean="0"/>
              <a:t>Každá následující generace vycházela z Gebauerova díla jako spolehlivé základny popisu staré češtiny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 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V 50. a 60. letech 20. století byly jeho práce znova vydány a doplněny komentářem: </a:t>
            </a:r>
            <a:endParaRPr lang="cs-CZ" sz="18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1800" i="1" dirty="0"/>
          </a:p>
          <a:p>
            <a:pPr>
              <a:lnSpc>
                <a:spcPct val="100000"/>
              </a:lnSpc>
            </a:pPr>
            <a:r>
              <a:rPr lang="cs-CZ" sz="1800" i="1" dirty="0" smtClean="0"/>
              <a:t>Časování</a:t>
            </a:r>
            <a:r>
              <a:rPr lang="cs-CZ" sz="1800" dirty="0" smtClean="0"/>
              <a:t> </a:t>
            </a:r>
            <a:r>
              <a:rPr lang="cs-CZ" sz="1800" dirty="0"/>
              <a:t>(1958) a </a:t>
            </a:r>
            <a:r>
              <a:rPr lang="cs-CZ" sz="1800" i="1" dirty="0"/>
              <a:t>Skloňování</a:t>
            </a:r>
            <a:r>
              <a:rPr lang="cs-CZ" sz="1800" dirty="0"/>
              <a:t> (1960) se stručnými komentáři vydavatele Fr. Ryšánka, </a:t>
            </a:r>
            <a:endParaRPr lang="cs-CZ" sz="1800" dirty="0" smtClean="0"/>
          </a:p>
          <a:p>
            <a:pPr>
              <a:lnSpc>
                <a:spcPct val="100000"/>
              </a:lnSpc>
            </a:pPr>
            <a:endParaRPr lang="cs-CZ" sz="1800" dirty="0" smtClean="0"/>
          </a:p>
          <a:p>
            <a:pPr>
              <a:lnSpc>
                <a:spcPct val="100000"/>
              </a:lnSpc>
            </a:pPr>
            <a:r>
              <a:rPr lang="cs-CZ" sz="1800" i="1" dirty="0" smtClean="0"/>
              <a:t>Hláskosloví </a:t>
            </a:r>
            <a:r>
              <a:rPr lang="cs-CZ" sz="1800" dirty="0"/>
              <a:t>(1963) pak rozsáhlou studií M. Komárka, kde byl podán doplňující výklad vývoje fonologického systému češtiny, který sumarizoval výsledky české jazykovědné </a:t>
            </a:r>
            <a:r>
              <a:rPr lang="cs-CZ" sz="1800" dirty="0" err="1"/>
              <a:t>paleobohemistiky</a:t>
            </a:r>
            <a:r>
              <a:rPr lang="cs-CZ" sz="1800" dirty="0"/>
              <a:t> od prvního vydání do roku 1963.</a:t>
            </a:r>
          </a:p>
        </p:txBody>
      </p:sp>
    </p:spTree>
    <p:extLst>
      <p:ext uri="{BB962C8B-B14F-4D97-AF65-F5344CB8AC3E}">
        <p14:creationId xmlns:p14="http://schemas.microsoft.com/office/powerpoint/2010/main" val="333190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551328"/>
            <a:ext cx="11739283" cy="645459"/>
          </a:xfrm>
        </p:spPr>
        <p:txBody>
          <a:bodyPr/>
          <a:lstStyle/>
          <a:p>
            <a:r>
              <a:rPr lang="cs-CZ" dirty="0" smtClean="0"/>
              <a:t>Gebauerovy žáci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640538"/>
            <a:ext cx="11591365" cy="486381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b="1" dirty="0"/>
              <a:t>Emil </a:t>
            </a:r>
            <a:r>
              <a:rPr lang="cs-CZ" sz="1800" b="1" dirty="0" smtClean="0"/>
              <a:t>Smetánka</a:t>
            </a:r>
            <a:r>
              <a:rPr lang="cs-CZ" sz="1800" dirty="0"/>
              <a:t> </a:t>
            </a:r>
            <a:r>
              <a:rPr lang="cs-CZ" sz="1800" dirty="0" smtClean="0"/>
              <a:t>– přední </a:t>
            </a:r>
            <a:r>
              <a:rPr lang="cs-CZ" sz="1800" dirty="0"/>
              <a:t>editor staročeských </a:t>
            </a:r>
            <a:r>
              <a:rPr lang="cs-CZ" sz="1800" dirty="0" smtClean="0"/>
              <a:t>textů, i </a:t>
            </a:r>
            <a:r>
              <a:rPr lang="cs-CZ" sz="1800" dirty="0"/>
              <a:t>když se spíše věnoval dějinám české literatury, byl autorem dílčích studií, např.  </a:t>
            </a:r>
            <a:r>
              <a:rPr lang="cs-CZ" sz="1800" i="1" dirty="0"/>
              <a:t>Adjektivní adverbia na -o a -ě v staročeštině </a:t>
            </a:r>
            <a:r>
              <a:rPr lang="cs-CZ" sz="1800" dirty="0"/>
              <a:t>(1895) nebo </a:t>
            </a:r>
            <a:r>
              <a:rPr lang="cs-CZ" sz="1800" i="1" dirty="0"/>
              <a:t>Dobrovský a stará čeština</a:t>
            </a:r>
            <a:r>
              <a:rPr lang="cs-CZ" sz="1800" dirty="0"/>
              <a:t> (1929).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dirty="0"/>
              <a:t> 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dirty="0"/>
              <a:t>František Ryšánek </a:t>
            </a:r>
            <a:r>
              <a:rPr lang="cs-CZ" sz="1800" dirty="0" smtClean="0"/>
              <a:t>–</a:t>
            </a:r>
            <a:r>
              <a:rPr lang="cs-CZ" sz="1800" b="1" dirty="0" smtClean="0"/>
              <a:t> </a:t>
            </a:r>
            <a:r>
              <a:rPr lang="cs-CZ" sz="1800" dirty="0" smtClean="0"/>
              <a:t>věnoval se především </a:t>
            </a:r>
            <a:r>
              <a:rPr lang="cs-CZ" sz="1800" dirty="0"/>
              <a:t>studiu a vydávání konkrétních textů. Zaměřoval se na dílčí, často velmi komplikované jevy.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1800" b="1" dirty="0" smtClean="0"/>
              <a:t>Václav </a:t>
            </a:r>
            <a:r>
              <a:rPr lang="cs-CZ" sz="1800" b="1" dirty="0" err="1" smtClean="0"/>
              <a:t>Flajšhans</a:t>
            </a:r>
            <a:r>
              <a:rPr lang="cs-CZ" sz="1800" dirty="0" smtClean="0"/>
              <a:t> – opět vydavatel stč. textů, </a:t>
            </a:r>
            <a:r>
              <a:rPr lang="cs-CZ" sz="1800" dirty="0" err="1" smtClean="0"/>
              <a:t>všnoval</a:t>
            </a:r>
            <a:r>
              <a:rPr lang="cs-CZ" sz="1800" dirty="0" smtClean="0"/>
              <a:t> se dílčím jazykovým fenoménům,</a:t>
            </a:r>
            <a:r>
              <a:rPr lang="cs-CZ" sz="1800" b="1" dirty="0" smtClean="0"/>
              <a:t> </a:t>
            </a:r>
            <a:r>
              <a:rPr lang="cs-CZ" sz="1800" i="1" dirty="0"/>
              <a:t>Staročeské sklonění substantiv kmene -u</a:t>
            </a:r>
            <a:r>
              <a:rPr lang="cs-CZ" sz="1800" dirty="0"/>
              <a:t> (1890</a:t>
            </a:r>
            <a:r>
              <a:rPr lang="cs-CZ" sz="1800" dirty="0" smtClean="0"/>
              <a:t>). </a:t>
            </a: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endParaRPr lang="cs-CZ" sz="18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dirty="0" smtClean="0"/>
              <a:t>Antonín </a:t>
            </a:r>
            <a:r>
              <a:rPr lang="cs-CZ" sz="1800" b="1" dirty="0"/>
              <a:t>Havlík</a:t>
            </a:r>
            <a:r>
              <a:rPr lang="cs-CZ" sz="1800" dirty="0"/>
              <a:t>: </a:t>
            </a:r>
            <a:r>
              <a:rPr lang="cs-CZ" sz="1800" i="1" dirty="0"/>
              <a:t>K otázce jerové v staré češtině</a:t>
            </a:r>
            <a:r>
              <a:rPr lang="cs-CZ" sz="1800" dirty="0"/>
              <a:t> (1889) – nenápadný článek s mohutným dopadem na celou slavistiku</a:t>
            </a:r>
            <a:r>
              <a:rPr lang="cs-CZ" sz="1800" dirty="0" smtClean="0"/>
              <a:t>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dirty="0"/>
              <a:t>František Václav </a:t>
            </a:r>
            <a:r>
              <a:rPr lang="cs-CZ" sz="1800" b="1" dirty="0" err="1" smtClean="0"/>
              <a:t>Autrata</a:t>
            </a:r>
            <a:r>
              <a:rPr lang="cs-CZ" sz="1800" dirty="0" smtClean="0"/>
              <a:t> – </a:t>
            </a:r>
            <a:r>
              <a:rPr lang="cs-CZ" sz="1800" i="1" dirty="0" smtClean="0"/>
              <a:t>Uvedení </a:t>
            </a:r>
            <a:r>
              <a:rPr lang="cs-CZ" sz="1800" i="1" dirty="0"/>
              <a:t>do mluvnice staročeské </a:t>
            </a:r>
            <a:r>
              <a:rPr lang="cs-CZ" sz="1800" dirty="0"/>
              <a:t>(1902</a:t>
            </a:r>
            <a:r>
              <a:rPr lang="cs-CZ" sz="1800" dirty="0" smtClean="0"/>
              <a:t>), zaměřeno </a:t>
            </a:r>
            <a:r>
              <a:rPr lang="cs-CZ" sz="1800" dirty="0"/>
              <a:t>především na morfologii.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4558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5" y="551328"/>
            <a:ext cx="11739283" cy="645459"/>
          </a:xfrm>
        </p:spPr>
        <p:txBody>
          <a:bodyPr/>
          <a:lstStyle/>
          <a:p>
            <a:r>
              <a:rPr lang="cs-CZ" dirty="0"/>
              <a:t>Josef </a:t>
            </a:r>
            <a:r>
              <a:rPr lang="cs-CZ" dirty="0" smtClean="0"/>
              <a:t>Zubatý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51328" y="1815352"/>
            <a:ext cx="10945907" cy="373828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 smtClean="0"/>
              <a:t>Studie </a:t>
            </a:r>
            <a:r>
              <a:rPr lang="cs-CZ" sz="2000" i="1" dirty="0"/>
              <a:t>a články I </a:t>
            </a:r>
            <a:r>
              <a:rPr lang="cs-CZ" sz="2000" dirty="0"/>
              <a:t>(1945, 1949); </a:t>
            </a:r>
            <a:r>
              <a:rPr lang="cs-CZ" sz="2000" i="1" dirty="0"/>
              <a:t>II</a:t>
            </a:r>
            <a:r>
              <a:rPr lang="cs-CZ" sz="2000" dirty="0"/>
              <a:t> (1954</a:t>
            </a:r>
            <a:r>
              <a:rPr lang="cs-CZ" sz="2000" dirty="0" smtClean="0"/>
              <a:t>),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indoevropeista </a:t>
            </a:r>
            <a:r>
              <a:rPr lang="cs-CZ" sz="2000" dirty="0"/>
              <a:t>a </a:t>
            </a:r>
            <a:r>
              <a:rPr lang="cs-CZ" sz="2000" dirty="0" err="1"/>
              <a:t>baltista</a:t>
            </a:r>
            <a:r>
              <a:rPr lang="cs-CZ" sz="2000" dirty="0"/>
              <a:t>, </a:t>
            </a:r>
            <a:endParaRPr lang="cs-CZ" sz="2000" dirty="0" smtClean="0"/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představitelem </a:t>
            </a:r>
            <a:r>
              <a:rPr lang="cs-CZ" sz="2000" dirty="0"/>
              <a:t>historickosrovnávací </a:t>
            </a:r>
            <a:r>
              <a:rPr lang="cs-CZ" sz="2000" dirty="0" smtClean="0"/>
              <a:t>jazykovědy,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k</a:t>
            </a:r>
            <a:r>
              <a:rPr lang="cs-CZ" sz="2000" dirty="0"/>
              <a:t> historické bohemistice se propracoval až v pozdějších fázích své </a:t>
            </a:r>
            <a:r>
              <a:rPr lang="cs-CZ" sz="2000" dirty="0" smtClean="0"/>
              <a:t>činnosti, 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i </a:t>
            </a:r>
            <a:r>
              <a:rPr lang="cs-CZ" sz="2000" dirty="0"/>
              <a:t>když nenapsal syntetické dílo, jeho dílčí články přinesly řadu zajímavých interpretací nepravidelných staročeských gramatických fenoménů.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328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9623" y="551328"/>
            <a:ext cx="11739283" cy="645459"/>
          </a:xfrm>
        </p:spPr>
        <p:txBody>
          <a:bodyPr/>
          <a:lstStyle/>
          <a:p>
            <a:r>
              <a:rPr lang="cs-CZ" dirty="0"/>
              <a:t>Oldřich Hujer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707776"/>
            <a:ext cx="11473200" cy="42183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 smtClean="0"/>
              <a:t>Úvod </a:t>
            </a:r>
            <a:r>
              <a:rPr lang="cs-CZ" sz="2000" i="1" dirty="0"/>
              <a:t>do dějin českého jazyka </a:t>
            </a:r>
            <a:r>
              <a:rPr lang="cs-CZ" sz="2000" dirty="0"/>
              <a:t>(1. vydání, 1914, 2. vydání 1924), </a:t>
            </a:r>
            <a:r>
              <a:rPr lang="cs-CZ" sz="2000" i="1" dirty="0"/>
              <a:t>Vývoj jazyka československého</a:t>
            </a:r>
            <a:r>
              <a:rPr lang="cs-CZ" sz="2000" b="1" dirty="0"/>
              <a:t> </a:t>
            </a:r>
            <a:r>
              <a:rPr lang="cs-CZ" sz="2000" dirty="0"/>
              <a:t>(1934, v 3. díle </a:t>
            </a:r>
            <a:r>
              <a:rPr lang="cs-CZ" sz="2000" i="1" dirty="0"/>
              <a:t>Československé vlastivědy</a:t>
            </a:r>
            <a:r>
              <a:rPr lang="cs-CZ" sz="2000" dirty="0"/>
              <a:t>), </a:t>
            </a:r>
            <a:r>
              <a:rPr lang="cs-CZ" sz="2000" i="1" dirty="0"/>
              <a:t>Příspěvky k historii a dialektologii českého jazyka </a:t>
            </a:r>
            <a:r>
              <a:rPr lang="cs-CZ" sz="2000" dirty="0"/>
              <a:t>(1961)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Žák </a:t>
            </a:r>
            <a:r>
              <a:rPr lang="cs-CZ" sz="2000" dirty="0"/>
              <a:t>J. Gebauera a J. Zubatého. Na rozdíl od svých učitelů byl věrným stoupencem mladogramatické lingvistiky</a:t>
            </a:r>
            <a:r>
              <a:rPr lang="cs-CZ" sz="2000" dirty="0" smtClean="0"/>
              <a:t>.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Vývoj </a:t>
            </a:r>
            <a:r>
              <a:rPr lang="cs-CZ" sz="2000" dirty="0"/>
              <a:t>češtiny zasazoval do kontextu předchozího vývoje praslovanského. </a:t>
            </a:r>
            <a:r>
              <a:rPr lang="cs-CZ" sz="2000" i="1" dirty="0"/>
              <a:t>Vývoj jazyka… </a:t>
            </a:r>
            <a:r>
              <a:rPr lang="cs-CZ" sz="2000" dirty="0"/>
              <a:t>je pak syntetickým výkladem fonetického  a morfologického vývoje češtiny. </a:t>
            </a:r>
          </a:p>
        </p:txBody>
      </p:sp>
    </p:spTree>
    <p:extLst>
      <p:ext uri="{BB962C8B-B14F-4D97-AF65-F5344CB8AC3E}">
        <p14:creationId xmlns:p14="http://schemas.microsoft.com/office/powerpoint/2010/main" val="6253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/>
              <a:t>František </a:t>
            </a:r>
            <a:r>
              <a:rPr lang="cs-CZ" dirty="0" smtClean="0"/>
              <a:t>Trávníček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5835" y="1398494"/>
            <a:ext cx="11591365" cy="443350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i="1" dirty="0" smtClean="0"/>
              <a:t>K </a:t>
            </a:r>
            <a:r>
              <a:rPr lang="cs-CZ" sz="2000" i="1" dirty="0"/>
              <a:t>střídnicím za </a:t>
            </a:r>
            <a:r>
              <a:rPr lang="cs-CZ" sz="2000" i="1" dirty="0" err="1"/>
              <a:t>psl</a:t>
            </a:r>
            <a:r>
              <a:rPr lang="cs-CZ" sz="2000" i="1" dirty="0"/>
              <a:t>.</a:t>
            </a:r>
            <a:r>
              <a:rPr lang="cs-CZ" sz="2000" dirty="0"/>
              <a:t> ę </a:t>
            </a:r>
            <a:r>
              <a:rPr lang="cs-CZ" sz="2000" i="1" dirty="0"/>
              <a:t>v českém jazyce </a:t>
            </a:r>
            <a:r>
              <a:rPr lang="cs-CZ" sz="2000" dirty="0"/>
              <a:t>(1923a),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i="1" dirty="0" smtClean="0"/>
              <a:t>Příspěvky </a:t>
            </a:r>
            <a:r>
              <a:rPr lang="cs-CZ" sz="2000" i="1" dirty="0"/>
              <a:t>k českému hláskosloví</a:t>
            </a:r>
            <a:r>
              <a:rPr lang="cs-CZ" sz="2000" dirty="0"/>
              <a:t> (1926),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i="1" dirty="0" smtClean="0"/>
              <a:t>Studie </a:t>
            </a:r>
            <a:r>
              <a:rPr lang="cs-CZ" sz="2000" i="1" dirty="0"/>
              <a:t>o českém vidu slovesném</a:t>
            </a:r>
            <a:r>
              <a:rPr lang="cs-CZ" sz="2000" b="1" dirty="0"/>
              <a:t> </a:t>
            </a:r>
            <a:r>
              <a:rPr lang="cs-CZ" sz="2000" dirty="0"/>
              <a:t>(1923b), </a:t>
            </a:r>
            <a:r>
              <a:rPr lang="cs-CZ" sz="2000" i="1" dirty="0"/>
              <a:t>Neslovesné věty v češtině </a:t>
            </a:r>
            <a:r>
              <a:rPr lang="cs-CZ" sz="2000" dirty="0"/>
              <a:t>(I, 1930, II, 1931),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i="1" dirty="0" smtClean="0"/>
              <a:t>Historická </a:t>
            </a:r>
            <a:r>
              <a:rPr lang="cs-CZ" sz="2000" i="1" dirty="0"/>
              <a:t>mluvnice československá</a:t>
            </a:r>
            <a:r>
              <a:rPr lang="cs-CZ" sz="2000" dirty="0"/>
              <a:t> (1935),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i="1" dirty="0" smtClean="0"/>
              <a:t>Historická </a:t>
            </a:r>
            <a:r>
              <a:rPr lang="cs-CZ" sz="2000" i="1" dirty="0"/>
              <a:t>mluvnice češtiny 3. Skladba </a:t>
            </a:r>
            <a:r>
              <a:rPr lang="cs-CZ" sz="2000" dirty="0"/>
              <a:t>(1956)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Gebauerův </a:t>
            </a:r>
            <a:r>
              <a:rPr lang="cs-CZ" sz="2000" dirty="0"/>
              <a:t>a Zubatého žák, který rozvinul a obohatil jeho dílo.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Metodologický </a:t>
            </a:r>
            <a:r>
              <a:rPr lang="cs-CZ" sz="2000" dirty="0" err="1"/>
              <a:t>intuitivista</a:t>
            </a:r>
            <a:r>
              <a:rPr lang="cs-CZ" sz="2000" dirty="0"/>
              <a:t>, který induktivním způsobem na základě studia historického a nářečního materiálu dospěl k řadě inovativních pozorování.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Věnoval </a:t>
            </a:r>
            <a:r>
              <a:rPr lang="cs-CZ" sz="2000" dirty="0"/>
              <a:t>se hláskosloví, morfologii i syntaxi.</a:t>
            </a:r>
          </a:p>
        </p:txBody>
      </p:sp>
    </p:spTree>
    <p:extLst>
      <p:ext uri="{BB962C8B-B14F-4D97-AF65-F5344CB8AC3E}">
        <p14:creationId xmlns:p14="http://schemas.microsoft.com/office/powerpoint/2010/main" val="22605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i="1" dirty="0" smtClean="0"/>
              <a:t>Historická mluvnice česká </a:t>
            </a:r>
            <a:r>
              <a:rPr lang="cs-CZ" dirty="0" smtClean="0"/>
              <a:t>– 50. léta 20. stol.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76518" y="1277470"/>
            <a:ext cx="11591364" cy="439316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b="1" dirty="0"/>
              <a:t>Miroslav Komárek:</a:t>
            </a:r>
            <a:r>
              <a:rPr lang="cs-CZ" sz="1800" i="1" dirty="0"/>
              <a:t> Historická mluvnice česká I. Hláskosloví </a:t>
            </a:r>
            <a:r>
              <a:rPr lang="cs-CZ" sz="1800" dirty="0"/>
              <a:t>(1. vyd. 1958, 2. upravené a doplněné vyd. 1962)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První pokus o soustavné uplatnění pražského funkčního strukturalismu na vývoj českého fonologického systému.</a:t>
            </a:r>
          </a:p>
          <a:p>
            <a:pPr>
              <a:lnSpc>
                <a:spcPct val="100000"/>
              </a:lnSpc>
            </a:pPr>
            <a:endParaRPr lang="cs-CZ" sz="18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dirty="0" smtClean="0"/>
              <a:t>Václav </a:t>
            </a:r>
            <a:r>
              <a:rPr lang="cs-CZ" sz="1800" b="1" dirty="0"/>
              <a:t>Vážný</a:t>
            </a:r>
            <a:r>
              <a:rPr lang="cs-CZ" sz="1800" dirty="0"/>
              <a:t>: </a:t>
            </a:r>
            <a:r>
              <a:rPr lang="cs-CZ" sz="1800" i="1" dirty="0"/>
              <a:t>Historická mluvnice česká II.</a:t>
            </a:r>
            <a:r>
              <a:rPr lang="cs-CZ" sz="1800" dirty="0"/>
              <a:t> </a:t>
            </a:r>
            <a:r>
              <a:rPr lang="cs-CZ" sz="1800" i="1" dirty="0"/>
              <a:t>1. sv. Tvarosloví. Skloňování</a:t>
            </a:r>
            <a:r>
              <a:rPr lang="cs-CZ" sz="1800" dirty="0"/>
              <a:t> (1964) 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Spíše tradiční výklad vývoje české deklinace.</a:t>
            </a:r>
          </a:p>
          <a:p>
            <a:pPr>
              <a:lnSpc>
                <a:spcPct val="100000"/>
              </a:lnSpc>
            </a:pPr>
            <a:endParaRPr lang="cs-CZ" sz="18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dirty="0" smtClean="0"/>
              <a:t>Antonín </a:t>
            </a:r>
            <a:r>
              <a:rPr lang="cs-CZ" sz="1800" b="1" dirty="0"/>
              <a:t>Dostál</a:t>
            </a:r>
            <a:r>
              <a:rPr lang="cs-CZ" sz="1800" dirty="0"/>
              <a:t>: </a:t>
            </a:r>
            <a:r>
              <a:rPr lang="cs-CZ" sz="1800" i="1" dirty="0"/>
              <a:t>Historická mluvnice česká II.</a:t>
            </a:r>
            <a:r>
              <a:rPr lang="cs-CZ" sz="1800" dirty="0"/>
              <a:t> </a:t>
            </a:r>
            <a:r>
              <a:rPr lang="cs-CZ" sz="1800" i="1" dirty="0"/>
              <a:t>2. sv. </a:t>
            </a:r>
            <a:r>
              <a:rPr lang="cs-CZ" sz="1800" dirty="0"/>
              <a:t> </a:t>
            </a:r>
            <a:r>
              <a:rPr lang="cs-CZ" sz="1800" i="1" dirty="0"/>
              <a:t>Tvarosloví. Časování</a:t>
            </a:r>
            <a:r>
              <a:rPr lang="cs-CZ" sz="1800" dirty="0"/>
              <a:t> (1967) 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Spíše tradiční výklad vývoje české konjugace.</a:t>
            </a:r>
          </a:p>
          <a:p>
            <a:pPr>
              <a:lnSpc>
                <a:spcPct val="100000"/>
              </a:lnSpc>
            </a:pPr>
            <a:endParaRPr lang="cs-CZ" sz="1800" b="1" dirty="0" smtClean="0"/>
          </a:p>
          <a:p>
            <a:pPr marL="72000" indent="0">
              <a:lnSpc>
                <a:spcPct val="100000"/>
              </a:lnSpc>
              <a:buNone/>
            </a:pPr>
            <a:r>
              <a:rPr lang="cs-CZ" sz="1800" b="1" dirty="0" smtClean="0"/>
              <a:t>František </a:t>
            </a:r>
            <a:r>
              <a:rPr lang="cs-CZ" sz="1800" b="1" dirty="0"/>
              <a:t>Trávníček</a:t>
            </a:r>
            <a:r>
              <a:rPr lang="cs-CZ" sz="1800" dirty="0"/>
              <a:t>: </a:t>
            </a:r>
            <a:r>
              <a:rPr lang="cs-CZ" sz="1800" i="1" dirty="0"/>
              <a:t>Historická mluvnice česká III.</a:t>
            </a:r>
            <a:r>
              <a:rPr lang="cs-CZ" sz="1800" dirty="0"/>
              <a:t> </a:t>
            </a:r>
            <a:r>
              <a:rPr lang="cs-CZ" sz="1800" i="1" dirty="0"/>
              <a:t>Skladba </a:t>
            </a:r>
            <a:r>
              <a:rPr lang="cs-CZ" sz="1800" dirty="0"/>
              <a:t>(1956)</a:t>
            </a:r>
          </a:p>
          <a:p>
            <a:pPr>
              <a:lnSpc>
                <a:spcPct val="100000"/>
              </a:lnSpc>
            </a:pPr>
            <a:r>
              <a:rPr lang="cs-CZ" sz="1800" dirty="0"/>
              <a:t>Vybrané otázky větné a především souvětné syntaxe, které doplňují výklady Gebauerovy skladby.</a:t>
            </a:r>
          </a:p>
        </p:txBody>
      </p:sp>
    </p:spTree>
    <p:extLst>
      <p:ext uri="{BB962C8B-B14F-4D97-AF65-F5344CB8AC3E}">
        <p14:creationId xmlns:p14="http://schemas.microsoft.com/office/powerpoint/2010/main" val="111451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Po roce 1945 řada specializovaných prací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900954"/>
            <a:ext cx="11645153" cy="4689000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cs-CZ" sz="1400" b="1" dirty="0"/>
              <a:t>Jaroslav Bauer</a:t>
            </a:r>
            <a:r>
              <a:rPr lang="cs-CZ" sz="1400" dirty="0"/>
              <a:t>: </a:t>
            </a:r>
            <a:r>
              <a:rPr lang="cs-CZ" sz="1400" i="1" dirty="0"/>
              <a:t>Vývoj českého souvětí </a:t>
            </a:r>
            <a:r>
              <a:rPr lang="cs-CZ" sz="1400" dirty="0"/>
              <a:t>(1960) – prolegomena k zamýšlenému výkladu vývoje slovanského souvětí, v jehož naplnění zabránila J. Bauerovi smrt. Systematický výklad usilující o postižení formování významové stránky vývoje českého souvětí.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Alois Gregor:</a:t>
            </a:r>
            <a:r>
              <a:rPr lang="cs-CZ" sz="1400" dirty="0"/>
              <a:t> </a:t>
            </a:r>
            <a:r>
              <a:rPr lang="cs-CZ" sz="1400" i="1" dirty="0"/>
              <a:t>Přechylování v staročeštině</a:t>
            </a:r>
            <a:r>
              <a:rPr lang="cs-CZ" sz="1400" dirty="0"/>
              <a:t> (1956)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Karel </a:t>
            </a:r>
            <a:r>
              <a:rPr lang="cs-CZ" sz="1400" b="1" dirty="0" err="1"/>
              <a:t>Hausenblas</a:t>
            </a:r>
            <a:r>
              <a:rPr lang="cs-CZ" sz="1400" dirty="0"/>
              <a:t>:</a:t>
            </a:r>
            <a:r>
              <a:rPr lang="cs-CZ" sz="1400" b="1" dirty="0"/>
              <a:t> </a:t>
            </a:r>
            <a:r>
              <a:rPr lang="cs-CZ" sz="1400" i="1" dirty="0"/>
              <a:t>Vývoj předmětového genitivu v češtině</a:t>
            </a:r>
            <a:r>
              <a:rPr lang="cs-CZ" sz="1400" dirty="0"/>
              <a:t> (1958)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Emanuel Michálek</a:t>
            </a:r>
            <a:r>
              <a:rPr lang="cs-CZ" sz="1400" dirty="0"/>
              <a:t> </a:t>
            </a:r>
            <a:r>
              <a:rPr lang="cs-CZ" sz="1400" i="1" dirty="0"/>
              <a:t>K činitelským jménům ve staré češtině </a:t>
            </a:r>
            <a:r>
              <a:rPr lang="cs-CZ" sz="1400" dirty="0"/>
              <a:t>(1960)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Arnošt </a:t>
            </a:r>
            <a:r>
              <a:rPr lang="cs-CZ" sz="1400" b="1" dirty="0" err="1"/>
              <a:t>Lamprecht</a:t>
            </a:r>
            <a:r>
              <a:rPr lang="cs-CZ" sz="1400" dirty="0"/>
              <a:t>: </a:t>
            </a:r>
            <a:r>
              <a:rPr lang="cs-CZ" sz="1400" i="1" dirty="0"/>
              <a:t>Vývoj fonologického systému českého jazyka </a:t>
            </a:r>
            <a:r>
              <a:rPr lang="cs-CZ" sz="1400" dirty="0"/>
              <a:t>(1966) – další strukturalistický výklad vývoje českého fonologického systému (alternativní k výkladu Komárkovu) 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Jaroslav </a:t>
            </a:r>
            <a:r>
              <a:rPr lang="cs-CZ" sz="1400" b="1" dirty="0" err="1"/>
              <a:t>Porák</a:t>
            </a:r>
            <a:r>
              <a:rPr lang="cs-CZ" sz="1400" b="1" dirty="0"/>
              <a:t> </a:t>
            </a:r>
            <a:r>
              <a:rPr lang="cs-CZ" sz="1400" i="1" dirty="0"/>
              <a:t>Vývoj infinitivních vět v češtině</a:t>
            </a:r>
            <a:r>
              <a:rPr lang="cs-CZ" sz="1400" dirty="0"/>
              <a:t> (1967), </a:t>
            </a:r>
            <a:r>
              <a:rPr lang="cs-CZ" sz="1400" i="1" dirty="0"/>
              <a:t>Humanistická čeština </a:t>
            </a:r>
            <a:r>
              <a:rPr lang="cs-CZ" sz="1400" dirty="0"/>
              <a:t>(1983)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František Václav Mareš</a:t>
            </a:r>
            <a:r>
              <a:rPr lang="cs-CZ" sz="1400" dirty="0"/>
              <a:t>: (časopisecké studie) </a:t>
            </a:r>
            <a:r>
              <a:rPr lang="cs-CZ" sz="1400" i="1" dirty="0"/>
              <a:t>Vznik slovanského fonologického systému a jeho vývoj do konce období slovanské jazykové jednoty</a:t>
            </a:r>
            <a:r>
              <a:rPr lang="cs-CZ" sz="1400" dirty="0"/>
              <a:t> (1956), </a:t>
            </a:r>
            <a:r>
              <a:rPr lang="cs-CZ" sz="1400" i="1" dirty="0"/>
              <a:t>Vznik a raný vývoj slovanské deklinace</a:t>
            </a:r>
            <a:r>
              <a:rPr lang="cs-CZ" sz="1400" dirty="0"/>
              <a:t> (1963), </a:t>
            </a:r>
            <a:r>
              <a:rPr lang="cs-CZ" sz="1400" i="1" dirty="0"/>
              <a:t>Vývoj české deklinace v době historické </a:t>
            </a:r>
            <a:r>
              <a:rPr lang="cs-CZ" sz="1400" dirty="0"/>
              <a:t>(1965), </a:t>
            </a:r>
            <a:r>
              <a:rPr lang="cs-CZ" sz="1400" i="1" dirty="0"/>
              <a:t>Kontrakce vokálů v slovanských jazycích</a:t>
            </a:r>
            <a:r>
              <a:rPr lang="cs-CZ" sz="1400" dirty="0"/>
              <a:t> (1971),  </a:t>
            </a:r>
            <a:r>
              <a:rPr lang="cs-CZ" sz="1400" i="1" dirty="0" err="1"/>
              <a:t>Das</a:t>
            </a:r>
            <a:r>
              <a:rPr lang="cs-CZ" sz="1400" i="1" dirty="0"/>
              <a:t> </a:t>
            </a:r>
            <a:r>
              <a:rPr lang="cs-CZ" sz="1400" i="1" dirty="0" err="1"/>
              <a:t>slavische</a:t>
            </a:r>
            <a:r>
              <a:rPr lang="cs-CZ" sz="1400" i="1" dirty="0"/>
              <a:t> </a:t>
            </a:r>
            <a:r>
              <a:rPr lang="cs-CZ" sz="1400" i="1" dirty="0" err="1"/>
              <a:t>Konjugationssystem</a:t>
            </a:r>
            <a:r>
              <a:rPr lang="cs-CZ" sz="1400" i="1" dirty="0"/>
              <a:t> des </a:t>
            </a:r>
            <a:r>
              <a:rPr lang="cs-CZ" sz="1400" i="1" dirty="0" err="1"/>
              <a:t>Präsens</a:t>
            </a:r>
            <a:r>
              <a:rPr lang="cs-CZ" sz="1400" i="1" dirty="0"/>
              <a:t> in </a:t>
            </a:r>
            <a:r>
              <a:rPr lang="cs-CZ" sz="1400" i="1" dirty="0" err="1"/>
              <a:t>diachroner</a:t>
            </a:r>
            <a:r>
              <a:rPr lang="cs-CZ" sz="1400" i="1" dirty="0"/>
              <a:t> </a:t>
            </a:r>
            <a:r>
              <a:rPr lang="cs-CZ" sz="1400" i="1" dirty="0" err="1"/>
              <a:t>Sicht</a:t>
            </a:r>
            <a:r>
              <a:rPr lang="cs-CZ" sz="1400" i="1" dirty="0"/>
              <a:t> </a:t>
            </a:r>
            <a:r>
              <a:rPr lang="cs-CZ" sz="1400" dirty="0"/>
              <a:t>(1978), </a:t>
            </a:r>
            <a:r>
              <a:rPr lang="cs-CZ" sz="1400" i="1" dirty="0" err="1"/>
              <a:t>Diachronische</a:t>
            </a:r>
            <a:r>
              <a:rPr lang="cs-CZ" sz="1400" i="1" dirty="0"/>
              <a:t> </a:t>
            </a:r>
            <a:r>
              <a:rPr lang="cs-CZ" sz="1400" i="1" dirty="0" err="1"/>
              <a:t>Phonologie</a:t>
            </a:r>
            <a:r>
              <a:rPr lang="cs-CZ" sz="1400" i="1" dirty="0"/>
              <a:t> des Ur- </a:t>
            </a:r>
            <a:r>
              <a:rPr lang="cs-CZ" sz="1400" i="1" dirty="0" err="1"/>
              <a:t>und</a:t>
            </a:r>
            <a:r>
              <a:rPr lang="cs-CZ" sz="1400" i="1" dirty="0"/>
              <a:t> </a:t>
            </a:r>
            <a:r>
              <a:rPr lang="cs-CZ" sz="1400" i="1" dirty="0" err="1"/>
              <a:t>Frühslavischen</a:t>
            </a:r>
            <a:r>
              <a:rPr lang="cs-CZ" sz="1400" i="1" dirty="0"/>
              <a:t> </a:t>
            </a:r>
            <a:r>
              <a:rPr lang="cs-CZ" sz="1400" dirty="0"/>
              <a:t>(1999), </a:t>
            </a:r>
            <a:r>
              <a:rPr lang="cs-CZ" sz="1400" i="1" dirty="0" err="1"/>
              <a:t>Diachronische</a:t>
            </a:r>
            <a:r>
              <a:rPr lang="cs-CZ" sz="1400" i="1" dirty="0"/>
              <a:t> </a:t>
            </a:r>
            <a:r>
              <a:rPr lang="cs-CZ" sz="1400" i="1" dirty="0" err="1"/>
              <a:t>Morphologie</a:t>
            </a:r>
            <a:r>
              <a:rPr lang="cs-CZ" sz="1400" i="1" dirty="0"/>
              <a:t> des Ur- </a:t>
            </a:r>
            <a:r>
              <a:rPr lang="cs-CZ" sz="1400" i="1" dirty="0" err="1"/>
              <a:t>und</a:t>
            </a:r>
            <a:r>
              <a:rPr lang="cs-CZ" sz="1400" i="1" dirty="0"/>
              <a:t> </a:t>
            </a:r>
            <a:r>
              <a:rPr lang="cs-CZ" sz="1400" i="1" dirty="0" err="1"/>
              <a:t>Frühslavischen</a:t>
            </a:r>
            <a:r>
              <a:rPr lang="cs-CZ" sz="1400" i="1" dirty="0"/>
              <a:t> </a:t>
            </a:r>
            <a:r>
              <a:rPr lang="cs-CZ" sz="1400" dirty="0"/>
              <a:t>(2001) – další strukturalistická alternativa vývoje fonologického a morfologického vývoje – důraz kladen na praslovanské východisko a komparativně pojaté slovanské hledisko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Igor Němec</a:t>
            </a:r>
            <a:r>
              <a:rPr lang="cs-CZ" sz="1400" dirty="0"/>
              <a:t>: </a:t>
            </a:r>
            <a:r>
              <a:rPr lang="cs-CZ" sz="1400" i="1" dirty="0"/>
              <a:t>Vývojové postupy české slovní zásoby</a:t>
            </a:r>
            <a:r>
              <a:rPr lang="cs-CZ" sz="1400" dirty="0"/>
              <a:t> (1968), </a:t>
            </a:r>
            <a:r>
              <a:rPr lang="cs-CZ" sz="1400" i="1" dirty="0"/>
              <a:t>Rekonstrukce lexikálního vývoje</a:t>
            </a:r>
            <a:r>
              <a:rPr lang="cs-CZ" sz="1400" dirty="0"/>
              <a:t> (1980) – pražský funkční strukturalismus aplikovaný na vývoj slovní zásoby češtiny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Josef Vachek</a:t>
            </a:r>
            <a:r>
              <a:rPr lang="cs-CZ" sz="1400" dirty="0"/>
              <a:t>:</a:t>
            </a:r>
            <a:r>
              <a:rPr lang="cs-CZ" sz="1400" b="1" dirty="0"/>
              <a:t> </a:t>
            </a:r>
            <a:r>
              <a:rPr lang="cs-CZ" sz="1400" i="1" dirty="0"/>
              <a:t>Dynamika fonologického systému současné spisovné češtiny</a:t>
            </a:r>
            <a:r>
              <a:rPr lang="cs-CZ" sz="1400" dirty="0"/>
              <a:t> (1968)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Emil Dvořák:</a:t>
            </a:r>
            <a:r>
              <a:rPr lang="cs-CZ" sz="1400" dirty="0"/>
              <a:t> </a:t>
            </a:r>
            <a:r>
              <a:rPr lang="cs-CZ" sz="1400" i="1" dirty="0"/>
              <a:t>Vývoj přechodníkových konstrukcí ve starší češtině </a:t>
            </a:r>
            <a:r>
              <a:rPr lang="cs-CZ" sz="1400" dirty="0"/>
              <a:t>(1970)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Přemysl Hauser</a:t>
            </a:r>
            <a:r>
              <a:rPr lang="cs-CZ" sz="1400" dirty="0"/>
              <a:t>:</a:t>
            </a:r>
            <a:r>
              <a:rPr lang="cs-CZ" sz="1400" b="1" dirty="0"/>
              <a:t> </a:t>
            </a:r>
            <a:r>
              <a:rPr lang="cs-CZ" sz="1400" i="1" dirty="0"/>
              <a:t>Tvoření podstatných jmen v době národního obrození</a:t>
            </a:r>
            <a:r>
              <a:rPr lang="cs-CZ" sz="1400" dirty="0"/>
              <a:t> (1978)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Dušan Šlosar: </a:t>
            </a:r>
            <a:r>
              <a:rPr lang="cs-CZ" sz="1400" i="1" dirty="0"/>
              <a:t>Slovotvorný vývoj českého slovesa </a:t>
            </a:r>
            <a:r>
              <a:rPr lang="cs-CZ" sz="1400" dirty="0"/>
              <a:t>(1981), </a:t>
            </a:r>
            <a:r>
              <a:rPr lang="cs-CZ" sz="1400" i="1" dirty="0"/>
              <a:t>Česká kompozita diachronně</a:t>
            </a:r>
            <a:r>
              <a:rPr lang="cs-CZ" sz="1400" dirty="0"/>
              <a:t> (1999),</a:t>
            </a:r>
            <a:r>
              <a:rPr lang="cs-CZ" sz="1400" i="1" dirty="0"/>
              <a:t> Česká kompozita diachronně</a:t>
            </a:r>
            <a:r>
              <a:rPr lang="cs-CZ" sz="1400" dirty="0"/>
              <a:t> (1999)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Zdena </a:t>
            </a:r>
            <a:r>
              <a:rPr lang="cs-CZ" sz="1400" b="1" dirty="0" err="1"/>
              <a:t>Rusínová</a:t>
            </a:r>
            <a:r>
              <a:rPr lang="cs-CZ" sz="1400" dirty="0"/>
              <a:t>:</a:t>
            </a:r>
            <a:r>
              <a:rPr lang="cs-CZ" sz="1400" b="1" dirty="0"/>
              <a:t> </a:t>
            </a:r>
            <a:r>
              <a:rPr lang="cs-CZ" sz="1400" i="1" dirty="0"/>
              <a:t>Tvoření staročeských adverbií </a:t>
            </a:r>
            <a:r>
              <a:rPr lang="cs-CZ" sz="1400" dirty="0"/>
              <a:t>(1984)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Karel Svoboda</a:t>
            </a:r>
            <a:r>
              <a:rPr lang="cs-CZ" sz="1400" dirty="0"/>
              <a:t>:</a:t>
            </a:r>
            <a:r>
              <a:rPr lang="cs-CZ" sz="1400" i="1" dirty="0"/>
              <a:t> Kapitoly z vývoje české syntaxe hlavně souvětné</a:t>
            </a:r>
            <a:r>
              <a:rPr lang="cs-CZ" sz="1400" dirty="0"/>
              <a:t> (1988)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Jana </a:t>
            </a:r>
            <a:r>
              <a:rPr lang="cs-CZ" sz="1400" b="1" dirty="0" err="1"/>
              <a:t>Pleskalová</a:t>
            </a:r>
            <a:r>
              <a:rPr lang="cs-CZ" sz="1400" dirty="0"/>
              <a:t>: </a:t>
            </a:r>
            <a:r>
              <a:rPr lang="cs-CZ" sz="1400" i="1" dirty="0"/>
              <a:t>Tvoření nejstarších českých osobních jmen</a:t>
            </a:r>
            <a:r>
              <a:rPr lang="cs-CZ" sz="1400" dirty="0"/>
              <a:t> (1998)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Jiří Marvan:</a:t>
            </a:r>
            <a:r>
              <a:rPr lang="cs-CZ" sz="1400" i="1" dirty="0"/>
              <a:t> Jazykové milénium. Slovanská kontrakce a její český zdroj</a:t>
            </a:r>
            <a:r>
              <a:rPr lang="cs-CZ" sz="1400" dirty="0"/>
              <a:t> (2000) </a:t>
            </a:r>
          </a:p>
          <a:p>
            <a:pPr lvl="0">
              <a:lnSpc>
                <a:spcPct val="100000"/>
              </a:lnSpc>
            </a:pPr>
            <a:r>
              <a:rPr lang="cs-CZ" sz="1400" b="1" dirty="0"/>
              <a:t>Šárka Zikánová</a:t>
            </a:r>
            <a:r>
              <a:rPr lang="cs-CZ" sz="1400" dirty="0"/>
              <a:t>: </a:t>
            </a:r>
            <a:r>
              <a:rPr lang="cs-CZ" sz="1400" i="1" dirty="0"/>
              <a:t>Postavení slovesného přísudku ve starší češtině </a:t>
            </a:r>
            <a:r>
              <a:rPr lang="cs-CZ" sz="1400" dirty="0"/>
              <a:t>(2009)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538732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/>
              <a:t>Arnošt </a:t>
            </a:r>
            <a:r>
              <a:rPr lang="cs-CZ" dirty="0" err="1"/>
              <a:t>Lamprecht</a:t>
            </a:r>
            <a:r>
              <a:rPr lang="cs-CZ" dirty="0"/>
              <a:t>, Dušan Šlosar, Jaroslav </a:t>
            </a:r>
            <a:r>
              <a:rPr lang="cs-CZ" dirty="0" smtClean="0"/>
              <a:t>Bauer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801906"/>
            <a:ext cx="11645153" cy="378804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/>
              <a:t>Historický vývoj češtiny</a:t>
            </a:r>
            <a:r>
              <a:rPr lang="cs-CZ" sz="2000" dirty="0"/>
              <a:t> (skripta 1965, 1968, 1970, učebnice 1977),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na </a:t>
            </a:r>
            <a:r>
              <a:rPr lang="cs-CZ" sz="2000" dirty="0"/>
              <a:t>to navazující </a:t>
            </a:r>
            <a:r>
              <a:rPr lang="cs-CZ" sz="2000" i="1" dirty="0"/>
              <a:t>Historická mluvnice češtiny </a:t>
            </a:r>
            <a:r>
              <a:rPr lang="cs-CZ" sz="2000" dirty="0"/>
              <a:t>(1986</a:t>
            </a:r>
            <a:r>
              <a:rPr lang="cs-CZ" sz="2000" dirty="0" smtClean="0"/>
              <a:t>), 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 smtClean="0"/>
              <a:t>systémový </a:t>
            </a:r>
            <a:r>
              <a:rPr lang="cs-CZ" sz="2000" dirty="0"/>
              <a:t>pohled na celkový vývoj českého jazykového systému, včetně nářečí: v prvních vydáních fonologie, morfologie a syntax, ve vydání z r. 1986 doplněno o první ucelený vývoj české slovotvorby (derivační slovotvorby).</a:t>
            </a:r>
          </a:p>
        </p:txBody>
      </p:sp>
    </p:spTree>
    <p:extLst>
      <p:ext uri="{BB962C8B-B14F-4D97-AF65-F5344CB8AC3E}">
        <p14:creationId xmlns:p14="http://schemas.microsoft.com/office/powerpoint/2010/main" val="170133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Další strukturalistické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519518"/>
            <a:ext cx="11645153" cy="4070435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b="1" dirty="0"/>
              <a:t>Josef Vintr</a:t>
            </a:r>
            <a:r>
              <a:rPr lang="cs-CZ" sz="2000" dirty="0"/>
              <a:t>: </a:t>
            </a:r>
            <a:r>
              <a:rPr lang="cs-CZ" sz="2000" i="1" dirty="0" err="1"/>
              <a:t>Das</a:t>
            </a:r>
            <a:r>
              <a:rPr lang="cs-CZ" sz="2000" i="1" dirty="0"/>
              <a:t> </a:t>
            </a:r>
            <a:r>
              <a:rPr lang="cs-CZ" sz="2000" i="1" dirty="0" err="1"/>
              <a:t>Tschechische</a:t>
            </a:r>
            <a:r>
              <a:rPr lang="cs-CZ" sz="2000" i="1" dirty="0"/>
              <a:t>. </a:t>
            </a:r>
            <a:r>
              <a:rPr lang="cs-CZ" sz="2000" i="1" dirty="0" err="1"/>
              <a:t>Hauptzüge</a:t>
            </a:r>
            <a:r>
              <a:rPr lang="cs-CZ" sz="2000" i="1" dirty="0"/>
              <a:t> </a:t>
            </a:r>
            <a:r>
              <a:rPr lang="cs-CZ" sz="2000" i="1" dirty="0" err="1"/>
              <a:t>seiner</a:t>
            </a:r>
            <a:r>
              <a:rPr lang="cs-CZ" sz="2000" i="1" dirty="0"/>
              <a:t> </a:t>
            </a:r>
            <a:r>
              <a:rPr lang="cs-CZ" sz="2000" i="1" dirty="0" err="1"/>
              <a:t>Sprachstruktur</a:t>
            </a:r>
            <a:r>
              <a:rPr lang="cs-CZ" sz="2000" i="1" dirty="0"/>
              <a:t> in </a:t>
            </a:r>
            <a:r>
              <a:rPr lang="cs-CZ" sz="2000" i="1" dirty="0" err="1"/>
              <a:t>Gegenwart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Geschichte</a:t>
            </a:r>
            <a:r>
              <a:rPr lang="cs-CZ" sz="2000" dirty="0"/>
              <a:t> (2001)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Výklad </a:t>
            </a:r>
            <a:r>
              <a:rPr lang="cs-CZ" sz="2000" dirty="0"/>
              <a:t>vývoje fonologického a morfologického vývoje češtiny navazující na výklady Vachkovy a Marešovy.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 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buNone/>
            </a:pPr>
            <a:endParaRPr lang="cs-CZ" sz="2000" dirty="0"/>
          </a:p>
          <a:p>
            <a:pPr marL="72000" lvl="0" indent="0">
              <a:lnSpc>
                <a:spcPct val="100000"/>
              </a:lnSpc>
              <a:buNone/>
            </a:pPr>
            <a:r>
              <a:rPr lang="cs-CZ" sz="2000" b="1" dirty="0" smtClean="0"/>
              <a:t>Miroslav </a:t>
            </a:r>
            <a:r>
              <a:rPr lang="cs-CZ" sz="2000" b="1" dirty="0"/>
              <a:t>Komárek</a:t>
            </a:r>
            <a:r>
              <a:rPr lang="cs-CZ" sz="2000" dirty="0"/>
              <a:t>: </a:t>
            </a:r>
            <a:r>
              <a:rPr lang="cs-CZ" sz="2000" i="1" dirty="0"/>
              <a:t>Nástin morfologického vývoje českého jazyka</a:t>
            </a:r>
            <a:r>
              <a:rPr lang="cs-CZ" sz="2000" dirty="0"/>
              <a:t> (1976, 1981), </a:t>
            </a:r>
            <a:r>
              <a:rPr lang="cs-CZ" sz="2000" i="1" dirty="0"/>
              <a:t>Nástin fonologického vývoje českého jazyka </a:t>
            </a:r>
            <a:r>
              <a:rPr lang="cs-CZ" sz="2000" dirty="0"/>
              <a:t>(1982</a:t>
            </a:r>
            <a:r>
              <a:rPr lang="cs-CZ" sz="2000" dirty="0" smtClean="0"/>
              <a:t>). </a:t>
            </a:r>
          </a:p>
          <a:p>
            <a:pPr>
              <a:lnSpc>
                <a:spcPct val="100000"/>
              </a:lnSpc>
            </a:pPr>
            <a:r>
              <a:rPr lang="cs-CZ" sz="2000" dirty="0" smtClean="0"/>
              <a:t>Originální pohled na vývoj </a:t>
            </a:r>
            <a:r>
              <a:rPr lang="cs-CZ" sz="2000" dirty="0"/>
              <a:t>fonologického a morfologického </a:t>
            </a:r>
            <a:r>
              <a:rPr lang="cs-CZ" sz="2000" dirty="0" smtClean="0"/>
              <a:t>systému češtiny, alternativa k výkladu </a:t>
            </a:r>
            <a:r>
              <a:rPr lang="cs-CZ" sz="2000" dirty="0" err="1" smtClean="0"/>
              <a:t>Lamprechtovu</a:t>
            </a:r>
            <a:r>
              <a:rPr lang="cs-CZ" sz="2000" dirty="0" smtClean="0"/>
              <a:t>, Šlosarovu, Vachkovu </a:t>
            </a:r>
            <a:r>
              <a:rPr lang="cs-CZ" sz="2000" dirty="0"/>
              <a:t>a </a:t>
            </a:r>
            <a:r>
              <a:rPr lang="cs-CZ" sz="2000" dirty="0" smtClean="0"/>
              <a:t>Marešovu.</a:t>
            </a:r>
            <a:endParaRPr lang="cs-CZ" sz="2000" dirty="0"/>
          </a:p>
          <a:p>
            <a:pPr marL="72000" lvl="0" indent="0">
              <a:lnSpc>
                <a:spcPct val="100000"/>
              </a:lnSpc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808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Učebnice (skripta)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519518"/>
            <a:ext cx="11645153" cy="4070435"/>
          </a:xfrm>
        </p:spPr>
        <p:txBody>
          <a:bodyPr/>
          <a:lstStyle/>
          <a:p>
            <a:pPr lvl="0"/>
            <a:r>
              <a:rPr lang="cs-CZ" sz="1800" b="1" dirty="0" smtClean="0"/>
              <a:t>Vladimír </a:t>
            </a:r>
            <a:r>
              <a:rPr lang="cs-CZ" sz="1800" b="1" dirty="0"/>
              <a:t>Šmilauer</a:t>
            </a:r>
            <a:r>
              <a:rPr lang="cs-CZ" sz="1800" dirty="0"/>
              <a:t>: </a:t>
            </a:r>
            <a:r>
              <a:rPr lang="cs-CZ" sz="1800" i="1" dirty="0"/>
              <a:t>České historické tvarosloví s přídavkem skladebním </a:t>
            </a:r>
            <a:r>
              <a:rPr lang="cs-CZ" sz="1800" dirty="0"/>
              <a:t>(1954) </a:t>
            </a:r>
          </a:p>
          <a:p>
            <a:pPr lvl="0"/>
            <a:endParaRPr lang="cs-CZ" sz="1800" b="1" dirty="0"/>
          </a:p>
          <a:p>
            <a:pPr lvl="0"/>
            <a:r>
              <a:rPr lang="cs-CZ" sz="1800" b="1" dirty="0"/>
              <a:t>Jana </a:t>
            </a:r>
            <a:r>
              <a:rPr lang="cs-CZ" sz="1800" b="1" dirty="0" err="1"/>
              <a:t>Pleskalová</a:t>
            </a:r>
            <a:r>
              <a:rPr lang="cs-CZ" sz="1800" b="1" dirty="0"/>
              <a:t>:</a:t>
            </a:r>
            <a:r>
              <a:rPr lang="cs-CZ" sz="1800" i="1" dirty="0"/>
              <a:t> Stará čeština pro </a:t>
            </a:r>
            <a:r>
              <a:rPr lang="cs-CZ" sz="1800" i="1" dirty="0" err="1"/>
              <a:t>nefilology</a:t>
            </a:r>
            <a:r>
              <a:rPr lang="cs-CZ" sz="1800" b="1" dirty="0"/>
              <a:t> </a:t>
            </a:r>
            <a:r>
              <a:rPr lang="cs-CZ" sz="1800" dirty="0"/>
              <a:t>(2001</a:t>
            </a:r>
            <a:r>
              <a:rPr lang="cs-CZ" sz="1800" dirty="0" smtClean="0"/>
              <a:t>)</a:t>
            </a:r>
          </a:p>
          <a:p>
            <a:pPr lvl="0"/>
            <a:endParaRPr lang="cs-CZ" sz="1800" dirty="0"/>
          </a:p>
          <a:p>
            <a:pPr lvl="0"/>
            <a:r>
              <a:rPr lang="cs-CZ" sz="1800" b="1" dirty="0" smtClean="0"/>
              <a:t>Pavel Kosek:</a:t>
            </a:r>
          </a:p>
          <a:p>
            <a:pPr marL="901700" indent="-363538" defTabSz="2782888">
              <a:buFont typeface="Wingdings" panose="05000000000000000000" pitchFamily="2" charset="2"/>
              <a:buChar char="Ø"/>
            </a:pPr>
            <a:r>
              <a:rPr lang="cs-CZ" sz="1800" dirty="0" smtClean="0"/>
              <a:t>vývoj </a:t>
            </a:r>
            <a:r>
              <a:rPr lang="cs-CZ" sz="1800" dirty="0"/>
              <a:t>morfologického </a:t>
            </a:r>
            <a:r>
              <a:rPr lang="cs-CZ" sz="1800" dirty="0" smtClean="0"/>
              <a:t>systému </a:t>
            </a:r>
            <a:r>
              <a:rPr lang="cs-CZ" sz="1800" i="1" dirty="0"/>
              <a:t>Historická mluvnice češtiny </a:t>
            </a:r>
            <a:r>
              <a:rPr lang="cs-CZ" sz="1800" i="1" dirty="0" smtClean="0"/>
              <a:t>I </a:t>
            </a:r>
            <a:r>
              <a:rPr lang="cs-CZ" sz="1800" dirty="0" smtClean="0"/>
              <a:t>(2014)</a:t>
            </a:r>
            <a:endParaRPr lang="cs-CZ" sz="1800" dirty="0"/>
          </a:p>
          <a:p>
            <a:pPr marL="72000" lvl="0" indent="0">
              <a:buNone/>
            </a:pPr>
            <a:r>
              <a:rPr lang="cs-CZ" sz="1800" dirty="0">
                <a:hlinkClick r:id="rId2"/>
              </a:rPr>
              <a:t>https://</a:t>
            </a:r>
            <a:r>
              <a:rPr lang="cs-CZ" sz="1800" dirty="0" smtClean="0">
                <a:hlinkClick r:id="rId2"/>
              </a:rPr>
              <a:t>digilib.phil.muni.cz/handle/11222.digilib/131101</a:t>
            </a:r>
            <a:endParaRPr lang="cs-CZ" sz="1800" dirty="0" smtClean="0"/>
          </a:p>
          <a:p>
            <a:pPr marL="72000" lvl="0" indent="0">
              <a:buNone/>
            </a:pPr>
            <a:endParaRPr lang="cs-CZ" sz="1800" dirty="0" smtClean="0"/>
          </a:p>
          <a:p>
            <a:pPr marL="712788" indent="-179388">
              <a:buFont typeface="Wingdings" panose="05000000000000000000" pitchFamily="2" charset="2"/>
              <a:buChar char="Ø"/>
            </a:pPr>
            <a:r>
              <a:rPr lang="cs-CZ" sz="1800" dirty="0" smtClean="0"/>
              <a:t> vývoj </a:t>
            </a:r>
            <a:r>
              <a:rPr lang="cs-CZ" sz="1800" dirty="0"/>
              <a:t>fonologického </a:t>
            </a:r>
            <a:r>
              <a:rPr lang="cs-CZ" sz="1800" dirty="0" smtClean="0"/>
              <a:t>systému </a:t>
            </a:r>
            <a:r>
              <a:rPr lang="cs-CZ" sz="1800" i="1" dirty="0"/>
              <a:t>Historická mluvnice češtiny </a:t>
            </a:r>
            <a:r>
              <a:rPr lang="cs-CZ" sz="1800" i="1" dirty="0" smtClean="0"/>
              <a:t>– překlenovací seminář </a:t>
            </a:r>
            <a:r>
              <a:rPr lang="cs-CZ" sz="1800" dirty="0"/>
              <a:t>(2014)</a:t>
            </a:r>
            <a:endParaRPr lang="cs-CZ" sz="1800" i="1" dirty="0"/>
          </a:p>
          <a:p>
            <a:pPr marL="72000" lvl="0" indent="0">
              <a:buNone/>
            </a:pPr>
            <a:endParaRPr lang="cs-CZ" sz="1800" b="1" dirty="0" smtClean="0"/>
          </a:p>
          <a:p>
            <a:pPr marL="72000" indent="0">
              <a:buNone/>
            </a:pPr>
            <a:r>
              <a:rPr lang="cs-CZ" sz="1800" dirty="0">
                <a:hlinkClick r:id="rId3"/>
              </a:rPr>
              <a:t>https://digilib.phil.muni.cz/handle/11222.digilib/130625</a:t>
            </a:r>
            <a:endParaRPr lang="cs-CZ" sz="1800" dirty="0"/>
          </a:p>
          <a:p>
            <a:pPr marL="72000" lvl="0" indent="0">
              <a:buNone/>
            </a:pPr>
            <a:endParaRPr lang="cs-CZ" sz="1800" b="1" dirty="0" smtClean="0"/>
          </a:p>
          <a:p>
            <a:pPr marL="72000" lvl="0" indent="0">
              <a:buNone/>
            </a:pPr>
            <a:endParaRPr lang="cs-CZ" sz="1800" b="1" dirty="0"/>
          </a:p>
          <a:p>
            <a:pPr lvl="0"/>
            <a:endParaRPr lang="cs-CZ" sz="1800" b="1" dirty="0" smtClean="0"/>
          </a:p>
          <a:p>
            <a:pPr lvl="0"/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08791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4000" y="672350"/>
            <a:ext cx="11005412" cy="499225"/>
          </a:xfrm>
        </p:spPr>
        <p:txBody>
          <a:bodyPr/>
          <a:lstStyle/>
          <a:p>
            <a:r>
              <a:rPr lang="cs-CZ" dirty="0"/>
              <a:t>CJDSM001 Stará čeština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14000" y="1438837"/>
            <a:ext cx="11112988" cy="4056988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Osnova</a:t>
            </a:r>
          </a:p>
          <a:p>
            <a:pPr marL="72000" indent="0">
              <a:buNone/>
            </a:pPr>
            <a:endParaRPr lang="cs-CZ" sz="2000" dirty="0" smtClean="0"/>
          </a:p>
          <a:p>
            <a:pPr marL="631825" indent="-179388">
              <a:lnSpc>
                <a:spcPct val="114000"/>
              </a:lnSpc>
            </a:pPr>
            <a:r>
              <a:rPr lang="cs-CZ" sz="2000" dirty="0" smtClean="0"/>
              <a:t>Dějiny </a:t>
            </a:r>
            <a:r>
              <a:rPr lang="cs-CZ" sz="2000" dirty="0"/>
              <a:t>odborných zájmů o starou češtinu; vymezení staré češtiny; funkční oblasti, stylové prostředky a sociální zázemí staré češtiny; stará čeština slovenské redakce (stará čeština polské redakce?).</a:t>
            </a:r>
          </a:p>
          <a:p>
            <a:pPr marL="631825" indent="-179388">
              <a:lnSpc>
                <a:spcPct val="114000"/>
              </a:lnSpc>
            </a:pPr>
            <a:endParaRPr lang="cs-CZ" sz="2000" dirty="0" smtClean="0"/>
          </a:p>
          <a:p>
            <a:pPr marL="631825" indent="-179388">
              <a:lnSpc>
                <a:spcPct val="114000"/>
              </a:lnSpc>
            </a:pPr>
            <a:r>
              <a:rPr lang="cs-CZ" sz="2000" dirty="0" smtClean="0"/>
              <a:t>Prameny </a:t>
            </a:r>
            <a:r>
              <a:rPr lang="cs-CZ" sz="2000" dirty="0"/>
              <a:t>zkoumání staré češtiny, informační zdroje.</a:t>
            </a:r>
          </a:p>
          <a:p>
            <a:pPr marL="631825" indent="-179388">
              <a:lnSpc>
                <a:spcPct val="114000"/>
              </a:lnSpc>
            </a:pPr>
            <a:endParaRPr lang="cs-CZ" sz="2000" dirty="0" smtClean="0"/>
          </a:p>
          <a:p>
            <a:pPr marL="631825" indent="-179388">
              <a:lnSpc>
                <a:spcPct val="114000"/>
              </a:lnSpc>
            </a:pPr>
            <a:r>
              <a:rPr lang="cs-CZ" sz="2000" dirty="0" smtClean="0"/>
              <a:t>Pravopisné </a:t>
            </a:r>
            <a:r>
              <a:rPr lang="cs-CZ" sz="2000" dirty="0"/>
              <a:t>systémy staré češtiny. Vliv knihtisku na proměny ortografické tradice.</a:t>
            </a:r>
          </a:p>
          <a:p>
            <a:pPr marL="631825" indent="-179388">
              <a:lnSpc>
                <a:spcPct val="114000"/>
              </a:lnSpc>
            </a:pPr>
            <a:endParaRPr lang="cs-CZ" sz="2000" dirty="0" smtClean="0"/>
          </a:p>
          <a:p>
            <a:pPr marL="631825" indent="-179388">
              <a:lnSpc>
                <a:spcPct val="114000"/>
              </a:lnSpc>
            </a:pPr>
            <a:r>
              <a:rPr lang="cs-CZ" sz="2000" dirty="0" smtClean="0"/>
              <a:t>Vlivy </a:t>
            </a:r>
            <a:r>
              <a:rPr lang="cs-CZ" sz="2000" dirty="0"/>
              <a:t>cizích jazyků na starou češtinu, zejména vztahy staré češtiny se staroslověnštinou, latinou, němčinou a církevní slovanštinou chorvatské redakce; česko-německý bilingvismus ve středověku.</a:t>
            </a:r>
          </a:p>
        </p:txBody>
      </p:sp>
    </p:spTree>
    <p:extLst>
      <p:ext uri="{BB962C8B-B14F-4D97-AF65-F5344CB8AC3E}">
        <p14:creationId xmlns:p14="http://schemas.microsoft.com/office/powerpoint/2010/main" val="254862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497540"/>
            <a:ext cx="11712389" cy="699247"/>
          </a:xfrm>
        </p:spPr>
        <p:txBody>
          <a:bodyPr/>
          <a:lstStyle/>
          <a:p>
            <a:r>
              <a:rPr lang="cs-CZ" dirty="0" smtClean="0"/>
              <a:t>Historická </a:t>
            </a:r>
            <a:r>
              <a:rPr lang="cs-CZ" dirty="0"/>
              <a:t>lexikografie – historické slovníky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640541"/>
            <a:ext cx="11645153" cy="3949412"/>
          </a:xfrm>
        </p:spPr>
        <p:txBody>
          <a:bodyPr/>
          <a:lstStyle/>
          <a:p>
            <a:pPr lvl="0"/>
            <a:r>
              <a:rPr lang="cs-CZ" sz="1800" dirty="0"/>
              <a:t>Historická lexikografie zpracovává slovní zásobu prameny doložených starších vývojových fází jazyka (původem slovní zásoby se zabývají slovníky etymologické).</a:t>
            </a:r>
            <a:br>
              <a:rPr lang="cs-CZ" sz="1800" dirty="0"/>
            </a:br>
            <a:endParaRPr lang="cs-CZ" sz="1800" dirty="0" smtClean="0"/>
          </a:p>
          <a:p>
            <a:pPr lvl="0"/>
            <a:r>
              <a:rPr lang="cs-CZ" sz="1800" dirty="0" smtClean="0"/>
              <a:t>Objevuje </a:t>
            </a:r>
            <a:r>
              <a:rPr lang="cs-CZ" sz="1800" dirty="0"/>
              <a:t>se v následujících </a:t>
            </a:r>
            <a:r>
              <a:rPr lang="cs-CZ" sz="1800" dirty="0" smtClean="0"/>
              <a:t>dílech</a:t>
            </a:r>
          </a:p>
          <a:p>
            <a:pPr marL="538163" lvl="0" indent="-269875">
              <a:buFont typeface="Wingdings" panose="05000000000000000000" pitchFamily="2" charset="2"/>
              <a:buChar char="Ø"/>
            </a:pPr>
            <a:r>
              <a:rPr lang="cs-CZ" sz="1800" dirty="0" smtClean="0"/>
              <a:t>specializované </a:t>
            </a:r>
            <a:r>
              <a:rPr lang="cs-CZ" sz="1800" dirty="0"/>
              <a:t>historické </a:t>
            </a:r>
            <a:r>
              <a:rPr lang="cs-CZ" sz="1800" dirty="0" smtClean="0"/>
              <a:t>slovníky,</a:t>
            </a:r>
          </a:p>
          <a:p>
            <a:pPr marL="538163" lvl="0" indent="-269875">
              <a:buFont typeface="Wingdings" panose="05000000000000000000" pitchFamily="2" charset="2"/>
              <a:buChar char="Ø"/>
            </a:pPr>
            <a:r>
              <a:rPr lang="cs-CZ" sz="1800" dirty="0" smtClean="0"/>
              <a:t>synchronní </a:t>
            </a:r>
            <a:r>
              <a:rPr lang="cs-CZ" sz="1800" dirty="0"/>
              <a:t>lexikografická díla, která hledají doklady slovního bohatství v minulé </a:t>
            </a:r>
            <a:r>
              <a:rPr lang="cs-CZ" sz="1800" dirty="0" smtClean="0"/>
              <a:t>době,</a:t>
            </a:r>
          </a:p>
          <a:p>
            <a:pPr marL="538163" lvl="0" indent="-269875">
              <a:buFont typeface="Wingdings" panose="05000000000000000000" pitchFamily="2" charset="2"/>
              <a:buChar char="Ø"/>
            </a:pPr>
            <a:r>
              <a:rPr lang="cs-CZ" sz="1800" dirty="0" smtClean="0"/>
              <a:t>edice </a:t>
            </a:r>
            <a:r>
              <a:rPr lang="cs-CZ" sz="1800" dirty="0"/>
              <a:t>starých slovníků</a:t>
            </a:r>
            <a:r>
              <a:rPr lang="cs-CZ" sz="1800" dirty="0" smtClean="0"/>
              <a:t>,</a:t>
            </a:r>
          </a:p>
          <a:p>
            <a:pPr marL="538163" lvl="0" indent="-269875">
              <a:buFont typeface="Wingdings" panose="05000000000000000000" pitchFamily="2" charset="2"/>
              <a:buChar char="Ø"/>
            </a:pPr>
            <a:r>
              <a:rPr lang="cs-CZ" sz="1800" dirty="0" smtClean="0"/>
              <a:t>diferenční </a:t>
            </a:r>
            <a:r>
              <a:rPr lang="cs-CZ" sz="1800" dirty="0"/>
              <a:t>slovníky edic konkrétních pramenů / </a:t>
            </a:r>
            <a:r>
              <a:rPr lang="cs-CZ" sz="1800" dirty="0" smtClean="0"/>
              <a:t>výborů.</a:t>
            </a: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95841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Počátky </a:t>
            </a:r>
            <a:r>
              <a:rPr lang="cs-CZ" dirty="0"/>
              <a:t>odborných zájmu o starší slovní zásobu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734670"/>
            <a:ext cx="11645153" cy="407043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800" b="1" dirty="0"/>
              <a:t>Josef Jungmann</a:t>
            </a:r>
            <a:r>
              <a:rPr lang="cs-CZ" sz="1800" dirty="0"/>
              <a:t> </a:t>
            </a:r>
            <a:r>
              <a:rPr lang="cs-CZ" sz="1800" i="1" dirty="0"/>
              <a:t>Slovník česko-německý </a:t>
            </a:r>
            <a:r>
              <a:rPr lang="cs-CZ" sz="1800" dirty="0"/>
              <a:t>(1834–1839) – zařazení materiálu starších slovníků (např. Rosova + vlastní materiálová analýza starších pramenů). </a:t>
            </a:r>
            <a:r>
              <a:rPr lang="cs-CZ" sz="1800" dirty="0" smtClean="0"/>
              <a:t>Nejde však o </a:t>
            </a:r>
            <a:r>
              <a:rPr lang="cs-CZ" sz="1800" dirty="0"/>
              <a:t>specializovaný </a:t>
            </a:r>
            <a:r>
              <a:rPr lang="cs-CZ" sz="1800" u="sng" dirty="0"/>
              <a:t>historický</a:t>
            </a:r>
            <a:r>
              <a:rPr lang="cs-CZ" sz="1800" dirty="0"/>
              <a:t> slovník</a:t>
            </a:r>
            <a:r>
              <a:rPr lang="cs-CZ" sz="1800" dirty="0" smtClean="0"/>
              <a:t>.</a:t>
            </a:r>
          </a:p>
          <a:p>
            <a:pPr>
              <a:lnSpc>
                <a:spcPct val="100000"/>
              </a:lnSpc>
            </a:pPr>
            <a:endParaRPr lang="cs-CZ" sz="1800" dirty="0" smtClean="0"/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b="1" dirty="0"/>
              <a:t>Václav Hanka </a:t>
            </a:r>
            <a:r>
              <a:rPr lang="cs-CZ" sz="1800" dirty="0"/>
              <a:t>antologie</a:t>
            </a:r>
            <a:r>
              <a:rPr lang="cs-CZ" sz="1800" b="1" dirty="0"/>
              <a:t> </a:t>
            </a:r>
            <a:r>
              <a:rPr lang="cs-CZ" sz="1800" i="1" dirty="0"/>
              <a:t>Starobylá </a:t>
            </a:r>
            <a:r>
              <a:rPr lang="cs-CZ" sz="1800" i="1" dirty="0" err="1"/>
              <a:t>skládanie</a:t>
            </a:r>
            <a:r>
              <a:rPr lang="cs-CZ" sz="1800" dirty="0"/>
              <a:t> (1817–1824) obsahují v každém díle diferenční slovník </a:t>
            </a:r>
            <a:r>
              <a:rPr lang="cs-CZ" sz="1800" i="1" dirty="0"/>
              <a:t>Vysvětlení zastaralejších a zatmělejších slov</a:t>
            </a:r>
            <a:r>
              <a:rPr lang="cs-CZ" sz="1800" dirty="0" smtClean="0"/>
              <a:t>.</a:t>
            </a:r>
          </a:p>
          <a:p>
            <a:pPr>
              <a:lnSpc>
                <a:spcPct val="100000"/>
              </a:lnSpc>
            </a:pPr>
            <a:endParaRPr lang="cs-CZ" sz="1800" dirty="0" smtClean="0"/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 smtClean="0"/>
              <a:t>Podobně lze </a:t>
            </a:r>
            <a:r>
              <a:rPr lang="cs-CZ" sz="1800" dirty="0"/>
              <a:t>d</a:t>
            </a:r>
            <a:r>
              <a:rPr lang="cs-CZ" sz="1800" dirty="0" smtClean="0"/>
              <a:t>alší </a:t>
            </a:r>
            <a:r>
              <a:rPr lang="cs-CZ" sz="1800" dirty="0"/>
              <a:t>reflexi staročeské slovní zásoby </a:t>
            </a:r>
            <a:r>
              <a:rPr lang="cs-CZ" sz="1800" dirty="0" smtClean="0"/>
              <a:t>najít </a:t>
            </a:r>
            <a:r>
              <a:rPr lang="cs-CZ" sz="1800" dirty="0"/>
              <a:t>ve </a:t>
            </a:r>
            <a:r>
              <a:rPr lang="cs-CZ" sz="1800" i="1" dirty="0"/>
              <a:t>Vysvětlení slov</a:t>
            </a:r>
            <a:r>
              <a:rPr lang="cs-CZ" sz="1800" dirty="0"/>
              <a:t> v prvním dílu matičního </a:t>
            </a:r>
            <a:r>
              <a:rPr lang="cs-CZ" sz="1800" i="1" dirty="0"/>
              <a:t>Výboru z literatury české </a:t>
            </a:r>
            <a:r>
              <a:rPr lang="cs-CZ" sz="1800" dirty="0"/>
              <a:t>(1845). </a:t>
            </a:r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34214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443752"/>
            <a:ext cx="11712389" cy="699247"/>
          </a:xfrm>
        </p:spPr>
        <p:txBody>
          <a:bodyPr/>
          <a:lstStyle/>
          <a:p>
            <a:r>
              <a:rPr lang="cs-CZ" dirty="0" smtClean="0"/>
              <a:t>Gebauerův </a:t>
            </a:r>
            <a:r>
              <a:rPr lang="cs-CZ" i="1" dirty="0"/>
              <a:t>Slovník staročeský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546409"/>
            <a:ext cx="11645153" cy="404354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Od počátku koncipovaný jako historický slovník češtiny, který mě pokrýt celou slovní zásobu.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Zaměřený </a:t>
            </a:r>
            <a:r>
              <a:rPr lang="cs-CZ" sz="2000" dirty="0"/>
              <a:t>na jazyk nejstarších textů (především 14. a 15. stol., výběrově i textů 16. stol.).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Bohatá </a:t>
            </a:r>
            <a:r>
              <a:rPr lang="cs-CZ" sz="2000" dirty="0"/>
              <a:t>materiálová základna, spolehlivá prezentace autentického historického </a:t>
            </a:r>
            <a:r>
              <a:rPr lang="cs-CZ" sz="2000" dirty="0" smtClean="0"/>
              <a:t>materiálu.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Vycházel </a:t>
            </a:r>
            <a:r>
              <a:rPr lang="cs-CZ" sz="2000" dirty="0"/>
              <a:t>formou sešitů od roku 1903.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Gebauer </a:t>
            </a:r>
            <a:r>
              <a:rPr lang="cs-CZ" sz="2000" dirty="0"/>
              <a:t>zpracoval lexikografický materiál po heslo </a:t>
            </a:r>
            <a:r>
              <a:rPr lang="cs-CZ" sz="2000" i="1" dirty="0"/>
              <a:t>moře. </a:t>
            </a:r>
            <a:endParaRPr lang="cs-CZ" sz="2000" i="1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Za </a:t>
            </a:r>
            <a:r>
              <a:rPr lang="cs-CZ" sz="2000" dirty="0"/>
              <a:t>jeho života vyšlo 14 sešitů (poslední 1907), první fáze práce byla ukončena vydáním 1. dílu obsahujícího sešity 1.–9. (A–N).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Gebauer končil </a:t>
            </a:r>
            <a:r>
              <a:rPr lang="cs-CZ" sz="2000" dirty="0"/>
              <a:t>u čtrnáctého sešitu, sešit patnáctý vyšel v r. 1907 již po jeho smrti.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Od </a:t>
            </a:r>
            <a:r>
              <a:rPr lang="cs-CZ" sz="2000" dirty="0"/>
              <a:t>15. sešitu na slovníku pracoval Emil Smetánka, který vydal 15.–17. sešit  (s. 473–552).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Druhý </a:t>
            </a:r>
            <a:r>
              <a:rPr lang="cs-CZ" sz="2000" dirty="0"/>
              <a:t>(neúplný) díl vyšel v r. 1916 – obsahuje sešity 10.–17. (K–</a:t>
            </a:r>
            <a:r>
              <a:rPr lang="cs-CZ" sz="2000" i="1" dirty="0" err="1"/>
              <a:t>netbalivost</a:t>
            </a:r>
            <a:r>
              <a:rPr lang="cs-CZ" sz="2000" i="1" dirty="0"/>
              <a:t> / </a:t>
            </a:r>
            <a:r>
              <a:rPr lang="cs-CZ" sz="2000" i="1" dirty="0" err="1" smtClean="0"/>
              <a:t>netbánlivost</a:t>
            </a:r>
            <a:r>
              <a:rPr lang="cs-CZ" sz="2000" dirty="0" smtClean="0"/>
              <a:t>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</a:t>
            </a:r>
            <a:r>
              <a:rPr lang="cs-CZ" sz="2000" dirty="0"/>
              <a:t> meziválečném období se Smetánka soustředil na excerpce stč. textů – k sepsání dalších hesel se však bohužel nedostal.</a:t>
            </a:r>
          </a:p>
        </p:txBody>
      </p:sp>
    </p:spTree>
    <p:extLst>
      <p:ext uri="{BB962C8B-B14F-4D97-AF65-F5344CB8AC3E}">
        <p14:creationId xmlns:p14="http://schemas.microsoft.com/office/powerpoint/2010/main" val="260766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605116"/>
            <a:ext cx="11712389" cy="699247"/>
          </a:xfrm>
        </p:spPr>
        <p:txBody>
          <a:bodyPr/>
          <a:lstStyle/>
          <a:p>
            <a:r>
              <a:rPr lang="cs-CZ" dirty="0" smtClean="0"/>
              <a:t>Šimkův </a:t>
            </a:r>
            <a:r>
              <a:rPr lang="cs-CZ" i="1" dirty="0"/>
              <a:t>Slovníček staré češtiny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734670"/>
            <a:ext cx="11645153" cy="407043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Byl vydán v r. 1947.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Vznikl </a:t>
            </a:r>
            <a:r>
              <a:rPr lang="cs-CZ" sz="2000" dirty="0"/>
              <a:t>jako jeden z vedlejších produktů ediční řady </a:t>
            </a:r>
            <a:r>
              <a:rPr lang="cs-CZ" sz="2000" i="1" dirty="0"/>
              <a:t>Památky staré literatury české</a:t>
            </a:r>
            <a:r>
              <a:rPr lang="cs-CZ" sz="2000" dirty="0"/>
              <a:t>, hlásící se k tradici stejnojmenné knižnice z let 1876–1890.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Šlo </a:t>
            </a:r>
            <a:r>
              <a:rPr lang="cs-CZ" sz="2000" dirty="0"/>
              <a:t>o staročeský diferenční slovník, který čerpal z dílčích diferenčních slovníků starších kritických edic stč. textů, cca 11 tisíc hesel, končí rokem 1500.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Rezignuje </a:t>
            </a:r>
            <a:r>
              <a:rPr lang="cs-CZ" sz="2000" dirty="0"/>
              <a:t>na málo frekventovaná slova a na specifické terminologické okruhy.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Obsahuje </a:t>
            </a:r>
            <a:r>
              <a:rPr lang="cs-CZ" sz="2000" dirty="0"/>
              <a:t>velmi jednoduché gramatické informace. Velmi jednoduché vysvětlení významu, zpravidla prostřednictvím novočeského ekvivalentu, základní informace o frazémech a kolokacích. Bez autentických staročeských příkladových vět.</a:t>
            </a:r>
          </a:p>
        </p:txBody>
      </p:sp>
    </p:spTree>
    <p:extLst>
      <p:ext uri="{BB962C8B-B14F-4D97-AF65-F5344CB8AC3E}">
        <p14:creationId xmlns:p14="http://schemas.microsoft.com/office/powerpoint/2010/main" val="352596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Akademický </a:t>
            </a:r>
            <a:r>
              <a:rPr lang="cs-CZ" i="1" dirty="0"/>
              <a:t>Staročeský </a:t>
            </a:r>
            <a:r>
              <a:rPr lang="cs-CZ" i="1" dirty="0" smtClean="0"/>
              <a:t>slovník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954744"/>
            <a:ext cx="11645153" cy="407043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Od </a:t>
            </a:r>
            <a:r>
              <a:rPr lang="cs-CZ" sz="2000" dirty="0"/>
              <a:t>konce 40. let bylo na nově zorganizované akademii věd vytvořeno v rámci Ústavu pro jazyk český oddělení pro studium vývoje jazyka, které se mělo soustředit na vydání nového slovníku staré češtiny.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Začal </a:t>
            </a:r>
            <a:r>
              <a:rPr lang="cs-CZ" sz="2000" dirty="0"/>
              <a:t>tam, kde </a:t>
            </a:r>
            <a:r>
              <a:rPr lang="cs-CZ" sz="2000" dirty="0" smtClean="0"/>
              <a:t>skončil </a:t>
            </a:r>
            <a:r>
              <a:rPr lang="cs-CZ" sz="2000" dirty="0"/>
              <a:t>Gebauerův slovník (tj. náslovím </a:t>
            </a:r>
            <a:r>
              <a:rPr lang="cs-CZ" sz="2000" i="1" dirty="0" err="1"/>
              <a:t>ná</a:t>
            </a:r>
            <a:r>
              <a:rPr lang="cs-CZ" sz="2000" i="1" dirty="0"/>
              <a:t>-</a:t>
            </a:r>
            <a:r>
              <a:rPr lang="cs-CZ" sz="2000" dirty="0"/>
              <a:t>), ale podle jiné lexikografické </a:t>
            </a:r>
            <a:r>
              <a:rPr lang="cs-CZ" sz="2000" dirty="0" smtClean="0"/>
              <a:t>metody – </a:t>
            </a:r>
            <a:r>
              <a:rPr lang="cs-CZ" sz="2000" dirty="0"/>
              <a:t>vyšla z teoretických představ I. Němce a vedla autory hesel k tomu, aby každé heslo představovalo lexikologickou analýzu daného lexému.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Teoretické základy slovníku byly publikovány v knižní publikaci </a:t>
            </a:r>
            <a:r>
              <a:rPr lang="cs-CZ" sz="2000" i="1" dirty="0"/>
              <a:t>Staročeský slovník. Úvodní stati, soupis pramenů a zkratek</a:t>
            </a:r>
            <a:r>
              <a:rPr lang="cs-CZ" sz="2000" dirty="0"/>
              <a:t> (1968).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i="1" dirty="0" smtClean="0"/>
              <a:t>Staročeský </a:t>
            </a:r>
            <a:r>
              <a:rPr lang="cs-CZ" sz="2000" i="1" dirty="0"/>
              <a:t>slovník</a:t>
            </a:r>
            <a:r>
              <a:rPr lang="cs-CZ" sz="2000" dirty="0"/>
              <a:t> byl koncipován jako výkladový slovník, který se snaží zachytit staročeskou slovní zásobu pokud možno v úplnosti. Kromě gramatických informací obsahuje výklad významu, frazeologii, kolokace, vazby, slovotvorně příbuzná slova a bohatý dokladový materiál. Zčásti také reflektuje původ jednotlivých slov.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/>
              <a:t>Náročnost zvoleného postupu však bohužel vedla k tomu, že slovník vydávaný od 70. let po sešitech jen pomalu pokrýval slovní zásobu. V roce 2005 byly práce na slovníku zastaveny a jako poslední byl r. 2008 vydán 26. sešit končící náslovím </a:t>
            </a:r>
            <a:r>
              <a:rPr lang="cs-CZ" sz="2000" i="1" dirty="0"/>
              <a:t>při </a:t>
            </a:r>
            <a:r>
              <a:rPr lang="cs-CZ" sz="2000" dirty="0"/>
              <a:t>(celkově tedy </a:t>
            </a:r>
            <a:r>
              <a:rPr lang="cs-CZ" sz="2000" i="1" dirty="0"/>
              <a:t>Staročeský slovník </a:t>
            </a:r>
            <a:r>
              <a:rPr lang="cs-CZ" sz="2000" dirty="0"/>
              <a:t>pokrývá slovní zásobu od násloví </a:t>
            </a:r>
            <a:r>
              <a:rPr lang="cs-CZ" sz="2000" i="1" dirty="0"/>
              <a:t>na </a:t>
            </a:r>
            <a:r>
              <a:rPr lang="cs-CZ" sz="2000" dirty="0"/>
              <a:t>po násloví </a:t>
            </a:r>
            <a:r>
              <a:rPr lang="cs-CZ" sz="2000" i="1" dirty="0"/>
              <a:t>při</a:t>
            </a:r>
            <a:r>
              <a:rPr lang="cs-CZ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4507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685798"/>
            <a:ext cx="11712389" cy="699247"/>
          </a:xfrm>
        </p:spPr>
        <p:txBody>
          <a:bodyPr/>
          <a:lstStyle/>
          <a:p>
            <a:r>
              <a:rPr lang="cs-CZ" dirty="0"/>
              <a:t>Vysokoškolský </a:t>
            </a:r>
            <a:r>
              <a:rPr lang="cs-CZ" i="1" dirty="0"/>
              <a:t>Malý staročeský slovník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976715"/>
            <a:ext cx="11645153" cy="37880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Pro </a:t>
            </a:r>
            <a:r>
              <a:rPr lang="cs-CZ" sz="2000" dirty="0"/>
              <a:t>potřeby vysokoškolské výuky vývoje českého jazyka a literatury připravil autorský kolektiv univerzitních pedagogů tvořený Jaromírem Běličem, Adolfem Kamišem a Karlem </a:t>
            </a:r>
            <a:r>
              <a:rPr lang="cs-CZ" sz="2000" dirty="0" smtClean="0"/>
              <a:t>Kučerou.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Diferenční </a:t>
            </a:r>
            <a:r>
              <a:rPr lang="cs-CZ" sz="2000" dirty="0"/>
              <a:t>slovník staré češtiny, který vyšel</a:t>
            </a:r>
            <a:r>
              <a:rPr lang="cs-CZ" sz="2000" b="1" dirty="0"/>
              <a:t> </a:t>
            </a:r>
            <a:r>
              <a:rPr lang="cs-CZ" sz="2000" dirty="0"/>
              <a:t>r. 1979.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Podobně </a:t>
            </a:r>
            <a:r>
              <a:rPr lang="cs-CZ" sz="2000" dirty="0"/>
              <a:t>jako </a:t>
            </a:r>
            <a:r>
              <a:rPr lang="cs-CZ" sz="2000" i="1" dirty="0"/>
              <a:t>Staročeský slovník </a:t>
            </a:r>
            <a:r>
              <a:rPr lang="cs-CZ" sz="2000" dirty="0"/>
              <a:t>končí rokem 1500 a podobně jako Šimkův </a:t>
            </a:r>
            <a:r>
              <a:rPr lang="cs-CZ" sz="2000" i="1" dirty="0"/>
              <a:t>Slovníček </a:t>
            </a:r>
            <a:r>
              <a:rPr lang="cs-CZ" sz="2000" dirty="0"/>
              <a:t>je zaměřen jen na tu část staročeské slovní zásoby, která se liší od novočeské.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Je </a:t>
            </a:r>
            <a:r>
              <a:rPr lang="cs-CZ" sz="2000" dirty="0"/>
              <a:t>tvořen necelými </a:t>
            </a:r>
            <a:r>
              <a:rPr lang="cs-CZ" sz="2000" dirty="0" smtClean="0"/>
              <a:t>19 000 </a:t>
            </a:r>
            <a:r>
              <a:rPr lang="cs-CZ" sz="2000" dirty="0"/>
              <a:t>hesel.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Každého </a:t>
            </a:r>
            <a:r>
              <a:rPr lang="cs-CZ" sz="2000" dirty="0"/>
              <a:t>heslo obsahuje velmi stručné gramatické informace, včetně vazby, významy vysvětluje opisem, popř. novočeskými ekvivalenty, příležitostně reflektuje frazeologii. Zcela výjimečně cituje autentické příkladové věty.</a:t>
            </a:r>
          </a:p>
        </p:txBody>
      </p:sp>
    </p:spTree>
    <p:extLst>
      <p:ext uri="{BB962C8B-B14F-4D97-AF65-F5344CB8AC3E}">
        <p14:creationId xmlns:p14="http://schemas.microsoft.com/office/powerpoint/2010/main" val="58304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457199"/>
            <a:ext cx="11712389" cy="564777"/>
          </a:xfrm>
        </p:spPr>
        <p:txBody>
          <a:bodyPr/>
          <a:lstStyle/>
          <a:p>
            <a:r>
              <a:rPr lang="cs-CZ" dirty="0"/>
              <a:t>Akademický </a:t>
            </a:r>
            <a:r>
              <a:rPr lang="cs-CZ" i="1" dirty="0"/>
              <a:t>Elektronický slovník staré češtiny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452282"/>
            <a:ext cx="11645153" cy="378804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Připravuje oddělení </a:t>
            </a:r>
            <a:r>
              <a:rPr lang="cs-CZ" sz="2000" dirty="0"/>
              <a:t>vývoje jazyka Ústavu pro český jazyk AV </a:t>
            </a:r>
            <a:r>
              <a:rPr lang="cs-CZ" sz="2000" dirty="0" smtClean="0"/>
              <a:t>ČR (na portálu </a:t>
            </a:r>
            <a:r>
              <a:rPr lang="cs-CZ" sz="2000" i="1" dirty="0" smtClean="0"/>
              <a:t>Vokabuláře webového</a:t>
            </a:r>
            <a:r>
              <a:rPr lang="cs-CZ" sz="2000" dirty="0" smtClean="0"/>
              <a:t>).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Má </a:t>
            </a:r>
            <a:r>
              <a:rPr lang="cs-CZ" sz="2000" dirty="0"/>
              <a:t>výhradní online podobu, a </a:t>
            </a:r>
            <a:r>
              <a:rPr lang="cs-CZ" sz="2000" dirty="0" smtClean="0"/>
              <a:t>proto </a:t>
            </a:r>
            <a:r>
              <a:rPr lang="cs-CZ" sz="2000" dirty="0"/>
              <a:t>nese název </a:t>
            </a:r>
            <a:r>
              <a:rPr lang="cs-CZ" sz="2000" i="1" dirty="0"/>
              <a:t>Elektronický slovník staré češtiny</a:t>
            </a:r>
            <a:r>
              <a:rPr lang="cs-CZ" sz="2000" dirty="0"/>
              <a:t>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Lexikografickou </a:t>
            </a:r>
            <a:r>
              <a:rPr lang="cs-CZ" sz="2000" dirty="0"/>
              <a:t>metodou je podobný </a:t>
            </a:r>
            <a:r>
              <a:rPr lang="cs-CZ" sz="2000" i="1" dirty="0"/>
              <a:t>Slovníčku staré češtiny </a:t>
            </a:r>
            <a:r>
              <a:rPr lang="cs-CZ" sz="2000" dirty="0"/>
              <a:t>a </a:t>
            </a:r>
            <a:r>
              <a:rPr lang="cs-CZ" sz="2000" i="1" dirty="0"/>
              <a:t>Malému staročeskému slovníku</a:t>
            </a:r>
            <a:r>
              <a:rPr lang="cs-CZ" sz="2000" dirty="0"/>
              <a:t>, tzn. jde o jednoduchý výkladový slovník, který obsahuje základní informace o gramatických vlastnostech a významové stránce heslového lexému. K tomu jsou připojeny informace o frazeologii, původu a slovotvorné motivaci daného lexému</a:t>
            </a:r>
            <a:r>
              <a:rPr lang="cs-CZ" sz="2000" dirty="0" smtClean="0"/>
              <a:t>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Soustřeďuje se na </a:t>
            </a:r>
            <a:r>
              <a:rPr lang="cs-CZ" sz="2000" dirty="0"/>
              <a:t>popis staročeské slovní zásoby v </a:t>
            </a:r>
            <a:r>
              <a:rPr lang="cs-CZ" sz="2000" dirty="0" smtClean="0"/>
              <a:t>úplnosti.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Abecedně </a:t>
            </a:r>
            <a:r>
              <a:rPr lang="cs-CZ" sz="2000" dirty="0"/>
              <a:t>začíná tam, kde končí </a:t>
            </a:r>
            <a:r>
              <a:rPr lang="cs-CZ" sz="2000" i="1" dirty="0"/>
              <a:t>Staročeský </a:t>
            </a:r>
            <a:r>
              <a:rPr lang="cs-CZ" sz="2000" i="1" dirty="0" smtClean="0"/>
              <a:t>slovník</a:t>
            </a:r>
            <a:r>
              <a:rPr lang="cs-CZ" sz="2000" dirty="0" smtClean="0"/>
              <a:t>. V</a:t>
            </a:r>
            <a:r>
              <a:rPr lang="cs-CZ" sz="2000" dirty="0"/>
              <a:t> násloví </a:t>
            </a:r>
            <a:r>
              <a:rPr lang="cs-CZ" sz="2000" i="1" dirty="0"/>
              <a:t>při</a:t>
            </a:r>
            <a:r>
              <a:rPr lang="cs-CZ" sz="2000" dirty="0"/>
              <a:t> </a:t>
            </a:r>
            <a:r>
              <a:rPr lang="cs-CZ" sz="2000" i="1" dirty="0"/>
              <a:t>– Ž</a:t>
            </a:r>
            <a:r>
              <a:rPr lang="cs-CZ" sz="2000" dirty="0"/>
              <a:t> však</a:t>
            </a:r>
            <a:r>
              <a:rPr lang="cs-CZ" sz="2000" i="1" dirty="0"/>
              <a:t> </a:t>
            </a:r>
            <a:r>
              <a:rPr lang="cs-CZ" sz="2000" dirty="0"/>
              <a:t>vybírá jen ta hesla, která se nevyskytují v </a:t>
            </a:r>
            <a:r>
              <a:rPr lang="cs-CZ" sz="2000" i="1" dirty="0"/>
              <a:t>Malém staročeském slovníku</a:t>
            </a:r>
            <a:r>
              <a:rPr lang="cs-CZ" sz="2000" dirty="0"/>
              <a:t>.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Pokračuje </a:t>
            </a:r>
            <a:r>
              <a:rPr lang="cs-CZ" sz="2000" dirty="0"/>
              <a:t>pak od písmene </a:t>
            </a:r>
            <a:r>
              <a:rPr lang="cs-CZ" sz="2000" i="1" dirty="0"/>
              <a:t>A</a:t>
            </a:r>
            <a:r>
              <a:rPr lang="cs-CZ" sz="2000" dirty="0"/>
              <a:t>, zde však pokrývá slovní zásobu v úplnosti, a to proto, aby doplnila materiál prezentovaný Gebauerem. 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</a:t>
            </a:r>
            <a:r>
              <a:rPr lang="cs-CZ" sz="2000" dirty="0"/>
              <a:t> budoucnu plánuje doplnit slovní zásobu </a:t>
            </a:r>
            <a:r>
              <a:rPr lang="cs-CZ" sz="2000" i="1" dirty="0"/>
              <a:t>při – Ž </a:t>
            </a:r>
            <a:r>
              <a:rPr lang="cs-CZ" sz="2000" dirty="0"/>
              <a:t>i o hesla obsažená v </a:t>
            </a:r>
            <a:r>
              <a:rPr lang="cs-CZ" sz="2000" i="1" dirty="0"/>
              <a:t>Malém staročeském slovníku </a:t>
            </a:r>
            <a:r>
              <a:rPr lang="cs-CZ" sz="2000" dirty="0"/>
              <a:t>(aby prezentovala staročeskou slovní zásobu v úplnosti totožnou lexikografickou metodou).</a:t>
            </a:r>
          </a:p>
        </p:txBody>
      </p:sp>
    </p:spTree>
    <p:extLst>
      <p:ext uri="{BB962C8B-B14F-4D97-AF65-F5344CB8AC3E}">
        <p14:creationId xmlns:p14="http://schemas.microsoft.com/office/powerpoint/2010/main" val="173110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564777"/>
          </a:xfrm>
        </p:spPr>
        <p:txBody>
          <a:bodyPr/>
          <a:lstStyle/>
          <a:p>
            <a:r>
              <a:rPr lang="cs-CZ" i="1" dirty="0"/>
              <a:t>Co ve slovnících nenajdete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317811"/>
            <a:ext cx="11618259" cy="366702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dirty="0" smtClean="0"/>
              <a:t>Celkový </a:t>
            </a:r>
            <a:r>
              <a:rPr lang="cs-CZ" sz="2000" dirty="0" smtClean="0"/>
              <a:t>vývoj </a:t>
            </a:r>
            <a:r>
              <a:rPr lang="cs-CZ" sz="2000" dirty="0"/>
              <a:t>slovní zásoby češtiny je lexikograficky zachycen </a:t>
            </a:r>
            <a:r>
              <a:rPr lang="cs-CZ" sz="2000" dirty="0" smtClean="0"/>
              <a:t>neúplně. </a:t>
            </a:r>
            <a:r>
              <a:rPr lang="cs-CZ" sz="2000" dirty="0"/>
              <a:t>Citelně schází dva historické slovníky: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výkladový slovník </a:t>
            </a:r>
            <a:r>
              <a:rPr lang="cs-CZ" sz="2000" dirty="0"/>
              <a:t>střední češtiny (1500–1775),</a:t>
            </a:r>
          </a:p>
          <a:p>
            <a:pPr lvl="0">
              <a:lnSpc>
                <a:spcPct val="100000"/>
              </a:lnSpc>
              <a:spcBef>
                <a:spcPts val="600"/>
              </a:spcBef>
            </a:pPr>
            <a:r>
              <a:rPr lang="cs-CZ" sz="2000" dirty="0" smtClean="0"/>
              <a:t>výkladový moderní slovník </a:t>
            </a:r>
            <a:r>
              <a:rPr lang="cs-CZ" sz="2000" dirty="0"/>
              <a:t>češtiny obrozenské a </a:t>
            </a:r>
            <a:r>
              <a:rPr lang="cs-CZ" sz="2000" dirty="0" err="1"/>
              <a:t>poobrozenské</a:t>
            </a:r>
            <a:r>
              <a:rPr lang="cs-CZ" sz="2000" dirty="0"/>
              <a:t> (1775–1918).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dirty="0" smtClean="0"/>
              <a:t>Informace </a:t>
            </a:r>
            <a:r>
              <a:rPr lang="cs-CZ" sz="2000" dirty="0"/>
              <a:t>o slovní zásobě střední doby a počátků obrození lze nalézt v Jungmannově slovníku, avšak jde o slovník starý více než 180 let. </a:t>
            </a:r>
            <a:endParaRPr lang="cs-CZ" sz="2000" dirty="0" smtClean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endParaRPr lang="cs-CZ" sz="20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dirty="0" smtClean="0"/>
              <a:t>Informace </a:t>
            </a:r>
            <a:r>
              <a:rPr lang="cs-CZ" sz="2000" dirty="0"/>
              <a:t>o češtině obrozenské a </a:t>
            </a:r>
            <a:r>
              <a:rPr lang="cs-CZ" sz="2000" dirty="0" err="1"/>
              <a:t>poobrozenské</a:t>
            </a:r>
            <a:r>
              <a:rPr lang="cs-CZ" sz="2000" dirty="0"/>
              <a:t> jsou </a:t>
            </a:r>
            <a:r>
              <a:rPr lang="cs-CZ" sz="2000" dirty="0" smtClean="0"/>
              <a:t>v dobových slovnících (Jungmann, Kott), </a:t>
            </a:r>
            <a:r>
              <a:rPr lang="cs-CZ" sz="2000" dirty="0" smtClean="0"/>
              <a:t>zčásti </a:t>
            </a:r>
            <a:r>
              <a:rPr lang="cs-CZ" sz="2000" dirty="0"/>
              <a:t>reflektovány v </a:t>
            </a:r>
            <a:r>
              <a:rPr lang="cs-CZ" sz="2000" i="1" dirty="0"/>
              <a:t>Příručním slovníku jazyka českého</a:t>
            </a:r>
            <a:r>
              <a:rPr lang="cs-CZ" sz="2000" dirty="0"/>
              <a:t>, zejména užitečná je jeho webová verze s naskenovanými excepčními lístky: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u="sng" dirty="0">
                <a:hlinkClick r:id="rId2"/>
              </a:rPr>
              <a:t>https://bara.ujc.cas.cz/psjc/</a:t>
            </a:r>
            <a:endParaRPr lang="cs-CZ" sz="2000" dirty="0"/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2000" dirty="0" smtClean="0"/>
              <a:t>Nicméně </a:t>
            </a:r>
            <a:r>
              <a:rPr lang="cs-CZ" sz="2000" dirty="0"/>
              <a:t>primárně jde o slovník synchronní, nikoli historický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9602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Elektronické zdroje I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277471"/>
            <a:ext cx="11645153" cy="3788049"/>
          </a:xfrm>
        </p:spPr>
        <p:txBody>
          <a:bodyPr/>
          <a:lstStyle/>
          <a:p>
            <a:pPr marL="72000" indent="0">
              <a:buNone/>
            </a:pPr>
            <a:r>
              <a:rPr lang="cs-CZ" sz="1800" dirty="0" smtClean="0"/>
              <a:t>Oddělení </a:t>
            </a:r>
            <a:r>
              <a:rPr lang="cs-CZ" sz="1800" dirty="0"/>
              <a:t>vývoje jazyka Ústavu pro český jazyk AV ČR </a:t>
            </a:r>
            <a:r>
              <a:rPr lang="cs-CZ" sz="1800" dirty="0" smtClean="0"/>
              <a:t>vytvořilo webový portál </a:t>
            </a:r>
            <a:r>
              <a:rPr lang="cs-CZ" sz="1800" i="1" dirty="0"/>
              <a:t>Vokabulář webový</a:t>
            </a:r>
            <a:r>
              <a:rPr lang="cs-CZ" sz="1800" dirty="0"/>
              <a:t>, </a:t>
            </a:r>
            <a:endParaRPr lang="cs-CZ" sz="1800" dirty="0" smtClean="0"/>
          </a:p>
          <a:p>
            <a:pPr marL="72000" indent="0">
              <a:buNone/>
            </a:pPr>
            <a:r>
              <a:rPr lang="cs-CZ" sz="1800" u="sng" dirty="0">
                <a:hlinkClick r:id="rId2"/>
              </a:rPr>
              <a:t>https://vokabular.ujc.cas.cz/</a:t>
            </a:r>
            <a:endParaRPr lang="cs-CZ" sz="1800" dirty="0"/>
          </a:p>
          <a:p>
            <a:pPr marL="72000" indent="0">
              <a:buNone/>
            </a:pPr>
            <a:endParaRPr lang="cs-CZ" sz="1800" dirty="0" smtClean="0"/>
          </a:p>
          <a:p>
            <a:pPr marL="72000" indent="0">
              <a:buNone/>
            </a:pPr>
            <a:r>
              <a:rPr lang="cs-CZ" sz="1800" dirty="0" smtClean="0"/>
              <a:t>Tento web který nabízí: </a:t>
            </a:r>
          </a:p>
          <a:p>
            <a:pPr marL="414900" indent="-342900">
              <a:buAutoNum type="arabicPeriod"/>
            </a:pPr>
            <a:r>
              <a:rPr lang="cs-CZ" sz="1800" dirty="0" smtClean="0"/>
              <a:t>modul </a:t>
            </a:r>
            <a:r>
              <a:rPr lang="cs-CZ" sz="1800" dirty="0"/>
              <a:t>se staršími lexikografickými díly reflektujícími starou češtinu, </a:t>
            </a:r>
            <a:endParaRPr lang="cs-CZ" sz="1800" dirty="0" smtClean="0"/>
          </a:p>
          <a:p>
            <a:pPr marL="414900" indent="-342900">
              <a:buFont typeface="+mj-lt"/>
              <a:buAutoNum type="arabicPeriod"/>
            </a:pPr>
            <a:r>
              <a:rPr lang="cs-CZ" sz="1800" dirty="0" smtClean="0"/>
              <a:t>elektronické </a:t>
            </a:r>
            <a:r>
              <a:rPr lang="cs-CZ" sz="1800" dirty="0"/>
              <a:t>edice staročeských textů, </a:t>
            </a:r>
            <a:endParaRPr lang="cs-CZ" sz="1800" dirty="0" smtClean="0"/>
          </a:p>
          <a:p>
            <a:pPr marL="414900" indent="-342900">
              <a:buFont typeface="+mj-lt"/>
              <a:buAutoNum type="arabicPeriod"/>
            </a:pPr>
            <a:r>
              <a:rPr lang="cs-CZ" sz="1800" dirty="0" smtClean="0"/>
              <a:t>elektronické </a:t>
            </a:r>
            <a:r>
              <a:rPr lang="cs-CZ" sz="1800" dirty="0"/>
              <a:t>edice vybrané sekundární literatury, </a:t>
            </a:r>
            <a:endParaRPr lang="cs-CZ" sz="1800" dirty="0" smtClean="0"/>
          </a:p>
          <a:p>
            <a:pPr marL="414900" indent="-342900">
              <a:buFont typeface="+mj-lt"/>
              <a:buAutoNum type="arabicPeriod"/>
            </a:pPr>
            <a:r>
              <a:rPr lang="cs-CZ" sz="1800" dirty="0" smtClean="0"/>
              <a:t>diachronní </a:t>
            </a:r>
            <a:r>
              <a:rPr lang="cs-CZ" sz="1800" dirty="0"/>
              <a:t>korpus. Tento web je dostupný na adrese </a:t>
            </a:r>
          </a:p>
        </p:txBody>
      </p:sp>
    </p:spTree>
    <p:extLst>
      <p:ext uri="{BB962C8B-B14F-4D97-AF65-F5344CB8AC3E}">
        <p14:creationId xmlns:p14="http://schemas.microsoft.com/office/powerpoint/2010/main" val="155743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22729" y="322729"/>
            <a:ext cx="11712389" cy="699247"/>
          </a:xfrm>
        </p:spPr>
        <p:txBody>
          <a:bodyPr/>
          <a:lstStyle/>
          <a:p>
            <a:r>
              <a:rPr lang="cs-CZ" dirty="0" smtClean="0"/>
              <a:t>Elektronické zdroje II</a:t>
            </a:r>
            <a:endParaRPr lang="cs-CZ" i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2729" y="1277471"/>
            <a:ext cx="11645153" cy="3788049"/>
          </a:xfrm>
        </p:spPr>
        <p:txBody>
          <a:bodyPr/>
          <a:lstStyle/>
          <a:p>
            <a:pPr marL="72000" indent="0">
              <a:buNone/>
            </a:pPr>
            <a:r>
              <a:rPr lang="cs-CZ" sz="1800" dirty="0"/>
              <a:t>Slovní zásoba střední doby je reflektována </a:t>
            </a:r>
            <a:r>
              <a:rPr lang="cs-CZ" sz="1800" dirty="0" err="1"/>
              <a:t>skeny</a:t>
            </a:r>
            <a:r>
              <a:rPr lang="cs-CZ" sz="1800" dirty="0"/>
              <a:t> lístkové databáze </a:t>
            </a:r>
            <a:r>
              <a:rPr lang="cs-CZ" sz="1800" i="1" dirty="0"/>
              <a:t>Lexikální databáze humanistické a barokní češtiny </a:t>
            </a:r>
            <a:r>
              <a:rPr lang="cs-CZ" sz="1800" dirty="0"/>
              <a:t>dostupné na adrese</a:t>
            </a:r>
          </a:p>
          <a:p>
            <a:pPr marL="72000" indent="0">
              <a:buNone/>
            </a:pPr>
            <a:r>
              <a:rPr lang="cs-CZ" sz="1800" u="sng" dirty="0">
                <a:hlinkClick r:id="rId2"/>
              </a:rPr>
              <a:t>http://madla.ujc.cas.cz/</a:t>
            </a:r>
            <a:endParaRPr lang="cs-CZ" sz="1800" dirty="0"/>
          </a:p>
          <a:p>
            <a:pPr marL="72000" indent="0">
              <a:buNone/>
            </a:pPr>
            <a:endParaRPr lang="cs-CZ" sz="1800" dirty="0" smtClean="0"/>
          </a:p>
          <a:p>
            <a:pPr marL="72000" indent="0">
              <a:buNone/>
            </a:pPr>
            <a:r>
              <a:rPr lang="cs-CZ" sz="1800" dirty="0" smtClean="0"/>
              <a:t>Nicméně </a:t>
            </a:r>
            <a:r>
              <a:rPr lang="cs-CZ" sz="1800" dirty="0"/>
              <a:t>zde není slovní zásoba češtiny střední doby prezentována ve formě lexikografického popisu, pouze jako soubor dokladových vět s jednoduchými ekvivalenty (navíc jde o výběrovou excerpci jen vybraných textů – frekvence excerpčních lístků nevypovídá o skutečné četnosti  slova v dobové slovní zásobě.</a:t>
            </a:r>
          </a:p>
        </p:txBody>
      </p:sp>
    </p:spTree>
    <p:extLst>
      <p:ext uri="{BB962C8B-B14F-4D97-AF65-F5344CB8AC3E}">
        <p14:creationId xmlns:p14="http://schemas.microsoft.com/office/powerpoint/2010/main" val="42342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– zkouška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000" dirty="0" smtClean="0"/>
              <a:t>Zkouška bude udělena na základě seminární práce (cca 5 normostran) sumarizující výsledky konkrétního textu sekundární literatury (bude dohodnuto v průběhu semináře).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6871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4" y="-107576"/>
            <a:ext cx="11134164" cy="470647"/>
          </a:xfrm>
        </p:spPr>
        <p:txBody>
          <a:bodyPr/>
          <a:lstStyle/>
          <a:p>
            <a:r>
              <a:rPr lang="cs-CZ" sz="1500" dirty="0" smtClean="0"/>
              <a:t>Seznam literatury</a:t>
            </a:r>
            <a:endParaRPr lang="cs-CZ" sz="1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9282" y="363071"/>
            <a:ext cx="11779624" cy="5540188"/>
          </a:xfrm>
        </p:spPr>
        <p:txBody>
          <a:bodyPr/>
          <a:lstStyle/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Berger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Slovakisch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Roelcke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Variationstypologie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sprachtypologisches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Handbuch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europäischen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2003, 636‒656.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Cuřín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Vývoj českého jazyka a dialektologie, 1964.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Cuřín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Vývoj spisovné češtiny, 1985.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Čenský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K dějinám řeči a literatury české v XVIII. století. Osvěta, 1876, 81–98, 251–267.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Dobrovský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Böhmischen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Litteratur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1792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[…] </a:t>
            </a: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Sprache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ältern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Literatur, 1818.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Daneš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F. a kol. Český jazyk na přelomu tisíciletí, 1997.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Dittmann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&amp; O. Uličný.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Čeština a dějiny. Studie k moderní mluvnici češtiny 3, 2013.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Flajšhans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Nejstarší památky jazyka i písemnictví českého, 1903.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Flajšhans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Náš jazyk mateřský, 1924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Gebauer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Historická mluvnice jazyka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českého 1.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Hláskosloví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1894.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Gebauer, J. Historická mluvnice jazyka českého 3. I. Tvarosloví. Skloňovaní. 1896.</a:t>
            </a:r>
            <a:endParaRPr lang="cs-CZ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Gebauer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Historická mluvnice jazyka českého 3.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Tvarosloví.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Časovaní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1898.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Gebauer, J. Historická mluvnice jazyka českého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VI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Skladba (F. Trávníček </a:t>
            </a: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Hádek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K periodizaci vývoje českého spisovného jazyka. Acta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Universitatis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Palackianae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Olomucensis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Philologica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40, 1977, 155–160.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Havránek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Předpoklady strukturních dějin spisovné češtiny.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1, 1935, 189–190.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Havránek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Vývoj spisovného jazyka českého. In Československá vlastivěda II, Spisovný jazyk český a slovenský, 1936, 1–144.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Havránek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B. Vývoj českého spisovného jazyka, 1980.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Hujer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Vývoj jazyka československého. In Československá vlastivěda III – Jazyk, 1934, 1‒83.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Hujer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Úvod do dějin českého jazyka, 1946.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Jungmann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Historie literatury české aneb Soustavný přehled spisů českých s krátkou historií národu, osvícení a jazyka, 1825.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Karlík, P. &amp; J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&amp; 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Knop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Spisovná čeština ve Slezsku v 16. století, 1965.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Knop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&amp; A.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Lamprecht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ad. Dějiny českého jazyka ve Slezsku a na Ostravsku, 1967.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Komárek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Dejiny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spisovnej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češtiny. In Pauliny, E. ad.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Čeština. Vysokoškolská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učebnica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1972, 147‒211.</a:t>
            </a:r>
          </a:p>
          <a:p>
            <a:pPr marL="363538" indent="-363538">
              <a:lnSpc>
                <a:spcPct val="100000"/>
              </a:lnSpc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3538" indent="-363538">
              <a:lnSpc>
                <a:spcPct val="100000"/>
              </a:lnSpc>
              <a:buNone/>
            </a:pP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33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5834" y="-107576"/>
            <a:ext cx="11134164" cy="470647"/>
          </a:xfrm>
        </p:spPr>
        <p:txBody>
          <a:bodyPr/>
          <a:lstStyle/>
          <a:p>
            <a:r>
              <a:rPr lang="cs-CZ" sz="1500" dirty="0" smtClean="0"/>
              <a:t>Seznam literatury</a:t>
            </a:r>
            <a:endParaRPr lang="cs-CZ" sz="1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9282" y="363071"/>
            <a:ext cx="11779624" cy="5540188"/>
          </a:xfrm>
        </p:spPr>
        <p:txBody>
          <a:bodyPr/>
          <a:lstStyle/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Koupil, O. Cesty k dějinám češtiny. LF 130, 2007, 144‒147.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Křístek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Kritéria periodizace českého jazykového vývoje.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37, 1976, 177–183.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Kudrnovský, A. Zevní dějiny českého jazyka až po dobu Husovu. Program reál.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Smíchově, 1909/1910, 3‒19.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Malicki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Periodizační body dějin jazyků ve Slezsku (středověk a raný novověk).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Gawrecki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K periodizaci dějin Slezska, 2008, 123‒137.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Malý, J. B. Stručný přehled osudů jazyka českého. ČČM 20, 1846, 149–162.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Mann, S. E. Czech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1977.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Marvan, J. Cesty ke spisovné češtině – prvních tisíc let (800–1800): malý průvodce dějinami české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lingvoekologie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2006.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Marvan, J. Jazyk – jeho český příběh prvních tisíc let 800–1800. Malý průvodce dějinami české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lingvoekologie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Newerkla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M.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Sprachkontakte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Slowakisch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Wörterbuch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Lehnwörter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Slowakischen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historische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Entwicklung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Beleglage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bisherige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Deutungen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2011.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Novák, J. V. O vývoji českého jazyka spisovného. Program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Praze, Spálená ul., 1886, 3‒25.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Stará čeština pro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nefilology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2001.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Vývoj spisovné češtiny.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Pleskalová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&amp; M. Krčmová ad.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Kapitoly z dějin české jazykovědné bohemistiky, 2007, 473‒498.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Porák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Humanistická čeština. Hláskosloví a pravopis, 1983.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Porák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Práce z dějin slavistiky X. Starší české, slovenské a slovanské mluvnice, 1985.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Šafářík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P. J. Počátkové staročeské mluvnice, 1845.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Šembera, A. V. Dějiny řeči a literatury československé. (...) Věk starší, 1858, 1859, 1868. 1878.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Šlosar, D. &amp; R. Večerka. Spisovný jazyk v dějinách české společnosti, 1979.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Šlosar, D. &amp; R. Večerka ad. Spisovný jazyk v dějinách české společnosti, 2009.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Trávníček, F. Příspěvky k dějinám českého jazyka, 1927.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Tyl, Z. O práci na staročeském slovníku. In Havránek, B. (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.), Staročeský slovník: úvodní stati, soupis pramenů a zkratek, 1968, 9‒15.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Vintr, J.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Hauptzüge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seiner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Sprachstruktur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Gegenwart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Geschichte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2005.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Vintr, J.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zur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älteren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tschechischen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Grammatographie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Vykypělová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T.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Wege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Neutschechischen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2013.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Weingart</a:t>
            </a: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M. Vývoj českého jazyka, 1918.</a:t>
            </a:r>
          </a:p>
          <a:p>
            <a:pPr marL="363538" indent="-363538">
              <a:lnSpc>
                <a:spcPct val="100000"/>
              </a:lnSpc>
              <a:buNone/>
            </a:pPr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Zikánová, Š. Postavení slovesného přísudku ve starší češtině (1500–1620), 2009.</a:t>
            </a:r>
          </a:p>
        </p:txBody>
      </p:sp>
    </p:spTree>
    <p:extLst>
      <p:ext uri="{BB962C8B-B14F-4D97-AF65-F5344CB8AC3E}">
        <p14:creationId xmlns:p14="http://schemas.microsoft.com/office/powerpoint/2010/main" val="85830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Dvojí pojetí jazykové minulosti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4809790"/>
              </p:ext>
            </p:extLst>
          </p:nvPr>
        </p:nvGraphicFramePr>
        <p:xfrm>
          <a:off x="720725" y="2136026"/>
          <a:ext cx="10752138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61310">
                  <a:extLst>
                    <a:ext uri="{9D8B030D-6E8A-4147-A177-3AD203B41FA5}">
                      <a16:colId xmlns:a16="http://schemas.microsoft.com/office/drawing/2014/main" val="613189247"/>
                    </a:ext>
                  </a:extLst>
                </a:gridCol>
                <a:gridCol w="2541494">
                  <a:extLst>
                    <a:ext uri="{9D8B030D-6E8A-4147-A177-3AD203B41FA5}">
                      <a16:colId xmlns:a16="http://schemas.microsoft.com/office/drawing/2014/main" val="396153554"/>
                    </a:ext>
                  </a:extLst>
                </a:gridCol>
                <a:gridCol w="4749334">
                  <a:extLst>
                    <a:ext uri="{9D8B030D-6E8A-4147-A177-3AD203B41FA5}">
                      <a16:colId xmlns:a16="http://schemas.microsoft.com/office/drawing/2014/main" val="7068909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effectLst/>
                        </a:rPr>
                        <a:t>vývoj jazykového systému</a:t>
                      </a:r>
                      <a:r>
                        <a:rPr lang="cs-CZ" sz="1800" kern="1200" dirty="0" smtClean="0">
                          <a:effectLst/>
                        </a:rPr>
                        <a:t> (zvuková stavba, gramatika, slovní zásoba), někdy také vnitřní vývoj</a:t>
                      </a:r>
                      <a:r>
                        <a:rPr lang="cs-CZ" sz="1800" kern="1200" baseline="0" dirty="0" smtClean="0">
                          <a:effectLst/>
                        </a:rPr>
                        <a:t> jazyka</a:t>
                      </a:r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300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800" kern="1200" cap="all" dirty="0" smtClean="0">
                          <a:effectLst/>
                        </a:rPr>
                        <a:t>Diachronie / </a:t>
                      </a:r>
                    </a:p>
                    <a:p>
                      <a:r>
                        <a:rPr lang="cs-CZ" sz="1800" kern="1200" cap="all" dirty="0" smtClean="0">
                          <a:effectLst/>
                        </a:rPr>
                        <a:t>Historická</a:t>
                      </a:r>
                      <a:r>
                        <a:rPr lang="cs-CZ" sz="1800" kern="1200" cap="all" baseline="0" dirty="0" smtClean="0">
                          <a:effectLst/>
                        </a:rPr>
                        <a:t> lingvistika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 smtClean="0"/>
                    </a:p>
                    <a:p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494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effectLst/>
                        </a:rPr>
                        <a:t>dějiny jazyka </a:t>
                      </a:r>
                      <a:r>
                        <a:rPr lang="cs-CZ" sz="1800" kern="1200" dirty="0" smtClean="0">
                          <a:effectLst/>
                        </a:rPr>
                        <a:t>(funkční rozšíření jazyka, sociální rozšíření jazyka, kontakt s jinými jazyky, kulturní faktory užití jazyka), někdy také vnější</a:t>
                      </a:r>
                      <a:r>
                        <a:rPr lang="cs-CZ" sz="1800" kern="1200" baseline="0" dirty="0" smtClean="0">
                          <a:effectLst/>
                        </a:rPr>
                        <a:t> vývoj jazyka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731822"/>
                  </a:ext>
                </a:extLst>
              </a:tr>
            </a:tbl>
          </a:graphicData>
        </a:graphic>
      </p:graphicFrame>
      <p:cxnSp>
        <p:nvCxnSpPr>
          <p:cNvPr id="8" name="Přímá spojnice se šipkou 7"/>
          <p:cNvCxnSpPr/>
          <p:nvPr/>
        </p:nvCxnSpPr>
        <p:spPr bwMode="auto">
          <a:xfrm flipV="1">
            <a:off x="3765176" y="2613742"/>
            <a:ext cx="2084295" cy="1053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>
            <a:off x="3765176" y="3919106"/>
            <a:ext cx="2084295" cy="11369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4423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7106" y="215155"/>
            <a:ext cx="11059200" cy="553011"/>
          </a:xfrm>
        </p:spPr>
        <p:txBody>
          <a:bodyPr/>
          <a:lstStyle/>
          <a:p>
            <a:r>
              <a:rPr lang="cs-CZ" dirty="0" err="1" smtClean="0"/>
              <a:t>Paleobohemistika</a:t>
            </a:r>
            <a:r>
              <a:rPr lang="cs-CZ" dirty="0" smtClean="0"/>
              <a:t> soustředěna na vývoj „spisovné“ češtiny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7106" y="1586752"/>
            <a:ext cx="11086094" cy="4245247"/>
          </a:xfrm>
        </p:spPr>
        <p:txBody>
          <a:bodyPr/>
          <a:lstStyle/>
          <a:p>
            <a:r>
              <a:rPr lang="cs-CZ" sz="2000" dirty="0" smtClean="0"/>
              <a:t>v české </a:t>
            </a:r>
            <a:r>
              <a:rPr lang="cs-CZ" sz="2000" dirty="0" err="1" smtClean="0"/>
              <a:t>paleobohemistice</a:t>
            </a:r>
            <a:r>
              <a:rPr lang="cs-CZ" sz="2000" dirty="0" smtClean="0"/>
              <a:t> tradičně zavedený koncept spisovné češtiny (Havránek 1936, Šlosar &amp; Večerka ad. 2009),</a:t>
            </a:r>
          </a:p>
          <a:p>
            <a:endParaRPr lang="cs-CZ" sz="2000" dirty="0" smtClean="0"/>
          </a:p>
          <a:p>
            <a:r>
              <a:rPr lang="cs-CZ" sz="2000" dirty="0" smtClean="0"/>
              <a:t>z lingvistického hlediska jde o ahistorický termín, protože spisovný jazyk je fenoménem moderní doby:  </a:t>
            </a:r>
            <a:endParaRPr lang="cs-CZ" sz="1800" dirty="0" smtClean="0"/>
          </a:p>
          <a:p>
            <a:pPr marL="712788" indent="0">
              <a:lnSpc>
                <a:spcPct val="100000"/>
              </a:lnSpc>
              <a:buNone/>
            </a:pPr>
            <a:r>
              <a:rPr lang="cs-CZ" sz="1800" dirty="0" smtClean="0"/>
              <a:t>Systém </a:t>
            </a:r>
            <a:r>
              <a:rPr lang="cs-CZ" sz="1800" dirty="0"/>
              <a:t>jazykových prostředků, které jsou celonárodně užívány především v psané formě a v oficiálních projevech mluvených. </a:t>
            </a:r>
            <a:r>
              <a:rPr lang="cs-CZ" sz="1800" dirty="0" err="1"/>
              <a:t>S.č</a:t>
            </a:r>
            <a:r>
              <a:rPr lang="cs-CZ" sz="1800" dirty="0"/>
              <a:t>. je </a:t>
            </a:r>
            <a:r>
              <a:rPr lang="cs-CZ" sz="1800" u="sng" dirty="0"/>
              <a:t>centrálním</a:t>
            </a:r>
            <a:r>
              <a:rPr lang="cs-CZ" sz="1800" dirty="0"/>
              <a:t>, a to </a:t>
            </a:r>
            <a:r>
              <a:rPr lang="cs-CZ" sz="1800" u="sng" dirty="0"/>
              <a:t>regulovaným</a:t>
            </a:r>
            <a:r>
              <a:rPr lang="cs-CZ" sz="1800" dirty="0"/>
              <a:t> útvarem národního jazyka (viz ↗národní jazyk, ↗regulace jazyka), kulturní varietou s vyšší sociální prestiží; plní i funkci integrační, národně reprezentativní a kulturotvornou. Je </a:t>
            </a:r>
            <a:r>
              <a:rPr lang="cs-CZ" sz="1800" u="sng" dirty="0"/>
              <a:t>kodifikována v mluvnicích, slovnících, pravidlech pravopisu a výslovnosti</a:t>
            </a:r>
            <a:r>
              <a:rPr lang="cs-CZ" sz="1800" dirty="0"/>
              <a:t> (viz ↗kodifikace). Současný koncept </a:t>
            </a:r>
            <a:r>
              <a:rPr lang="cs-CZ" sz="1800" dirty="0" err="1"/>
              <a:t>s.č</a:t>
            </a:r>
            <a:r>
              <a:rPr lang="cs-CZ" sz="1800" dirty="0"/>
              <a:t>. vychází z funkčně strukturní ↗teorie spisovného jazyka; v č. lingvistice byl dlouhodobě propracováván. (O </a:t>
            </a:r>
            <a:r>
              <a:rPr lang="cs-CZ" sz="1800" dirty="0" err="1"/>
              <a:t>předstrukturalistickém</a:t>
            </a:r>
            <a:r>
              <a:rPr lang="cs-CZ" sz="1800" dirty="0"/>
              <a:t> pojetí spisovnosti viz např. </a:t>
            </a:r>
            <a:r>
              <a:rPr lang="cs-CZ" sz="1800" dirty="0" smtClean="0"/>
              <a:t>Svobodová </a:t>
            </a:r>
            <a:r>
              <a:rPr lang="cs-CZ" sz="1800" dirty="0"/>
              <a:t>&amp; Adámková ad., 2011</a:t>
            </a:r>
            <a:r>
              <a:rPr lang="cs-CZ" sz="1800" dirty="0" smtClean="0"/>
              <a:t>.) </a:t>
            </a:r>
          </a:p>
          <a:p>
            <a:pPr marL="712788" indent="0">
              <a:lnSpc>
                <a:spcPct val="100000"/>
              </a:lnSpc>
              <a:buNone/>
            </a:pPr>
            <a:r>
              <a:rPr lang="cs-CZ" sz="1800" i="1" dirty="0" smtClean="0"/>
              <a:t>Nový encyklopedický slovník češtiny</a:t>
            </a:r>
            <a:r>
              <a:rPr lang="cs-CZ" sz="1800" dirty="0" smtClean="0"/>
              <a:t>, heslo </a:t>
            </a:r>
            <a:r>
              <a:rPr lang="cs-CZ" sz="1800" i="1" dirty="0" smtClean="0"/>
              <a:t>Spisovná čeština</a:t>
            </a: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3412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87106" y="121026"/>
            <a:ext cx="11059200" cy="553011"/>
          </a:xfrm>
        </p:spPr>
        <p:txBody>
          <a:bodyPr/>
          <a:lstStyle/>
          <a:p>
            <a:r>
              <a:rPr lang="cs-CZ" dirty="0" smtClean="0"/>
              <a:t>Fenomén spisovné češtiny v historické době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87106" y="793377"/>
            <a:ext cx="11086094" cy="53384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 smtClean="0"/>
              <a:t>Spisovná čeština je výsledkem kodifikace (v českém prostředí z 1. pol. 19. stol.).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Češtinu před cca 1775 by </a:t>
            </a:r>
            <a:r>
              <a:rPr lang="cs-CZ" sz="2000" dirty="0"/>
              <a:t>bylo možno chápat jako </a:t>
            </a:r>
            <a:r>
              <a:rPr lang="cs-CZ" sz="2000" u="sng" dirty="0" err="1" smtClean="0"/>
              <a:t>předspisovnou</a:t>
            </a:r>
            <a:r>
              <a:rPr lang="cs-CZ" sz="2000" dirty="0" smtClean="0"/>
              <a:t>:</a:t>
            </a:r>
            <a:endParaRPr lang="cs-CZ" sz="2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 smtClean="0"/>
              <a:t> </a:t>
            </a:r>
            <a:endParaRPr lang="cs-CZ" sz="2000" dirty="0" smtClean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Od </a:t>
            </a:r>
            <a:r>
              <a:rPr lang="cs-CZ" sz="2000" dirty="0" smtClean="0"/>
              <a:t>poč. 14. stol. jde o systém jazykových prostředků, který byl v jednotlivých fázích stabilizovaný a založený na mluveném jazyce středních Čech, přesto nadregionální, který měl prestižní funkci (ovšem v konkurenci s dalšími dvěma zemskými jazyky), který byl spjat se sférou psaných textů, který nebyl výsledkem kodifikace, poněvadž standardizace probíhala tradicí / jazykovými vzory / od 16. stol. trhem.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 smtClean="0"/>
              <a:t> Nejde o jeden spisovný jazyk, nýbrž o kulturní varietu, která se v jednotlivých obdobích liší (stará čeština x střední čeština).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sz="2000" dirty="0"/>
              <a:t> </a:t>
            </a:r>
            <a:r>
              <a:rPr lang="cs-CZ" sz="2000" dirty="0" smtClean="0"/>
              <a:t>Prošel fundamentálními změnami, přesto si zachoval zastřešující funkci (nevznikly konkurenční „spisovné“ jazyky).</a:t>
            </a:r>
          </a:p>
          <a:p>
            <a:pPr>
              <a:lnSpc>
                <a:spcPct val="100000"/>
              </a:lnSpc>
            </a:pPr>
            <a:endParaRPr lang="cs-CZ" sz="2000" dirty="0" smtClean="0"/>
          </a:p>
          <a:p>
            <a:pPr>
              <a:lnSpc>
                <a:spcPct val="100000"/>
              </a:lnSpc>
            </a:pPr>
            <a:r>
              <a:rPr lang="cs-CZ" sz="2000" dirty="0" smtClean="0"/>
              <a:t>Spíše by se pro něj hodily jiné termíny:  </a:t>
            </a:r>
            <a:r>
              <a:rPr lang="cs-CZ" sz="2000" i="1" dirty="0" smtClean="0"/>
              <a:t>psaná čeština </a:t>
            </a:r>
            <a:r>
              <a:rPr lang="cs-CZ" sz="2000" dirty="0" smtClean="0"/>
              <a:t>nebo</a:t>
            </a:r>
            <a:r>
              <a:rPr lang="cs-CZ" sz="2000" i="1" dirty="0" smtClean="0"/>
              <a:t> kulturní čeština</a:t>
            </a:r>
            <a:r>
              <a:rPr lang="cs-CZ" sz="2000" dirty="0" smtClean="0"/>
              <a:t>; ty jsou ovšem nepraktické...</a:t>
            </a:r>
          </a:p>
        </p:txBody>
      </p:sp>
    </p:spTree>
    <p:extLst>
      <p:ext uri="{BB962C8B-B14F-4D97-AF65-F5344CB8AC3E}">
        <p14:creationId xmlns:p14="http://schemas.microsoft.com/office/powerpoint/2010/main" val="412497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5033615"/>
              </p:ext>
            </p:extLst>
          </p:nvPr>
        </p:nvGraphicFramePr>
        <p:xfrm>
          <a:off x="1089212" y="1046819"/>
          <a:ext cx="896918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23">
                  <a:extLst>
                    <a:ext uri="{9D8B030D-6E8A-4147-A177-3AD203B41FA5}">
                      <a16:colId xmlns:a16="http://schemas.microsoft.com/office/drawing/2014/main" val="2864361708"/>
                    </a:ext>
                  </a:extLst>
                </a:gridCol>
                <a:gridCol w="4504766">
                  <a:extLst>
                    <a:ext uri="{9D8B030D-6E8A-4147-A177-3AD203B41FA5}">
                      <a16:colId xmlns:a16="http://schemas.microsoft.com/office/drawing/2014/main" val="11933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Vývojová stádia češtiny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Vývojové etapy češtiny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1229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pračeština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 ‒ 1150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pračeština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0483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stará čeština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1150 ‒ 1500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raná stará čeština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503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14. stol. (gotická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čeština)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58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doby husitské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180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střední čeština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r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1500 ‒ 1775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humanistická čeština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0264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barokní čeština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56514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nová čeština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cca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r. </a:t>
                      </a:r>
                      <a:r>
                        <a:rPr lang="cs-CZ" sz="20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1775 ‒ 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dosud)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obrozenská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90377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</a:t>
                      </a:r>
                      <a:r>
                        <a:rPr lang="cs-CZ" sz="20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poobrozenská</a:t>
                      </a: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19. stol.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515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1. pol. 20. stol.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343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b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20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čeština 2. pol. 20. stol.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6308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43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Úvodní hodina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staré češtiny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67547"/>
              </p:ext>
            </p:extLst>
          </p:nvPr>
        </p:nvGraphicFramePr>
        <p:xfrm>
          <a:off x="414000" y="1732616"/>
          <a:ext cx="10652929" cy="304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86400">
                  <a:extLst>
                    <a:ext uri="{9D8B030D-6E8A-4147-A177-3AD203B41FA5}">
                      <a16:colId xmlns:a16="http://schemas.microsoft.com/office/drawing/2014/main" val="2864361708"/>
                    </a:ext>
                  </a:extLst>
                </a:gridCol>
                <a:gridCol w="2353235">
                  <a:extLst>
                    <a:ext uri="{9D8B030D-6E8A-4147-A177-3AD203B41FA5}">
                      <a16:colId xmlns:a16="http://schemas.microsoft.com/office/drawing/2014/main" val="1627625336"/>
                    </a:ext>
                  </a:extLst>
                </a:gridCol>
                <a:gridCol w="5513294">
                  <a:extLst>
                    <a:ext uri="{9D8B030D-6E8A-4147-A177-3AD203B41FA5}">
                      <a16:colId xmlns:a16="http://schemas.microsoft.com/office/drawing/2014/main" val="1193375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65035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raná stará čeština (cca 1150–1300)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3186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r>
                        <a:rPr lang="cs-CZ" sz="2000" dirty="0" smtClean="0">
                          <a:effectLst/>
                        </a:rPr>
                        <a:t>stará čeština (</a:t>
                      </a:r>
                      <a:r>
                        <a:rPr lang="cs-CZ" sz="2000" dirty="0" smtClean="0">
                          <a:effectLst/>
                        </a:rPr>
                        <a:t>cca </a:t>
                      </a:r>
                      <a:r>
                        <a:rPr lang="cs-CZ" sz="2000" dirty="0" smtClean="0">
                          <a:effectLst/>
                        </a:rPr>
                        <a:t>1150 ‒ 1500)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čeština 14. stol. </a:t>
                      </a:r>
                      <a:r>
                        <a:rPr lang="cs-CZ" sz="2000" dirty="0" smtClean="0">
                          <a:effectLst/>
                        </a:rPr>
                        <a:t>/ gotická čeština (14. stol.)</a:t>
                      </a:r>
                    </a:p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7058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2000" dirty="0">
                          <a:effectLst/>
                        </a:rPr>
                        <a:t>čeština doby husitské </a:t>
                      </a:r>
                      <a:r>
                        <a:rPr lang="cs-CZ" sz="2000" dirty="0" smtClean="0">
                          <a:effectLst/>
                        </a:rPr>
                        <a:t>(15. stol.)</a:t>
                      </a:r>
                      <a:endParaRPr lang="cs-CZ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180788"/>
                  </a:ext>
                </a:extLst>
              </a:tr>
            </a:tbl>
          </a:graphicData>
        </a:graphic>
      </p:graphicFrame>
      <p:cxnSp>
        <p:nvCxnSpPr>
          <p:cNvPr id="7" name="Přímá spojnice se šipkou 6"/>
          <p:cNvCxnSpPr/>
          <p:nvPr/>
        </p:nvCxnSpPr>
        <p:spPr bwMode="auto">
          <a:xfrm flipV="1">
            <a:off x="3111565" y="2573401"/>
            <a:ext cx="2084295" cy="1053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Přímá spojnice se šipkou 7"/>
          <p:cNvCxnSpPr/>
          <p:nvPr/>
        </p:nvCxnSpPr>
        <p:spPr bwMode="auto">
          <a:xfrm flipV="1">
            <a:off x="3111565" y="3627343"/>
            <a:ext cx="2084295" cy="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/>
          <p:nvPr/>
        </p:nvCxnSpPr>
        <p:spPr bwMode="auto">
          <a:xfrm>
            <a:off x="3111565" y="3627344"/>
            <a:ext cx="1971423" cy="9581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329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 Prvni spisovne jazyky na nasem uzemi</Template>
  <TotalTime>680</TotalTime>
  <Words>3127</Words>
  <Application>Microsoft Office PowerPoint</Application>
  <PresentationFormat>Širokoúhlá obrazovka</PresentationFormat>
  <Paragraphs>491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Tahoma</vt:lpstr>
      <vt:lpstr>Times New Roman</vt:lpstr>
      <vt:lpstr>Wingdings</vt:lpstr>
      <vt:lpstr>Prezentace_MU_CZ</vt:lpstr>
      <vt:lpstr>Úvodní hodina</vt:lpstr>
      <vt:lpstr>CJDSM001 Stará čeština</vt:lpstr>
      <vt:lpstr>CJDSM001 Stará čeština</vt:lpstr>
      <vt:lpstr>Ukončení – zkouška</vt:lpstr>
      <vt:lpstr>Dvojí pojetí jazykové minulosti</vt:lpstr>
      <vt:lpstr>Paleobohemistika soustředěna na vývoj „spisovné“ češtiny</vt:lpstr>
      <vt:lpstr>Fenomén spisovné češtiny v historické době</vt:lpstr>
      <vt:lpstr>Prezentace aplikace PowerPoint</vt:lpstr>
      <vt:lpstr>Členění staré češtiny</vt:lpstr>
      <vt:lpstr>Velmi obtížné stanovit jazyková kritéria periodizace, neboť se jednotlivé plány vyvíjely chronologicky nerovnoměrně – důležité milníky</vt:lpstr>
      <vt:lpstr>Významné práce věnované dějinám češtiny</vt:lpstr>
      <vt:lpstr>Dějiny češtiny</vt:lpstr>
      <vt:lpstr>Dějiny češtiny</vt:lpstr>
      <vt:lpstr>Dějiny češtiny</vt:lpstr>
      <vt:lpstr>Významné práce věnované historickému vývoji češtiny – před J. Gebauerem</vt:lpstr>
      <vt:lpstr>Historický vývoj češtiny – před J. Gebauerem</vt:lpstr>
      <vt:lpstr>Historický vývoj češtiny – před J. Gebauerem</vt:lpstr>
      <vt:lpstr>Historický vývoj češtiny – J. Gebauer (dílo)</vt:lpstr>
      <vt:lpstr>Historický vývoj češtiny – J. Gebauer (metoda)</vt:lpstr>
      <vt:lpstr>Historický vývoj češtiny – J. Gebauer (recepce)</vt:lpstr>
      <vt:lpstr>Gebauerovy žáci</vt:lpstr>
      <vt:lpstr>Josef Zubatý</vt:lpstr>
      <vt:lpstr>Oldřich Hujer</vt:lpstr>
      <vt:lpstr>František Trávníček</vt:lpstr>
      <vt:lpstr>Historická mluvnice česká – 50. léta 20. stol.</vt:lpstr>
      <vt:lpstr>Po roce 1945 řada specializovaných prací</vt:lpstr>
      <vt:lpstr>Arnošt Lamprecht, Dušan Šlosar, Jaroslav Bauer</vt:lpstr>
      <vt:lpstr>Další strukturalistické práce</vt:lpstr>
      <vt:lpstr>Učebnice (skripta)</vt:lpstr>
      <vt:lpstr>Historická lexikografie – historické slovníky </vt:lpstr>
      <vt:lpstr>Počátky odborných zájmu o starší slovní zásobu </vt:lpstr>
      <vt:lpstr>Gebauerův Slovník staročeský </vt:lpstr>
      <vt:lpstr>Šimkův Slovníček staré češtiny </vt:lpstr>
      <vt:lpstr>Akademický Staročeský slovník</vt:lpstr>
      <vt:lpstr>Vysokoškolský Malý staročeský slovník</vt:lpstr>
      <vt:lpstr>Akademický Elektronický slovník staré češtiny</vt:lpstr>
      <vt:lpstr>Co ve slovnících nenajdete</vt:lpstr>
      <vt:lpstr>Elektronické zdroje I</vt:lpstr>
      <vt:lpstr>Elektronické zdroje II</vt:lpstr>
      <vt:lpstr>Seznam literatury</vt:lpstr>
      <vt:lpstr>Seznam literatury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Pračeská fáze – první spisovné jazyky na našem území</dc:title>
  <dc:creator>Pavel Kosek</dc:creator>
  <cp:lastModifiedBy>Pavel Kosek</cp:lastModifiedBy>
  <cp:revision>139</cp:revision>
  <cp:lastPrinted>1601-01-01T00:00:00Z</cp:lastPrinted>
  <dcterms:created xsi:type="dcterms:W3CDTF">2020-01-25T16:17:51Z</dcterms:created>
  <dcterms:modified xsi:type="dcterms:W3CDTF">2020-10-23T09:26:22Z</dcterms:modified>
</cp:coreProperties>
</file>