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3"/>
  </p:notesMasterIdLst>
  <p:handoutMasterIdLst>
    <p:handoutMasterId r:id="rId64"/>
  </p:handoutMasterIdLst>
  <p:sldIdLst>
    <p:sldId id="256" r:id="rId2"/>
    <p:sldId id="257" r:id="rId3"/>
    <p:sldId id="260" r:id="rId4"/>
    <p:sldId id="289" r:id="rId5"/>
    <p:sldId id="258" r:id="rId6"/>
    <p:sldId id="283" r:id="rId7"/>
    <p:sldId id="291" r:id="rId8"/>
    <p:sldId id="292" r:id="rId9"/>
    <p:sldId id="293" r:id="rId10"/>
    <p:sldId id="294" r:id="rId11"/>
    <p:sldId id="308" r:id="rId12"/>
    <p:sldId id="307" r:id="rId13"/>
    <p:sldId id="301" r:id="rId14"/>
    <p:sldId id="276" r:id="rId15"/>
    <p:sldId id="259" r:id="rId16"/>
    <p:sldId id="310" r:id="rId17"/>
    <p:sldId id="261" r:id="rId18"/>
    <p:sldId id="262" r:id="rId19"/>
    <p:sldId id="311" r:id="rId20"/>
    <p:sldId id="312" r:id="rId21"/>
    <p:sldId id="263" r:id="rId22"/>
    <p:sldId id="266" r:id="rId23"/>
    <p:sldId id="313" r:id="rId24"/>
    <p:sldId id="267" r:id="rId25"/>
    <p:sldId id="264" r:id="rId26"/>
    <p:sldId id="314" r:id="rId27"/>
    <p:sldId id="265" r:id="rId28"/>
    <p:sldId id="268" r:id="rId29"/>
    <p:sldId id="280" r:id="rId30"/>
    <p:sldId id="269" r:id="rId31"/>
    <p:sldId id="302" r:id="rId32"/>
    <p:sldId id="277" r:id="rId33"/>
    <p:sldId id="270" r:id="rId34"/>
    <p:sldId id="271" r:id="rId35"/>
    <p:sldId id="272" r:id="rId36"/>
    <p:sldId id="273" r:id="rId37"/>
    <p:sldId id="315" r:id="rId38"/>
    <p:sldId id="278" r:id="rId39"/>
    <p:sldId id="316" r:id="rId40"/>
    <p:sldId id="285" r:id="rId41"/>
    <p:sldId id="287" r:id="rId42"/>
    <p:sldId id="288" r:id="rId43"/>
    <p:sldId id="290" r:id="rId44"/>
    <p:sldId id="317" r:id="rId45"/>
    <p:sldId id="318" r:id="rId46"/>
    <p:sldId id="319" r:id="rId47"/>
    <p:sldId id="282" r:id="rId48"/>
    <p:sldId id="320" r:id="rId49"/>
    <p:sldId id="281" r:id="rId50"/>
    <p:sldId id="296" r:id="rId51"/>
    <p:sldId id="297" r:id="rId52"/>
    <p:sldId id="298" r:id="rId53"/>
    <p:sldId id="279" r:id="rId54"/>
    <p:sldId id="299" r:id="rId55"/>
    <p:sldId id="286" r:id="rId56"/>
    <p:sldId id="303" r:id="rId57"/>
    <p:sldId id="300" r:id="rId58"/>
    <p:sldId id="305" r:id="rId59"/>
    <p:sldId id="304" r:id="rId60"/>
    <p:sldId id="306" r:id="rId61"/>
    <p:sldId id="309" r:id="rId6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4C7E07E0-701C-42E1-B3F0-D2ED6C6DDBD0}">
          <p14:sldIdLst>
            <p14:sldId id="256"/>
            <p14:sldId id="257"/>
            <p14:sldId id="260"/>
            <p14:sldId id="289"/>
            <p14:sldId id="258"/>
            <p14:sldId id="283"/>
            <p14:sldId id="291"/>
            <p14:sldId id="292"/>
            <p14:sldId id="293"/>
            <p14:sldId id="294"/>
            <p14:sldId id="308"/>
            <p14:sldId id="307"/>
            <p14:sldId id="301"/>
            <p14:sldId id="276"/>
            <p14:sldId id="259"/>
            <p14:sldId id="310"/>
            <p14:sldId id="261"/>
            <p14:sldId id="262"/>
            <p14:sldId id="311"/>
            <p14:sldId id="312"/>
            <p14:sldId id="263"/>
            <p14:sldId id="266"/>
            <p14:sldId id="313"/>
            <p14:sldId id="267"/>
            <p14:sldId id="264"/>
            <p14:sldId id="314"/>
            <p14:sldId id="265"/>
            <p14:sldId id="268"/>
            <p14:sldId id="280"/>
            <p14:sldId id="269"/>
            <p14:sldId id="302"/>
            <p14:sldId id="277"/>
            <p14:sldId id="270"/>
            <p14:sldId id="271"/>
            <p14:sldId id="272"/>
          </p14:sldIdLst>
        </p14:section>
        <p14:section name="Oddíl bez názvu" id="{03E038B7-0C17-4CD6-BBCA-BFBDA6710C73}">
          <p14:sldIdLst>
            <p14:sldId id="273"/>
            <p14:sldId id="315"/>
            <p14:sldId id="278"/>
            <p14:sldId id="316"/>
            <p14:sldId id="285"/>
            <p14:sldId id="287"/>
            <p14:sldId id="288"/>
            <p14:sldId id="290"/>
            <p14:sldId id="317"/>
            <p14:sldId id="318"/>
            <p14:sldId id="319"/>
            <p14:sldId id="282"/>
            <p14:sldId id="320"/>
            <p14:sldId id="281"/>
            <p14:sldId id="296"/>
            <p14:sldId id="297"/>
            <p14:sldId id="298"/>
            <p14:sldId id="279"/>
            <p14:sldId id="299"/>
            <p14:sldId id="286"/>
            <p14:sldId id="303"/>
            <p14:sldId id="300"/>
            <p14:sldId id="305"/>
            <p14:sldId id="304"/>
            <p14:sldId id="306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01928"/>
    <a:srgbClr val="4BC8FF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71" d="100"/>
          <a:sy n="71" d="100"/>
        </p:scale>
        <p:origin x="666" y="6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D21EF72-3072-4710-A17A-9B68D35C3D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2" cy="105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21CE213-A173-41CF-BA99-7A8C39EDD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0ECF312-612B-4D8F-9ADA-7B8234D63D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921D43C-AA8B-4250-B0E5-825E8D675E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731" y="6048047"/>
            <a:ext cx="87474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ARTS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1B3041E-A881-4F77-88F8-58E6399466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300"/>
            <a:ext cx="4147317" cy="2833315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62C38F51-21B5-4FCA-8498-6F65C0DB2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4BC8FF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1CB56087-1653-4687-91A3-3216416E01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4BC8FF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33B71AC8-4CA1-4239-89AB-D9E452AEC9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07684D48-9ECE-47F4-B60D-1F10FA1F06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99F8229-0F91-48F2-B8B9-3D62AB080C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6181539-CB28-4249-8656-2F8138AB97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1" cy="10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E614447-E10C-4DB8-8B61-754F2BE0F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FACE40E-5B18-41AE-BFE5-D68E8FEAA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F2E8CD9-E848-4CA4-A74F-A0CE634CAE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FE84F8C4-4400-4A78-A6D4-5E5C184CD9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EB07A44-568B-4E49-86CC-C885AAEC3A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67EE8C0-D8F0-4FB0-9F14-EA71A89C68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echency.org/slovnik/DIAKRITICK%C3%9D%20PRAVOPI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Čeština doby husitské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14553"/>
            <a:ext cx="252000" cy="252000"/>
          </a:xfr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784129"/>
          </a:xfrm>
        </p:spPr>
        <p:txBody>
          <a:bodyPr/>
          <a:lstStyle/>
          <a:p>
            <a:r>
              <a:rPr lang="cs-CZ" dirty="0" smtClean="0"/>
              <a:t>Čeština doby husitské 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98502" y="4555314"/>
            <a:ext cx="11361600" cy="698497"/>
          </a:xfrm>
        </p:spPr>
        <p:txBody>
          <a:bodyPr/>
          <a:lstStyle/>
          <a:p>
            <a:r>
              <a:rPr lang="cs-CZ" dirty="0"/>
              <a:t>CJDSM001 Stará čeština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08" y="190873"/>
            <a:ext cx="4370294" cy="62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3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68941"/>
            <a:ext cx="11365624" cy="632013"/>
          </a:xfrm>
        </p:spPr>
        <p:txBody>
          <a:bodyPr/>
          <a:lstStyle/>
          <a:p>
            <a:r>
              <a:rPr lang="cs-CZ" dirty="0" smtClean="0"/>
              <a:t>Tradice jazyka 14. stol. zachována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546412"/>
            <a:ext cx="11405965" cy="3502960"/>
          </a:xfrm>
        </p:spPr>
        <p:txBody>
          <a:bodyPr/>
          <a:lstStyle/>
          <a:p>
            <a:pPr marL="72000" indent="0">
              <a:lnSpc>
                <a:spcPct val="120000"/>
              </a:lnSpc>
              <a:buNone/>
            </a:pPr>
            <a:r>
              <a:rPr lang="cs-CZ" sz="2000" dirty="0" smtClean="0"/>
              <a:t>Ve vývoji psaného jazyka této </a:t>
            </a:r>
            <a:r>
              <a:rPr lang="cs-CZ" sz="2000" dirty="0"/>
              <a:t>doby </a:t>
            </a:r>
            <a:r>
              <a:rPr lang="cs-CZ" sz="2000" dirty="0" smtClean="0"/>
              <a:t>však působí </a:t>
            </a:r>
            <a:r>
              <a:rPr lang="cs-CZ" sz="2000" dirty="0"/>
              <a:t>p</a:t>
            </a:r>
            <a:r>
              <a:rPr lang="cs-CZ" sz="2000" dirty="0" smtClean="0"/>
              <a:t>roti </a:t>
            </a:r>
            <a:r>
              <a:rPr lang="cs-CZ" sz="2000" dirty="0"/>
              <a:t>výše zmíněné </a:t>
            </a:r>
            <a:r>
              <a:rPr lang="cs-CZ" sz="2000" dirty="0" smtClean="0"/>
              <a:t>„demokratizaci“ zpětná síla vyvolaná oblibou některých </a:t>
            </a:r>
            <a:r>
              <a:rPr lang="cs-CZ" sz="2000" dirty="0"/>
              <a:t>uměleckých (zejména zábavných) </a:t>
            </a:r>
            <a:r>
              <a:rPr lang="cs-CZ" sz="2000" dirty="0" smtClean="0"/>
              <a:t>děl 14</a:t>
            </a:r>
            <a:r>
              <a:rPr lang="cs-CZ" sz="2000" dirty="0"/>
              <a:t>. stol</a:t>
            </a:r>
            <a:r>
              <a:rPr lang="cs-CZ" sz="2000" dirty="0" smtClean="0"/>
              <a:t>.: </a:t>
            </a:r>
            <a:r>
              <a:rPr lang="cs-CZ" sz="2000" i="1" dirty="0" smtClean="0"/>
              <a:t>Dalimilova </a:t>
            </a:r>
            <a:r>
              <a:rPr lang="cs-CZ" sz="2000" i="1" dirty="0"/>
              <a:t>kronika, Pasionál, Životy svatých otcův, </a:t>
            </a:r>
            <a:r>
              <a:rPr lang="cs-CZ" sz="2000" i="1" dirty="0" err="1"/>
              <a:t>Tristam</a:t>
            </a:r>
            <a:r>
              <a:rPr lang="cs-CZ" sz="2000" i="1" dirty="0"/>
              <a:t>, </a:t>
            </a:r>
            <a:r>
              <a:rPr lang="cs-CZ" sz="2000" i="1" dirty="0" err="1"/>
              <a:t>Tandreáš</a:t>
            </a:r>
            <a:r>
              <a:rPr lang="cs-CZ" sz="2000" i="1" dirty="0"/>
              <a:t>, </a:t>
            </a:r>
            <a:r>
              <a:rPr lang="cs-CZ" sz="2000" i="1" dirty="0" err="1"/>
              <a:t>Trojánská</a:t>
            </a:r>
            <a:r>
              <a:rPr lang="cs-CZ" sz="2000" i="1" dirty="0"/>
              <a:t> </a:t>
            </a:r>
            <a:r>
              <a:rPr lang="cs-CZ" sz="2000" i="1" dirty="0" smtClean="0"/>
              <a:t>kronika.</a:t>
            </a:r>
            <a:endParaRPr lang="cs-CZ" sz="2000" i="1" dirty="0"/>
          </a:p>
          <a:p>
            <a:pPr marL="72000" indent="0">
              <a:lnSpc>
                <a:spcPct val="120000"/>
              </a:lnSpc>
              <a:buNone/>
            </a:pPr>
            <a:endParaRPr lang="cs-CZ" sz="2000" i="1" dirty="0" smtClean="0"/>
          </a:p>
          <a:p>
            <a:pPr marL="72000" indent="0">
              <a:lnSpc>
                <a:spcPct val="120000"/>
              </a:lnSpc>
              <a:buNone/>
            </a:pPr>
            <a:endParaRPr lang="cs-CZ" sz="2000" i="1" dirty="0"/>
          </a:p>
          <a:p>
            <a:pPr marL="72000" indent="0">
              <a:lnSpc>
                <a:spcPct val="120000"/>
              </a:lnSpc>
              <a:buNone/>
            </a:pPr>
            <a:endParaRPr lang="cs-CZ" sz="2000" i="1" dirty="0"/>
          </a:p>
          <a:p>
            <a:pPr marL="72000" indent="0">
              <a:lnSpc>
                <a:spcPct val="120000"/>
              </a:lnSpc>
              <a:buNone/>
            </a:pPr>
            <a:r>
              <a:rPr lang="cs-CZ" sz="2000" dirty="0"/>
              <a:t>Tímto </a:t>
            </a:r>
            <a:r>
              <a:rPr lang="cs-CZ" sz="2000" dirty="0" smtClean="0"/>
              <a:t>způsobem byla v českém prostředí 15. stol. recipována díla, jejichž jazyk byl v 15. stol. výrazně archaický.</a:t>
            </a:r>
          </a:p>
          <a:p>
            <a:pPr marL="72000" indent="0">
              <a:lnSpc>
                <a:spcPct val="120000"/>
              </a:lnSpc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3237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21494" y="433135"/>
            <a:ext cx="11810085" cy="481263"/>
          </a:xfrm>
        </p:spPr>
        <p:txBody>
          <a:bodyPr/>
          <a:lstStyle/>
          <a:p>
            <a:r>
              <a:rPr lang="cs-CZ" dirty="0" smtClean="0"/>
              <a:t>Jazyk děl 14. stol. archaický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21494" y="1411705"/>
            <a:ext cx="11810085" cy="4451213"/>
          </a:xfrm>
        </p:spPr>
        <p:txBody>
          <a:bodyPr numCol="1"/>
          <a:lstStyle/>
          <a:p>
            <a:pPr marL="72000" indent="0" algn="just">
              <a:lnSpc>
                <a:spcPct val="120000"/>
              </a:lnSpc>
              <a:buNone/>
            </a:pPr>
            <a:endParaRPr lang="cs-CZ" sz="2000" i="1" dirty="0" smtClean="0"/>
          </a:p>
          <a:p>
            <a:pPr marL="72000" indent="0" algn="just">
              <a:lnSpc>
                <a:spcPct val="120000"/>
              </a:lnSpc>
              <a:buNone/>
            </a:pPr>
            <a:r>
              <a:rPr lang="cs-CZ" sz="2000" i="1" dirty="0" smtClean="0"/>
              <a:t>Tu </a:t>
            </a:r>
            <a:r>
              <a:rPr lang="cs-CZ" sz="2000" i="1" dirty="0"/>
              <a:t>také zvláštní pokoru </a:t>
            </a:r>
            <a:r>
              <a:rPr lang="cs-CZ" sz="2000" b="1" i="1" dirty="0" err="1"/>
              <a:t>činieše</a:t>
            </a:r>
            <a:r>
              <a:rPr lang="cs-CZ" sz="2000" i="1" dirty="0"/>
              <a:t>, že oplatky tajně peka a z </a:t>
            </a:r>
            <a:r>
              <a:rPr lang="cs-CZ" sz="2000" i="1" dirty="0" err="1"/>
              <a:t>hroznóv</a:t>
            </a:r>
            <a:r>
              <a:rPr lang="cs-CZ" sz="2000" i="1" dirty="0"/>
              <a:t> svýma rukama </a:t>
            </a:r>
            <a:r>
              <a:rPr lang="cs-CZ" sz="2000" i="1" dirty="0" smtClean="0"/>
              <a:t>víno </a:t>
            </a:r>
            <a:r>
              <a:rPr lang="cs-CZ" sz="2000" i="1" dirty="0"/>
              <a:t>vydavuje, k boží službě po kostelech </a:t>
            </a:r>
            <a:r>
              <a:rPr lang="cs-CZ" sz="2000" b="1" i="1" dirty="0" err="1"/>
              <a:t>rozdáváše</a:t>
            </a:r>
            <a:r>
              <a:rPr lang="cs-CZ" sz="2000" i="1" dirty="0"/>
              <a:t>. Častokrát také </a:t>
            </a:r>
            <a:r>
              <a:rPr lang="cs-CZ" sz="2000" i="1" dirty="0" err="1"/>
              <a:t>drva</a:t>
            </a:r>
            <a:r>
              <a:rPr lang="cs-CZ" sz="2000" i="1" dirty="0"/>
              <a:t> a </a:t>
            </a:r>
            <a:r>
              <a:rPr lang="cs-CZ" sz="2000" i="1" dirty="0" err="1"/>
              <a:t>jinú</a:t>
            </a:r>
            <a:r>
              <a:rPr lang="cs-CZ" sz="2000" i="1" dirty="0"/>
              <a:t> potřebu chudým vdovám pracným, rozličným lidem tajně v noci </a:t>
            </a:r>
            <a:r>
              <a:rPr lang="cs-CZ" sz="2000" b="1" i="1" dirty="0" err="1"/>
              <a:t>nosieše</a:t>
            </a:r>
            <a:r>
              <a:rPr lang="cs-CZ" sz="2000" i="1" dirty="0"/>
              <a:t>. Těch </a:t>
            </a:r>
            <a:r>
              <a:rPr lang="cs-CZ" sz="2000" i="1" dirty="0" err="1"/>
              <a:t>časuov</a:t>
            </a:r>
            <a:r>
              <a:rPr lang="cs-CZ" sz="2000" i="1" dirty="0"/>
              <a:t> </a:t>
            </a:r>
            <a:r>
              <a:rPr lang="cs-CZ" sz="2000" i="1" dirty="0" err="1"/>
              <a:t>kúřimské</a:t>
            </a:r>
            <a:r>
              <a:rPr lang="cs-CZ" sz="2000" i="1" dirty="0"/>
              <a:t> </a:t>
            </a:r>
            <a:r>
              <a:rPr lang="cs-CZ" sz="2000" i="1" dirty="0" err="1"/>
              <a:t>knieže</a:t>
            </a:r>
            <a:r>
              <a:rPr lang="cs-CZ" sz="2000" i="1" dirty="0"/>
              <a:t> vida </a:t>
            </a:r>
            <a:r>
              <a:rPr lang="cs-CZ" sz="2000" i="1" dirty="0" err="1"/>
              <a:t>božieho</a:t>
            </a:r>
            <a:r>
              <a:rPr lang="cs-CZ" sz="2000" i="1" dirty="0"/>
              <a:t> sluhy </a:t>
            </a:r>
            <a:r>
              <a:rPr lang="cs-CZ" sz="2000" i="1" dirty="0" err="1"/>
              <a:t>velikú</a:t>
            </a:r>
            <a:r>
              <a:rPr lang="cs-CZ" sz="2000" i="1" dirty="0"/>
              <a:t> pokoru a jeho na své mysli </a:t>
            </a:r>
            <a:r>
              <a:rPr lang="cs-CZ" sz="2000" i="1" dirty="0" err="1"/>
              <a:t>potupenie</a:t>
            </a:r>
            <a:r>
              <a:rPr lang="cs-CZ" sz="2000" i="1" dirty="0"/>
              <a:t> nesa, jal se </a:t>
            </a:r>
            <a:r>
              <a:rPr lang="cs-CZ" sz="2000" i="1" dirty="0" err="1"/>
              <a:t>kniežectví</a:t>
            </a:r>
            <a:r>
              <a:rPr lang="cs-CZ" sz="2000" i="1" dirty="0"/>
              <a:t> České země rozličně </a:t>
            </a:r>
            <a:r>
              <a:rPr lang="cs-CZ" sz="2000" i="1" dirty="0" err="1"/>
              <a:t>překážati</a:t>
            </a:r>
            <a:r>
              <a:rPr lang="cs-CZ" sz="2000" i="1" dirty="0"/>
              <a:t> i veliké </a:t>
            </a:r>
            <a:r>
              <a:rPr lang="cs-CZ" sz="2000" i="1" dirty="0" err="1"/>
              <a:t>násilé</a:t>
            </a:r>
            <a:r>
              <a:rPr lang="cs-CZ" sz="2000" i="1" dirty="0"/>
              <a:t> činiti, tak že musil svatý Václav s velikým vojskem proti němu na pole </a:t>
            </a:r>
            <a:r>
              <a:rPr lang="cs-CZ" sz="2000" i="1" dirty="0" err="1"/>
              <a:t>táhnúti</a:t>
            </a:r>
            <a:r>
              <a:rPr lang="cs-CZ" sz="2000" i="1" dirty="0"/>
              <a:t>, </a:t>
            </a:r>
            <a:r>
              <a:rPr lang="cs-CZ" sz="2000" i="1" dirty="0" err="1"/>
              <a:t>nedada</a:t>
            </a:r>
            <a:r>
              <a:rPr lang="cs-CZ" sz="2000" i="1" dirty="0"/>
              <a:t> své země </a:t>
            </a:r>
            <a:r>
              <a:rPr lang="cs-CZ" sz="2000" i="1" dirty="0" err="1"/>
              <a:t>viece</a:t>
            </a:r>
            <a:r>
              <a:rPr lang="cs-CZ" sz="2000" i="1" dirty="0"/>
              <a:t> hubiti. </a:t>
            </a:r>
            <a:r>
              <a:rPr lang="cs-CZ" sz="2000" i="1" dirty="0" err="1"/>
              <a:t>Jehožto</a:t>
            </a:r>
            <a:r>
              <a:rPr lang="cs-CZ" sz="2000" i="1" dirty="0"/>
              <a:t> zástup </a:t>
            </a:r>
            <a:r>
              <a:rPr lang="cs-CZ" sz="2000" i="1" dirty="0" err="1"/>
              <a:t>knieže</a:t>
            </a:r>
            <a:r>
              <a:rPr lang="cs-CZ" sz="2000" i="1" dirty="0"/>
              <a:t> </a:t>
            </a:r>
            <a:r>
              <a:rPr lang="cs-CZ" sz="2000" i="1" dirty="0" err="1"/>
              <a:t>kúřimské</a:t>
            </a:r>
            <a:r>
              <a:rPr lang="cs-CZ" sz="2000" i="1" dirty="0"/>
              <a:t> potupiv, s svým zástupem proti němu také vyjel na pole a s ním se k boji zamluvil</a:t>
            </a:r>
            <a:r>
              <a:rPr lang="cs-CZ" sz="2000" i="1" dirty="0" smtClean="0"/>
              <a:t>. </a:t>
            </a:r>
            <a:r>
              <a:rPr lang="cs-CZ" sz="2000" dirty="0" smtClean="0"/>
              <a:t>Pasionál kališnický (1495)</a:t>
            </a:r>
          </a:p>
          <a:p>
            <a:pPr marL="72000" indent="0">
              <a:lnSpc>
                <a:spcPct val="120000"/>
              </a:lnSpc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69516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21494" y="240632"/>
            <a:ext cx="11970506" cy="606862"/>
          </a:xfrm>
        </p:spPr>
        <p:txBody>
          <a:bodyPr/>
          <a:lstStyle/>
          <a:p>
            <a:r>
              <a:rPr lang="cs-CZ" dirty="0" smtClean="0"/>
              <a:t>Jazyk děl 14. stol. vedle jazyka děl 15. stol.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21494" y="1092820"/>
            <a:ext cx="11810085" cy="4770098"/>
          </a:xfrm>
        </p:spPr>
        <p:txBody>
          <a:bodyPr numCol="2"/>
          <a:lstStyle/>
          <a:p>
            <a:pPr marL="72000" indent="0">
              <a:lnSpc>
                <a:spcPct val="120000"/>
              </a:lnSpc>
              <a:buNone/>
            </a:pPr>
            <a:r>
              <a:rPr lang="cs-CZ" sz="2000" b="1" i="1" dirty="0" smtClean="0"/>
              <a:t>Podkoní a žák </a:t>
            </a:r>
            <a:r>
              <a:rPr lang="cs-CZ" sz="2000" b="1" dirty="0" smtClean="0"/>
              <a:t>(prvotisk 1498)</a:t>
            </a:r>
          </a:p>
          <a:p>
            <a:pPr marL="72000" indent="0">
              <a:lnSpc>
                <a:spcPct val="120000"/>
              </a:lnSpc>
              <a:buNone/>
            </a:pP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smtClean="0"/>
              <a:t>Pak mu k tomu </a:t>
            </a:r>
            <a:r>
              <a:rPr lang="cs-CZ" sz="2000" b="1" i="1" dirty="0" err="1" smtClean="0"/>
              <a:t>odpovědě</a:t>
            </a:r>
            <a:r>
              <a:rPr lang="cs-CZ" sz="2000" i="1" dirty="0"/>
              <a:t>:</a:t>
            </a:r>
            <a:endParaRPr lang="cs-CZ" sz="2000" i="1" dirty="0" smtClean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smtClean="0"/>
              <a:t>„Já to dobře </a:t>
            </a:r>
            <a:r>
              <a:rPr lang="cs-CZ" sz="2000" b="1" i="1" dirty="0" smtClean="0"/>
              <a:t>vědě</a:t>
            </a:r>
            <a:r>
              <a:rPr lang="cs-CZ" sz="2000" i="1" dirty="0" smtClean="0"/>
              <a:t>,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smtClean="0"/>
              <a:t>a tomu já také </a:t>
            </a:r>
            <a:r>
              <a:rPr lang="cs-CZ" sz="2000" b="1" i="1" dirty="0" err="1" smtClean="0"/>
              <a:t>věři</a:t>
            </a:r>
            <a:r>
              <a:rPr lang="cs-CZ" sz="2000" i="1" dirty="0" smtClean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smtClean="0"/>
              <a:t>že sami páni a </a:t>
            </a:r>
            <a:r>
              <a:rPr lang="cs-CZ" sz="2000" i="1" dirty="0" err="1" smtClean="0"/>
              <a:t>rytieři</a:t>
            </a:r>
            <a:r>
              <a:rPr lang="cs-CZ" sz="2000" i="1" dirty="0" smtClean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smtClean="0"/>
              <a:t>ti se u dvora dobře mají,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smtClean="0"/>
              <a:t>též i bohatí, to já </a:t>
            </a:r>
            <a:r>
              <a:rPr lang="cs-CZ" sz="2000" b="1" i="1" dirty="0" err="1" smtClean="0"/>
              <a:t>znaji</a:t>
            </a:r>
            <a:r>
              <a:rPr lang="cs-CZ" sz="2000" i="1" dirty="0" smtClean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smtClean="0"/>
              <a:t>ale nebožátka chudí,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smtClean="0"/>
              <a:t>div že se jim neostudí,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smtClean="0"/>
              <a:t>pro zlé bydlo jich </a:t>
            </a:r>
            <a:r>
              <a:rPr lang="cs-CZ" sz="2000" i="1" dirty="0" err="1" smtClean="0"/>
              <a:t>dvořenie</a:t>
            </a:r>
            <a:r>
              <a:rPr lang="cs-CZ" sz="2000" i="1" dirty="0" smtClean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smtClean="0"/>
              <a:t>neb již </a:t>
            </a:r>
            <a:r>
              <a:rPr lang="cs-CZ" sz="2000" i="1" dirty="0" err="1" smtClean="0"/>
              <a:t>větčí</a:t>
            </a:r>
            <a:r>
              <a:rPr lang="cs-CZ" sz="2000" i="1" dirty="0" smtClean="0"/>
              <a:t> psoty </a:t>
            </a:r>
            <a:r>
              <a:rPr lang="cs-CZ" sz="2000" i="1" dirty="0" err="1" smtClean="0"/>
              <a:t>nenie</a:t>
            </a:r>
            <a:r>
              <a:rPr lang="cs-CZ" sz="2000" i="1" dirty="0" smtClean="0"/>
              <a:t>.</a:t>
            </a:r>
            <a:r>
              <a:rPr lang="cs-CZ" sz="2000" dirty="0" smtClean="0"/>
              <a:t>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smtClean="0"/>
              <a:t>Ti </a:t>
            </a:r>
            <a:r>
              <a:rPr lang="cs-CZ" sz="2000" i="1" dirty="0" err="1" smtClean="0"/>
              <a:t>chodiec</a:t>
            </a:r>
            <a:r>
              <a:rPr lang="cs-CZ" sz="2000" i="1" dirty="0" smtClean="0"/>
              <a:t> psotou se </a:t>
            </a:r>
            <a:r>
              <a:rPr lang="cs-CZ" sz="2000" i="1" dirty="0" err="1" smtClean="0"/>
              <a:t>klonie</a:t>
            </a:r>
            <a:r>
              <a:rPr lang="cs-CZ" sz="2000" i="1" dirty="0" smtClean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smtClean="0"/>
              <a:t>nadto vy hubené </a:t>
            </a:r>
            <a:r>
              <a:rPr lang="cs-CZ" sz="2000" i="1" dirty="0" err="1" smtClean="0"/>
              <a:t>podkonie</a:t>
            </a:r>
            <a:r>
              <a:rPr lang="cs-CZ" sz="2000" i="1" dirty="0" smtClean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smtClean="0"/>
              <a:t>vy ze všech </a:t>
            </a:r>
            <a:r>
              <a:rPr lang="cs-CZ" sz="2000" i="1" dirty="0" err="1" smtClean="0"/>
              <a:t>najhoršie</a:t>
            </a:r>
            <a:r>
              <a:rPr lang="cs-CZ" sz="2000" i="1" dirty="0" smtClean="0"/>
              <a:t> </a:t>
            </a:r>
            <a:r>
              <a:rPr lang="cs-CZ" sz="2000" dirty="0" smtClean="0"/>
              <a:t>[</a:t>
            </a:r>
            <a:r>
              <a:rPr lang="cs-CZ" sz="2000" i="1" dirty="0" smtClean="0"/>
              <a:t>se</a:t>
            </a:r>
            <a:r>
              <a:rPr lang="cs-CZ" sz="2000" dirty="0" smtClean="0"/>
              <a:t>] </a:t>
            </a:r>
            <a:r>
              <a:rPr lang="cs-CZ" sz="2000" i="1" dirty="0" smtClean="0"/>
              <a:t>máte.“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 smtClean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b="1" i="1" dirty="0" smtClean="0"/>
              <a:t>Hádání Prahy s Kutnou Horou </a:t>
            </a:r>
            <a:r>
              <a:rPr lang="cs-CZ" sz="2000" b="1" dirty="0" smtClean="0"/>
              <a:t>(20. léta 15. stol.)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 smtClean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 smtClean="0"/>
              <a:t>Stojéc</a:t>
            </a:r>
            <a:r>
              <a:rPr lang="cs-CZ" sz="2000" i="1" dirty="0" smtClean="0"/>
              <a:t> </a:t>
            </a:r>
            <a:r>
              <a:rPr lang="cs-CZ" sz="2000" i="1" dirty="0"/>
              <a:t>Praha tu </a:t>
            </a:r>
            <a:r>
              <a:rPr lang="cs-CZ" sz="2000" i="1" dirty="0" smtClean="0"/>
              <a:t>poctivě‚</a:t>
            </a: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však </a:t>
            </a:r>
            <a:r>
              <a:rPr lang="cs-CZ" sz="2000" b="1" i="1" dirty="0" err="1" smtClean="0"/>
              <a:t>rnluvieše</a:t>
            </a:r>
            <a:r>
              <a:rPr lang="cs-CZ" sz="2000" i="1" dirty="0" smtClean="0"/>
              <a:t> </a:t>
            </a:r>
            <a:r>
              <a:rPr lang="cs-CZ" sz="2000" i="1" dirty="0"/>
              <a:t>dost horlivě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a </a:t>
            </a:r>
            <a:r>
              <a:rPr lang="cs-CZ" sz="2000" i="1" dirty="0" err="1"/>
              <a:t>řkúc</a:t>
            </a:r>
            <a:r>
              <a:rPr lang="cs-CZ" sz="2000" i="1" dirty="0"/>
              <a:t>: ,,</a:t>
            </a:r>
            <a:r>
              <a:rPr lang="cs-CZ" sz="2000" i="1" dirty="0" err="1"/>
              <a:t>Súdce</a:t>
            </a:r>
            <a:r>
              <a:rPr lang="cs-CZ" sz="2000" i="1" dirty="0"/>
              <a:t> </a:t>
            </a:r>
            <a:r>
              <a:rPr lang="cs-CZ" sz="2000" i="1" dirty="0" err="1"/>
              <a:t>vševědúcí</a:t>
            </a:r>
            <a:r>
              <a:rPr lang="cs-CZ" sz="2000" i="1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králi, </a:t>
            </a:r>
            <a:r>
              <a:rPr lang="cs-CZ" sz="2000" i="1" dirty="0" smtClean="0"/>
              <a:t>pane </a:t>
            </a:r>
            <a:r>
              <a:rPr lang="cs-CZ" sz="2000" i="1" dirty="0" err="1"/>
              <a:t>všemohúcí</a:t>
            </a:r>
            <a:r>
              <a:rPr lang="cs-CZ" sz="2000" i="1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rač nás málo </a:t>
            </a:r>
            <a:r>
              <a:rPr lang="cs-CZ" sz="2000" i="1" dirty="0" err="1"/>
              <a:t>přeslyšeti</a:t>
            </a:r>
            <a:r>
              <a:rPr lang="cs-CZ" sz="2000" i="1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mé pře </a:t>
            </a:r>
            <a:r>
              <a:rPr lang="cs-CZ" sz="2000" i="1" dirty="0" err="1"/>
              <a:t>mierú</a:t>
            </a:r>
            <a:r>
              <a:rPr lang="cs-CZ" sz="2000" i="1" dirty="0"/>
              <a:t> přeměřiti,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vinu </a:t>
            </a:r>
            <a:r>
              <a:rPr lang="cs-CZ" sz="2000" i="1" dirty="0" err="1"/>
              <a:t>vahú</a:t>
            </a:r>
            <a:r>
              <a:rPr lang="cs-CZ" sz="2000" i="1" dirty="0"/>
              <a:t> </a:t>
            </a:r>
            <a:r>
              <a:rPr lang="cs-CZ" sz="2000" i="1" dirty="0" smtClean="0"/>
              <a:t>převážiti</a:t>
            </a:r>
            <a:r>
              <a:rPr lang="cs-CZ" sz="2000" i="1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neb </a:t>
            </a:r>
            <a:r>
              <a:rPr lang="cs-CZ" sz="2000" i="1" dirty="0" err="1"/>
              <a:t>važitel</a:t>
            </a:r>
            <a:r>
              <a:rPr lang="cs-CZ" sz="2000" i="1" dirty="0"/>
              <a:t> duší jsi ty!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/>
              <a:t>Přeslyš</a:t>
            </a:r>
            <a:r>
              <a:rPr lang="cs-CZ" sz="2000" i="1" dirty="0"/>
              <a:t> mě teď s </a:t>
            </a:r>
            <a:r>
              <a:rPr lang="cs-CZ" sz="2000" i="1" dirty="0" err="1"/>
              <a:t>mú</a:t>
            </a:r>
            <a:r>
              <a:rPr lang="cs-CZ" sz="2000" i="1" dirty="0"/>
              <a:t> </a:t>
            </a:r>
            <a:r>
              <a:rPr lang="cs-CZ" sz="2000" i="1" dirty="0" err="1"/>
              <a:t>súpeří</a:t>
            </a:r>
            <a:r>
              <a:rPr lang="cs-CZ" sz="2000" i="1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učiň rovnost, </a:t>
            </a:r>
            <a:r>
              <a:rPr lang="cs-CZ" sz="2000" i="1" dirty="0" err="1" smtClean="0"/>
              <a:t>jakožť</a:t>
            </a:r>
            <a:r>
              <a:rPr lang="cs-CZ" sz="2000" i="1" dirty="0" smtClean="0"/>
              <a:t> </a:t>
            </a:r>
            <a:r>
              <a:rPr lang="cs-CZ" sz="2000" b="1" i="1" dirty="0" err="1"/>
              <a:t>věři</a:t>
            </a:r>
            <a:r>
              <a:rPr lang="cs-CZ" sz="2000" i="1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/>
              <a:t>nebť</a:t>
            </a:r>
            <a:r>
              <a:rPr lang="cs-CZ" sz="2000" i="1" dirty="0"/>
              <a:t> jest </a:t>
            </a:r>
            <a:r>
              <a:rPr lang="cs-CZ" sz="2000" i="1" dirty="0" err="1"/>
              <a:t>vešken</a:t>
            </a:r>
            <a:r>
              <a:rPr lang="cs-CZ" sz="2000" i="1" dirty="0"/>
              <a:t> </a:t>
            </a:r>
            <a:r>
              <a:rPr lang="cs-CZ" sz="2000" i="1" dirty="0" err="1"/>
              <a:t>súd</a:t>
            </a:r>
            <a:r>
              <a:rPr lang="cs-CZ" sz="2000" i="1" dirty="0"/>
              <a:t> </a:t>
            </a:r>
            <a:r>
              <a:rPr lang="cs-CZ" sz="2000" i="1" dirty="0" err="1"/>
              <a:t>bóh</a:t>
            </a:r>
            <a:r>
              <a:rPr lang="cs-CZ" sz="2000" i="1" dirty="0"/>
              <a:t> </a:t>
            </a:r>
            <a:r>
              <a:rPr lang="cs-CZ" sz="2000" i="1" dirty="0" smtClean="0"/>
              <a:t>tobě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smtClean="0"/>
              <a:t>dal</a:t>
            </a:r>
            <a:r>
              <a:rPr lang="cs-CZ" sz="2000" i="1" dirty="0"/>
              <a:t>, </a:t>
            </a:r>
            <a:r>
              <a:rPr lang="cs-CZ" sz="2000" i="1" dirty="0" smtClean="0"/>
              <a:t>kterýž </a:t>
            </a:r>
            <a:r>
              <a:rPr lang="cs-CZ" sz="2000" i="1" dirty="0"/>
              <a:t>jest měl vždy v sobě,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pl-PL" sz="2000" i="1" dirty="0"/>
              <a:t>aby tě ctriě všichni </a:t>
            </a:r>
            <a:r>
              <a:rPr lang="pl-PL" sz="2000" i="1" dirty="0" smtClean="0"/>
              <a:t>ctili</a:t>
            </a:r>
            <a:r>
              <a:rPr lang="pl-PL" sz="2000" i="1" dirty="0"/>
              <a:t>,</a:t>
            </a:r>
          </a:p>
          <a:p>
            <a:pPr marL="0" indent="71438">
              <a:lnSpc>
                <a:spcPct val="100000"/>
              </a:lnSpc>
              <a:buNone/>
            </a:pPr>
            <a:r>
              <a:rPr lang="cs-CZ" sz="2000" i="1" dirty="0"/>
              <a:t>jakož otci se klaněli!</a:t>
            </a:r>
          </a:p>
        </p:txBody>
      </p:sp>
    </p:spTree>
    <p:extLst>
      <p:ext uri="{BB962C8B-B14F-4D97-AF65-F5344CB8AC3E}">
        <p14:creationId xmlns:p14="http://schemas.microsoft.com/office/powerpoint/2010/main" val="317001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68941"/>
            <a:ext cx="11365624" cy="632013"/>
          </a:xfrm>
        </p:spPr>
        <p:txBody>
          <a:bodyPr/>
          <a:lstStyle/>
          <a:p>
            <a:r>
              <a:rPr lang="cs-CZ" dirty="0" smtClean="0"/>
              <a:t>Husitská čeština = počátek spisovné češtiny?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089212"/>
            <a:ext cx="11777999" cy="4464425"/>
          </a:xfrm>
        </p:spPr>
        <p:txBody>
          <a:bodyPr/>
          <a:lstStyle/>
          <a:p>
            <a:pPr marL="72000" indent="0">
              <a:lnSpc>
                <a:spcPct val="120000"/>
              </a:lnSpc>
              <a:buNone/>
            </a:pPr>
            <a:r>
              <a:rPr lang="cs-CZ" sz="2000" dirty="0" smtClean="0"/>
              <a:t>Existence nových útvarů reflektujících běžně mluvený jazyk a útvarů tradičních reflektující jazyk archaický (14. stol.) vytvářela v psaném úzu napětí, z něhož se postupně rodila podoba </a:t>
            </a:r>
            <a:r>
              <a:rPr lang="cs-CZ" sz="2000" b="1" dirty="0" smtClean="0"/>
              <a:t>nového kulturního jazyka</a:t>
            </a:r>
            <a:r>
              <a:rPr lang="cs-CZ" sz="2000" dirty="0" smtClean="0"/>
              <a:t>: 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který se odlišuje od běžně </a:t>
            </a:r>
            <a:r>
              <a:rPr lang="cs-CZ" sz="2000" dirty="0"/>
              <a:t>mluveného </a:t>
            </a:r>
            <a:r>
              <a:rPr lang="cs-CZ" sz="2000" dirty="0" smtClean="0"/>
              <a:t>jazyka, 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který je však běžnému mluvčímu 15. stol. srozumitelný.</a:t>
            </a:r>
            <a:endParaRPr lang="cs-CZ" sz="2000" dirty="0"/>
          </a:p>
          <a:p>
            <a:pPr marL="72000" indent="0">
              <a:lnSpc>
                <a:spcPct val="120000"/>
              </a:lnSpc>
              <a:buNone/>
            </a:pPr>
            <a:endParaRPr lang="cs-CZ" sz="2000" dirty="0" smtClean="0"/>
          </a:p>
          <a:p>
            <a:pPr marL="72000" indent="0">
              <a:lnSpc>
                <a:spcPct val="120000"/>
              </a:lnSpc>
              <a:buNone/>
            </a:pPr>
            <a:r>
              <a:rPr lang="cs-CZ" sz="2000" dirty="0" smtClean="0"/>
              <a:t>Dochází ke kontinuálnímu vývoji kulturního jazyka.</a:t>
            </a:r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  <a:p>
            <a:pPr marL="72000" indent="0">
              <a:lnSpc>
                <a:spcPct val="120000"/>
              </a:lnSpc>
              <a:buNone/>
            </a:pPr>
            <a:endParaRPr lang="cs-CZ" sz="2000" dirty="0" smtClean="0"/>
          </a:p>
          <a:p>
            <a:pPr marL="72000" indent="0">
              <a:lnSpc>
                <a:spcPct val="120000"/>
              </a:lnSpc>
              <a:buNone/>
            </a:pPr>
            <a:r>
              <a:rPr lang="cs-CZ" sz="2000" dirty="0"/>
              <a:t>Počátek </a:t>
            </a:r>
            <a:r>
              <a:rPr lang="cs-CZ" sz="2000" dirty="0" smtClean="0"/>
              <a:t>spisovné češtiny?</a:t>
            </a:r>
            <a:endParaRPr lang="cs-CZ" sz="2000" dirty="0"/>
          </a:p>
          <a:p>
            <a:pPr marL="72000" indent="0">
              <a:lnSpc>
                <a:spcPct val="120000"/>
              </a:lnSpc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28644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8848" y="537881"/>
            <a:ext cx="11580776" cy="939283"/>
          </a:xfrm>
        </p:spPr>
        <p:txBody>
          <a:bodyPr/>
          <a:lstStyle/>
          <a:p>
            <a:r>
              <a:rPr lang="cs-CZ" dirty="0" smtClean="0"/>
              <a:t>Vedle češtiny další zemské jazyky němčina a latina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98848" y="2164976"/>
            <a:ext cx="11993151" cy="337521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000" dirty="0" smtClean="0"/>
              <a:t>v Čechách dochází k výraznému ústupu německého obyvatelstva – většina měst počeštěna,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/>
              <a:t>l</a:t>
            </a:r>
            <a:r>
              <a:rPr lang="cs-CZ" sz="2000" dirty="0" smtClean="0"/>
              <a:t>atina </a:t>
            </a:r>
            <a:r>
              <a:rPr lang="cs-CZ" sz="2000" dirty="0"/>
              <a:t>stále plní funkci kulturního jazyka </a:t>
            </a:r>
            <a:r>
              <a:rPr lang="cs-CZ" sz="2000" dirty="0" smtClean="0"/>
              <a:t>– její </a:t>
            </a:r>
            <a:r>
              <a:rPr lang="cs-CZ" sz="2000" dirty="0"/>
              <a:t>doménou je věda </a:t>
            </a:r>
            <a:r>
              <a:rPr lang="cs-CZ" sz="2000" dirty="0" smtClean="0"/>
              <a:t>a vyšší školství, většina vzdělanců byla </a:t>
            </a:r>
            <a:r>
              <a:rPr lang="cs-CZ" sz="2000" dirty="0"/>
              <a:t>bilingvní, </a:t>
            </a:r>
            <a:endParaRPr lang="cs-CZ" sz="2000" dirty="0" smtClean="0"/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/>
              <a:t>od poloviny 15. stol. proniká do oblasti vědy též čeština (nejen do tradičních duchovních oblastí, ale i do </a:t>
            </a:r>
            <a:r>
              <a:rPr lang="cs-CZ" sz="2000" dirty="0" smtClean="0"/>
              <a:t>přírodovědy a </a:t>
            </a:r>
            <a:r>
              <a:rPr lang="cs-CZ" sz="2000" dirty="0"/>
              <a:t>lékařství).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92718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885492"/>
            <a:ext cx="11591365" cy="591671"/>
          </a:xfrm>
        </p:spPr>
        <p:txBody>
          <a:bodyPr/>
          <a:lstStyle/>
          <a:p>
            <a:r>
              <a:rPr lang="cs-CZ" dirty="0"/>
              <a:t>Čeština doby </a:t>
            </a:r>
            <a:r>
              <a:rPr lang="cs-CZ" dirty="0" smtClean="0"/>
              <a:t>husitské – </a:t>
            </a:r>
            <a:r>
              <a:rPr lang="cs-CZ" dirty="0"/>
              <a:t>fonologie </a:t>
            </a:r>
            <a:r>
              <a:rPr lang="cs-CZ" dirty="0" smtClean="0"/>
              <a:t>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1949824"/>
            <a:ext cx="12111316" cy="3765176"/>
          </a:xfrm>
        </p:spPr>
        <p:txBody>
          <a:bodyPr/>
          <a:lstStyle/>
          <a:p>
            <a:r>
              <a:rPr lang="cs-CZ" sz="2000" i="1" dirty="0" smtClean="0"/>
              <a:t>splynutí </a:t>
            </a:r>
            <a:r>
              <a:rPr lang="cs-CZ" sz="2000" i="1" dirty="0"/>
              <a:t>y </a:t>
            </a:r>
            <a:r>
              <a:rPr lang="cs-CZ" sz="2000" dirty="0"/>
              <a:t>a</a:t>
            </a:r>
            <a:r>
              <a:rPr lang="cs-CZ" sz="2000" i="1" dirty="0"/>
              <a:t> </a:t>
            </a:r>
            <a:r>
              <a:rPr lang="cs-CZ" sz="2000" i="1" dirty="0" smtClean="0"/>
              <a:t>i</a:t>
            </a:r>
            <a:r>
              <a:rPr lang="cs-CZ" sz="2000" dirty="0" smtClean="0"/>
              <a:t> &gt; </a:t>
            </a:r>
            <a:r>
              <a:rPr lang="cs-CZ" sz="2000" i="1" dirty="0" smtClean="0"/>
              <a:t>i </a:t>
            </a:r>
            <a:r>
              <a:rPr lang="cs-CZ" sz="2000" dirty="0" smtClean="0"/>
              <a:t>(přelom 14. a 15. stol.): důsledek historické depalatalizace, o této změně podává svědectví</a:t>
            </a:r>
            <a:r>
              <a:rPr lang="cs-CZ" sz="2000" dirty="0"/>
              <a:t> </a:t>
            </a:r>
            <a:r>
              <a:rPr lang="cs-CZ" sz="2000" dirty="0" smtClean="0"/>
              <a:t>J. Hus, změna </a:t>
            </a:r>
            <a:r>
              <a:rPr lang="cs-CZ" sz="2000" dirty="0"/>
              <a:t>se rozšířila jen v </a:t>
            </a:r>
            <a:r>
              <a:rPr lang="cs-CZ" sz="2000" dirty="0" smtClean="0"/>
              <a:t>Čechách a na západní Moravě, </a:t>
            </a:r>
          </a:p>
          <a:p>
            <a:endParaRPr lang="cs-CZ" sz="2000" dirty="0"/>
          </a:p>
          <a:p>
            <a:r>
              <a:rPr lang="cs-CZ" sz="2000" i="1" dirty="0" smtClean="0"/>
              <a:t>diftongizace </a:t>
            </a:r>
            <a:r>
              <a:rPr lang="cs-CZ" sz="2000" i="1" dirty="0"/>
              <a:t>ý &gt; </a:t>
            </a:r>
            <a:r>
              <a:rPr lang="cs-CZ" sz="2000" i="1" dirty="0" smtClean="0"/>
              <a:t>ej </a:t>
            </a:r>
            <a:r>
              <a:rPr lang="cs-CZ" sz="2000" dirty="0" smtClean="0"/>
              <a:t>(začátek </a:t>
            </a:r>
            <a:r>
              <a:rPr lang="cs-CZ" sz="2000" dirty="0"/>
              <a:t>15. stol</a:t>
            </a:r>
            <a:r>
              <a:rPr lang="cs-CZ" sz="2000" dirty="0" smtClean="0"/>
              <a:t>.): opět důsledek historické depalatalizace, ve dvou fázích </a:t>
            </a:r>
            <a:r>
              <a:rPr lang="cs-CZ" sz="2000" i="1" dirty="0" smtClean="0"/>
              <a:t>ý &gt; </a:t>
            </a:r>
            <a:r>
              <a:rPr lang="cs-CZ" sz="2000" i="1" dirty="0" err="1" smtClean="0"/>
              <a:t>e̬i</a:t>
            </a:r>
            <a:r>
              <a:rPr lang="cs-CZ" sz="2000" i="1" dirty="0" smtClean="0"/>
              <a:t>̯̯</a:t>
            </a:r>
            <a:r>
              <a:rPr lang="cs-CZ" sz="2000" dirty="0" smtClean="0"/>
              <a:t>  &gt; </a:t>
            </a:r>
            <a:r>
              <a:rPr lang="cs-CZ" sz="2000" i="1" dirty="0" err="1" smtClean="0"/>
              <a:t>ei</a:t>
            </a:r>
            <a:r>
              <a:rPr lang="cs-CZ" sz="2000" i="1" dirty="0"/>
              <a:t>̯̯</a:t>
            </a:r>
            <a:r>
              <a:rPr lang="cs-CZ" sz="2000" dirty="0"/>
              <a:t> </a:t>
            </a:r>
            <a:r>
              <a:rPr lang="cs-CZ" sz="2000" dirty="0" smtClean="0"/>
              <a:t> (na první fázi ukazuje grafika </a:t>
            </a:r>
            <a:r>
              <a:rPr lang="cs-CZ" sz="2000" i="1" dirty="0" err="1" smtClean="0"/>
              <a:t>ay</a:t>
            </a:r>
            <a:r>
              <a:rPr lang="cs-CZ" sz="2000" dirty="0" smtClean="0"/>
              <a:t>), do psaného jazyka příliš nepronikla, </a:t>
            </a:r>
            <a:r>
              <a:rPr lang="cs-CZ" sz="2000" i="1" dirty="0"/>
              <a:t>pýcha &gt; </a:t>
            </a:r>
            <a:r>
              <a:rPr lang="cs-CZ" sz="2000" i="1" dirty="0" err="1"/>
              <a:t>pe̬i̯cha</a:t>
            </a:r>
            <a:r>
              <a:rPr lang="cs-CZ" sz="2000" i="1" dirty="0"/>
              <a:t> &gt; </a:t>
            </a:r>
            <a:r>
              <a:rPr lang="cs-CZ" sz="2000" i="1" dirty="0" err="1"/>
              <a:t>pei̯</a:t>
            </a:r>
            <a:r>
              <a:rPr lang="cs-CZ" sz="2000" i="1" dirty="0" err="1" smtClean="0"/>
              <a:t>cha</a:t>
            </a:r>
            <a:r>
              <a:rPr lang="cs-CZ" sz="2000" i="1" dirty="0" smtClean="0"/>
              <a:t>, mladý </a:t>
            </a:r>
            <a:r>
              <a:rPr lang="cs-CZ" sz="2000" i="1" dirty="0"/>
              <a:t>&gt; </a:t>
            </a:r>
            <a:r>
              <a:rPr lang="cs-CZ" sz="2000" i="1" dirty="0" err="1" smtClean="0"/>
              <a:t>mlade</a:t>
            </a:r>
            <a:r>
              <a:rPr lang="cs-CZ" sz="2000" i="1" dirty="0" err="1"/>
              <a:t>̬i</a:t>
            </a:r>
            <a:r>
              <a:rPr lang="cs-CZ" sz="2000" i="1" dirty="0" smtClean="0"/>
              <a:t>̯ </a:t>
            </a:r>
            <a:r>
              <a:rPr lang="cs-CZ" sz="2000" i="1" dirty="0"/>
              <a:t>&gt; </a:t>
            </a:r>
            <a:r>
              <a:rPr lang="cs-CZ" sz="2000" i="1" dirty="0" err="1" smtClean="0"/>
              <a:t>mladei</a:t>
            </a:r>
            <a:r>
              <a:rPr lang="cs-CZ" sz="2000" i="1" dirty="0" smtClean="0"/>
              <a:t>̯</a:t>
            </a:r>
            <a:r>
              <a:rPr lang="cs-CZ" sz="2000" dirty="0"/>
              <a:t>,</a:t>
            </a:r>
            <a:endParaRPr lang="cs-CZ" sz="2000" dirty="0" smtClean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8555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334165"/>
            <a:ext cx="11591365" cy="591671"/>
          </a:xfrm>
        </p:spPr>
        <p:txBody>
          <a:bodyPr/>
          <a:lstStyle/>
          <a:p>
            <a:r>
              <a:rPr lang="cs-CZ" dirty="0"/>
              <a:t>Čeština doby </a:t>
            </a:r>
            <a:r>
              <a:rPr lang="cs-CZ" dirty="0" smtClean="0"/>
              <a:t>husitské – </a:t>
            </a:r>
            <a:r>
              <a:rPr lang="cs-CZ" dirty="0"/>
              <a:t>fonologie </a:t>
            </a:r>
            <a:r>
              <a:rPr lang="cs-CZ" dirty="0" smtClean="0"/>
              <a:t>II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1452282"/>
            <a:ext cx="12111316" cy="4303059"/>
          </a:xfrm>
        </p:spPr>
        <p:txBody>
          <a:bodyPr/>
          <a:lstStyle/>
          <a:p>
            <a:r>
              <a:rPr lang="cs-CZ" sz="2000" dirty="0" smtClean="0"/>
              <a:t>diftongizace </a:t>
            </a:r>
            <a:r>
              <a:rPr lang="cs-CZ" sz="2000" i="1" dirty="0" smtClean="0"/>
              <a:t>ú &gt; ou</a:t>
            </a:r>
            <a:r>
              <a:rPr lang="cs-CZ" sz="2000" dirty="0" smtClean="0"/>
              <a:t> (ve stejné době se stejným průběhem jako </a:t>
            </a:r>
            <a:r>
              <a:rPr lang="cs-CZ" sz="2000" i="1" dirty="0" smtClean="0"/>
              <a:t>ý &gt; ej</a:t>
            </a:r>
            <a:r>
              <a:rPr lang="cs-CZ" sz="2000" dirty="0" smtClean="0"/>
              <a:t>)</a:t>
            </a:r>
            <a:r>
              <a:rPr lang="cs-CZ" sz="2000" i="1" dirty="0" smtClean="0"/>
              <a:t>:  ú&gt; </a:t>
            </a:r>
            <a:r>
              <a:rPr lang="cs-CZ" sz="2000" i="1" dirty="0" err="1" smtClean="0"/>
              <a:t>o̬u</a:t>
            </a:r>
            <a:r>
              <a:rPr lang="cs-CZ" sz="2000" i="1" dirty="0" smtClean="0"/>
              <a:t>̯ &gt; ou̯</a:t>
            </a:r>
            <a:r>
              <a:rPr lang="cs-CZ" sz="2000" dirty="0" smtClean="0"/>
              <a:t> (na první fázi opět ukazuje grafika </a:t>
            </a:r>
            <a:r>
              <a:rPr lang="cs-CZ" sz="2000" i="1" dirty="0" smtClean="0"/>
              <a:t>au</a:t>
            </a:r>
            <a:r>
              <a:rPr lang="cs-CZ" sz="2000" dirty="0" smtClean="0"/>
              <a:t>): </a:t>
            </a:r>
            <a:r>
              <a:rPr lang="cs-CZ" sz="2000" i="1" dirty="0" smtClean="0"/>
              <a:t>úterý </a:t>
            </a:r>
            <a:r>
              <a:rPr lang="cs-CZ" sz="2000" i="1" dirty="0"/>
              <a:t>&gt; </a:t>
            </a:r>
            <a:r>
              <a:rPr lang="cs-CZ" sz="2000" i="1" dirty="0" err="1" smtClean="0"/>
              <a:t>o</a:t>
            </a:r>
            <a:r>
              <a:rPr lang="cs-CZ" sz="2000" i="1" dirty="0" err="1"/>
              <a:t>̬u</a:t>
            </a:r>
            <a:r>
              <a:rPr lang="cs-CZ" sz="2000" i="1" dirty="0" err="1" smtClean="0"/>
              <a:t>̯terý</a:t>
            </a:r>
            <a:r>
              <a:rPr lang="cs-CZ" sz="2000" i="1" dirty="0" smtClean="0"/>
              <a:t> </a:t>
            </a:r>
            <a:r>
              <a:rPr lang="cs-CZ" sz="2000" i="1" dirty="0"/>
              <a:t>&gt; </a:t>
            </a:r>
            <a:r>
              <a:rPr lang="cs-CZ" sz="2000" i="1" dirty="0" err="1" smtClean="0"/>
              <a:t>ou̯terý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dlúhý</a:t>
            </a:r>
            <a:r>
              <a:rPr lang="cs-CZ" sz="2000" i="1" dirty="0" smtClean="0"/>
              <a:t> </a:t>
            </a:r>
            <a:r>
              <a:rPr lang="cs-CZ" sz="2000" i="1" dirty="0"/>
              <a:t>&gt; </a:t>
            </a:r>
            <a:r>
              <a:rPr lang="cs-CZ" sz="2000" i="1" dirty="0" err="1"/>
              <a:t>dlo̬u̯he̬i</a:t>
            </a:r>
            <a:r>
              <a:rPr lang="cs-CZ" sz="2000" i="1" dirty="0"/>
              <a:t>̯ &gt; </a:t>
            </a:r>
            <a:r>
              <a:rPr lang="cs-CZ" sz="2000" i="1" dirty="0" err="1"/>
              <a:t>dlou̯</a:t>
            </a:r>
            <a:r>
              <a:rPr lang="cs-CZ" sz="2000" i="1" dirty="0" err="1" smtClean="0"/>
              <a:t>hej</a:t>
            </a:r>
            <a:r>
              <a:rPr lang="cs-CZ" sz="2000" i="1" dirty="0" smtClean="0"/>
              <a:t>, s </a:t>
            </a:r>
            <a:r>
              <a:rPr lang="cs-CZ" sz="2000" i="1" dirty="0" err="1" smtClean="0"/>
              <a:t>ženú</a:t>
            </a:r>
            <a:r>
              <a:rPr lang="cs-CZ" sz="2000" i="1" dirty="0" smtClean="0"/>
              <a:t> &gt; s </a:t>
            </a:r>
            <a:r>
              <a:rPr lang="cs-CZ" sz="2000" i="1" dirty="0" err="1" smtClean="0"/>
              <a:t>ženo</a:t>
            </a:r>
            <a:r>
              <a:rPr lang="cs-CZ" sz="2000" i="1" dirty="0" err="1"/>
              <a:t>̬u</a:t>
            </a:r>
            <a:r>
              <a:rPr lang="cs-CZ" sz="2000" i="1" dirty="0" smtClean="0"/>
              <a:t>̯ &gt; s ženou̯</a:t>
            </a:r>
            <a:r>
              <a:rPr lang="cs-CZ" sz="2000" dirty="0" smtClean="0"/>
              <a:t>, do psaného jazyka příliš nepronikla,</a:t>
            </a:r>
          </a:p>
          <a:p>
            <a:endParaRPr lang="cs-CZ" sz="2000" dirty="0"/>
          </a:p>
          <a:p>
            <a:r>
              <a:rPr lang="cs-CZ" sz="2000" dirty="0" smtClean="0"/>
              <a:t>monoftongizace </a:t>
            </a:r>
            <a:r>
              <a:rPr lang="cs-CZ" sz="2000" i="1" dirty="0" err="1"/>
              <a:t>i̯e</a:t>
            </a:r>
            <a:r>
              <a:rPr lang="cs-CZ" sz="2000" i="1" dirty="0"/>
              <a:t> &gt; í</a:t>
            </a:r>
            <a:r>
              <a:rPr lang="cs-CZ" sz="2000" dirty="0"/>
              <a:t> (během 15. stol.): </a:t>
            </a:r>
            <a:r>
              <a:rPr lang="cs-CZ" sz="2000" i="1" dirty="0" err="1"/>
              <a:t>m</a:t>
            </a:r>
            <a:r>
              <a:rPr lang="cs-CZ" sz="2000" b="1" i="1" dirty="0" err="1"/>
              <a:t>i̯e</a:t>
            </a:r>
            <a:r>
              <a:rPr lang="cs-CZ" sz="2000" i="1" dirty="0" err="1"/>
              <a:t>ra</a:t>
            </a:r>
            <a:r>
              <a:rPr lang="cs-CZ" sz="2000" dirty="0"/>
              <a:t> &gt; </a:t>
            </a:r>
            <a:r>
              <a:rPr lang="cs-CZ" sz="2000" i="1" dirty="0"/>
              <a:t>m</a:t>
            </a:r>
            <a:r>
              <a:rPr lang="cs-CZ" sz="2000" b="1" i="1" dirty="0"/>
              <a:t>í</a:t>
            </a:r>
            <a:r>
              <a:rPr lang="cs-CZ" sz="2000" i="1" dirty="0"/>
              <a:t>ra</a:t>
            </a:r>
            <a:r>
              <a:rPr lang="cs-CZ" sz="2000" dirty="0"/>
              <a:t>, </a:t>
            </a:r>
            <a:r>
              <a:rPr lang="cs-CZ" sz="2000" i="1" dirty="0" err="1"/>
              <a:t>vz</a:t>
            </a:r>
            <a:r>
              <a:rPr lang="cs-CZ" sz="2000" b="1" i="1" dirty="0" err="1"/>
              <a:t>i̯e</a:t>
            </a:r>
            <a:r>
              <a:rPr lang="cs-CZ" sz="2000" i="1" dirty="0" err="1"/>
              <a:t>ti</a:t>
            </a:r>
            <a:r>
              <a:rPr lang="cs-CZ" sz="2000" dirty="0"/>
              <a:t> &gt; </a:t>
            </a:r>
            <a:r>
              <a:rPr lang="cs-CZ" sz="2000" i="1" dirty="0"/>
              <a:t>vz</a:t>
            </a:r>
            <a:r>
              <a:rPr lang="cs-CZ" sz="2000" b="1" i="1" dirty="0"/>
              <a:t>í</a:t>
            </a:r>
            <a:r>
              <a:rPr lang="cs-CZ" sz="2000" i="1" dirty="0"/>
              <a:t>ti</a:t>
            </a:r>
            <a:r>
              <a:rPr lang="cs-CZ" sz="2000" dirty="0"/>
              <a:t>, </a:t>
            </a:r>
            <a:r>
              <a:rPr lang="cs-CZ" sz="2000" i="1" dirty="0" err="1"/>
              <a:t>znamen</a:t>
            </a:r>
            <a:r>
              <a:rPr lang="cs-CZ" sz="2000" b="1" i="1" dirty="0" err="1"/>
              <a:t>i̯e</a:t>
            </a:r>
            <a:r>
              <a:rPr lang="cs-CZ" sz="2000" dirty="0"/>
              <a:t> &gt; </a:t>
            </a:r>
            <a:r>
              <a:rPr lang="cs-CZ" sz="2000" i="1" dirty="0"/>
              <a:t>znamen</a:t>
            </a:r>
            <a:r>
              <a:rPr lang="cs-CZ" sz="2000" b="1" i="1" dirty="0"/>
              <a:t>í</a:t>
            </a:r>
            <a:r>
              <a:rPr lang="cs-CZ" sz="2000" dirty="0"/>
              <a:t>, </a:t>
            </a:r>
            <a:r>
              <a:rPr lang="cs-CZ" sz="2000" i="1" dirty="0" err="1"/>
              <a:t>pros</a:t>
            </a:r>
            <a:r>
              <a:rPr lang="cs-CZ" sz="2000" b="1" i="1" dirty="0" err="1"/>
              <a:t>i̯e</a:t>
            </a:r>
            <a:r>
              <a:rPr lang="cs-CZ" sz="2000" dirty="0"/>
              <a:t> &gt; </a:t>
            </a:r>
            <a:r>
              <a:rPr lang="cs-CZ" sz="2000" i="1" dirty="0"/>
              <a:t>pros</a:t>
            </a:r>
            <a:r>
              <a:rPr lang="cs-CZ" sz="2000" b="1" i="1" dirty="0"/>
              <a:t>í</a:t>
            </a:r>
            <a:r>
              <a:rPr lang="cs-CZ" sz="2000" dirty="0"/>
              <a:t>, rozšířila se po celém území, </a:t>
            </a:r>
          </a:p>
          <a:p>
            <a:endParaRPr lang="cs-CZ" sz="2000" dirty="0" smtClean="0"/>
          </a:p>
          <a:p>
            <a:r>
              <a:rPr lang="cs-CZ" sz="2000" dirty="0"/>
              <a:t>monoftongizace </a:t>
            </a:r>
            <a:r>
              <a:rPr lang="cs-CZ" sz="2000" i="1" dirty="0" err="1"/>
              <a:t>u̯o</a:t>
            </a:r>
            <a:r>
              <a:rPr lang="cs-CZ" sz="2000" i="1" dirty="0"/>
              <a:t> &gt; ú</a:t>
            </a:r>
            <a:r>
              <a:rPr lang="cs-CZ" sz="2000" dirty="0"/>
              <a:t>, v grafice &lt;</a:t>
            </a:r>
            <a:r>
              <a:rPr lang="cs-CZ" sz="2000" i="1" dirty="0"/>
              <a:t>ů&gt;</a:t>
            </a:r>
            <a:r>
              <a:rPr lang="cs-CZ" sz="2000" dirty="0"/>
              <a:t> (během 15. stol.): </a:t>
            </a:r>
            <a:r>
              <a:rPr lang="cs-CZ" sz="2000" i="1" dirty="0" err="1"/>
              <a:t>k</a:t>
            </a:r>
            <a:r>
              <a:rPr lang="cs-CZ" sz="2000" b="1" i="1" dirty="0" err="1"/>
              <a:t>u̯o</a:t>
            </a:r>
            <a:r>
              <a:rPr lang="cs-CZ" sz="2000" i="1" dirty="0" err="1"/>
              <a:t>ň</a:t>
            </a:r>
            <a:r>
              <a:rPr lang="cs-CZ" sz="2000" dirty="0"/>
              <a:t> &gt; [</a:t>
            </a:r>
            <a:r>
              <a:rPr lang="cs-CZ" sz="2000" i="1" dirty="0" err="1"/>
              <a:t>k</a:t>
            </a:r>
            <a:r>
              <a:rPr lang="cs-CZ" sz="2000" b="1" i="1" dirty="0" err="1"/>
              <a:t>ú</a:t>
            </a:r>
            <a:r>
              <a:rPr lang="cs-CZ" sz="2000" i="1" dirty="0" err="1"/>
              <a:t>ň</a:t>
            </a:r>
            <a:r>
              <a:rPr lang="cs-CZ" sz="2000" dirty="0"/>
              <a:t>] (&lt;</a:t>
            </a:r>
            <a:r>
              <a:rPr lang="cs-CZ" sz="2000" i="1" dirty="0"/>
              <a:t>kůň&gt;</a:t>
            </a:r>
            <a:r>
              <a:rPr lang="cs-CZ" sz="2000" dirty="0"/>
              <a:t>), </a:t>
            </a:r>
            <a:r>
              <a:rPr lang="cs-CZ" sz="2000" i="1" dirty="0" err="1"/>
              <a:t>bratr</a:t>
            </a:r>
            <a:r>
              <a:rPr lang="cs-CZ" sz="2000" b="1" i="1" dirty="0" err="1"/>
              <a:t>u̯o</a:t>
            </a:r>
            <a:r>
              <a:rPr lang="cs-CZ" sz="2000" i="1" dirty="0" err="1"/>
              <a:t>m</a:t>
            </a:r>
            <a:r>
              <a:rPr lang="cs-CZ" sz="2000" dirty="0"/>
              <a:t> &gt; [</a:t>
            </a:r>
            <a:r>
              <a:rPr lang="cs-CZ" sz="2000" i="1" dirty="0" err="1"/>
              <a:t>bratr</a:t>
            </a:r>
            <a:r>
              <a:rPr lang="cs-CZ" sz="2000" b="1" i="1" dirty="0" err="1"/>
              <a:t>ú</a:t>
            </a:r>
            <a:r>
              <a:rPr lang="cs-CZ" sz="2000" i="1" dirty="0" err="1"/>
              <a:t>m</a:t>
            </a:r>
            <a:r>
              <a:rPr lang="cs-CZ" sz="2000" dirty="0"/>
              <a:t>]</a:t>
            </a:r>
            <a:r>
              <a:rPr lang="cs-CZ" sz="2000" i="1" dirty="0"/>
              <a:t> &lt;bratrům&gt;</a:t>
            </a:r>
            <a:r>
              <a:rPr lang="cs-CZ" sz="2000" dirty="0"/>
              <a:t>; podobně jako změna </a:t>
            </a:r>
            <a:r>
              <a:rPr lang="cs-CZ" sz="2000" i="1" dirty="0" err="1"/>
              <a:t>ie</a:t>
            </a:r>
            <a:r>
              <a:rPr lang="cs-CZ" sz="2000" dirty="0"/>
              <a:t> &gt; </a:t>
            </a:r>
            <a:r>
              <a:rPr lang="cs-CZ" sz="2000" i="1" dirty="0"/>
              <a:t>í</a:t>
            </a:r>
            <a:r>
              <a:rPr lang="cs-CZ" sz="2000" dirty="0"/>
              <a:t> se rozšířila na celé území,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6178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61366" y="522423"/>
            <a:ext cx="11591365" cy="591671"/>
          </a:xfrm>
        </p:spPr>
        <p:txBody>
          <a:bodyPr/>
          <a:lstStyle/>
          <a:p>
            <a:r>
              <a:rPr lang="cs-CZ" dirty="0"/>
              <a:t>Čeština doby </a:t>
            </a:r>
            <a:r>
              <a:rPr lang="cs-CZ" dirty="0" smtClean="0"/>
              <a:t>husitské – </a:t>
            </a:r>
            <a:r>
              <a:rPr lang="cs-CZ" dirty="0"/>
              <a:t>fonologie </a:t>
            </a:r>
            <a:r>
              <a:rPr lang="cs-CZ" dirty="0" smtClean="0"/>
              <a:t>III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1519518"/>
            <a:ext cx="11833411" cy="4128246"/>
          </a:xfrm>
        </p:spPr>
        <p:txBody>
          <a:bodyPr/>
          <a:lstStyle/>
          <a:p>
            <a:r>
              <a:rPr lang="cs-CZ" sz="2000" dirty="0" smtClean="0"/>
              <a:t>hláskové změny se rychle šířily v mluveném jazyce, ale psaný jazyk je nepřijímal, patrně důsledek retardační síly více než stoleté tradice psaného jazyka – lze předpokládat, že nastal rozdíl mezi psanou podobou a mluvenou                         definitivní ustálení spisovného jazyka jako svébytné variety,</a:t>
            </a:r>
          </a:p>
          <a:p>
            <a:endParaRPr lang="cs-CZ" sz="2000" dirty="0" smtClean="0"/>
          </a:p>
          <a:p>
            <a:r>
              <a:rPr lang="cs-CZ" sz="2000" dirty="0" smtClean="0"/>
              <a:t>v souvislosti s těmito změnami se uvažuje o vlivu němčiny: splývání </a:t>
            </a:r>
            <a:r>
              <a:rPr lang="cs-CZ" sz="2000" i="1" dirty="0" smtClean="0"/>
              <a:t>ł </a:t>
            </a:r>
            <a:r>
              <a:rPr lang="cs-CZ" sz="2000" dirty="0" smtClean="0"/>
              <a:t>a</a:t>
            </a:r>
            <a:r>
              <a:rPr lang="cs-CZ" sz="2000" i="1" dirty="0" smtClean="0"/>
              <a:t> l, y </a:t>
            </a:r>
            <a:r>
              <a:rPr lang="cs-CZ" sz="2000" dirty="0" smtClean="0"/>
              <a:t>a </a:t>
            </a:r>
            <a:r>
              <a:rPr lang="cs-CZ" sz="2000" i="1" dirty="0" smtClean="0"/>
              <a:t>i</a:t>
            </a:r>
            <a:r>
              <a:rPr lang="cs-CZ" sz="2000" dirty="0" smtClean="0"/>
              <a:t>, vliv německých diftongizací</a:t>
            </a:r>
            <a:r>
              <a:rPr lang="cs-CZ" sz="2000" i="1" dirty="0" smtClean="0"/>
              <a:t>, </a:t>
            </a:r>
            <a:r>
              <a:rPr lang="cs-CZ" sz="2000" b="1" i="1" dirty="0" err="1" smtClean="0"/>
              <a:t>î</a:t>
            </a:r>
            <a:r>
              <a:rPr lang="cs-CZ" sz="2000" i="1" dirty="0" err="1" smtClean="0"/>
              <a:t>s</a:t>
            </a:r>
            <a:r>
              <a:rPr lang="cs-CZ" sz="2000" i="1" dirty="0" smtClean="0"/>
              <a:t> &gt; </a:t>
            </a:r>
            <a:r>
              <a:rPr lang="cs-CZ" sz="2000" b="1" i="1" dirty="0" smtClean="0"/>
              <a:t>Ei</a:t>
            </a:r>
            <a:r>
              <a:rPr lang="cs-CZ" sz="2000" i="1" dirty="0" smtClean="0"/>
              <a:t>s, </a:t>
            </a:r>
            <a:r>
              <a:rPr lang="cs-CZ" sz="2000" i="1" dirty="0" err="1" smtClean="0"/>
              <a:t>h</a:t>
            </a:r>
            <a:r>
              <a:rPr lang="cs-CZ" sz="2000" b="1" i="1" dirty="0" err="1" smtClean="0"/>
              <a:t>û</a:t>
            </a:r>
            <a:r>
              <a:rPr lang="cs-CZ" sz="2000" i="1" dirty="0" err="1" smtClean="0"/>
              <a:t>s</a:t>
            </a:r>
            <a:r>
              <a:rPr lang="cs-CZ" sz="2000" i="1" dirty="0" smtClean="0"/>
              <a:t> &gt; </a:t>
            </a:r>
            <a:r>
              <a:rPr lang="cs-CZ" sz="2000" i="1" dirty="0" err="1" smtClean="0"/>
              <a:t>H</a:t>
            </a:r>
            <a:r>
              <a:rPr lang="cs-CZ" sz="2000" b="1" i="1" dirty="0" err="1" smtClean="0"/>
              <a:t>au</a:t>
            </a:r>
            <a:r>
              <a:rPr lang="cs-CZ" sz="2000" i="1" dirty="0" err="1" smtClean="0"/>
              <a:t>s</a:t>
            </a:r>
            <a:r>
              <a:rPr lang="cs-CZ" sz="2000" dirty="0" smtClean="0"/>
              <a:t>.</a:t>
            </a:r>
            <a:br>
              <a:rPr lang="cs-CZ" sz="2000" dirty="0" smtClean="0"/>
            </a:br>
            <a:endParaRPr lang="cs-CZ" sz="2000" dirty="0"/>
          </a:p>
          <a:p>
            <a:endParaRPr lang="cs-CZ" sz="2000" dirty="0"/>
          </a:p>
        </p:txBody>
      </p:sp>
      <p:sp>
        <p:nvSpPr>
          <p:cNvPr id="6" name="Šipka doprava 5"/>
          <p:cNvSpPr/>
          <p:nvPr/>
        </p:nvSpPr>
        <p:spPr bwMode="auto">
          <a:xfrm>
            <a:off x="4087907" y="2568389"/>
            <a:ext cx="1196788" cy="30928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18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954739"/>
            <a:ext cx="11833411" cy="605120"/>
          </a:xfrm>
        </p:spPr>
        <p:txBody>
          <a:bodyPr/>
          <a:lstStyle/>
          <a:p>
            <a:r>
              <a:rPr lang="cs-CZ" dirty="0"/>
              <a:t>Čeština doby </a:t>
            </a:r>
            <a:r>
              <a:rPr lang="cs-CZ" dirty="0" smtClean="0"/>
              <a:t>husitské – morfologie (deklinace I)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1936376"/>
            <a:ext cx="11833411" cy="3711388"/>
          </a:xfrm>
        </p:spPr>
        <p:txBody>
          <a:bodyPr/>
          <a:lstStyle/>
          <a:p>
            <a:pPr marL="72000" indent="0">
              <a:buNone/>
            </a:pPr>
            <a:endParaRPr lang="cs-CZ" sz="2000" b="1" dirty="0" smtClean="0"/>
          </a:p>
          <a:p>
            <a:r>
              <a:rPr lang="cs-CZ" sz="2000" dirty="0" smtClean="0"/>
              <a:t>ustalování kategorie životnosti v deklinaci maskulinních substantiv ještě nebyla završena, genitiv-akuzativ nepronikl k maskulinům (</a:t>
            </a:r>
            <a:r>
              <a:rPr lang="cs-CZ" sz="2000" i="1" dirty="0" smtClean="0"/>
              <a:t>vidím </a:t>
            </a:r>
            <a:r>
              <a:rPr lang="cs-CZ" sz="2000" i="1" dirty="0"/>
              <a:t>pán</a:t>
            </a:r>
            <a:r>
              <a:rPr lang="cs-CZ" sz="2000" b="1" i="1" dirty="0"/>
              <a:t>a</a:t>
            </a:r>
            <a:r>
              <a:rPr lang="cs-CZ" sz="2000" dirty="0"/>
              <a:t> × </a:t>
            </a:r>
            <a:r>
              <a:rPr lang="cs-CZ" sz="2000" i="1" dirty="0"/>
              <a:t>vidím pe</a:t>
            </a:r>
            <a:r>
              <a:rPr lang="cs-CZ" sz="2000" b="1" i="1" dirty="0"/>
              <a:t>s</a:t>
            </a:r>
            <a:r>
              <a:rPr lang="cs-CZ" sz="2000" dirty="0" smtClean="0"/>
              <a:t>), </a:t>
            </a:r>
          </a:p>
          <a:p>
            <a:endParaRPr lang="cs-CZ" sz="2000" dirty="0" smtClean="0"/>
          </a:p>
          <a:p>
            <a:r>
              <a:rPr lang="cs-CZ" sz="2000" dirty="0" smtClean="0"/>
              <a:t>začíná </a:t>
            </a:r>
            <a:r>
              <a:rPr lang="cs-CZ" sz="2000" dirty="0"/>
              <a:t>ustupovat </a:t>
            </a:r>
            <a:r>
              <a:rPr lang="cs-CZ" sz="2000" dirty="0" smtClean="0"/>
              <a:t>duál, nejdříve jak </a:t>
            </a:r>
            <a:r>
              <a:rPr lang="cs-CZ" sz="2000" dirty="0"/>
              <a:t>v konjugaci, </a:t>
            </a:r>
            <a:r>
              <a:rPr lang="cs-CZ" sz="2000" dirty="0" smtClean="0"/>
              <a:t>vzápětí </a:t>
            </a:r>
            <a:r>
              <a:rPr lang="cs-CZ" sz="2000" dirty="0"/>
              <a:t>v </a:t>
            </a:r>
            <a:r>
              <a:rPr lang="cs-CZ" sz="2000" dirty="0" smtClean="0"/>
              <a:t>deklinaci, </a:t>
            </a:r>
          </a:p>
          <a:p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58353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887503"/>
            <a:ext cx="12003740" cy="603106"/>
          </a:xfrm>
        </p:spPr>
        <p:txBody>
          <a:bodyPr/>
          <a:lstStyle/>
          <a:p>
            <a:r>
              <a:rPr lang="cs-CZ" dirty="0"/>
              <a:t>Čeština doby </a:t>
            </a:r>
            <a:r>
              <a:rPr lang="cs-CZ" dirty="0" smtClean="0"/>
              <a:t>husitské – </a:t>
            </a:r>
            <a:r>
              <a:rPr lang="cs-CZ" dirty="0"/>
              <a:t>morfologie </a:t>
            </a:r>
            <a:r>
              <a:rPr lang="cs-CZ" dirty="0" smtClean="0"/>
              <a:t>(</a:t>
            </a:r>
            <a:r>
              <a:rPr lang="cs-CZ" dirty="0"/>
              <a:t>deklinace </a:t>
            </a:r>
            <a:r>
              <a:rPr lang="cs-CZ" dirty="0" smtClean="0"/>
              <a:t>II)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1761564"/>
            <a:ext cx="11833411" cy="3886199"/>
          </a:xfrm>
        </p:spPr>
        <p:txBody>
          <a:bodyPr/>
          <a:lstStyle/>
          <a:p>
            <a:endParaRPr lang="cs-CZ" sz="2000" dirty="0" smtClean="0"/>
          </a:p>
          <a:p>
            <a:r>
              <a:rPr lang="cs-CZ" sz="2000" dirty="0" smtClean="0"/>
              <a:t>pádová homonymie mužských a ženských </a:t>
            </a:r>
            <a:r>
              <a:rPr lang="cs-CZ" sz="2000" dirty="0" err="1" smtClean="0"/>
              <a:t>ijo</a:t>
            </a:r>
            <a:r>
              <a:rPr lang="cs-CZ" sz="2000" dirty="0" smtClean="0"/>
              <a:t>- a </a:t>
            </a:r>
            <a:r>
              <a:rPr lang="cs-CZ" sz="2000" dirty="0" err="1" smtClean="0"/>
              <a:t>ija</a:t>
            </a:r>
            <a:r>
              <a:rPr lang="cs-CZ" sz="2000" dirty="0" smtClean="0"/>
              <a:t>-kmenů vedla k jejich zániku: </a:t>
            </a:r>
            <a:r>
              <a:rPr lang="cs-CZ" sz="2000" i="1" dirty="0" err="1" smtClean="0"/>
              <a:t>řebří</a:t>
            </a:r>
            <a:r>
              <a:rPr lang="cs-CZ" sz="2000" dirty="0" smtClean="0"/>
              <a:t> a </a:t>
            </a:r>
            <a:r>
              <a:rPr lang="cs-CZ" sz="2000" i="1" dirty="0" smtClean="0"/>
              <a:t>laní</a:t>
            </a:r>
            <a:r>
              <a:rPr lang="cs-CZ" sz="2000" dirty="0" smtClean="0"/>
              <a:t>, neutrální </a:t>
            </a:r>
            <a:r>
              <a:rPr lang="cs-CZ" sz="2000" dirty="0" err="1" smtClean="0"/>
              <a:t>ijo</a:t>
            </a:r>
            <a:r>
              <a:rPr lang="cs-CZ" sz="2000" dirty="0" smtClean="0"/>
              <a:t>-kmen (typ </a:t>
            </a:r>
            <a:r>
              <a:rPr lang="cs-CZ" sz="2000" i="1" dirty="0" smtClean="0"/>
              <a:t>znamení</a:t>
            </a:r>
            <a:r>
              <a:rPr lang="cs-CZ" sz="2000" dirty="0" smtClean="0"/>
              <a:t>), s podobnou pádovou homonymií, zůstal zachován (deklinace slovotvorných typů substantiv verbálních </a:t>
            </a:r>
            <a:r>
              <a:rPr lang="cs-CZ" sz="2000" i="1" dirty="0" err="1" smtClean="0"/>
              <a:t>nesenie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bitie</a:t>
            </a:r>
            <a:r>
              <a:rPr lang="cs-CZ" sz="2000" i="1" dirty="0" smtClean="0"/>
              <a:t> </a:t>
            </a:r>
            <a:r>
              <a:rPr lang="cs-CZ" sz="2000" dirty="0" smtClean="0"/>
              <a:t>a kolektiv </a:t>
            </a:r>
            <a:r>
              <a:rPr lang="cs-CZ" sz="2000" i="1" dirty="0" err="1" smtClean="0"/>
              <a:t>listie</a:t>
            </a:r>
            <a:r>
              <a:rPr lang="cs-CZ" sz="2000" dirty="0" smtClean="0"/>
              <a:t>),</a:t>
            </a:r>
          </a:p>
          <a:p>
            <a:endParaRPr lang="cs-CZ" sz="2000" dirty="0" smtClean="0"/>
          </a:p>
          <a:p>
            <a:r>
              <a:rPr lang="cs-CZ" sz="2000" dirty="0" smtClean="0"/>
              <a:t>definitivně </a:t>
            </a:r>
            <a:r>
              <a:rPr lang="cs-CZ" sz="2000" dirty="0"/>
              <a:t>zaniká </a:t>
            </a:r>
            <a:r>
              <a:rPr lang="cs-CZ" sz="2000" dirty="0" smtClean="0"/>
              <a:t>jmenná deklinace adjektiv (s výjimkou individuálních posesiv </a:t>
            </a:r>
            <a:r>
              <a:rPr lang="cs-CZ" sz="2000" i="1" dirty="0" err="1" smtClean="0"/>
              <a:t>otcóv</a:t>
            </a:r>
            <a:r>
              <a:rPr lang="cs-CZ" sz="2000" i="1" dirty="0" smtClean="0"/>
              <a:t> / matčin</a:t>
            </a:r>
            <a:r>
              <a:rPr lang="cs-CZ" sz="2000" dirty="0" smtClean="0"/>
              <a:t>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8489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5834" y="361060"/>
            <a:ext cx="11150471" cy="514682"/>
          </a:xfrm>
        </p:spPr>
        <p:txBody>
          <a:bodyPr/>
          <a:lstStyle/>
          <a:p>
            <a:r>
              <a:rPr lang="cs-CZ" dirty="0" smtClean="0"/>
              <a:t>Čeština </a:t>
            </a:r>
            <a:r>
              <a:rPr lang="cs-CZ" dirty="0"/>
              <a:t>doby husitské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95834" y="1317812"/>
            <a:ext cx="11896165" cy="403411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000" dirty="0" smtClean="0"/>
              <a:t>období přibližně od poč. 15. stol. do roku 1500,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/>
              <a:t>jde o období husitské a „pohusitské“, tj. končící jagelonskou dobou (nástupem Habsburků), 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termín </a:t>
            </a:r>
            <a:r>
              <a:rPr lang="cs-CZ" sz="2000" i="1" dirty="0" smtClean="0"/>
              <a:t>husitská čeština </a:t>
            </a:r>
            <a:r>
              <a:rPr lang="cs-CZ" sz="2000" dirty="0" smtClean="0"/>
              <a:t>je zavádějící: 1. ne všichni uživatelé jazyka byli </a:t>
            </a:r>
            <a:r>
              <a:rPr lang="cs-CZ" sz="2000" dirty="0"/>
              <a:t>husité, 2. </a:t>
            </a:r>
            <a:r>
              <a:rPr lang="cs-CZ" sz="2000" dirty="0" smtClean="0"/>
              <a:t>zahrnuje i období pohusitské,</a:t>
            </a:r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ovlivněna zásadními společenskými změnami způsobenými českou reformací, občanskou válkou a následnou společenskou konsolidací (vedoucí ke kulturní izolaci většinové české společnosti),</a:t>
            </a:r>
            <a:endParaRPr lang="cs-CZ" sz="2000" dirty="0"/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ovlivněna jazykovými názory J. Husa,</a:t>
            </a:r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proniká do dalších funkcí, zejména jsou aktivovány polemické žánry,</a:t>
            </a:r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1515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455188"/>
            <a:ext cx="11591365" cy="591671"/>
          </a:xfrm>
        </p:spPr>
        <p:txBody>
          <a:bodyPr/>
          <a:lstStyle/>
          <a:p>
            <a:r>
              <a:rPr lang="cs-CZ" dirty="0"/>
              <a:t>Čeština doby </a:t>
            </a:r>
            <a:r>
              <a:rPr lang="cs-CZ" dirty="0" smtClean="0"/>
              <a:t>husitské – morfologie (konjugace </a:t>
            </a:r>
            <a:r>
              <a:rPr lang="cs-CZ" dirty="0"/>
              <a:t>I)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1" y="1990162"/>
            <a:ext cx="11806516" cy="3509685"/>
          </a:xfrm>
        </p:spPr>
        <p:txBody>
          <a:bodyPr/>
          <a:lstStyle/>
          <a:p>
            <a:r>
              <a:rPr lang="cs-CZ" sz="2000" dirty="0" smtClean="0"/>
              <a:t>jednoduché minulé časy (aorist </a:t>
            </a:r>
            <a:r>
              <a:rPr lang="cs-CZ" sz="2000" dirty="0"/>
              <a:t>a </a:t>
            </a:r>
            <a:r>
              <a:rPr lang="cs-CZ" sz="2000" dirty="0" smtClean="0"/>
              <a:t>imperfektum) </a:t>
            </a:r>
            <a:r>
              <a:rPr lang="cs-CZ" sz="2000" dirty="0"/>
              <a:t>do konce 15. stol. zanikly i v psaném </a:t>
            </a:r>
            <a:r>
              <a:rPr lang="cs-CZ" sz="2000" dirty="0" smtClean="0"/>
              <a:t>jazyce,</a:t>
            </a:r>
          </a:p>
          <a:p>
            <a:endParaRPr lang="cs-CZ" sz="2000" dirty="0" smtClean="0"/>
          </a:p>
          <a:p>
            <a:r>
              <a:rPr lang="cs-CZ" sz="2000" dirty="0" smtClean="0"/>
              <a:t>zánik supina,</a:t>
            </a:r>
          </a:p>
          <a:p>
            <a:endParaRPr lang="cs-CZ" sz="2000" dirty="0" smtClean="0"/>
          </a:p>
          <a:p>
            <a:r>
              <a:rPr lang="cs-CZ" sz="2000" dirty="0" smtClean="0"/>
              <a:t>v</a:t>
            </a:r>
            <a:r>
              <a:rPr lang="cs-CZ" sz="2000" dirty="0"/>
              <a:t> préteritu se v 3. </a:t>
            </a:r>
            <a:r>
              <a:rPr lang="cs-CZ" sz="2000" dirty="0" smtClean="0"/>
              <a:t>os. s g</a:t>
            </a:r>
            <a:r>
              <a:rPr lang="cs-CZ" sz="2000" dirty="0"/>
              <a:t>. i </a:t>
            </a:r>
            <a:r>
              <a:rPr lang="cs-CZ" sz="2000" dirty="0" err="1"/>
              <a:t>pl</a:t>
            </a:r>
            <a:r>
              <a:rPr lang="cs-CZ" sz="2000" dirty="0"/>
              <a:t>. přestávalo užívat tvarů </a:t>
            </a:r>
            <a:r>
              <a:rPr lang="cs-CZ" sz="2000" dirty="0" smtClean="0"/>
              <a:t>pomocného slovesa </a:t>
            </a:r>
            <a:r>
              <a:rPr lang="cs-CZ" sz="2000" i="1" dirty="0" smtClean="0"/>
              <a:t>býti</a:t>
            </a:r>
            <a:r>
              <a:rPr lang="cs-CZ" sz="2000" dirty="0" smtClean="0"/>
              <a:t>: </a:t>
            </a:r>
            <a:r>
              <a:rPr lang="cs-CZ" sz="2000" i="1" dirty="0" smtClean="0"/>
              <a:t>dělal je</a:t>
            </a:r>
            <a:r>
              <a:rPr lang="cs-CZ" sz="2000" dirty="0" smtClean="0"/>
              <a:t>(</a:t>
            </a:r>
            <a:r>
              <a:rPr lang="cs-CZ" sz="2000" i="1" dirty="0" smtClean="0"/>
              <a:t>st) </a:t>
            </a:r>
            <a:r>
              <a:rPr lang="cs-CZ" sz="2000" dirty="0"/>
              <a:t>/</a:t>
            </a:r>
            <a:r>
              <a:rPr lang="cs-CZ" sz="2000" i="1" dirty="0"/>
              <a:t> </a:t>
            </a:r>
            <a:r>
              <a:rPr lang="cs-CZ" sz="2000" i="1" dirty="0" smtClean="0"/>
              <a:t>to-j dělal → dělal</a:t>
            </a:r>
            <a:r>
              <a:rPr lang="cs-CZ" sz="2000" dirty="0" smtClean="0"/>
              <a:t>, </a:t>
            </a:r>
            <a:r>
              <a:rPr lang="cs-CZ" sz="2000" i="1" dirty="0" smtClean="0"/>
              <a:t>dělali </a:t>
            </a:r>
            <a:r>
              <a:rPr lang="cs-CZ" sz="2000" dirty="0" smtClean="0"/>
              <a:t>(</a:t>
            </a:r>
            <a:r>
              <a:rPr lang="cs-CZ" sz="2000" i="1" dirty="0" smtClean="0"/>
              <a:t>j</a:t>
            </a:r>
            <a:r>
              <a:rPr lang="cs-CZ" sz="2000" dirty="0" smtClean="0"/>
              <a:t>)</a:t>
            </a:r>
            <a:r>
              <a:rPr lang="cs-CZ" sz="2000" i="1" dirty="0" err="1" smtClean="0"/>
              <a:t>sou</a:t>
            </a:r>
            <a:r>
              <a:rPr lang="cs-CZ" sz="2000" i="1" dirty="0" smtClean="0"/>
              <a:t> </a:t>
            </a:r>
            <a:r>
              <a:rPr lang="cs-CZ" sz="2000" i="1" dirty="0"/>
              <a:t>→ </a:t>
            </a:r>
            <a:r>
              <a:rPr lang="cs-CZ" sz="2000" i="1" dirty="0" smtClean="0"/>
              <a:t>dělali</a:t>
            </a:r>
            <a:r>
              <a:rPr lang="cs-CZ" sz="2000" dirty="0" smtClean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415045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724128"/>
            <a:ext cx="11591365" cy="591671"/>
          </a:xfrm>
        </p:spPr>
        <p:txBody>
          <a:bodyPr/>
          <a:lstStyle/>
          <a:p>
            <a:r>
              <a:rPr lang="cs-CZ" dirty="0"/>
              <a:t>Čeština doby </a:t>
            </a:r>
            <a:r>
              <a:rPr lang="cs-CZ" dirty="0" smtClean="0"/>
              <a:t>husitské – morfologie (konjugace II)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2178423"/>
            <a:ext cx="11806517" cy="3630705"/>
          </a:xfrm>
        </p:spPr>
        <p:txBody>
          <a:bodyPr/>
          <a:lstStyle/>
          <a:p>
            <a:r>
              <a:rPr lang="cs-CZ" sz="2000" dirty="0" smtClean="0"/>
              <a:t>opisné pasivum se postupně zařazovalo do časového systému češtiny </a:t>
            </a:r>
            <a:r>
              <a:rPr lang="cs-CZ" sz="2000" i="1" dirty="0" smtClean="0"/>
              <a:t>chován </a:t>
            </a:r>
            <a:r>
              <a:rPr lang="cs-CZ" sz="2000" i="1" dirty="0"/>
              <a:t>jsem = byl jsem </a:t>
            </a:r>
            <a:r>
              <a:rPr lang="cs-CZ" sz="2000" i="1" dirty="0" smtClean="0"/>
              <a:t>chován</a:t>
            </a:r>
            <a:r>
              <a:rPr lang="cs-CZ" sz="2000" dirty="0" smtClean="0"/>
              <a:t> </a:t>
            </a:r>
            <a:r>
              <a:rPr lang="cs-CZ" sz="2000" i="1" dirty="0" smtClean="0"/>
              <a:t>bývám chován</a:t>
            </a:r>
            <a:r>
              <a:rPr lang="cs-CZ" sz="2000" dirty="0" smtClean="0"/>
              <a:t> = </a:t>
            </a:r>
            <a:r>
              <a:rPr lang="cs-CZ" sz="2000" i="1" dirty="0" smtClean="0"/>
              <a:t>jsem chován</a:t>
            </a:r>
            <a:r>
              <a:rPr lang="cs-CZ" sz="2000" dirty="0" smtClean="0"/>
              <a:t>,</a:t>
            </a:r>
            <a:r>
              <a:rPr lang="cs-CZ" sz="2000" dirty="0"/>
              <a:t> </a:t>
            </a:r>
            <a:r>
              <a:rPr lang="cs-CZ" sz="2000" dirty="0" smtClean="0"/>
              <a:t>tvary </a:t>
            </a:r>
            <a:r>
              <a:rPr lang="cs-CZ" sz="2000" i="1" dirty="0" smtClean="0"/>
              <a:t>jsem</a:t>
            </a:r>
            <a:r>
              <a:rPr lang="cs-CZ" sz="2000" dirty="0" smtClean="0"/>
              <a:t> </a:t>
            </a:r>
            <a:r>
              <a:rPr lang="cs-CZ" sz="2000" i="1" dirty="0" smtClean="0"/>
              <a:t>chován</a:t>
            </a:r>
            <a:r>
              <a:rPr lang="cs-CZ" sz="2000" dirty="0" smtClean="0"/>
              <a:t> mohou získávat prézentní význam,</a:t>
            </a:r>
          </a:p>
          <a:p>
            <a:endParaRPr lang="cs-CZ" sz="2000" dirty="0"/>
          </a:p>
          <a:p>
            <a:r>
              <a:rPr lang="cs-CZ" sz="2000" dirty="0" smtClean="0"/>
              <a:t>syntetická forma 3</a:t>
            </a:r>
            <a:r>
              <a:rPr lang="cs-CZ" sz="2000" dirty="0"/>
              <a:t>. os. </a:t>
            </a:r>
            <a:r>
              <a:rPr lang="cs-CZ" sz="2000" dirty="0" smtClean="0"/>
              <a:t>imperativu nahrazena opis </a:t>
            </a:r>
            <a:r>
              <a:rPr lang="cs-CZ" sz="2000" i="1" dirty="0"/>
              <a:t>ať</a:t>
            </a:r>
            <a:r>
              <a:rPr lang="cs-CZ" sz="2000" dirty="0"/>
              <a:t> </a:t>
            </a:r>
            <a:r>
              <a:rPr lang="cs-CZ" sz="2000" dirty="0" smtClean="0"/>
              <a:t>/ </a:t>
            </a:r>
            <a:r>
              <a:rPr lang="cs-CZ" sz="2000" i="1" dirty="0" smtClean="0"/>
              <a:t>nechť</a:t>
            </a:r>
            <a:r>
              <a:rPr lang="cs-CZ" sz="2000" dirty="0"/>
              <a:t> + </a:t>
            </a:r>
            <a:r>
              <a:rPr lang="cs-CZ" sz="2000" dirty="0" smtClean="0"/>
              <a:t>indikativ: </a:t>
            </a:r>
            <a:r>
              <a:rPr lang="cs-CZ" sz="2000" i="1" dirty="0" smtClean="0"/>
              <a:t>veď </a:t>
            </a:r>
            <a:r>
              <a:rPr lang="cs-CZ" sz="2000" i="1" dirty="0"/>
              <a:t>→ </a:t>
            </a:r>
            <a:r>
              <a:rPr lang="cs-CZ" sz="2000" i="1" dirty="0" smtClean="0"/>
              <a:t>ať</a:t>
            </a:r>
            <a:r>
              <a:rPr lang="cs-CZ" sz="2000" dirty="0" smtClean="0"/>
              <a:t> / </a:t>
            </a:r>
            <a:r>
              <a:rPr lang="cs-CZ" sz="2000" i="1" dirty="0" smtClean="0"/>
              <a:t>nechť</a:t>
            </a:r>
            <a:r>
              <a:rPr lang="cs-CZ" sz="2000" dirty="0" smtClean="0"/>
              <a:t> </a:t>
            </a:r>
            <a:r>
              <a:rPr lang="cs-CZ" sz="2000" i="1" dirty="0"/>
              <a:t>vede</a:t>
            </a:r>
            <a:r>
              <a:rPr lang="cs-CZ" sz="2000" dirty="0"/>
              <a:t>, </a:t>
            </a:r>
            <a:r>
              <a:rPr lang="cs-CZ" sz="2000" i="1" dirty="0" smtClean="0"/>
              <a:t>veďte → ať </a:t>
            </a:r>
            <a:r>
              <a:rPr lang="cs-CZ" sz="2000" dirty="0" smtClean="0"/>
              <a:t>/ </a:t>
            </a:r>
            <a:r>
              <a:rPr lang="cs-CZ" sz="2000" i="1" dirty="0" smtClean="0"/>
              <a:t>nechť</a:t>
            </a:r>
            <a:r>
              <a:rPr lang="cs-CZ" sz="2000" dirty="0" smtClean="0"/>
              <a:t> </a:t>
            </a:r>
            <a:r>
              <a:rPr lang="cs-CZ" sz="2000" i="1" dirty="0"/>
              <a:t>vedou</a:t>
            </a:r>
            <a:r>
              <a:rPr lang="cs-CZ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510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578222"/>
            <a:ext cx="11591365" cy="562766"/>
          </a:xfrm>
        </p:spPr>
        <p:txBody>
          <a:bodyPr/>
          <a:lstStyle/>
          <a:p>
            <a:r>
              <a:rPr lang="cs-CZ" dirty="0"/>
              <a:t>Čeština doby </a:t>
            </a:r>
            <a:r>
              <a:rPr lang="cs-CZ" dirty="0" smtClean="0"/>
              <a:t>husitské – syntax (věta)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61366" y="1855691"/>
            <a:ext cx="11618259" cy="2864224"/>
          </a:xfrm>
        </p:spPr>
        <p:txBody>
          <a:bodyPr/>
          <a:lstStyle/>
          <a:p>
            <a:r>
              <a:rPr lang="cs-CZ" sz="2000" dirty="0" smtClean="0"/>
              <a:t>zánik záporové shody, jen </a:t>
            </a:r>
            <a:r>
              <a:rPr lang="cs-CZ" sz="2000" dirty="0"/>
              <a:t>po spojce </a:t>
            </a:r>
            <a:r>
              <a:rPr lang="cs-CZ" sz="2000" i="1" dirty="0" smtClean="0"/>
              <a:t>ani</a:t>
            </a:r>
            <a:r>
              <a:rPr lang="cs-CZ" sz="2000" dirty="0" smtClean="0"/>
              <a:t>(</a:t>
            </a:r>
            <a:r>
              <a:rPr lang="cs-CZ" sz="2000" i="1" dirty="0" smtClean="0"/>
              <a:t>ž)</a:t>
            </a:r>
            <a:r>
              <a:rPr lang="cs-CZ" sz="2000" dirty="0" smtClean="0"/>
              <a:t> se nepoužívá záporná forma slovesa: </a:t>
            </a:r>
            <a:r>
              <a:rPr lang="pl-PL" sz="2000" dirty="0" smtClean="0"/>
              <a:t>(</a:t>
            </a:r>
            <a:r>
              <a:rPr lang="pl-PL" sz="2000" i="1" dirty="0"/>
              <a:t>Lidé</a:t>
            </a:r>
            <a:r>
              <a:rPr lang="pl-PL" sz="2000" dirty="0"/>
              <a:t>)</a:t>
            </a:r>
            <a:r>
              <a:rPr lang="pl-PL" sz="2000" i="1" dirty="0"/>
              <a:t> jsú tomu </a:t>
            </a:r>
            <a:r>
              <a:rPr lang="pl-PL" sz="2000" b="1" i="1" dirty="0"/>
              <a:t>ani</a:t>
            </a:r>
            <a:r>
              <a:rPr lang="pl-PL" sz="2000" i="1" dirty="0"/>
              <a:t> </a:t>
            </a:r>
            <a:r>
              <a:rPr lang="pl-PL" sz="2000" b="1" i="1" dirty="0"/>
              <a:t>rozuměli</a:t>
            </a:r>
            <a:r>
              <a:rPr lang="pl-PL" sz="2000" i="1" dirty="0"/>
              <a:t> </a:t>
            </a:r>
            <a:r>
              <a:rPr lang="pl-PL" sz="2000" b="1" i="1" dirty="0"/>
              <a:t>ani věřili </a:t>
            </a:r>
            <a:r>
              <a:rPr lang="pl-PL" sz="2000" dirty="0" smtClean="0"/>
              <a:t>ChelčP,</a:t>
            </a:r>
          </a:p>
          <a:p>
            <a:endParaRPr lang="pl-PL" sz="2000" dirty="0" smtClean="0"/>
          </a:p>
          <a:p>
            <a:r>
              <a:rPr lang="pl-PL" sz="2000" dirty="0" smtClean="0"/>
              <a:t>omezení syntaktických funkcí přechodníku na subjektový koperedikát,</a:t>
            </a:r>
          </a:p>
          <a:p>
            <a:endParaRPr lang="pl-PL" sz="2000" dirty="0" smtClean="0"/>
          </a:p>
          <a:p>
            <a:r>
              <a:rPr lang="cs-CZ" sz="2000" dirty="0" smtClean="0"/>
              <a:t>postupně se ustaluje </a:t>
            </a:r>
            <a:r>
              <a:rPr lang="cs-CZ" sz="2000" dirty="0" err="1" smtClean="0"/>
              <a:t>odpověďové</a:t>
            </a:r>
            <a:r>
              <a:rPr lang="cs-CZ" sz="2000" dirty="0" smtClean="0"/>
              <a:t> </a:t>
            </a:r>
            <a:r>
              <a:rPr lang="cs-CZ" sz="2000" i="1" dirty="0" smtClean="0"/>
              <a:t>ano</a:t>
            </a:r>
            <a:r>
              <a:rPr lang="cs-CZ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117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336176"/>
            <a:ext cx="11591365" cy="562766"/>
          </a:xfrm>
        </p:spPr>
        <p:txBody>
          <a:bodyPr/>
          <a:lstStyle/>
          <a:p>
            <a:r>
              <a:rPr lang="cs-CZ" dirty="0"/>
              <a:t>Čeština doby </a:t>
            </a:r>
            <a:r>
              <a:rPr lang="cs-CZ" dirty="0" smtClean="0"/>
              <a:t>husitské – syntax (souvětí I)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61366" y="1062317"/>
            <a:ext cx="11833411" cy="4585447"/>
          </a:xfrm>
        </p:spPr>
        <p:txBody>
          <a:bodyPr/>
          <a:lstStyle/>
          <a:p>
            <a:pPr marL="72000" indent="0">
              <a:buNone/>
            </a:pPr>
            <a:r>
              <a:rPr lang="cs-CZ" sz="2000" dirty="0" smtClean="0"/>
              <a:t>Završuje se vývoj spojovacích prostředků</a:t>
            </a:r>
          </a:p>
          <a:p>
            <a:endParaRPr lang="cs-CZ" sz="2000" dirty="0" smtClean="0"/>
          </a:p>
          <a:p>
            <a:r>
              <a:rPr lang="cs-CZ" sz="2000" dirty="0" smtClean="0"/>
              <a:t>v </a:t>
            </a:r>
            <a:r>
              <a:rPr lang="cs-CZ" sz="2000" dirty="0" err="1" smtClean="0"/>
              <a:t>kompletivních</a:t>
            </a:r>
            <a:r>
              <a:rPr lang="cs-CZ" sz="2000" dirty="0" smtClean="0"/>
              <a:t> větách s</a:t>
            </a:r>
            <a:r>
              <a:rPr lang="cs-CZ" sz="2000" dirty="0"/>
              <a:t> dějem nereálným (nejistým) </a:t>
            </a:r>
            <a:r>
              <a:rPr lang="cs-CZ" sz="2000" dirty="0" smtClean="0"/>
              <a:t>byly věty uvozené </a:t>
            </a:r>
            <a:r>
              <a:rPr lang="cs-CZ" sz="2000" dirty="0" err="1" smtClean="0"/>
              <a:t>auxiliárem</a:t>
            </a:r>
            <a:r>
              <a:rPr lang="cs-CZ" sz="2000" dirty="0" smtClean="0"/>
              <a:t> </a:t>
            </a:r>
            <a:r>
              <a:rPr lang="cs-CZ" sz="2000" i="1" dirty="0" smtClean="0"/>
              <a:t>bych, by, by… </a:t>
            </a:r>
            <a:r>
              <a:rPr lang="cs-CZ" sz="2000" dirty="0" smtClean="0"/>
              <a:t>nahrazeny zanořenými větami se spojkou </a:t>
            </a:r>
            <a:r>
              <a:rPr lang="cs-CZ" sz="2000" i="1" dirty="0" smtClean="0"/>
              <a:t>že </a:t>
            </a:r>
            <a:r>
              <a:rPr lang="cs-CZ" sz="2000" dirty="0" smtClean="0"/>
              <a:t>+ kondicionál doplněn </a:t>
            </a:r>
            <a:r>
              <a:rPr lang="cs-CZ" sz="2000" dirty="0"/>
              <a:t>spojkou </a:t>
            </a:r>
            <a:r>
              <a:rPr lang="cs-CZ" sz="2000" dirty="0" smtClean="0"/>
              <a:t>(</a:t>
            </a:r>
            <a:r>
              <a:rPr lang="cs-CZ" sz="2000" i="1" dirty="0"/>
              <a:t>Saracéni </a:t>
            </a:r>
            <a:r>
              <a:rPr lang="cs-CZ" sz="2000" i="1" dirty="0" err="1"/>
              <a:t>nadiechu</a:t>
            </a:r>
            <a:r>
              <a:rPr lang="cs-CZ" sz="2000" i="1" dirty="0"/>
              <a:t> se, že by ihned měl </a:t>
            </a:r>
            <a:r>
              <a:rPr lang="cs-CZ" sz="2000" i="1" dirty="0" err="1"/>
              <a:t>vešken</a:t>
            </a:r>
            <a:r>
              <a:rPr lang="cs-CZ" sz="2000" i="1" dirty="0"/>
              <a:t> sklep toho</a:t>
            </a:r>
            <a:r>
              <a:rPr lang="cs-CZ" sz="2000" dirty="0"/>
              <a:t> </a:t>
            </a:r>
            <a:r>
              <a:rPr lang="cs-CZ" sz="2000" i="1" dirty="0"/>
              <a:t>kostela </a:t>
            </a:r>
            <a:r>
              <a:rPr lang="cs-CZ" sz="2000" i="1" dirty="0" err="1"/>
              <a:t>padnúti</a:t>
            </a:r>
            <a:r>
              <a:rPr lang="cs-CZ" sz="2000" dirty="0" smtClean="0"/>
              <a:t>),</a:t>
            </a:r>
          </a:p>
          <a:p>
            <a:endParaRPr lang="cs-CZ" sz="2000" dirty="0" smtClean="0"/>
          </a:p>
          <a:p>
            <a:r>
              <a:rPr lang="cs-CZ" sz="2000" dirty="0"/>
              <a:t>spojovací prostředky utvořené od j‑</a:t>
            </a:r>
            <a:r>
              <a:rPr lang="cs-CZ" sz="2000" dirty="0" err="1"/>
              <a:t>ového</a:t>
            </a:r>
            <a:r>
              <a:rPr lang="cs-CZ" sz="2000" dirty="0"/>
              <a:t> základu byly nahrazeny spojovacími prostředky odvozenými od k-</a:t>
            </a:r>
            <a:r>
              <a:rPr lang="cs-CZ" sz="2000" dirty="0" err="1"/>
              <a:t>ového</a:t>
            </a:r>
            <a:r>
              <a:rPr lang="cs-CZ" sz="2000" dirty="0"/>
              <a:t> základu, s výjimkou </a:t>
            </a:r>
            <a:r>
              <a:rPr lang="cs-CZ" sz="2000" i="1" dirty="0"/>
              <a:t>jak</a:t>
            </a:r>
            <a:r>
              <a:rPr lang="cs-CZ" sz="2000" dirty="0"/>
              <a:t>, které postupně nabývalo na funkční šíři</a:t>
            </a:r>
            <a:r>
              <a:rPr lang="cs-CZ" sz="2000" dirty="0" smtClean="0"/>
              <a:t>,</a:t>
            </a:r>
          </a:p>
          <a:p>
            <a:endParaRPr lang="cs-CZ" sz="2000" dirty="0"/>
          </a:p>
          <a:p>
            <a:r>
              <a:rPr lang="cs-CZ" sz="2000" dirty="0"/>
              <a:t>v zanořených větách 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účinkových se na místo staršího </a:t>
            </a:r>
            <a:r>
              <a:rPr lang="cs-CZ" sz="2000" i="1" dirty="0"/>
              <a:t>tak jakž </a:t>
            </a:r>
            <a:r>
              <a:rPr lang="cs-CZ" sz="2000" dirty="0"/>
              <a:t>pomalu šířila složená spojka </a:t>
            </a:r>
            <a:r>
              <a:rPr lang="cs-CZ" sz="2000" i="1" dirty="0"/>
              <a:t>takže</a:t>
            </a:r>
            <a:r>
              <a:rPr lang="cs-CZ" sz="2000" dirty="0"/>
              <a:t>, 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02815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510987"/>
            <a:ext cx="11591365" cy="562766"/>
          </a:xfrm>
        </p:spPr>
        <p:txBody>
          <a:bodyPr/>
          <a:lstStyle/>
          <a:p>
            <a:r>
              <a:rPr lang="cs-CZ" dirty="0"/>
              <a:t>Čeština doby </a:t>
            </a:r>
            <a:r>
              <a:rPr lang="cs-CZ" dirty="0" smtClean="0"/>
              <a:t>husitské – syntax </a:t>
            </a:r>
            <a:r>
              <a:rPr lang="cs-CZ" dirty="0"/>
              <a:t>(souvětí </a:t>
            </a:r>
            <a:r>
              <a:rPr lang="cs-CZ" dirty="0" smtClean="0"/>
              <a:t>II)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1600200"/>
            <a:ext cx="11806518" cy="4047563"/>
          </a:xfrm>
        </p:spPr>
        <p:txBody>
          <a:bodyPr/>
          <a:lstStyle/>
          <a:p>
            <a:r>
              <a:rPr lang="cs-CZ" sz="2000" dirty="0"/>
              <a:t>podobným způsobem vznik příčinné </a:t>
            </a:r>
            <a:r>
              <a:rPr lang="cs-CZ" sz="2000" i="1" dirty="0"/>
              <a:t>proto + že</a:t>
            </a:r>
            <a:r>
              <a:rPr lang="cs-CZ" sz="2000" dirty="0"/>
              <a:t>,</a:t>
            </a:r>
            <a:r>
              <a:rPr lang="cs-CZ" sz="2000" i="1" dirty="0"/>
              <a:t> </a:t>
            </a:r>
            <a:endParaRPr lang="cs-CZ" sz="2000" dirty="0"/>
          </a:p>
          <a:p>
            <a:endParaRPr lang="cs-CZ" sz="2000" dirty="0" smtClean="0"/>
          </a:p>
          <a:p>
            <a:r>
              <a:rPr lang="cs-CZ" sz="2000" dirty="0" smtClean="0"/>
              <a:t>stejně tak v větách s otevřenou podmínkou splývala spona </a:t>
            </a:r>
            <a:r>
              <a:rPr lang="cs-CZ" sz="2000" i="1" dirty="0" smtClean="0"/>
              <a:t>jest </a:t>
            </a:r>
            <a:r>
              <a:rPr lang="cs-CZ" sz="2000" dirty="0" smtClean="0"/>
              <a:t>se </a:t>
            </a:r>
            <a:r>
              <a:rPr lang="cs-CZ" sz="2000" dirty="0" err="1" smtClean="0"/>
              <a:t>subjunktorem</a:t>
            </a:r>
            <a:r>
              <a:rPr lang="cs-CZ" sz="2000" dirty="0" smtClean="0"/>
              <a:t> </a:t>
            </a:r>
            <a:r>
              <a:rPr lang="cs-CZ" sz="2000" i="1" dirty="0" err="1" smtClean="0"/>
              <a:t>‑</a:t>
            </a:r>
            <a:r>
              <a:rPr lang="cs-CZ" sz="2000" i="1" dirty="0" err="1"/>
              <a:t>li</a:t>
            </a:r>
            <a:r>
              <a:rPr lang="cs-CZ" sz="2000" dirty="0"/>
              <a:t> </a:t>
            </a:r>
            <a:r>
              <a:rPr lang="cs-CZ" sz="2000" dirty="0" smtClean="0"/>
              <a:t>a enklitickou částicí -</a:t>
            </a:r>
            <a:r>
              <a:rPr lang="cs-CZ" sz="2000" i="1" dirty="0" smtClean="0"/>
              <a:t>že </a:t>
            </a:r>
            <a:r>
              <a:rPr lang="cs-CZ" sz="2000" dirty="0" smtClean="0"/>
              <a:t>(</a:t>
            </a:r>
            <a:r>
              <a:rPr lang="cs-CZ" sz="2000" i="1" dirty="0" smtClean="0"/>
              <a:t>jestliže</a:t>
            </a:r>
            <a:r>
              <a:rPr lang="cs-CZ" sz="2000" dirty="0" smtClean="0"/>
              <a:t>),</a:t>
            </a:r>
          </a:p>
          <a:p>
            <a:endParaRPr lang="cs-CZ" sz="2000" dirty="0" smtClean="0"/>
          </a:p>
          <a:p>
            <a:r>
              <a:rPr lang="cs-CZ" sz="2000" dirty="0" smtClean="0"/>
              <a:t>ve větách</a:t>
            </a:r>
            <a:r>
              <a:rPr lang="cs-CZ" sz="2000" dirty="0"/>
              <a:t> </a:t>
            </a:r>
            <a:r>
              <a:rPr lang="cs-CZ" sz="2000" dirty="0" smtClean="0"/>
              <a:t>s nereálnou podmínkou je kondicionál ve spojovací funkcí nahrazen složenou spojkou </a:t>
            </a:r>
            <a:r>
              <a:rPr lang="cs-CZ" sz="2000" i="1" dirty="0" smtClean="0"/>
              <a:t>kdy </a:t>
            </a:r>
            <a:r>
              <a:rPr lang="cs-CZ" sz="2000" dirty="0" smtClean="0"/>
              <a:t>+ </a:t>
            </a:r>
            <a:r>
              <a:rPr lang="cs-CZ" sz="2000" dirty="0" err="1" smtClean="0"/>
              <a:t>auxiliár</a:t>
            </a:r>
            <a:r>
              <a:rPr lang="cs-CZ" sz="2000" dirty="0" smtClean="0"/>
              <a:t> (</a:t>
            </a:r>
            <a:r>
              <a:rPr lang="cs-CZ" sz="2000" i="1" dirty="0" smtClean="0"/>
              <a:t>kdy-bych, kdy-by, kdy-by, kdy-bychom</a:t>
            </a:r>
            <a:r>
              <a:rPr lang="cs-CZ" sz="2000" dirty="0" smtClean="0"/>
              <a:t>…)</a:t>
            </a:r>
            <a:r>
              <a:rPr lang="cs-CZ" sz="2000" i="1" dirty="0" smtClean="0"/>
              <a:t>,</a:t>
            </a:r>
            <a:r>
              <a:rPr lang="cs-CZ" sz="2000" dirty="0" smtClean="0"/>
              <a:t> </a:t>
            </a:r>
          </a:p>
          <a:p>
            <a:endParaRPr lang="cs-CZ" sz="2000" dirty="0" smtClean="0"/>
          </a:p>
          <a:p>
            <a:r>
              <a:rPr lang="cs-CZ" sz="2000" dirty="0" smtClean="0"/>
              <a:t>původně </a:t>
            </a:r>
            <a:r>
              <a:rPr lang="cs-CZ" sz="2000" dirty="0"/>
              <a:t>podmínková a přípustková spojka </a:t>
            </a:r>
            <a:r>
              <a:rPr lang="cs-CZ" sz="2000" i="1" dirty="0"/>
              <a:t>ač</a:t>
            </a:r>
            <a:r>
              <a:rPr lang="cs-CZ" sz="2000" dirty="0"/>
              <a:t> omezila svou funkci na </a:t>
            </a:r>
            <a:r>
              <a:rPr lang="cs-CZ" sz="2000" dirty="0" smtClean="0"/>
              <a:t>přípustkovou, </a:t>
            </a:r>
          </a:p>
          <a:p>
            <a:pPr marL="7200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174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01707" y="872046"/>
            <a:ext cx="11806517" cy="580234"/>
          </a:xfrm>
        </p:spPr>
        <p:txBody>
          <a:bodyPr/>
          <a:lstStyle/>
          <a:p>
            <a:r>
              <a:rPr lang="cs-CZ" dirty="0"/>
              <a:t>Čeština doby </a:t>
            </a:r>
            <a:r>
              <a:rPr lang="cs-CZ" dirty="0" smtClean="0"/>
              <a:t>husitské – slovotvorba </a:t>
            </a:r>
            <a:r>
              <a:rPr lang="cs-CZ" dirty="0"/>
              <a:t>(derivace </a:t>
            </a:r>
            <a:r>
              <a:rPr lang="cs-CZ" dirty="0" smtClean="0"/>
              <a:t>I)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2017059"/>
            <a:ext cx="11806517" cy="3792070"/>
          </a:xfrm>
        </p:spPr>
        <p:txBody>
          <a:bodyPr/>
          <a:lstStyle/>
          <a:p>
            <a:r>
              <a:rPr lang="cs-CZ" sz="2000" dirty="0" smtClean="0"/>
              <a:t>v</a:t>
            </a:r>
            <a:r>
              <a:rPr lang="cs-CZ" sz="2000" dirty="0"/>
              <a:t> 15. stol. se dále vyhranily </a:t>
            </a:r>
            <a:r>
              <a:rPr 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názvy 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prostředků </a:t>
            </a:r>
            <a:r>
              <a:rPr 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činnosti </a:t>
            </a:r>
            <a:r>
              <a:rPr lang="cs-CZ" sz="2000" dirty="0" smtClean="0"/>
              <a:t>odvozeninami </a:t>
            </a:r>
            <a:r>
              <a:rPr lang="cs-CZ" sz="2000" dirty="0"/>
              <a:t>se sufixem </a:t>
            </a:r>
            <a:r>
              <a:rPr lang="cs-CZ" sz="2000" i="1" dirty="0"/>
              <a:t>‑č</a:t>
            </a:r>
            <a:r>
              <a:rPr lang="cs-CZ" sz="2000" dirty="0"/>
              <a:t>, který dříve odvozoval jen </a:t>
            </a:r>
            <a:r>
              <a:rPr lang="cs-CZ" sz="2000" dirty="0" smtClean="0"/>
              <a:t>jména </a:t>
            </a:r>
            <a:r>
              <a:rPr lang="cs-CZ" sz="2000" dirty="0"/>
              <a:t>činitelská, </a:t>
            </a:r>
            <a:r>
              <a:rPr lang="cs-CZ" sz="2000" dirty="0" smtClean="0"/>
              <a:t>v</a:t>
            </a:r>
            <a:r>
              <a:rPr lang="cs-CZ" sz="2000" dirty="0"/>
              <a:t> této funkci se začal uplatňovat také sufix </a:t>
            </a:r>
            <a:r>
              <a:rPr lang="cs-CZ" sz="2000" i="1" dirty="0"/>
              <a:t>‑</a:t>
            </a:r>
            <a:r>
              <a:rPr lang="cs-CZ" sz="2000" i="1" dirty="0" err="1"/>
              <a:t>čka</a:t>
            </a:r>
            <a:r>
              <a:rPr lang="cs-CZ" sz="2000" dirty="0"/>
              <a:t> (</a:t>
            </a:r>
            <a:r>
              <a:rPr lang="cs-CZ" sz="2000" i="1" dirty="0" err="1"/>
              <a:t>kolebačka</a:t>
            </a:r>
            <a:r>
              <a:rPr lang="cs-CZ" sz="2000" dirty="0" smtClean="0"/>
              <a:t>),</a:t>
            </a:r>
          </a:p>
          <a:p>
            <a:endParaRPr lang="cs-CZ" sz="2000" dirty="0" smtClean="0"/>
          </a:p>
          <a:p>
            <a:r>
              <a:rPr lang="cs-CZ" sz="2000" dirty="0" smtClean="0"/>
              <a:t>pokračuje </a:t>
            </a:r>
            <a:r>
              <a:rPr lang="cs-CZ" sz="2000" dirty="0"/>
              <a:t>diferenciace adjektiv dějových; ke konci 15. stol. se konstituují </a:t>
            </a:r>
            <a:r>
              <a:rPr lang="cs-CZ" sz="2000" dirty="0" smtClean="0"/>
              <a:t>účelová adjektiva odvozená sufixem </a:t>
            </a:r>
            <a:r>
              <a:rPr lang="cs-CZ" sz="2000" i="1" dirty="0"/>
              <a:t>‑</a:t>
            </a:r>
            <a:r>
              <a:rPr lang="cs-CZ" sz="2000" i="1" dirty="0" err="1"/>
              <a:t>cí</a:t>
            </a:r>
            <a:r>
              <a:rPr lang="cs-CZ" sz="2000" dirty="0"/>
              <a:t> připojeným k </a:t>
            </a:r>
            <a:r>
              <a:rPr lang="cs-CZ" sz="2000" dirty="0" err="1"/>
              <a:t>inf</a:t>
            </a:r>
            <a:r>
              <a:rPr lang="cs-CZ" sz="2000" dirty="0"/>
              <a:t>. kmeni slovesa: </a:t>
            </a:r>
            <a:r>
              <a:rPr lang="cs-CZ" sz="2000" i="1" dirty="0" err="1"/>
              <a:t>léhací</a:t>
            </a:r>
            <a:r>
              <a:rPr lang="cs-CZ" sz="2000" dirty="0"/>
              <a:t>, </a:t>
            </a:r>
            <a:r>
              <a:rPr lang="cs-CZ" sz="2000" i="1" dirty="0" smtClean="0"/>
              <a:t>krycí,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7816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535871"/>
            <a:ext cx="11806517" cy="553340"/>
          </a:xfrm>
        </p:spPr>
        <p:txBody>
          <a:bodyPr/>
          <a:lstStyle/>
          <a:p>
            <a:r>
              <a:rPr lang="cs-CZ" dirty="0"/>
              <a:t>Čeština doby </a:t>
            </a:r>
            <a:r>
              <a:rPr lang="cs-CZ" dirty="0" smtClean="0"/>
              <a:t>husitské – slovotvorba (derivace II)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1640541"/>
            <a:ext cx="11806517" cy="4168588"/>
          </a:xfrm>
        </p:spPr>
        <p:txBody>
          <a:bodyPr/>
          <a:lstStyle/>
          <a:p>
            <a:r>
              <a:rPr lang="cs-CZ" sz="2000" dirty="0" smtClean="0"/>
              <a:t>modifikace významu </a:t>
            </a:r>
            <a:r>
              <a:rPr lang="cs-CZ" sz="2000" dirty="0"/>
              <a:t>adjektiv se </a:t>
            </a:r>
            <a:r>
              <a:rPr lang="cs-CZ" sz="2000" dirty="0" smtClean="0"/>
              <a:t>signalizuje při zesílení prefixem </a:t>
            </a:r>
            <a:r>
              <a:rPr lang="cs-CZ" sz="2000" i="1" dirty="0"/>
              <a:t>pře‑</a:t>
            </a:r>
            <a:r>
              <a:rPr lang="cs-CZ" sz="2000" dirty="0"/>
              <a:t> (</a:t>
            </a:r>
            <a:r>
              <a:rPr lang="cs-CZ" sz="2000" i="1" dirty="0"/>
              <a:t>předrahý</a:t>
            </a:r>
            <a:r>
              <a:rPr lang="cs-CZ" sz="2000" dirty="0"/>
              <a:t>), </a:t>
            </a:r>
            <a:r>
              <a:rPr lang="cs-CZ" sz="2000" dirty="0" smtClean="0"/>
              <a:t>při zeslabování </a:t>
            </a:r>
            <a:r>
              <a:rPr lang="cs-CZ" sz="2000" dirty="0"/>
              <a:t>prefixem </a:t>
            </a:r>
            <a:r>
              <a:rPr lang="cs-CZ" sz="2000" i="1" dirty="0"/>
              <a:t>při‑</a:t>
            </a:r>
            <a:r>
              <a:rPr lang="cs-CZ" sz="2000" dirty="0"/>
              <a:t> (</a:t>
            </a:r>
            <a:r>
              <a:rPr lang="cs-CZ" sz="2000" i="1" dirty="0" err="1"/>
              <a:t>přiobhrúblý</a:t>
            </a:r>
            <a:r>
              <a:rPr lang="cs-CZ" sz="2000" dirty="0"/>
              <a:t>) a nově prefixem </a:t>
            </a:r>
            <a:r>
              <a:rPr lang="cs-CZ" sz="2000" i="1" dirty="0" err="1"/>
              <a:t>ná</a:t>
            </a:r>
            <a:r>
              <a:rPr lang="cs-CZ" sz="2000" i="1" dirty="0"/>
              <a:t>‑</a:t>
            </a:r>
            <a:r>
              <a:rPr lang="cs-CZ" sz="2000" dirty="0"/>
              <a:t> (</a:t>
            </a:r>
            <a:r>
              <a:rPr lang="cs-CZ" sz="2000" i="1" dirty="0" err="1"/>
              <a:t>nábledý</a:t>
            </a:r>
            <a:r>
              <a:rPr lang="cs-CZ" sz="2000" dirty="0"/>
              <a:t>, </a:t>
            </a:r>
            <a:r>
              <a:rPr lang="cs-CZ" sz="2000" i="1" dirty="0" err="1"/>
              <a:t>nákulhavý</a:t>
            </a:r>
            <a:r>
              <a:rPr lang="cs-CZ" sz="2000" dirty="0" smtClean="0"/>
              <a:t>),</a:t>
            </a:r>
          </a:p>
          <a:p>
            <a:endParaRPr lang="cs-CZ" sz="2000" dirty="0" smtClean="0"/>
          </a:p>
          <a:p>
            <a:r>
              <a:rPr lang="cs-CZ" sz="2000" dirty="0" smtClean="0"/>
              <a:t>novem </a:t>
            </a:r>
            <a:r>
              <a:rPr lang="cs-CZ" sz="2000" dirty="0"/>
              <a:t>v tvoření vidových protikladů je vznik imperfektiv typu </a:t>
            </a:r>
            <a:r>
              <a:rPr lang="cs-CZ" sz="2000" i="1" dirty="0"/>
              <a:t>přecházeti</a:t>
            </a:r>
            <a:r>
              <a:rPr lang="cs-CZ" sz="2000" dirty="0"/>
              <a:t>, </a:t>
            </a:r>
            <a:r>
              <a:rPr lang="cs-CZ" sz="2000" i="1" dirty="0" err="1"/>
              <a:t>odvázeti</a:t>
            </a:r>
            <a:r>
              <a:rPr lang="cs-CZ" sz="2000" dirty="0"/>
              <a:t>, která nahradila starší nejednoznačné formace typu </a:t>
            </a:r>
            <a:r>
              <a:rPr lang="cs-CZ" sz="2000" i="1" dirty="0"/>
              <a:t>přechoditi</a:t>
            </a:r>
            <a:r>
              <a:rPr lang="cs-CZ" sz="2000" dirty="0"/>
              <a:t>, </a:t>
            </a:r>
            <a:r>
              <a:rPr lang="cs-CZ" sz="2000" i="1" dirty="0" smtClean="0"/>
              <a:t>odvoditi</a:t>
            </a:r>
            <a:r>
              <a:rPr lang="cs-CZ" sz="2000" dirty="0" smtClean="0"/>
              <a:t>, </a:t>
            </a:r>
          </a:p>
          <a:p>
            <a:endParaRPr lang="cs-CZ" sz="2000" dirty="0" smtClean="0"/>
          </a:p>
          <a:p>
            <a:r>
              <a:rPr lang="cs-CZ" sz="2000" dirty="0" smtClean="0"/>
              <a:t>pro vyjadřování </a:t>
            </a:r>
            <a:r>
              <a:rPr lang="cs-CZ" sz="2000" dirty="0" err="1" smtClean="0"/>
              <a:t>futurálnosti</a:t>
            </a:r>
            <a:r>
              <a:rPr lang="cs-CZ" sz="2000" dirty="0" smtClean="0"/>
              <a:t> </a:t>
            </a:r>
            <a:r>
              <a:rPr lang="cs-CZ" sz="2000" dirty="0" err="1"/>
              <a:t>neperfektivizující</a:t>
            </a:r>
            <a:r>
              <a:rPr lang="cs-CZ" sz="2000" dirty="0"/>
              <a:t> prefix </a:t>
            </a:r>
            <a:r>
              <a:rPr lang="cs-CZ" sz="2000" i="1" dirty="0"/>
              <a:t>po‑</a:t>
            </a:r>
            <a:r>
              <a:rPr lang="cs-CZ" sz="2000" dirty="0"/>
              <a:t>, zprvu jen u několika sloves pohybu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1937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361059"/>
            <a:ext cx="12003740" cy="607128"/>
          </a:xfrm>
        </p:spPr>
        <p:txBody>
          <a:bodyPr/>
          <a:lstStyle/>
          <a:p>
            <a:r>
              <a:rPr lang="cs-CZ" dirty="0"/>
              <a:t>Čeština doby </a:t>
            </a:r>
            <a:r>
              <a:rPr lang="cs-CZ" dirty="0" smtClean="0"/>
              <a:t>husitské – slovotvorba (kompozice)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1398493"/>
            <a:ext cx="11806517" cy="4491317"/>
          </a:xfrm>
        </p:spPr>
        <p:txBody>
          <a:bodyPr/>
          <a:lstStyle/>
          <a:p>
            <a:r>
              <a:rPr lang="cs-CZ" sz="2000" dirty="0" smtClean="0"/>
              <a:t>kompozita </a:t>
            </a:r>
            <a:r>
              <a:rPr lang="cs-CZ" sz="2000" dirty="0"/>
              <a:t>se zadním členem </a:t>
            </a:r>
            <a:r>
              <a:rPr lang="cs-CZ" sz="2000" dirty="0" err="1"/>
              <a:t>deverbálním</a:t>
            </a:r>
            <a:r>
              <a:rPr lang="cs-CZ" sz="2000" dirty="0"/>
              <a:t> byla produktivní, jejich přední člen míval zřídka i gen. podobu (</a:t>
            </a:r>
            <a:r>
              <a:rPr lang="cs-CZ" sz="2000" i="1" dirty="0" err="1"/>
              <a:t>okamženie</a:t>
            </a:r>
            <a:r>
              <a:rPr lang="cs-CZ" sz="2000" dirty="0"/>
              <a:t>), u typu s předním členem verbálním se vedle původního </a:t>
            </a:r>
            <a:r>
              <a:rPr lang="cs-CZ" sz="2000" dirty="0" err="1" smtClean="0"/>
              <a:t>konektu</a:t>
            </a:r>
            <a:r>
              <a:rPr lang="cs-CZ" sz="2000" dirty="0" smtClean="0"/>
              <a:t> </a:t>
            </a:r>
            <a:r>
              <a:rPr lang="cs-CZ" sz="2000" i="1" dirty="0" smtClean="0"/>
              <a:t>‑i</a:t>
            </a:r>
            <a:r>
              <a:rPr lang="cs-CZ" sz="2000" i="1" dirty="0"/>
              <a:t>‑</a:t>
            </a:r>
            <a:r>
              <a:rPr lang="cs-CZ" sz="2000" dirty="0"/>
              <a:t> uplatňovaly i </a:t>
            </a:r>
            <a:r>
              <a:rPr lang="cs-CZ" sz="2000" dirty="0" err="1"/>
              <a:t>konekty</a:t>
            </a:r>
            <a:r>
              <a:rPr lang="cs-CZ" sz="2000" dirty="0"/>
              <a:t> jiné (Husův výtvor </a:t>
            </a:r>
            <a:r>
              <a:rPr lang="cs-CZ" sz="2000" i="1" dirty="0" err="1"/>
              <a:t>kydochlév</a:t>
            </a:r>
            <a:r>
              <a:rPr lang="cs-CZ" sz="2000" dirty="0" smtClean="0"/>
              <a:t>), </a:t>
            </a:r>
          </a:p>
          <a:p>
            <a:endParaRPr lang="cs-CZ" sz="2000" dirty="0" smtClean="0"/>
          </a:p>
          <a:p>
            <a:r>
              <a:rPr lang="cs-CZ" sz="2000" dirty="0" smtClean="0"/>
              <a:t>častý </a:t>
            </a:r>
            <a:r>
              <a:rPr lang="cs-CZ" sz="2000" dirty="0"/>
              <a:t>byl i přední člen v podobě imperativu (</a:t>
            </a:r>
            <a:r>
              <a:rPr lang="cs-CZ" sz="2000" i="1" dirty="0" err="1"/>
              <a:t>lupškříně</a:t>
            </a:r>
            <a:r>
              <a:rPr lang="cs-CZ" sz="2000" dirty="0" smtClean="0"/>
              <a:t>), </a:t>
            </a:r>
          </a:p>
          <a:p>
            <a:endParaRPr lang="cs-CZ" sz="2000" dirty="0" smtClean="0"/>
          </a:p>
          <a:p>
            <a:r>
              <a:rPr lang="cs-CZ" sz="2000" dirty="0"/>
              <a:t>n</a:t>
            </a:r>
            <a:r>
              <a:rPr lang="cs-CZ" sz="2000" dirty="0" smtClean="0"/>
              <a:t>ově </a:t>
            </a:r>
            <a:r>
              <a:rPr lang="cs-CZ" sz="2000" dirty="0"/>
              <a:t>se rozvíjí typ </a:t>
            </a:r>
            <a:r>
              <a:rPr lang="cs-CZ" sz="2000" dirty="0" err="1"/>
              <a:t>adj</a:t>
            </a:r>
            <a:r>
              <a:rPr lang="cs-CZ" sz="2000" dirty="0"/>
              <a:t>. kompozit se zadním členem </a:t>
            </a:r>
            <a:r>
              <a:rPr lang="cs-CZ" sz="2000" dirty="0" err="1"/>
              <a:t>deverbálním</a:t>
            </a:r>
            <a:r>
              <a:rPr lang="cs-CZ" sz="2000" dirty="0"/>
              <a:t> (</a:t>
            </a:r>
            <a:r>
              <a:rPr lang="cs-CZ" sz="2000" i="1" dirty="0" err="1"/>
              <a:t>bělostkvúcí</a:t>
            </a:r>
            <a:r>
              <a:rPr lang="cs-CZ" sz="2000" dirty="0"/>
              <a:t>, </a:t>
            </a:r>
            <a:r>
              <a:rPr lang="cs-CZ" sz="2000" i="1" dirty="0"/>
              <a:t>dvornomluvný</a:t>
            </a:r>
            <a:r>
              <a:rPr lang="cs-CZ" sz="2000" dirty="0"/>
              <a:t>); jejich </a:t>
            </a:r>
            <a:r>
              <a:rPr lang="cs-CZ" sz="2000" dirty="0" err="1"/>
              <a:t>subst</a:t>
            </a:r>
            <a:r>
              <a:rPr lang="cs-CZ" sz="2000" dirty="0"/>
              <a:t>. přední člen může mít i gen. podobu (</a:t>
            </a:r>
            <a:r>
              <a:rPr lang="cs-CZ" sz="2000" i="1" dirty="0" err="1"/>
              <a:t>pravdymluvný</a:t>
            </a:r>
            <a:r>
              <a:rPr lang="cs-CZ" sz="2000" dirty="0"/>
              <a:t>), začínají se skládat i dva </a:t>
            </a:r>
            <a:r>
              <a:rPr lang="cs-CZ" sz="2000" dirty="0" err="1"/>
              <a:t>adj</a:t>
            </a:r>
            <a:r>
              <a:rPr lang="cs-CZ" sz="2000" dirty="0"/>
              <a:t>. základy (</a:t>
            </a:r>
            <a:r>
              <a:rPr lang="cs-CZ" sz="2000" i="1" dirty="0" err="1"/>
              <a:t>horkosuchý</a:t>
            </a:r>
            <a:r>
              <a:rPr lang="cs-CZ" sz="2000" dirty="0"/>
              <a:t>), převážně k účelům terminologickým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2895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01707" y="389964"/>
            <a:ext cx="11591365" cy="562766"/>
          </a:xfrm>
        </p:spPr>
        <p:txBody>
          <a:bodyPr/>
          <a:lstStyle/>
          <a:p>
            <a:r>
              <a:rPr lang="cs-CZ" dirty="0"/>
              <a:t>Čeština doby </a:t>
            </a:r>
            <a:r>
              <a:rPr lang="cs-CZ" dirty="0" smtClean="0"/>
              <a:t>husitské – slovní zásoba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1290918"/>
            <a:ext cx="11806517" cy="4356846"/>
          </a:xfrm>
        </p:spPr>
        <p:txBody>
          <a:bodyPr/>
          <a:lstStyle/>
          <a:p>
            <a:r>
              <a:rPr lang="cs-CZ" sz="2000" dirty="0" smtClean="0"/>
              <a:t>růst </a:t>
            </a:r>
            <a:r>
              <a:rPr lang="cs-CZ" sz="2000" dirty="0"/>
              <a:t>počtu abstraktních pojmenování a rozvoj právní </a:t>
            </a:r>
            <a:r>
              <a:rPr lang="cs-CZ" sz="2000" dirty="0" smtClean="0"/>
              <a:t>terminologie – dobové </a:t>
            </a:r>
            <a:r>
              <a:rPr lang="cs-CZ" sz="2000" dirty="0"/>
              <a:t>právní termíny pronikají i do krásné </a:t>
            </a:r>
            <a:r>
              <a:rPr lang="cs-CZ" sz="2000" dirty="0" smtClean="0"/>
              <a:t>literatury,</a:t>
            </a:r>
          </a:p>
          <a:p>
            <a:endParaRPr lang="cs-CZ" sz="2000" dirty="0" smtClean="0"/>
          </a:p>
          <a:p>
            <a:r>
              <a:rPr lang="cs-CZ" sz="2000" dirty="0" smtClean="0"/>
              <a:t>z</a:t>
            </a:r>
            <a:r>
              <a:rPr lang="cs-CZ" sz="2000" dirty="0"/>
              <a:t> husitské válečné terminologie se rozšířily do řady </a:t>
            </a:r>
            <a:r>
              <a:rPr lang="cs-CZ" sz="2000" dirty="0" smtClean="0"/>
              <a:t>jazyků </a:t>
            </a:r>
            <a:r>
              <a:rPr lang="cs-CZ" sz="2000" dirty="0"/>
              <a:t>názvy zbraní </a:t>
            </a:r>
            <a:r>
              <a:rPr lang="cs-CZ" sz="2000" i="1" dirty="0"/>
              <a:t>píšťala</a:t>
            </a:r>
            <a:r>
              <a:rPr lang="cs-CZ" sz="2000" dirty="0"/>
              <a:t> (fr. </a:t>
            </a:r>
            <a:r>
              <a:rPr lang="cs-CZ" sz="2000" i="1" dirty="0" err="1"/>
              <a:t>pistolet</a:t>
            </a:r>
            <a:r>
              <a:rPr lang="cs-CZ" sz="2000" dirty="0"/>
              <a:t>), </a:t>
            </a:r>
            <a:r>
              <a:rPr lang="cs-CZ" sz="2000" i="1" dirty="0"/>
              <a:t>houfnice</a:t>
            </a:r>
            <a:r>
              <a:rPr lang="cs-CZ" sz="2000" dirty="0"/>
              <a:t> (něm. </a:t>
            </a:r>
            <a:r>
              <a:rPr lang="cs-CZ" sz="2000" i="1" dirty="0" err="1"/>
              <a:t>Haubitze</a:t>
            </a:r>
            <a:r>
              <a:rPr lang="cs-CZ" sz="2000" dirty="0"/>
              <a:t>, r. </a:t>
            </a:r>
            <a:r>
              <a:rPr lang="cs-CZ" sz="2000" i="1" dirty="0" err="1"/>
              <a:t>гаубица</a:t>
            </a:r>
            <a:r>
              <a:rPr lang="cs-CZ" sz="2000" dirty="0"/>
              <a:t>, fr. </a:t>
            </a:r>
            <a:r>
              <a:rPr lang="cs-CZ" sz="2000" i="1" dirty="0" err="1"/>
              <a:t>obus</a:t>
            </a:r>
            <a:r>
              <a:rPr lang="cs-CZ" sz="2000" dirty="0"/>
              <a:t>, </a:t>
            </a:r>
            <a:r>
              <a:rPr lang="cs-CZ" sz="2000" dirty="0" err="1"/>
              <a:t>it</a:t>
            </a:r>
            <a:r>
              <a:rPr lang="cs-CZ" sz="2000" dirty="0"/>
              <a:t>. </a:t>
            </a:r>
            <a:r>
              <a:rPr lang="cs-CZ" sz="2000" i="1" dirty="0" err="1"/>
              <a:t>obice</a:t>
            </a:r>
            <a:r>
              <a:rPr lang="cs-CZ" sz="2000" dirty="0"/>
              <a:t>), </a:t>
            </a:r>
            <a:r>
              <a:rPr lang="cs-CZ" sz="2000" i="1" dirty="0"/>
              <a:t>hákovnice</a:t>
            </a:r>
            <a:r>
              <a:rPr lang="cs-CZ" sz="2000" dirty="0"/>
              <a:t> (něm. </a:t>
            </a:r>
            <a:r>
              <a:rPr lang="cs-CZ" sz="2000" i="1" dirty="0" err="1"/>
              <a:t>Hakenbüchse</a:t>
            </a:r>
            <a:r>
              <a:rPr lang="cs-CZ" sz="2000" dirty="0"/>
              <a:t>, fr. </a:t>
            </a:r>
            <a:r>
              <a:rPr lang="cs-CZ" sz="2000" i="1" dirty="0" err="1"/>
              <a:t>arquebuse</a:t>
            </a:r>
            <a:r>
              <a:rPr lang="cs-CZ" sz="2000" dirty="0"/>
              <a:t>), </a:t>
            </a:r>
            <a:r>
              <a:rPr lang="cs-CZ" sz="2000" i="1" dirty="0"/>
              <a:t>tábor</a:t>
            </a:r>
            <a:r>
              <a:rPr lang="cs-CZ" sz="2000" dirty="0"/>
              <a:t> aj</a:t>
            </a:r>
            <a:r>
              <a:rPr lang="cs-CZ" sz="2000" dirty="0" smtClean="0"/>
              <a:t>.,</a:t>
            </a:r>
          </a:p>
          <a:p>
            <a:endParaRPr lang="cs-CZ" sz="2000" dirty="0" smtClean="0"/>
          </a:p>
          <a:p>
            <a:r>
              <a:rPr lang="cs-CZ" sz="2000" dirty="0" smtClean="0"/>
              <a:t>slovní zásoba z oblasti společenské polemiky a náboženského zápasu: </a:t>
            </a:r>
          </a:p>
          <a:p>
            <a:pPr marL="712788" indent="-444500">
              <a:buFont typeface="Wingdings" panose="05000000000000000000" pitchFamily="2" charset="2"/>
              <a:buChar char="Ø"/>
            </a:pPr>
            <a:r>
              <a:rPr lang="cs-CZ" sz="2000" dirty="0" smtClean="0"/>
              <a:t>původně pejorativní: </a:t>
            </a:r>
            <a:r>
              <a:rPr lang="cs-CZ" sz="2000" i="1" dirty="0" smtClean="0"/>
              <a:t>viklefisté, husité, </a:t>
            </a:r>
            <a:r>
              <a:rPr lang="cs-CZ" sz="2000" i="1" dirty="0" err="1" smtClean="0"/>
              <a:t>pikharti</a:t>
            </a:r>
            <a:r>
              <a:rPr lang="cs-CZ" sz="2000" i="1" dirty="0" smtClean="0"/>
              <a:t>, </a:t>
            </a:r>
          </a:p>
          <a:p>
            <a:pPr marL="712788" indent="-444500">
              <a:buFont typeface="Wingdings" panose="05000000000000000000" pitchFamily="2" charset="2"/>
              <a:buChar char="Ø"/>
            </a:pPr>
            <a:r>
              <a:rPr lang="cs-CZ" sz="2000" i="1" dirty="0" smtClean="0"/>
              <a:t>boží bojovníci, </a:t>
            </a:r>
            <a:r>
              <a:rPr lang="cs-CZ" sz="2000" i="1" dirty="0" err="1" smtClean="0"/>
              <a:t>táboři</a:t>
            </a:r>
            <a:r>
              <a:rPr lang="cs-CZ" sz="2000" i="1" dirty="0" smtClean="0"/>
              <a:t>,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59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336176"/>
            <a:ext cx="11591365" cy="562766"/>
          </a:xfrm>
        </p:spPr>
        <p:txBody>
          <a:bodyPr/>
          <a:lstStyle/>
          <a:p>
            <a:r>
              <a:rPr lang="cs-CZ" dirty="0" smtClean="0"/>
              <a:t>Jazyk Jana Husa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5" t="5998" r="14486" b="5998"/>
          <a:stretch/>
        </p:blipFill>
        <p:spPr>
          <a:xfrm>
            <a:off x="4203076" y="898943"/>
            <a:ext cx="2873538" cy="4896740"/>
          </a:xfrm>
        </p:spPr>
      </p:pic>
    </p:spTree>
    <p:extLst>
      <p:ext uri="{BB962C8B-B14F-4D97-AF65-F5344CB8AC3E}">
        <p14:creationId xmlns:p14="http://schemas.microsoft.com/office/powerpoint/2010/main" val="352526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74812" y="228600"/>
            <a:ext cx="11271494" cy="539566"/>
          </a:xfrm>
        </p:spPr>
        <p:txBody>
          <a:bodyPr/>
          <a:lstStyle/>
          <a:p>
            <a:r>
              <a:rPr lang="cs-CZ" dirty="0" smtClean="0"/>
              <a:t>Čeština </a:t>
            </a:r>
            <a:r>
              <a:rPr lang="cs-CZ" dirty="0"/>
              <a:t>doby husitské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01706" y="1035424"/>
            <a:ext cx="11990293" cy="450476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000" dirty="0"/>
              <a:t>vyznačuje se rozšířením působnosti psaného jazyka do nižších společenských vrstev (měšťanských a venkovských),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podléhá </a:t>
            </a:r>
            <a:r>
              <a:rPr lang="cs-CZ" sz="2000" dirty="0"/>
              <a:t>vývojový změnám, které prohlubují nářeční diferenciaci,</a:t>
            </a:r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v </a:t>
            </a:r>
            <a:r>
              <a:rPr lang="cs-CZ" sz="2000" dirty="0"/>
              <a:t>souvislosti s probíhajícími změnami v mluveném jazyce se psaný jazyk se výrazně </a:t>
            </a:r>
            <a:r>
              <a:rPr lang="cs-CZ" sz="2000" dirty="0" smtClean="0"/>
              <a:t>modernizuje, </a:t>
            </a:r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v Čechách dochází k počeštění většiny měst,</a:t>
            </a:r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rozšiřuje se užití češtiny v administrativní a právní oblasti,</a:t>
            </a:r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rozšiřuje se užití češtiny v oblasti vědecké,</a:t>
            </a:r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čeština proniká do oblasti liturgie.</a:t>
            </a:r>
          </a:p>
        </p:txBody>
      </p:sp>
    </p:spTree>
    <p:extLst>
      <p:ext uri="{BB962C8B-B14F-4D97-AF65-F5344CB8AC3E}">
        <p14:creationId xmlns:p14="http://schemas.microsoft.com/office/powerpoint/2010/main" val="414903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336176"/>
            <a:ext cx="11591365" cy="562766"/>
          </a:xfrm>
        </p:spPr>
        <p:txBody>
          <a:bodyPr/>
          <a:lstStyle/>
          <a:p>
            <a:r>
              <a:rPr lang="cs-CZ" dirty="0" smtClean="0"/>
              <a:t>Jazyk Jana Husa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34472" y="1452280"/>
            <a:ext cx="11833411" cy="4585447"/>
          </a:xfrm>
        </p:spPr>
        <p:txBody>
          <a:bodyPr/>
          <a:lstStyle/>
          <a:p>
            <a:r>
              <a:rPr lang="cs-CZ" sz="2000" dirty="0" smtClean="0"/>
              <a:t>výrazná autorská osobnost, která vytvořila celou řadu česky psaných děl,</a:t>
            </a:r>
          </a:p>
          <a:p>
            <a:endParaRPr lang="cs-CZ" sz="2000" dirty="0" smtClean="0"/>
          </a:p>
          <a:p>
            <a:r>
              <a:rPr lang="cs-CZ" sz="2000" dirty="0"/>
              <a:t>autor reflektující teoreticky dobový jazyk – projevuje se jako </a:t>
            </a:r>
            <a:r>
              <a:rPr lang="cs-CZ" sz="2000" b="1" dirty="0"/>
              <a:t>purista</a:t>
            </a:r>
            <a:r>
              <a:rPr lang="cs-CZ" sz="2000" dirty="0"/>
              <a:t>, </a:t>
            </a:r>
          </a:p>
          <a:p>
            <a:endParaRPr lang="cs-CZ" sz="2000" dirty="0" smtClean="0"/>
          </a:p>
          <a:p>
            <a:r>
              <a:rPr lang="cs-CZ" sz="2000" dirty="0" smtClean="0"/>
              <a:t>autor se vzdělaneckým zázemím, znalý dobých stylistik a rétorik, píšící česky i latinsky,</a:t>
            </a:r>
          </a:p>
          <a:p>
            <a:endParaRPr lang="cs-CZ" sz="2000" dirty="0" smtClean="0"/>
          </a:p>
          <a:p>
            <a:r>
              <a:rPr lang="cs-CZ" sz="2000" dirty="0" smtClean="0"/>
              <a:t>pro své současníky a zejména následovníky se stal vzorem jazykové správnosti,</a:t>
            </a:r>
          </a:p>
        </p:txBody>
      </p:sp>
    </p:spTree>
    <p:extLst>
      <p:ext uri="{BB962C8B-B14F-4D97-AF65-F5344CB8AC3E}">
        <p14:creationId xmlns:p14="http://schemas.microsoft.com/office/powerpoint/2010/main" val="379216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336176"/>
            <a:ext cx="11591365" cy="562766"/>
          </a:xfrm>
        </p:spPr>
        <p:txBody>
          <a:bodyPr/>
          <a:lstStyle/>
          <a:p>
            <a:r>
              <a:rPr lang="cs-CZ" dirty="0" smtClean="0"/>
              <a:t>Jazyk Jana Husa – funkční užití češtiny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34472" y="1452280"/>
            <a:ext cx="11833411" cy="4585447"/>
          </a:xfrm>
        </p:spPr>
        <p:txBody>
          <a:bodyPr/>
          <a:lstStyle/>
          <a:p>
            <a:r>
              <a:rPr lang="cs-CZ" sz="2000" dirty="0" smtClean="0"/>
              <a:t>češtinu užíval ve funkční dichotomii s latinou: </a:t>
            </a:r>
          </a:p>
          <a:p>
            <a:endParaRPr lang="cs-CZ" sz="2000" dirty="0"/>
          </a:p>
          <a:p>
            <a:pPr marL="72000" indent="0" algn="ctr">
              <a:buNone/>
            </a:pPr>
            <a:r>
              <a:rPr lang="cs-CZ" sz="2000" b="1" dirty="0" smtClean="0"/>
              <a:t>české spisy </a:t>
            </a:r>
            <a:r>
              <a:rPr lang="cs-CZ" sz="2000" dirty="0" smtClean="0"/>
              <a:t>= široké společenské vrstvy </a:t>
            </a:r>
          </a:p>
          <a:p>
            <a:pPr marL="72000" indent="0" algn="ctr">
              <a:buNone/>
            </a:pPr>
            <a:r>
              <a:rPr lang="cs-CZ" sz="4000" dirty="0"/>
              <a:t>×</a:t>
            </a:r>
            <a:endParaRPr lang="cs-CZ" sz="4000" dirty="0" smtClean="0"/>
          </a:p>
          <a:p>
            <a:pPr marL="72000" indent="0" algn="ctr">
              <a:buNone/>
            </a:pPr>
            <a:r>
              <a:rPr lang="cs-CZ" sz="2000" b="1" dirty="0" smtClean="0"/>
              <a:t>latinské spisy </a:t>
            </a:r>
            <a:r>
              <a:rPr lang="cs-CZ" sz="2000" dirty="0" smtClean="0"/>
              <a:t>= vzdělané (mezinárodní) vrstvy </a:t>
            </a:r>
          </a:p>
        </p:txBody>
      </p:sp>
    </p:spTree>
    <p:extLst>
      <p:ext uri="{BB962C8B-B14F-4D97-AF65-F5344CB8AC3E}">
        <p14:creationId xmlns:p14="http://schemas.microsoft.com/office/powerpoint/2010/main" val="176909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09282" y="443752"/>
            <a:ext cx="11470343" cy="670341"/>
          </a:xfrm>
        </p:spPr>
        <p:txBody>
          <a:bodyPr/>
          <a:lstStyle/>
          <a:p>
            <a:r>
              <a:rPr lang="cs-CZ" dirty="0" smtClean="0"/>
              <a:t>Čeština Husových spisů záměrně blízká běžně mluvenému jazyku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09282" y="1842246"/>
            <a:ext cx="11631707" cy="41820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b="1" i="1" dirty="0" smtClean="0"/>
              <a:t>Aby</a:t>
            </a:r>
            <a:r>
              <a:rPr lang="cs-CZ" sz="2000" b="1" i="1" dirty="0"/>
              <a:t>, ktož budeš čísti, rozuměl mé české řeči, věz, </a:t>
            </a:r>
            <a:r>
              <a:rPr lang="cs-CZ" sz="2000" b="1" i="1" dirty="0" err="1"/>
              <a:t>žeť</a:t>
            </a:r>
            <a:r>
              <a:rPr lang="cs-CZ" sz="2000" b="1" i="1" dirty="0"/>
              <a:t> sem psal tak, jakož obyčejně mluvím, neb v jednom kraji Čechové jinak </a:t>
            </a:r>
            <a:r>
              <a:rPr lang="cs-CZ" sz="2000" b="1" i="1" dirty="0" err="1"/>
              <a:t>mluvie</a:t>
            </a:r>
            <a:r>
              <a:rPr lang="cs-CZ" sz="2000" b="1" i="1" dirty="0"/>
              <a:t> a v jiném </a:t>
            </a:r>
            <a:r>
              <a:rPr lang="cs-CZ" sz="2000" b="1" i="1" dirty="0" smtClean="0"/>
              <a:t>jinak. </a:t>
            </a:r>
            <a:r>
              <a:rPr lang="cs-CZ" sz="2000" i="1" dirty="0" smtClean="0"/>
              <a:t>Já píši: „</a:t>
            </a:r>
            <a:r>
              <a:rPr lang="cs-CZ" sz="2000" b="1" i="1" dirty="0" smtClean="0"/>
              <a:t>Nižádný </a:t>
            </a:r>
            <a:r>
              <a:rPr lang="cs-CZ" sz="2000" b="1" i="1" dirty="0" err="1" smtClean="0"/>
              <a:t>nevie</a:t>
            </a:r>
            <a:r>
              <a:rPr lang="cs-CZ" sz="2000" i="1" dirty="0" smtClean="0"/>
              <a:t>“ a jiní </a:t>
            </a:r>
            <a:r>
              <a:rPr lang="cs-CZ" sz="2000" i="1" dirty="0" err="1" smtClean="0"/>
              <a:t>řiekají</a:t>
            </a:r>
            <a:r>
              <a:rPr lang="cs-CZ" sz="2000" i="1" dirty="0" smtClean="0"/>
              <a:t> „</a:t>
            </a:r>
            <a:r>
              <a:rPr lang="cs-CZ" sz="2000" b="1" i="1" dirty="0" smtClean="0"/>
              <a:t>žádný </a:t>
            </a:r>
            <a:r>
              <a:rPr lang="cs-CZ" sz="2000" b="1" i="1" dirty="0" err="1" smtClean="0"/>
              <a:t>nevie</a:t>
            </a:r>
            <a:r>
              <a:rPr lang="cs-CZ" sz="2000" i="1" dirty="0" smtClean="0"/>
              <a:t>“. Opět já </a:t>
            </a:r>
            <a:r>
              <a:rPr lang="cs-CZ" sz="2000" i="1" dirty="0" err="1" smtClean="0"/>
              <a:t>diem</a:t>
            </a:r>
            <a:r>
              <a:rPr lang="cs-CZ" sz="2000" i="1" dirty="0" smtClean="0"/>
              <a:t>: „</a:t>
            </a:r>
            <a:r>
              <a:rPr lang="cs-CZ" sz="2000" b="1" i="1" dirty="0" err="1" smtClean="0"/>
              <a:t>musiem</a:t>
            </a:r>
            <a:r>
              <a:rPr lang="cs-CZ" sz="2000" b="1" i="1" dirty="0" smtClean="0"/>
              <a:t> učiniti</a:t>
            </a:r>
            <a:r>
              <a:rPr lang="cs-CZ" sz="2000" i="1" dirty="0" smtClean="0"/>
              <a:t>“ a jiní </a:t>
            </a:r>
            <a:r>
              <a:rPr lang="cs-CZ" sz="2000" i="1" dirty="0" err="1" smtClean="0"/>
              <a:t>řkú</a:t>
            </a:r>
            <a:r>
              <a:rPr lang="cs-CZ" sz="2000" i="1" dirty="0" smtClean="0"/>
              <a:t> „</a:t>
            </a:r>
            <a:r>
              <a:rPr lang="cs-CZ" sz="2000" b="1" i="1" dirty="0" smtClean="0"/>
              <a:t>muším</a:t>
            </a:r>
            <a:r>
              <a:rPr lang="cs-CZ" sz="2000" i="1" dirty="0" smtClean="0"/>
              <a:t>“. Opět já </a:t>
            </a:r>
            <a:r>
              <a:rPr lang="cs-CZ" sz="2000" i="1" dirty="0" err="1" smtClean="0"/>
              <a:t>diem</a:t>
            </a:r>
            <a:r>
              <a:rPr lang="cs-CZ" sz="2000" i="1" dirty="0" smtClean="0"/>
              <a:t> „</a:t>
            </a:r>
            <a:r>
              <a:rPr lang="cs-CZ" sz="2000" b="1" i="1" dirty="0" err="1" smtClean="0"/>
              <a:t>tělestný</a:t>
            </a:r>
            <a:r>
              <a:rPr lang="cs-CZ" sz="2000" i="1" dirty="0" smtClean="0"/>
              <a:t>“  a jiní „</a:t>
            </a:r>
            <a:r>
              <a:rPr lang="cs-CZ" sz="2000" b="1" i="1" dirty="0" smtClean="0"/>
              <a:t>tělesný</a:t>
            </a:r>
            <a:r>
              <a:rPr lang="cs-CZ" sz="2000" i="1" dirty="0" smtClean="0"/>
              <a:t>“. Já „</a:t>
            </a:r>
            <a:r>
              <a:rPr lang="cs-CZ" sz="2000" b="1" i="1" dirty="0" err="1" smtClean="0"/>
              <a:t>popad</a:t>
            </a:r>
            <a:r>
              <a:rPr lang="cs-CZ" sz="2000" b="1" i="1" dirty="0" smtClean="0"/>
              <a:t> ho</a:t>
            </a:r>
            <a:r>
              <a:rPr lang="cs-CZ" sz="2000" i="1" dirty="0" smtClean="0"/>
              <a:t>“ a jiní „</a:t>
            </a:r>
            <a:r>
              <a:rPr lang="cs-CZ" sz="2000" b="1" i="1" dirty="0" err="1" smtClean="0"/>
              <a:t>popad</a:t>
            </a:r>
            <a:r>
              <a:rPr lang="cs-CZ" sz="2000" b="1" i="1" dirty="0" smtClean="0"/>
              <a:t> jej</a:t>
            </a:r>
            <a:r>
              <a:rPr lang="cs-CZ" sz="2000" i="1" dirty="0" smtClean="0"/>
              <a:t>“. Já </a:t>
            </a:r>
            <a:r>
              <a:rPr lang="cs-CZ" sz="2000" i="1" dirty="0" err="1" smtClean="0"/>
              <a:t>diem</a:t>
            </a:r>
            <a:r>
              <a:rPr lang="cs-CZ" sz="2000" i="1" dirty="0" smtClean="0"/>
              <a:t> „</a:t>
            </a:r>
            <a:r>
              <a:rPr lang="cs-CZ" sz="2000" b="1" i="1" dirty="0" err="1" smtClean="0"/>
              <a:t>bychme</a:t>
            </a:r>
            <a:r>
              <a:rPr lang="cs-CZ" sz="2000" b="1" i="1" dirty="0" smtClean="0"/>
              <a:t> byli dobří</a:t>
            </a:r>
            <a:r>
              <a:rPr lang="cs-CZ" sz="2000" i="1" dirty="0" smtClean="0"/>
              <a:t>“ a jiní „</a:t>
            </a:r>
            <a:r>
              <a:rPr lang="cs-CZ" sz="2000" b="1" i="1" dirty="0" smtClean="0"/>
              <a:t>bychom byli dobří</a:t>
            </a:r>
            <a:r>
              <a:rPr lang="cs-CZ" sz="2000" i="1" dirty="0"/>
              <a:t>“. </a:t>
            </a:r>
            <a:r>
              <a:rPr lang="cs-CZ" sz="2000" i="1" dirty="0" smtClean="0"/>
              <a:t>Jest </a:t>
            </a:r>
            <a:r>
              <a:rPr lang="cs-CZ" sz="2000" i="1" dirty="0"/>
              <a:t>jiných drahně proměn. </a:t>
            </a:r>
            <a:r>
              <a:rPr lang="cs-CZ" sz="2000" b="1" i="1" dirty="0"/>
              <a:t>Protož prosím každého, ktož bude psáti, aby jinak nepsal, než jakož sem já psal</a:t>
            </a:r>
            <a:r>
              <a:rPr lang="cs-CZ" sz="2000" i="1" dirty="0"/>
              <a:t>; než chybil-li sem kde </a:t>
            </a:r>
            <a:r>
              <a:rPr lang="cs-CZ" sz="2000" b="1" i="1" dirty="0"/>
              <a:t>čteny</a:t>
            </a:r>
            <a:r>
              <a:rPr lang="cs-CZ" sz="2000" i="1" dirty="0"/>
              <a:t> neb </a:t>
            </a:r>
            <a:r>
              <a:rPr lang="cs-CZ" sz="2000" b="1" i="1" dirty="0" err="1"/>
              <a:t>sřeku</a:t>
            </a:r>
            <a:r>
              <a:rPr lang="cs-CZ" sz="2000" b="1" i="1" dirty="0"/>
              <a:t> </a:t>
            </a:r>
            <a:r>
              <a:rPr lang="cs-CZ" sz="2000" i="1" dirty="0"/>
              <a:t>neb </a:t>
            </a:r>
            <a:r>
              <a:rPr lang="cs-CZ" sz="2000" b="1" i="1" dirty="0" err="1"/>
              <a:t>slovce</a:t>
            </a:r>
            <a:r>
              <a:rPr lang="cs-CZ" sz="2000" b="1" i="1" dirty="0"/>
              <a:t> </a:t>
            </a:r>
            <a:r>
              <a:rPr lang="cs-CZ" sz="2000" i="1" dirty="0"/>
              <a:t>opustil</a:t>
            </a:r>
            <a:r>
              <a:rPr lang="cs-CZ" sz="2000" i="1" dirty="0" smtClean="0"/>
              <a:t>, za </a:t>
            </a:r>
            <a:r>
              <a:rPr lang="cs-CZ" sz="2000" i="1" dirty="0"/>
              <a:t>to prosím, aby opravil, jest-</a:t>
            </a:r>
            <a:r>
              <a:rPr lang="cs-CZ" sz="2000" i="1" dirty="0" err="1"/>
              <a:t>li</a:t>
            </a:r>
            <a:r>
              <a:rPr lang="cs-CZ" sz="2000" i="1" dirty="0"/>
              <a:t> jist plně, aby mi pravého </a:t>
            </a:r>
            <a:r>
              <a:rPr lang="cs-CZ" sz="2000" i="1" dirty="0" err="1"/>
              <a:t>úmysla</a:t>
            </a:r>
            <a:r>
              <a:rPr lang="cs-CZ" sz="2000" i="1" dirty="0"/>
              <a:t> nepřevrátil; neb </a:t>
            </a:r>
            <a:r>
              <a:rPr lang="cs-CZ" sz="2000" i="1" dirty="0" err="1"/>
              <a:t>viem</a:t>
            </a:r>
            <a:r>
              <a:rPr lang="cs-CZ" sz="2000" i="1" dirty="0"/>
              <a:t>, že mnozí </a:t>
            </a:r>
            <a:r>
              <a:rPr lang="cs-CZ" sz="2000" i="1" dirty="0" err="1"/>
              <a:t>mniejíce</a:t>
            </a:r>
            <a:r>
              <a:rPr lang="cs-CZ" sz="2000" i="1" dirty="0"/>
              <a:t>, by lépe rozuměl, což dobře jest psáno, shlazují a zle napisují. …  </a:t>
            </a:r>
            <a:r>
              <a:rPr lang="cs-CZ" sz="2000" dirty="0" err="1" smtClean="0"/>
              <a:t>HusPost</a:t>
            </a:r>
            <a:r>
              <a:rPr lang="cs-CZ" sz="2000" dirty="0" smtClean="0"/>
              <a:t> (</a:t>
            </a:r>
            <a:r>
              <a:rPr lang="cs-CZ" sz="2000" dirty="0"/>
              <a:t>doslov)</a:t>
            </a:r>
            <a:r>
              <a:rPr lang="cs-CZ" sz="2000" i="1" dirty="0"/>
              <a:t> </a:t>
            </a:r>
          </a:p>
          <a:p>
            <a:pPr>
              <a:lnSpc>
                <a:spcPct val="100000"/>
              </a:lnSpc>
            </a:pPr>
            <a:endParaRPr lang="cs-CZ" sz="2000" i="1" dirty="0" smtClean="0"/>
          </a:p>
          <a:p>
            <a:pPr>
              <a:lnSpc>
                <a:spcPct val="100000"/>
              </a:lnSpc>
            </a:pPr>
            <a:endParaRPr lang="cs-CZ" sz="2000" i="1" dirty="0"/>
          </a:p>
          <a:p>
            <a:pPr>
              <a:lnSpc>
                <a:spcPct val="100000"/>
              </a:lnSpc>
            </a:pPr>
            <a:r>
              <a:rPr lang="cs-CZ" sz="2000" i="1" dirty="0" err="1" smtClean="0"/>
              <a:t>linguam</a:t>
            </a:r>
            <a:r>
              <a:rPr lang="cs-CZ" sz="2000" i="1" dirty="0" smtClean="0"/>
              <a:t> </a:t>
            </a:r>
            <a:r>
              <a:rPr lang="cs-CZ" sz="2000" i="1" dirty="0" err="1"/>
              <a:t>Bohemicam</a:t>
            </a:r>
            <a:r>
              <a:rPr lang="cs-CZ" sz="2000" i="1" dirty="0"/>
              <a:t> </a:t>
            </a:r>
            <a:r>
              <a:rPr lang="cs-CZ" sz="2000" i="1" dirty="0" err="1"/>
              <a:t>generalem</a:t>
            </a:r>
            <a:r>
              <a:rPr lang="cs-CZ" sz="2000" i="1" dirty="0"/>
              <a:t>; sedmé </a:t>
            </a:r>
            <a:r>
              <a:rPr lang="cs-CZ" sz="2000" i="1" dirty="0" err="1"/>
              <a:t>přikázanie</a:t>
            </a:r>
            <a:r>
              <a:rPr lang="cs-CZ" sz="2000" i="1" dirty="0"/>
              <a:t> jest toto: </a:t>
            </a:r>
            <a:r>
              <a:rPr lang="cs-CZ" sz="2000" b="1" i="1" dirty="0"/>
              <a:t>Nepokradeš</a:t>
            </a:r>
            <a:r>
              <a:rPr lang="cs-CZ" sz="2000" i="1" dirty="0"/>
              <a:t>, a </a:t>
            </a:r>
            <a:r>
              <a:rPr lang="cs-CZ" sz="2000" i="1" dirty="0" err="1" smtClean="0"/>
              <a:t>obecnú</a:t>
            </a:r>
            <a:r>
              <a:rPr lang="cs-CZ" sz="2000" i="1" dirty="0" smtClean="0"/>
              <a:t> </a:t>
            </a:r>
            <a:r>
              <a:rPr lang="cs-CZ" sz="2000" i="1" dirty="0"/>
              <a:t>řečí: </a:t>
            </a:r>
            <a:r>
              <a:rPr lang="cs-CZ" sz="2000" b="1" i="1" dirty="0"/>
              <a:t>Nebudeš krásti</a:t>
            </a:r>
            <a:r>
              <a:rPr lang="cs-CZ" sz="2000" b="1" dirty="0"/>
              <a:t> </a:t>
            </a:r>
            <a:r>
              <a:rPr lang="cs-CZ" sz="2000" dirty="0" err="1" smtClean="0"/>
              <a:t>HusVýklB</a:t>
            </a:r>
            <a:endParaRPr lang="cs-CZ" sz="2000" i="1" dirty="0" smtClean="0"/>
          </a:p>
          <a:p>
            <a:endParaRPr lang="cs-CZ" sz="2000" i="1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0547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336176"/>
            <a:ext cx="11591365" cy="562766"/>
          </a:xfrm>
        </p:spPr>
        <p:txBody>
          <a:bodyPr/>
          <a:lstStyle/>
          <a:p>
            <a:r>
              <a:rPr lang="cs-CZ" dirty="0" smtClean="0"/>
              <a:t>Jazyk Jana Husa – zvukový plán konzervativní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21025" y="1075764"/>
            <a:ext cx="11833411" cy="4585447"/>
          </a:xfrm>
        </p:spPr>
        <p:txBody>
          <a:bodyPr/>
          <a:lstStyle/>
          <a:p>
            <a:r>
              <a:rPr lang="cs-CZ" sz="2000" dirty="0" smtClean="0"/>
              <a:t>odmítal diftongizace </a:t>
            </a:r>
            <a:r>
              <a:rPr lang="cs-CZ" sz="2000" i="1" dirty="0" smtClean="0"/>
              <a:t>ó </a:t>
            </a:r>
            <a:r>
              <a:rPr lang="cs-CZ" sz="2000" i="1" dirty="0"/>
              <a:t>&gt; </a:t>
            </a:r>
            <a:r>
              <a:rPr lang="cs-CZ" sz="2000" i="1" dirty="0" err="1" smtClean="0"/>
              <a:t>uo</a:t>
            </a:r>
            <a:r>
              <a:rPr lang="cs-CZ" sz="2000" i="1" dirty="0" smtClean="0"/>
              <a:t>, ú &gt; ou, ý &gt; ej,  </a:t>
            </a:r>
          </a:p>
          <a:p>
            <a:endParaRPr lang="cs-CZ" sz="2000" dirty="0" smtClean="0"/>
          </a:p>
          <a:p>
            <a:r>
              <a:rPr lang="cs-CZ" sz="2000" dirty="0" smtClean="0"/>
              <a:t>odmítal monoftongizaci </a:t>
            </a:r>
            <a:r>
              <a:rPr lang="cs-CZ" sz="2000" i="1" dirty="0" err="1"/>
              <a:t>ie</a:t>
            </a:r>
            <a:r>
              <a:rPr lang="cs-CZ" sz="2000" i="1" dirty="0"/>
              <a:t> &gt; í</a:t>
            </a:r>
            <a:r>
              <a:rPr lang="cs-CZ" sz="2000" dirty="0"/>
              <a:t>, 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prosazoval odlišování </a:t>
            </a:r>
            <a:r>
              <a:rPr lang="cs-CZ" sz="2000" i="1" dirty="0" smtClean="0"/>
              <a:t>ł</a:t>
            </a:r>
            <a:r>
              <a:rPr lang="cs-CZ" sz="2000" dirty="0"/>
              <a:t> × </a:t>
            </a:r>
            <a:r>
              <a:rPr lang="cs-CZ" sz="2000" i="1" dirty="0" smtClean="0"/>
              <a:t>l </a:t>
            </a:r>
            <a:r>
              <a:rPr lang="cs-CZ" sz="2000" dirty="0" smtClean="0"/>
              <a:t>/ </a:t>
            </a:r>
            <a:r>
              <a:rPr lang="cs-CZ" sz="2000" i="1" dirty="0" smtClean="0"/>
              <a:t>ľ</a:t>
            </a:r>
            <a:r>
              <a:rPr lang="cs-CZ" sz="2000" dirty="0" smtClean="0"/>
              <a:t>, </a:t>
            </a:r>
            <a:r>
              <a:rPr lang="cs-CZ" sz="2000" i="1" dirty="0"/>
              <a:t>i</a:t>
            </a:r>
            <a:r>
              <a:rPr lang="cs-CZ" sz="2000" dirty="0"/>
              <a:t> ×</a:t>
            </a:r>
            <a:r>
              <a:rPr lang="cs-CZ" sz="2000" dirty="0" smtClean="0"/>
              <a:t> </a:t>
            </a:r>
            <a:r>
              <a:rPr lang="cs-CZ" sz="2000" i="1" dirty="0" smtClean="0"/>
              <a:t>y</a:t>
            </a:r>
            <a:r>
              <a:rPr lang="cs-CZ" sz="2000" dirty="0" smtClean="0"/>
              <a:t> – nejspíš motivováno jeho jihočeským původem:</a:t>
            </a:r>
          </a:p>
          <a:p>
            <a:endParaRPr lang="cs-CZ" sz="2000" dirty="0" smtClean="0">
              <a:solidFill>
                <a:srgbClr val="FF0000"/>
              </a:solidFill>
            </a:endParaRP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2000" dirty="0" smtClean="0"/>
              <a:t>[…] </a:t>
            </a:r>
            <a:r>
              <a:rPr lang="cs-CZ" sz="2000" i="1" dirty="0"/>
              <a:t>též </a:t>
            </a:r>
            <a:r>
              <a:rPr lang="cs-CZ" sz="2000" i="1" dirty="0" err="1"/>
              <a:t>nynie</a:t>
            </a:r>
            <a:r>
              <a:rPr lang="cs-CZ" sz="2000" i="1" dirty="0"/>
              <a:t> hodni by byli </a:t>
            </a:r>
            <a:r>
              <a:rPr lang="cs-CZ" sz="2000" i="1" dirty="0" err="1"/>
              <a:t>mrskánie</a:t>
            </a:r>
            <a:r>
              <a:rPr lang="cs-CZ" sz="2000" i="1" dirty="0"/>
              <a:t> Pražené i </a:t>
            </a:r>
            <a:r>
              <a:rPr lang="cs-CZ" sz="2000" i="1" dirty="0" smtClean="0"/>
              <a:t>jiní Čechové, jenž </a:t>
            </a:r>
            <a:r>
              <a:rPr lang="cs-CZ" sz="2000" i="1" dirty="0" err="1"/>
              <a:t>mluvie</a:t>
            </a:r>
            <a:r>
              <a:rPr lang="cs-CZ" sz="2000" i="1" dirty="0"/>
              <a:t> od </a:t>
            </a:r>
            <a:r>
              <a:rPr lang="cs-CZ" sz="2000" i="1" dirty="0" err="1"/>
              <a:t>poly</a:t>
            </a:r>
            <a:r>
              <a:rPr lang="cs-CZ" sz="2000" i="1" dirty="0"/>
              <a:t> česky a od </a:t>
            </a:r>
            <a:r>
              <a:rPr lang="cs-CZ" sz="2000" i="1" dirty="0" err="1"/>
              <a:t>poly</a:t>
            </a:r>
            <a:r>
              <a:rPr lang="cs-CZ" sz="2000" i="1" dirty="0"/>
              <a:t> </a:t>
            </a:r>
            <a:r>
              <a:rPr lang="cs-CZ" sz="2000" i="1" dirty="0" smtClean="0"/>
              <a:t>německy</a:t>
            </a:r>
            <a:r>
              <a:rPr lang="cs-CZ" sz="2000" i="1" dirty="0"/>
              <a:t>, </a:t>
            </a:r>
            <a:r>
              <a:rPr lang="cs-CZ" sz="2000" i="1" dirty="0" err="1"/>
              <a:t>řiekajíc</a:t>
            </a:r>
            <a:r>
              <a:rPr lang="cs-CZ" sz="2000" i="1" dirty="0"/>
              <a:t> </a:t>
            </a:r>
            <a:r>
              <a:rPr lang="cs-CZ" sz="2000" i="1" dirty="0" smtClean="0"/>
              <a:t>tobo</a:t>
            </a:r>
            <a:r>
              <a:rPr lang="cs-CZ" sz="2000" b="1" i="1" dirty="0" smtClean="0"/>
              <a:t>l</a:t>
            </a:r>
            <a:r>
              <a:rPr lang="cs-CZ" sz="2000" i="1" dirty="0" smtClean="0"/>
              <a:t>ka za </a:t>
            </a:r>
            <a:r>
              <a:rPr lang="cs-CZ" sz="2000" i="1" dirty="0" err="1" smtClean="0"/>
              <a:t>tobo</a:t>
            </a:r>
            <a:r>
              <a:rPr lang="cs-CZ" sz="2000" b="1" i="1" dirty="0" err="1" smtClean="0"/>
              <a:t>ł</a:t>
            </a:r>
            <a:r>
              <a:rPr lang="cs-CZ" sz="2000" i="1" dirty="0" err="1" smtClean="0"/>
              <a:t>ka</a:t>
            </a:r>
            <a:r>
              <a:rPr lang="cs-CZ" sz="2000" i="1" dirty="0"/>
              <a:t>, </a:t>
            </a:r>
            <a:r>
              <a:rPr lang="cs-CZ" sz="2000" i="1" dirty="0" err="1"/>
              <a:t>líko</a:t>
            </a:r>
            <a:r>
              <a:rPr lang="cs-CZ" sz="2000" i="1" dirty="0"/>
              <a:t> za </a:t>
            </a:r>
            <a:r>
              <a:rPr lang="cs-CZ" sz="2000" b="1" i="1" dirty="0" err="1" smtClean="0"/>
              <a:t>łý</a:t>
            </a:r>
            <a:r>
              <a:rPr lang="cs-CZ" sz="2000" i="1" dirty="0" err="1" smtClean="0"/>
              <a:t>ko</a:t>
            </a:r>
            <a:r>
              <a:rPr lang="cs-CZ" sz="2000" i="1" dirty="0"/>
              <a:t>, </a:t>
            </a:r>
            <a:r>
              <a:rPr lang="cs-CZ" sz="2000" i="1" dirty="0" err="1"/>
              <a:t>hantuch</a:t>
            </a:r>
            <a:r>
              <a:rPr lang="cs-CZ" sz="2000" i="1" dirty="0"/>
              <a:t> za </a:t>
            </a:r>
            <a:r>
              <a:rPr lang="cs-CZ" sz="2000" i="1" dirty="0" err="1"/>
              <a:t>ubrusec</a:t>
            </a:r>
            <a:r>
              <a:rPr lang="cs-CZ" sz="2000" i="1" dirty="0"/>
              <a:t>, </a:t>
            </a:r>
            <a:r>
              <a:rPr lang="cs-CZ" sz="2000" i="1" dirty="0" err="1"/>
              <a:t>šorc</a:t>
            </a:r>
            <a:r>
              <a:rPr lang="cs-CZ" sz="2000" i="1" dirty="0"/>
              <a:t> za </a:t>
            </a:r>
            <a:r>
              <a:rPr lang="cs-CZ" sz="2000" i="1" dirty="0" smtClean="0"/>
              <a:t>zástěrku, </a:t>
            </a:r>
            <a:r>
              <a:rPr lang="cs-CZ" sz="2000" i="1" dirty="0" err="1"/>
              <a:t>knedlik</a:t>
            </a:r>
            <a:r>
              <a:rPr lang="cs-CZ" sz="2000" i="1" dirty="0"/>
              <a:t> </a:t>
            </a:r>
            <a:r>
              <a:rPr lang="cs-CZ" sz="2000" i="1" dirty="0" smtClean="0"/>
              <a:t>za  šišku, </a:t>
            </a:r>
            <a:r>
              <a:rPr lang="cs-CZ" sz="2000" i="1" dirty="0" err="1"/>
              <a:t>renlík</a:t>
            </a:r>
            <a:r>
              <a:rPr lang="cs-CZ" sz="2000" i="1" dirty="0"/>
              <a:t> za </a:t>
            </a:r>
            <a:r>
              <a:rPr lang="cs-CZ" sz="2000" i="1" dirty="0" err="1"/>
              <a:t>trérožku</a:t>
            </a:r>
            <a:r>
              <a:rPr lang="cs-CZ" sz="2000" i="1" dirty="0"/>
              <a:t>, </a:t>
            </a:r>
            <a:r>
              <a:rPr lang="cs-CZ" sz="2000" i="1" dirty="0" err="1"/>
              <a:t>pancieř</a:t>
            </a:r>
            <a:r>
              <a:rPr lang="cs-CZ" sz="2000" i="1" dirty="0"/>
              <a:t> za </a:t>
            </a:r>
            <a:r>
              <a:rPr lang="cs-CZ" sz="2000" i="1" dirty="0" err="1"/>
              <a:t>krunéř</a:t>
            </a:r>
            <a:r>
              <a:rPr lang="cs-CZ" sz="2000" i="1" dirty="0"/>
              <a:t>, </a:t>
            </a:r>
            <a:r>
              <a:rPr lang="cs-CZ" sz="2000" i="1" dirty="0" err="1"/>
              <a:t>hunškop</a:t>
            </a:r>
            <a:r>
              <a:rPr lang="cs-CZ" sz="2000" i="1" dirty="0"/>
              <a:t> za </a:t>
            </a:r>
            <a:r>
              <a:rPr lang="cs-CZ" sz="2000" i="1" dirty="0" err="1"/>
              <a:t>konský</a:t>
            </a:r>
            <a:r>
              <a:rPr lang="cs-CZ" sz="2000" i="1" dirty="0"/>
              <a:t> </a:t>
            </a:r>
            <a:r>
              <a:rPr lang="cs-CZ" sz="2000" i="1" dirty="0" err="1"/>
              <a:t>náhlavek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marštale</a:t>
            </a:r>
            <a:r>
              <a:rPr lang="cs-CZ" sz="2000" i="1" dirty="0" smtClean="0"/>
              <a:t> </a:t>
            </a:r>
            <a:r>
              <a:rPr lang="cs-CZ" sz="2000" i="1" dirty="0"/>
              <a:t>za </a:t>
            </a:r>
            <a:r>
              <a:rPr lang="cs-CZ" sz="2000" i="1" dirty="0" err="1"/>
              <a:t>konnici</a:t>
            </a:r>
            <a:r>
              <a:rPr lang="cs-CZ" sz="2000" i="1" dirty="0"/>
              <a:t>, </a:t>
            </a:r>
            <a:r>
              <a:rPr lang="cs-CZ" sz="2000" i="1" dirty="0" err="1"/>
              <a:t>mazhaus</a:t>
            </a:r>
            <a:r>
              <a:rPr lang="cs-CZ" sz="2000" i="1" dirty="0"/>
              <a:t> za </a:t>
            </a:r>
            <a:r>
              <a:rPr lang="cs-CZ" sz="2000" i="1" dirty="0" smtClean="0"/>
              <a:t>svrchní </a:t>
            </a:r>
            <a:r>
              <a:rPr lang="cs-CZ" sz="2000" i="1" dirty="0"/>
              <a:t>sien, trepky za </a:t>
            </a:r>
            <a:r>
              <a:rPr lang="cs-CZ" sz="2000" i="1" dirty="0" err="1"/>
              <a:t>chódy</a:t>
            </a:r>
            <a:r>
              <a:rPr lang="cs-CZ" sz="2000" i="1" dirty="0"/>
              <a:t>, </a:t>
            </a:r>
            <a:r>
              <a:rPr lang="cs-CZ" sz="2000" i="1" dirty="0" err="1"/>
              <a:t>mantlík</a:t>
            </a:r>
            <a:r>
              <a:rPr lang="cs-CZ" sz="2000" i="1" dirty="0"/>
              <a:t> </a:t>
            </a:r>
            <a:r>
              <a:rPr lang="cs-CZ" sz="2000" i="1" dirty="0" smtClean="0"/>
              <a:t>za </a:t>
            </a:r>
            <a:r>
              <a:rPr lang="cs-CZ" sz="2000" i="1" dirty="0" err="1" smtClean="0"/>
              <a:t>pláštiek</a:t>
            </a:r>
            <a:r>
              <a:rPr lang="cs-CZ" sz="2000" i="1" dirty="0"/>
              <a:t>, </a:t>
            </a:r>
            <a:r>
              <a:rPr lang="cs-CZ" sz="2000" i="1" dirty="0" err="1" smtClean="0"/>
              <a:t>hauzknecht</a:t>
            </a:r>
            <a:r>
              <a:rPr lang="cs-CZ" sz="2000" i="1" dirty="0" smtClean="0"/>
              <a:t> </a:t>
            </a:r>
            <a:r>
              <a:rPr lang="cs-CZ" sz="2000" i="1" dirty="0"/>
              <a:t>za domovní pacholek, forman za vozataj. A </a:t>
            </a:r>
            <a:r>
              <a:rPr lang="cs-CZ" sz="2000" i="1" dirty="0" err="1"/>
              <a:t>kto</a:t>
            </a:r>
            <a:r>
              <a:rPr lang="cs-CZ" sz="2000" i="1" dirty="0"/>
              <a:t> </a:t>
            </a:r>
            <a:r>
              <a:rPr lang="cs-CZ" sz="2000" i="1" dirty="0" smtClean="0"/>
              <a:t>by mohl </a:t>
            </a:r>
            <a:r>
              <a:rPr lang="cs-CZ" sz="2000" i="1" dirty="0"/>
              <a:t>vše vypsati, co sú řeč </a:t>
            </a:r>
            <a:r>
              <a:rPr lang="cs-CZ" sz="2000" i="1" dirty="0" err="1"/>
              <a:t>českú</a:t>
            </a:r>
            <a:r>
              <a:rPr lang="cs-CZ" sz="2000" i="1" dirty="0"/>
              <a:t> </a:t>
            </a:r>
            <a:r>
              <a:rPr lang="cs-CZ" sz="2000" i="1" dirty="0" smtClean="0"/>
              <a:t>již </a:t>
            </a:r>
            <a:r>
              <a:rPr lang="cs-CZ" sz="2000" i="1" dirty="0" err="1"/>
              <a:t>změtli</a:t>
            </a:r>
            <a:r>
              <a:rPr lang="cs-CZ" sz="2000" i="1" dirty="0"/>
              <a:t>, tak že k</a:t>
            </a:r>
            <a:r>
              <a:rPr lang="cs-CZ" sz="2000" i="1" dirty="0" smtClean="0"/>
              <a:t>dy </a:t>
            </a:r>
            <a:r>
              <a:rPr lang="cs-CZ" sz="2000" i="1" dirty="0"/>
              <a:t>pravý Čech slyší</a:t>
            </a:r>
            <a:r>
              <a:rPr lang="cs-CZ" sz="2000" i="1" dirty="0" smtClean="0"/>
              <a:t>, ani </a:t>
            </a:r>
            <a:r>
              <a:rPr lang="cs-CZ" sz="2000" i="1" dirty="0"/>
              <a:t>tak </a:t>
            </a:r>
            <a:r>
              <a:rPr lang="cs-CZ" sz="2000" i="1" dirty="0" err="1"/>
              <a:t>mluvie</a:t>
            </a:r>
            <a:r>
              <a:rPr lang="cs-CZ" sz="2000" i="1" dirty="0"/>
              <a:t>, </a:t>
            </a:r>
            <a:r>
              <a:rPr lang="cs-CZ" sz="2000" i="1" dirty="0" err="1"/>
              <a:t>nerozumie</a:t>
            </a:r>
            <a:r>
              <a:rPr lang="cs-CZ" sz="2000" i="1" dirty="0"/>
              <a:t> jim, co </a:t>
            </a:r>
            <a:r>
              <a:rPr lang="cs-CZ" sz="2000" i="1" dirty="0" err="1"/>
              <a:t>mluvie</a:t>
            </a:r>
            <a:r>
              <a:rPr lang="cs-CZ" sz="2000" i="1" dirty="0"/>
              <a:t>; a odtud </a:t>
            </a:r>
            <a:r>
              <a:rPr lang="cs-CZ" sz="2000" i="1" dirty="0" err="1"/>
              <a:t>pocházie</a:t>
            </a:r>
            <a:r>
              <a:rPr lang="cs-CZ" sz="2000" i="1" dirty="0"/>
              <a:t> hněv, závist</a:t>
            </a:r>
            <a:r>
              <a:rPr lang="cs-CZ" sz="2000" i="1" dirty="0" smtClean="0"/>
              <a:t>, rozbroj</a:t>
            </a:r>
            <a:r>
              <a:rPr lang="cs-CZ" sz="2000" i="1" dirty="0"/>
              <a:t>, </a:t>
            </a:r>
            <a:r>
              <a:rPr lang="cs-CZ" sz="2000" i="1" dirty="0" smtClean="0"/>
              <a:t>svárové a české </a:t>
            </a:r>
            <a:r>
              <a:rPr lang="cs-CZ" sz="2000" i="1" dirty="0" err="1" smtClean="0"/>
              <a:t>potupenie</a:t>
            </a:r>
            <a:r>
              <a:rPr lang="cs-CZ" sz="2000" i="1" dirty="0" smtClean="0"/>
              <a:t>.</a:t>
            </a:r>
            <a:r>
              <a:rPr lang="cs-CZ" sz="2000" dirty="0" smtClean="0"/>
              <a:t> Výklad na Desatero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548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403412"/>
            <a:ext cx="11591365" cy="495530"/>
          </a:xfrm>
        </p:spPr>
        <p:txBody>
          <a:bodyPr/>
          <a:lstStyle/>
          <a:p>
            <a:r>
              <a:rPr lang="cs-CZ" dirty="0" smtClean="0"/>
              <a:t>Jazyk Jana Husa – morfologie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1519518"/>
            <a:ext cx="11766176" cy="4141693"/>
          </a:xfrm>
        </p:spPr>
        <p:txBody>
          <a:bodyPr/>
          <a:lstStyle/>
          <a:p>
            <a:pPr marL="72000" indent="0">
              <a:buNone/>
            </a:pPr>
            <a:r>
              <a:rPr lang="cs-CZ" sz="2000" dirty="0" smtClean="0"/>
              <a:t>Na rozdíl od zvukové stavby progresivní</a:t>
            </a:r>
          </a:p>
          <a:p>
            <a:pPr marL="72000" indent="0">
              <a:buNone/>
            </a:pPr>
            <a:endParaRPr lang="cs-CZ" sz="2000" dirty="0" smtClean="0"/>
          </a:p>
          <a:p>
            <a:r>
              <a:rPr lang="cs-CZ" sz="2000" dirty="0" smtClean="0"/>
              <a:t>vyhýbal se syntetickým minulým časům, </a:t>
            </a:r>
          </a:p>
          <a:p>
            <a:endParaRPr lang="cs-CZ" sz="2000" dirty="0" smtClean="0"/>
          </a:p>
          <a:p>
            <a:r>
              <a:rPr lang="cs-CZ" sz="2000" dirty="0" smtClean="0"/>
              <a:t>zřídka </a:t>
            </a:r>
            <a:r>
              <a:rPr lang="cs-CZ" sz="2000" dirty="0"/>
              <a:t>užíval jmenných tvarů adjektiv, 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1. </a:t>
            </a:r>
            <a:r>
              <a:rPr lang="cs-CZ" sz="2000" dirty="0"/>
              <a:t>os</a:t>
            </a:r>
            <a:r>
              <a:rPr lang="cs-CZ" sz="2000" dirty="0" smtClean="0"/>
              <a:t>. </a:t>
            </a:r>
            <a:r>
              <a:rPr lang="cs-CZ" sz="2000" dirty="0" err="1" smtClean="0"/>
              <a:t>sg</a:t>
            </a:r>
            <a:r>
              <a:rPr lang="cs-CZ" sz="2000" dirty="0"/>
              <a:t>. </a:t>
            </a:r>
            <a:r>
              <a:rPr lang="cs-CZ" sz="2000" dirty="0" smtClean="0"/>
              <a:t>prézentu sloves </a:t>
            </a:r>
            <a:r>
              <a:rPr lang="cs-CZ" sz="2000" dirty="0"/>
              <a:t>typu </a:t>
            </a:r>
            <a:r>
              <a:rPr lang="cs-CZ" sz="2000" i="1" dirty="0"/>
              <a:t>prositi</a:t>
            </a:r>
            <a:r>
              <a:rPr lang="cs-CZ" sz="2000" dirty="0"/>
              <a:t> a </a:t>
            </a:r>
            <a:r>
              <a:rPr lang="cs-CZ" sz="2000" i="1" dirty="0"/>
              <a:t>trpěti</a:t>
            </a:r>
            <a:r>
              <a:rPr lang="cs-CZ" sz="2000" dirty="0"/>
              <a:t> má novou koncovku </a:t>
            </a:r>
            <a:r>
              <a:rPr lang="cs-CZ" sz="2000" i="1" dirty="0"/>
              <a:t>-</a:t>
            </a:r>
            <a:r>
              <a:rPr lang="cs-CZ" sz="2000" i="1" dirty="0" err="1"/>
              <a:t>ím</a:t>
            </a:r>
            <a:r>
              <a:rPr lang="cs-CZ" sz="2000" dirty="0"/>
              <a:t> (</a:t>
            </a:r>
            <a:r>
              <a:rPr lang="cs-CZ" sz="2000" i="1" dirty="0"/>
              <a:t>prosím</a:t>
            </a:r>
            <a:r>
              <a:rPr lang="cs-CZ" sz="2000" dirty="0"/>
              <a:t>, </a:t>
            </a:r>
            <a:r>
              <a:rPr lang="cs-CZ" sz="2000" i="1" dirty="0"/>
              <a:t>trpím</a:t>
            </a:r>
            <a:r>
              <a:rPr lang="cs-CZ" sz="2000" dirty="0"/>
              <a:t> místo staršího </a:t>
            </a:r>
            <a:r>
              <a:rPr lang="cs-CZ" sz="2000" i="1" dirty="0" err="1"/>
              <a:t>proši</a:t>
            </a:r>
            <a:r>
              <a:rPr lang="cs-CZ" sz="2000" dirty="0"/>
              <a:t>, </a:t>
            </a:r>
            <a:r>
              <a:rPr lang="cs-CZ" sz="2000" i="1" dirty="0" err="1"/>
              <a:t>trpi</a:t>
            </a:r>
            <a:r>
              <a:rPr lang="cs-CZ" sz="2000" dirty="0" smtClean="0"/>
              <a:t>).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2284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49624" y="753033"/>
            <a:ext cx="11591365" cy="562766"/>
          </a:xfrm>
        </p:spPr>
        <p:txBody>
          <a:bodyPr/>
          <a:lstStyle/>
          <a:p>
            <a:r>
              <a:rPr lang="cs-CZ" dirty="0" smtClean="0"/>
              <a:t>Jazyk Jana Husa – syntax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1922927"/>
            <a:ext cx="11752729" cy="4289611"/>
          </a:xfrm>
        </p:spPr>
        <p:txBody>
          <a:bodyPr/>
          <a:lstStyle/>
          <a:p>
            <a:r>
              <a:rPr lang="cs-CZ" sz="2000" dirty="0" smtClean="0"/>
              <a:t>ovlivněna dobový řečnickým stylem – do velké míry souvisí s tím, že česká díla určená širšímu okruhu adresátů: paralelismus, synonymické dvojice, rytmizované klauze,</a:t>
            </a:r>
          </a:p>
          <a:p>
            <a:endParaRPr lang="cs-CZ" sz="2000" dirty="0" smtClean="0"/>
          </a:p>
          <a:p>
            <a:r>
              <a:rPr lang="cs-CZ" sz="2000" dirty="0" smtClean="0"/>
              <a:t>syntax méně náročná, </a:t>
            </a:r>
          </a:p>
          <a:p>
            <a:endParaRPr lang="cs-CZ" sz="2000" dirty="0" smtClean="0"/>
          </a:p>
          <a:p>
            <a:r>
              <a:rPr lang="cs-CZ" sz="2000" dirty="0" smtClean="0"/>
              <a:t>souvětí </a:t>
            </a:r>
            <a:r>
              <a:rPr lang="cs-CZ" sz="2000" dirty="0"/>
              <a:t>je méně symetrické, protože bývá přerušováno </a:t>
            </a:r>
            <a:r>
              <a:rPr lang="cs-CZ" sz="2000" dirty="0" smtClean="0"/>
              <a:t>vsuvkami,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4453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470646"/>
            <a:ext cx="11591365" cy="428295"/>
          </a:xfrm>
        </p:spPr>
        <p:txBody>
          <a:bodyPr/>
          <a:lstStyle/>
          <a:p>
            <a:r>
              <a:rPr lang="cs-CZ" dirty="0" smtClean="0"/>
              <a:t>Jazyk Jana Husa – slovní zásoba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1653988"/>
            <a:ext cx="11752729" cy="4007223"/>
          </a:xfrm>
        </p:spPr>
        <p:txBody>
          <a:bodyPr/>
          <a:lstStyle/>
          <a:p>
            <a:r>
              <a:rPr lang="cs-CZ" sz="2000" dirty="0" smtClean="0"/>
              <a:t>vyznačuje se mimořádně bohatým rejstříkem výrazových prostředků,</a:t>
            </a:r>
          </a:p>
          <a:p>
            <a:endParaRPr lang="cs-CZ" sz="2000" dirty="0" smtClean="0"/>
          </a:p>
          <a:p>
            <a:r>
              <a:rPr lang="cs-CZ" sz="2000" dirty="0" smtClean="0"/>
              <a:t>inklinuje k jazykové expresivitě, které dociluje řadou neologismů: </a:t>
            </a:r>
          </a:p>
          <a:p>
            <a:pPr marL="901700" indent="-269875">
              <a:buFont typeface="Wingdings" panose="05000000000000000000" pitchFamily="2" charset="2"/>
              <a:buChar char="Ø"/>
            </a:pPr>
            <a:r>
              <a:rPr lang="cs-CZ" sz="2000" dirty="0" smtClean="0"/>
              <a:t>derivace: u substantiv sufixy </a:t>
            </a:r>
            <a:r>
              <a:rPr lang="cs-CZ" sz="2000" i="1" dirty="0"/>
              <a:t>‑</a:t>
            </a:r>
            <a:r>
              <a:rPr lang="cs-CZ" sz="2000" i="1" dirty="0" err="1"/>
              <a:t>ník</a:t>
            </a:r>
            <a:r>
              <a:rPr lang="cs-CZ" sz="2000" dirty="0"/>
              <a:t> (</a:t>
            </a:r>
            <a:r>
              <a:rPr lang="cs-CZ" sz="2000" i="1" dirty="0" err="1"/>
              <a:t>chlubník</a:t>
            </a:r>
            <a:r>
              <a:rPr lang="cs-CZ" sz="2000" dirty="0"/>
              <a:t>), </a:t>
            </a:r>
            <a:r>
              <a:rPr lang="cs-CZ" sz="2000" i="1" dirty="0"/>
              <a:t>‑č</a:t>
            </a:r>
            <a:r>
              <a:rPr lang="cs-CZ" sz="2000" dirty="0"/>
              <a:t> (</a:t>
            </a:r>
            <a:r>
              <a:rPr lang="cs-CZ" sz="2000" i="1" dirty="0" err="1"/>
              <a:t>domněvač</a:t>
            </a:r>
            <a:r>
              <a:rPr lang="cs-CZ" sz="2000" dirty="0"/>
              <a:t>), </a:t>
            </a:r>
            <a:r>
              <a:rPr lang="cs-CZ" sz="2000" dirty="0" smtClean="0"/>
              <a:t>u adjektiv sufix </a:t>
            </a:r>
            <a:r>
              <a:rPr lang="cs-CZ" sz="2000" i="1" dirty="0"/>
              <a:t>‑</a:t>
            </a:r>
            <a:r>
              <a:rPr lang="cs-CZ" sz="2000" i="1" dirty="0" err="1"/>
              <a:t>dlný</a:t>
            </a:r>
            <a:r>
              <a:rPr lang="cs-CZ" sz="2000" dirty="0"/>
              <a:t> (</a:t>
            </a:r>
            <a:r>
              <a:rPr lang="cs-CZ" sz="2000" i="1" dirty="0" err="1"/>
              <a:t>nekúpedlný</a:t>
            </a:r>
            <a:r>
              <a:rPr lang="cs-CZ" sz="2000" dirty="0"/>
              <a:t>), </a:t>
            </a:r>
            <a:r>
              <a:rPr lang="cs-CZ" sz="2000" dirty="0" smtClean="0"/>
              <a:t>u sloves slovesa </a:t>
            </a:r>
            <a:r>
              <a:rPr lang="cs-CZ" sz="2000" dirty="0"/>
              <a:t>odvozená ze </a:t>
            </a:r>
            <a:r>
              <a:rPr lang="cs-CZ" sz="2000" dirty="0" smtClean="0"/>
              <a:t>substantiv </a:t>
            </a:r>
            <a:r>
              <a:rPr lang="cs-CZ" sz="2000" dirty="0"/>
              <a:t>(</a:t>
            </a:r>
            <a:r>
              <a:rPr lang="cs-CZ" sz="2000" i="1" dirty="0" err="1"/>
              <a:t>biskupiti</a:t>
            </a:r>
            <a:r>
              <a:rPr lang="cs-CZ" sz="2000" dirty="0"/>
              <a:t>) a </a:t>
            </a:r>
            <a:r>
              <a:rPr lang="cs-CZ" sz="2000" dirty="0" smtClean="0"/>
              <a:t>adjektiv </a:t>
            </a:r>
            <a:r>
              <a:rPr lang="cs-CZ" sz="2000" dirty="0"/>
              <a:t>(</a:t>
            </a:r>
            <a:r>
              <a:rPr lang="cs-CZ" sz="2000" i="1" dirty="0"/>
              <a:t>nažiti</a:t>
            </a:r>
            <a:r>
              <a:rPr lang="cs-CZ" sz="2000" dirty="0" smtClean="0"/>
              <a:t>), </a:t>
            </a:r>
          </a:p>
          <a:p>
            <a:pPr marL="901700" indent="-269875">
              <a:buFont typeface="Wingdings" panose="05000000000000000000" pitchFamily="2" charset="2"/>
              <a:buChar char="Ø"/>
            </a:pPr>
            <a:r>
              <a:rPr lang="cs-CZ" sz="2000" dirty="0" smtClean="0"/>
              <a:t>kompozice: </a:t>
            </a:r>
            <a:r>
              <a:rPr lang="cs-CZ" sz="2000" i="1" dirty="0" err="1"/>
              <a:t>břichoplnec</a:t>
            </a:r>
            <a:r>
              <a:rPr lang="cs-CZ" sz="2000" dirty="0" smtClean="0"/>
              <a:t>, </a:t>
            </a:r>
            <a:r>
              <a:rPr lang="cs-CZ" sz="2000" i="1" dirty="0" err="1" smtClean="0"/>
              <a:t>prdival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smilnomluvec</a:t>
            </a:r>
            <a:r>
              <a:rPr lang="cs-CZ" sz="2000" dirty="0"/>
              <a:t>, </a:t>
            </a:r>
            <a:r>
              <a:rPr lang="cs-CZ" sz="2000" i="1" dirty="0" err="1"/>
              <a:t>hnojikyd</a:t>
            </a:r>
            <a:r>
              <a:rPr lang="cs-CZ" sz="2000" dirty="0"/>
              <a:t>, </a:t>
            </a:r>
            <a:r>
              <a:rPr lang="cs-CZ" sz="2000" i="1" dirty="0" err="1"/>
              <a:t>domustav</a:t>
            </a:r>
            <a:r>
              <a:rPr lang="cs-CZ" sz="2000" dirty="0"/>
              <a:t>. 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i="1" dirty="0" smtClean="0"/>
              <a:t>běda </a:t>
            </a:r>
            <a:r>
              <a:rPr lang="cs-CZ" sz="2000" i="1" dirty="0"/>
              <a:t>tučným </a:t>
            </a:r>
            <a:r>
              <a:rPr lang="cs-CZ" sz="2000" b="1" i="1" dirty="0" err="1"/>
              <a:t>prdivalom</a:t>
            </a:r>
            <a:r>
              <a:rPr lang="cs-CZ" sz="2000" i="1" dirty="0"/>
              <a:t>, jenž almužnu </a:t>
            </a:r>
            <a:r>
              <a:rPr lang="cs-CZ" sz="2000" i="1" dirty="0" err="1"/>
              <a:t>jedie</a:t>
            </a:r>
            <a:r>
              <a:rPr lang="cs-CZ" sz="2000" i="1" dirty="0"/>
              <a:t> </a:t>
            </a:r>
            <a:r>
              <a:rPr lang="cs-CZ" sz="2000" dirty="0" err="1" smtClean="0"/>
              <a:t>HusPostH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39562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336176"/>
            <a:ext cx="11591365" cy="562766"/>
          </a:xfrm>
        </p:spPr>
        <p:txBody>
          <a:bodyPr/>
          <a:lstStyle/>
          <a:p>
            <a:r>
              <a:rPr lang="cs-CZ" dirty="0" smtClean="0"/>
              <a:t>Jazyk Jana Husa – slovní zásoba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1532965"/>
            <a:ext cx="11752729" cy="4128246"/>
          </a:xfrm>
        </p:spPr>
        <p:txBody>
          <a:bodyPr/>
          <a:lstStyle/>
          <a:p>
            <a:pPr marL="342900" indent="-249238"/>
            <a:r>
              <a:rPr lang="cs-CZ" sz="2000" dirty="0" smtClean="0"/>
              <a:t>Hus se projevuje jako purista – nahrazuje přejímky nově utvořenými slovy: </a:t>
            </a:r>
          </a:p>
          <a:p>
            <a:pPr marL="93662" indent="0">
              <a:buNone/>
            </a:pPr>
            <a:endParaRPr lang="cs-CZ" sz="2000" i="1" dirty="0"/>
          </a:p>
          <a:p>
            <a:pPr marL="93662" indent="0">
              <a:buNone/>
            </a:pPr>
            <a:r>
              <a:rPr lang="cs-CZ" sz="2000" i="1" dirty="0" smtClean="0"/>
              <a:t>kapitola – </a:t>
            </a:r>
            <a:r>
              <a:rPr lang="cs-CZ" sz="2000" i="1" dirty="0" err="1" smtClean="0"/>
              <a:t>hlavizna</a:t>
            </a:r>
            <a:r>
              <a:rPr lang="cs-CZ" sz="2000" i="1" dirty="0" smtClean="0"/>
              <a:t>, samohláska – </a:t>
            </a:r>
            <a:r>
              <a:rPr lang="cs-CZ" sz="2000" i="1" dirty="0" err="1" smtClean="0"/>
              <a:t>hlasuplod</a:t>
            </a:r>
            <a:r>
              <a:rPr lang="cs-CZ" sz="2000" i="1" dirty="0" smtClean="0"/>
              <a:t> </a:t>
            </a:r>
            <a:r>
              <a:rPr lang="cs-CZ" sz="2000" dirty="0" smtClean="0"/>
              <a:t>(</a:t>
            </a:r>
            <a:r>
              <a:rPr lang="cs-CZ" sz="2000" i="1" dirty="0" err="1" smtClean="0"/>
              <a:t>Ortographia</a:t>
            </a:r>
            <a:r>
              <a:rPr lang="cs-CZ" sz="2000" dirty="0" smtClean="0"/>
              <a:t>), </a:t>
            </a:r>
            <a:r>
              <a:rPr lang="cs-CZ" sz="2000" i="1" dirty="0" smtClean="0"/>
              <a:t>alba – </a:t>
            </a:r>
            <a:r>
              <a:rPr lang="cs-CZ" sz="2000" i="1" dirty="0" err="1" smtClean="0"/>
              <a:t>mešná</a:t>
            </a:r>
            <a:r>
              <a:rPr lang="cs-CZ" sz="2000" i="1" dirty="0" smtClean="0"/>
              <a:t> košile</a:t>
            </a:r>
            <a:r>
              <a:rPr lang="cs-CZ" sz="2000" dirty="0" smtClean="0"/>
              <a:t>, </a:t>
            </a:r>
            <a:r>
              <a:rPr lang="cs-CZ" sz="2000" i="1" dirty="0" smtClean="0"/>
              <a:t>patron – podací pán</a:t>
            </a:r>
            <a:endParaRPr lang="cs-CZ" sz="2000" dirty="0" smtClean="0"/>
          </a:p>
          <a:p>
            <a:pPr marL="93662" indent="0">
              <a:buNone/>
            </a:pPr>
            <a:endParaRPr lang="cs-CZ" sz="2000" dirty="0" smtClean="0"/>
          </a:p>
          <a:p>
            <a:pPr marL="93662" indent="0">
              <a:buNone/>
            </a:pPr>
            <a:endParaRPr lang="cs-CZ" sz="2000" dirty="0"/>
          </a:p>
          <a:p>
            <a:pPr marL="436562" indent="-342900"/>
            <a:r>
              <a:rPr lang="cs-CZ" sz="2000" dirty="0" smtClean="0"/>
              <a:t>také užívá Klaretovy neologismy (viz předchozí úryvek))</a:t>
            </a:r>
          </a:p>
          <a:p>
            <a:pPr marL="436562" indent="-342900"/>
            <a:endParaRPr lang="cs-CZ" sz="2000" dirty="0"/>
          </a:p>
          <a:p>
            <a:pPr marL="93662" indent="0" algn="ctr">
              <a:buNone/>
            </a:pPr>
            <a:r>
              <a:rPr lang="cs-CZ" sz="2000" i="1" dirty="0" smtClean="0"/>
              <a:t>čtena = litera, </a:t>
            </a:r>
            <a:r>
              <a:rPr lang="cs-CZ" sz="2000" i="1" dirty="0" err="1" smtClean="0"/>
              <a:t>sřek</a:t>
            </a:r>
            <a:r>
              <a:rPr lang="cs-CZ" sz="2000" i="1" dirty="0" smtClean="0"/>
              <a:t> = hláska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2193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833716"/>
            <a:ext cx="11591366" cy="549318"/>
          </a:xfrm>
        </p:spPr>
        <p:txBody>
          <a:bodyPr/>
          <a:lstStyle/>
          <a:p>
            <a:r>
              <a:rPr lang="cs-CZ" dirty="0" smtClean="0"/>
              <a:t>Jazyk Jana Husa – rétorické prostředky 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1815353"/>
            <a:ext cx="11752729" cy="3832411"/>
          </a:xfrm>
        </p:spPr>
        <p:txBody>
          <a:bodyPr/>
          <a:lstStyle/>
          <a:p>
            <a:pPr algn="just"/>
            <a:r>
              <a:rPr lang="cs-CZ" sz="2000" dirty="0" smtClean="0"/>
              <a:t>rytmizované klauze členěná na </a:t>
            </a:r>
            <a:r>
              <a:rPr lang="cs-CZ" sz="2000" dirty="0" err="1" smtClean="0"/>
              <a:t>kóla</a:t>
            </a:r>
            <a:r>
              <a:rPr lang="cs-CZ" sz="2000" dirty="0" smtClean="0"/>
              <a:t> s</a:t>
            </a:r>
            <a:r>
              <a:rPr lang="cs-CZ" sz="2000" dirty="0"/>
              <a:t> vnitřními rýmy: </a:t>
            </a:r>
            <a:endParaRPr lang="cs-CZ" sz="2000" dirty="0" smtClean="0"/>
          </a:p>
          <a:p>
            <a:pPr marL="72000" indent="0" algn="just">
              <a:buNone/>
            </a:pPr>
            <a:r>
              <a:rPr lang="cs-CZ" sz="2000" i="1" dirty="0" smtClean="0"/>
              <a:t>Také </a:t>
            </a:r>
            <a:r>
              <a:rPr lang="cs-CZ" sz="2000" i="1" dirty="0"/>
              <a:t>prosím, / aby </a:t>
            </a:r>
            <a:r>
              <a:rPr lang="cs-CZ" sz="2000" i="1" dirty="0" err="1"/>
              <a:t>sě</a:t>
            </a:r>
            <a:r>
              <a:rPr lang="cs-CZ" sz="2000" i="1" dirty="0"/>
              <a:t> milovali, </a:t>
            </a:r>
            <a:r>
              <a:rPr lang="cs-CZ" sz="2000" i="1" dirty="0" smtClean="0"/>
              <a:t>// dobrých </a:t>
            </a:r>
            <a:r>
              <a:rPr lang="cs-CZ" sz="2000" i="1" dirty="0"/>
              <a:t>násilím/ tlačiti nedali// a pravdy</a:t>
            </a:r>
            <a:r>
              <a:rPr lang="cs-CZ" sz="2000" i="1" dirty="0" smtClean="0"/>
              <a:t>/ každému přáli </a:t>
            </a:r>
            <a:r>
              <a:rPr lang="cs-CZ" sz="2000" dirty="0"/>
              <a:t>L</a:t>
            </a:r>
            <a:r>
              <a:rPr lang="cs-CZ" sz="2000" dirty="0" smtClean="0"/>
              <a:t>ist </a:t>
            </a:r>
            <a:r>
              <a:rPr lang="cs-CZ" sz="2000" dirty="0"/>
              <a:t>přátelům z 10.6.1415 z Kostnice</a:t>
            </a:r>
            <a:endParaRPr lang="cs-CZ" sz="2000" i="1" dirty="0" smtClean="0"/>
          </a:p>
          <a:p>
            <a:pPr marL="72000" indent="0" algn="just">
              <a:buNone/>
            </a:pPr>
            <a:r>
              <a:rPr lang="cs-CZ" sz="2000" i="1" dirty="0" smtClean="0"/>
              <a:t>Psota </a:t>
            </a:r>
            <a:r>
              <a:rPr lang="cs-CZ" sz="2000" i="1" dirty="0"/>
              <a:t>po psotě </a:t>
            </a:r>
            <a:r>
              <a:rPr lang="cs-CZ" sz="2000" b="1" i="1" dirty="0"/>
              <a:t>leze </a:t>
            </a:r>
            <a:r>
              <a:rPr lang="cs-CZ" sz="2000" i="1" dirty="0"/>
              <a:t>a duše </a:t>
            </a:r>
            <a:r>
              <a:rPr lang="cs-CZ" sz="2000" i="1" dirty="0" err="1"/>
              <a:t>sě</a:t>
            </a:r>
            <a:r>
              <a:rPr lang="cs-CZ" sz="2000" i="1" dirty="0"/>
              <a:t> do pekla </a:t>
            </a:r>
            <a:r>
              <a:rPr lang="cs-CZ" sz="2000" b="1" i="1" dirty="0" smtClean="0"/>
              <a:t>veze </a:t>
            </a:r>
            <a:r>
              <a:rPr lang="cs-CZ" sz="2000" dirty="0" smtClean="0"/>
              <a:t>Dcerka </a:t>
            </a:r>
          </a:p>
          <a:p>
            <a:pPr marL="72000" indent="0" algn="just">
              <a:buNone/>
            </a:pPr>
            <a:endParaRPr lang="cs-CZ" sz="2000" dirty="0" smtClean="0"/>
          </a:p>
          <a:p>
            <a:pPr algn="just"/>
            <a:r>
              <a:rPr lang="cs-CZ" sz="2000" dirty="0" smtClean="0"/>
              <a:t>synonymní </a:t>
            </a:r>
            <a:r>
              <a:rPr lang="cs-CZ" sz="2000" dirty="0"/>
              <a:t>nebo antonymní </a:t>
            </a:r>
            <a:r>
              <a:rPr lang="cs-CZ" sz="2000" dirty="0" smtClean="0"/>
              <a:t>dvojice: </a:t>
            </a:r>
            <a:r>
              <a:rPr lang="cs-CZ" sz="2000" i="1" dirty="0" smtClean="0"/>
              <a:t>ani </a:t>
            </a:r>
            <a:r>
              <a:rPr lang="cs-CZ" sz="2000" i="1" dirty="0"/>
              <a:t>lapka</a:t>
            </a:r>
            <a:r>
              <a:rPr lang="cs-CZ" sz="2000" dirty="0"/>
              <a:t>, </a:t>
            </a:r>
            <a:r>
              <a:rPr lang="cs-CZ" sz="2000" i="1" dirty="0"/>
              <a:t>ani zloděj</a:t>
            </a:r>
            <a:r>
              <a:rPr lang="cs-CZ" sz="2000" dirty="0"/>
              <a:t>,  </a:t>
            </a:r>
            <a:r>
              <a:rPr lang="cs-CZ" sz="2000" i="1" dirty="0"/>
              <a:t>zimu i </a:t>
            </a:r>
            <a:r>
              <a:rPr lang="cs-CZ" sz="2000" i="1" dirty="0" smtClean="0"/>
              <a:t>vedro</a:t>
            </a:r>
            <a:r>
              <a:rPr lang="cs-CZ" sz="2000" dirty="0" smtClean="0"/>
              <a:t>, </a:t>
            </a:r>
          </a:p>
          <a:p>
            <a:pPr algn="just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62457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632010"/>
            <a:ext cx="11591365" cy="562766"/>
          </a:xfrm>
        </p:spPr>
        <p:txBody>
          <a:bodyPr/>
          <a:lstStyle/>
          <a:p>
            <a:r>
              <a:rPr lang="cs-CZ" dirty="0" smtClean="0"/>
              <a:t>Jazyk Jana Husa – rétorické prostředky II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2124635"/>
            <a:ext cx="11752729" cy="3523129"/>
          </a:xfrm>
        </p:spPr>
        <p:txBody>
          <a:bodyPr/>
          <a:lstStyle/>
          <a:p>
            <a:pPr algn="just"/>
            <a:r>
              <a:rPr lang="cs-CZ" sz="2000" dirty="0" smtClean="0"/>
              <a:t>synonymické řady: </a:t>
            </a:r>
            <a:r>
              <a:rPr lang="cs-CZ" sz="2000" i="1" dirty="0"/>
              <a:t>biskupové, preláti, kanovníci, faráři, </a:t>
            </a:r>
            <a:r>
              <a:rPr lang="cs-CZ" sz="2000" i="1" dirty="0" err="1"/>
              <a:t>třiedníci</a:t>
            </a:r>
            <a:r>
              <a:rPr lang="cs-CZ" sz="2000" i="1" dirty="0"/>
              <a:t> </a:t>
            </a:r>
            <a:r>
              <a:rPr lang="cs-CZ" sz="2000" dirty="0" smtClean="0"/>
              <a:t>‚zástupce </a:t>
            </a:r>
            <a:r>
              <a:rPr lang="cs-CZ" sz="2000" dirty="0"/>
              <a:t>biskupa, faráře‘,</a:t>
            </a:r>
            <a:endParaRPr lang="cs-CZ" sz="2000" dirty="0" smtClean="0"/>
          </a:p>
          <a:p>
            <a:pPr algn="just"/>
            <a:endParaRPr lang="cs-CZ" sz="2000" dirty="0" smtClean="0"/>
          </a:p>
          <a:p>
            <a:pPr algn="just"/>
            <a:endParaRPr lang="cs-CZ" sz="2000" dirty="0" smtClean="0"/>
          </a:p>
          <a:p>
            <a:pPr algn="just"/>
            <a:r>
              <a:rPr lang="cs-CZ" sz="2000" dirty="0" smtClean="0"/>
              <a:t>excelentním prostředkem</a:t>
            </a:r>
            <a:r>
              <a:rPr lang="cs-CZ" sz="2000" i="1" dirty="0" smtClean="0"/>
              <a:t> </a:t>
            </a:r>
            <a:r>
              <a:rPr lang="cs-CZ" sz="2000" dirty="0" smtClean="0"/>
              <a:t>kupení synonym tvořících </a:t>
            </a:r>
            <a:r>
              <a:rPr lang="cs-CZ" sz="2000" dirty="0"/>
              <a:t>řetězce s </a:t>
            </a:r>
            <a:r>
              <a:rPr lang="cs-CZ" sz="2000" dirty="0" smtClean="0"/>
              <a:t>navzájem </a:t>
            </a:r>
            <a:r>
              <a:rPr lang="cs-CZ" sz="2000" dirty="0"/>
              <a:t>provázanými členy </a:t>
            </a:r>
            <a:r>
              <a:rPr lang="cs-CZ" sz="2000" i="1" dirty="0" err="1" smtClean="0"/>
              <a:t>prosímť</a:t>
            </a:r>
            <a:r>
              <a:rPr lang="cs-CZ" sz="2000" i="1" dirty="0" smtClean="0"/>
              <a:t> </a:t>
            </a:r>
            <a:r>
              <a:rPr lang="cs-CZ" sz="2000" i="1" dirty="0"/>
              <a:t>vás, aby(</a:t>
            </a:r>
            <a:r>
              <a:rPr lang="cs-CZ" sz="2000" i="1" dirty="0" err="1"/>
              <a:t>ste</a:t>
            </a:r>
            <a:r>
              <a:rPr lang="cs-CZ" sz="2000" i="1" dirty="0"/>
              <a:t>) rádi </a:t>
            </a:r>
            <a:r>
              <a:rPr lang="cs-CZ" sz="2000" b="1" i="1" dirty="0"/>
              <a:t>chodili </a:t>
            </a:r>
            <a:r>
              <a:rPr lang="cs-CZ" sz="2000" i="1" dirty="0"/>
              <a:t>na </a:t>
            </a:r>
            <a:r>
              <a:rPr lang="cs-CZ" sz="2000" i="1" dirty="0" err="1"/>
              <a:t>kázanie</a:t>
            </a:r>
            <a:r>
              <a:rPr lang="cs-CZ" sz="2000" i="1" dirty="0"/>
              <a:t>, </a:t>
            </a:r>
            <a:r>
              <a:rPr lang="cs-CZ" sz="2000" b="1" i="1" dirty="0" err="1"/>
              <a:t>chodiece</a:t>
            </a:r>
            <a:r>
              <a:rPr lang="cs-CZ" sz="2000" b="1" i="1" dirty="0"/>
              <a:t> </a:t>
            </a:r>
            <a:r>
              <a:rPr lang="cs-CZ" sz="2000" i="1" dirty="0"/>
              <a:t>pilně </a:t>
            </a:r>
            <a:r>
              <a:rPr lang="cs-CZ" sz="2000" b="1" i="1" dirty="0" err="1"/>
              <a:t>poslúchali</a:t>
            </a:r>
            <a:r>
              <a:rPr lang="cs-CZ" sz="2000" i="1" dirty="0"/>
              <a:t>, </a:t>
            </a:r>
            <a:r>
              <a:rPr lang="cs-CZ" sz="2000" b="1" i="1" dirty="0" err="1"/>
              <a:t>poslúchajíce</a:t>
            </a:r>
            <a:r>
              <a:rPr lang="cs-CZ" sz="2000" b="1" i="1" dirty="0"/>
              <a:t> </a:t>
            </a:r>
            <a:r>
              <a:rPr lang="cs-CZ" sz="2000" i="1" dirty="0" err="1" smtClean="0"/>
              <a:t>srozoměli</a:t>
            </a:r>
            <a:r>
              <a:rPr lang="cs-CZ" sz="2000" i="1" dirty="0" smtClean="0"/>
              <a:t>.</a:t>
            </a:r>
          </a:p>
          <a:p>
            <a:pPr algn="just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729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74812" y="228600"/>
            <a:ext cx="11271494" cy="539566"/>
          </a:xfrm>
        </p:spPr>
        <p:txBody>
          <a:bodyPr/>
          <a:lstStyle/>
          <a:p>
            <a:r>
              <a:rPr lang="cs-CZ" dirty="0" smtClean="0"/>
              <a:t>Čeština jazykem společenské polemiky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01706" y="1035424"/>
            <a:ext cx="11990293" cy="450476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000" dirty="0" smtClean="0"/>
              <a:t>čeština se stává nástrojem společenského konfliktu,</a:t>
            </a:r>
          </a:p>
          <a:p>
            <a:pPr>
              <a:lnSpc>
                <a:spcPct val="120000"/>
              </a:lnSpc>
            </a:pPr>
            <a:r>
              <a:rPr lang="cs-CZ" sz="2000" dirty="0" smtClean="0"/>
              <a:t>výrazným způsobem jsou aktivovány tradiční žánry sloužící těmto funkcím:</a:t>
            </a:r>
          </a:p>
          <a:p>
            <a:pPr marL="8763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traktát,</a:t>
            </a:r>
          </a:p>
          <a:p>
            <a:pPr marL="8763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kázání, </a:t>
            </a:r>
          </a:p>
          <a:p>
            <a:pPr marL="8763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listy, </a:t>
            </a:r>
          </a:p>
          <a:p>
            <a:pPr marL="8763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satirické skladby,</a:t>
            </a:r>
          </a:p>
          <a:p>
            <a:pPr marL="8763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píseň, </a:t>
            </a:r>
          </a:p>
          <a:p>
            <a:pPr marL="8763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hádání (dialogy).</a:t>
            </a:r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dokonce se objevují žánry nové:</a:t>
            </a:r>
          </a:p>
          <a:p>
            <a:pPr marL="901700" indent="-363538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manifest, </a:t>
            </a:r>
          </a:p>
          <a:p>
            <a:pPr marL="901700" indent="-363538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vojenský řád, </a:t>
            </a:r>
          </a:p>
          <a:p>
            <a:pPr marL="901700" indent="-363538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000" dirty="0" err="1" smtClean="0"/>
              <a:t>porok</a:t>
            </a:r>
            <a:r>
              <a:rPr lang="cs-CZ" sz="2000" dirty="0" smtClean="0"/>
              <a:t> (stížnost, žaloba).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79735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81788"/>
            <a:ext cx="7920000" cy="252000"/>
          </a:xfrm>
        </p:spPr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95235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336176"/>
            <a:ext cx="11591365" cy="562766"/>
          </a:xfrm>
        </p:spPr>
        <p:txBody>
          <a:bodyPr/>
          <a:lstStyle/>
          <a:p>
            <a:r>
              <a:rPr lang="cs-CZ" dirty="0" smtClean="0"/>
              <a:t>Jazyk Jana Husa – rétorické prostředky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07578" y="900953"/>
            <a:ext cx="11833411" cy="4585447"/>
          </a:xfrm>
        </p:spPr>
        <p:txBody>
          <a:bodyPr/>
          <a:lstStyle/>
          <a:p>
            <a:pPr algn="just"/>
            <a:r>
              <a:rPr lang="cs-CZ" sz="2000" dirty="0" smtClean="0"/>
              <a:t>opakování a paralelismus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 smtClean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Protož, věrný křesťane, </a:t>
            </a:r>
            <a:r>
              <a:rPr lang="cs-CZ" sz="2000" i="1" dirty="0" err="1"/>
              <a:t>hledaj</a:t>
            </a:r>
            <a:r>
              <a:rPr lang="cs-CZ" sz="2000" i="1" dirty="0"/>
              <a:t> </a:t>
            </a:r>
            <a:r>
              <a:rPr lang="cs-CZ" sz="2000" b="1" i="1" dirty="0"/>
              <a:t>pravdy</a:t>
            </a:r>
            <a:r>
              <a:rPr lang="cs-CZ" sz="2000" i="1" dirty="0"/>
              <a:t>, slyš </a:t>
            </a:r>
            <a:r>
              <a:rPr lang="cs-CZ" sz="2000" b="1" i="1" dirty="0"/>
              <a:t>pravdu</a:t>
            </a:r>
            <a:r>
              <a:rPr lang="cs-CZ" sz="2000" i="1" dirty="0"/>
              <a:t>, uč </a:t>
            </a:r>
            <a:r>
              <a:rPr lang="cs-CZ" sz="2000" i="1" dirty="0" err="1"/>
              <a:t>sě</a:t>
            </a:r>
            <a:r>
              <a:rPr lang="cs-CZ" sz="2000" i="1" dirty="0"/>
              <a:t> </a:t>
            </a:r>
            <a:r>
              <a:rPr lang="cs-CZ" sz="2000" b="1" i="1" dirty="0"/>
              <a:t>pravdě</a:t>
            </a:r>
            <a:r>
              <a:rPr lang="cs-CZ" sz="2000" i="1" dirty="0"/>
              <a:t>, miluj </a:t>
            </a:r>
            <a:r>
              <a:rPr lang="cs-CZ" sz="2000" b="1" i="1" dirty="0"/>
              <a:t>pravdu</a:t>
            </a:r>
            <a:r>
              <a:rPr lang="cs-CZ" sz="2000" i="1" dirty="0"/>
              <a:t>, prav </a:t>
            </a:r>
            <a:r>
              <a:rPr lang="cs-CZ" sz="2000" b="1" i="1" dirty="0"/>
              <a:t>pravdu</a:t>
            </a:r>
            <a:r>
              <a:rPr lang="cs-CZ" sz="2000" i="1" dirty="0"/>
              <a:t>, drž </a:t>
            </a:r>
            <a:r>
              <a:rPr lang="cs-CZ" sz="2000" b="1" i="1" dirty="0"/>
              <a:t>pravdu</a:t>
            </a:r>
            <a:r>
              <a:rPr lang="cs-CZ" sz="2000" i="1" dirty="0"/>
              <a:t>, braň </a:t>
            </a:r>
            <a:r>
              <a:rPr lang="cs-CZ" sz="2000" b="1" i="1" dirty="0"/>
              <a:t>pravdy </a:t>
            </a:r>
            <a:r>
              <a:rPr lang="cs-CZ" sz="2000" i="1" dirty="0"/>
              <a:t>až do smrti: </a:t>
            </a:r>
            <a:r>
              <a:rPr lang="cs-CZ" sz="2000" i="1" dirty="0" err="1"/>
              <a:t>nebť</a:t>
            </a:r>
            <a:r>
              <a:rPr lang="cs-CZ" sz="2000" i="1" dirty="0"/>
              <a:t> pravda tě vysvobodí </a:t>
            </a:r>
            <a:r>
              <a:rPr lang="cs-CZ" sz="2000" b="1" i="1" dirty="0"/>
              <a:t>od </a:t>
            </a:r>
            <a:r>
              <a:rPr lang="cs-CZ" sz="2000" b="1" i="1" dirty="0" err="1"/>
              <a:t>hřiecha</a:t>
            </a:r>
            <a:r>
              <a:rPr lang="cs-CZ" sz="2000" b="1" i="1" dirty="0"/>
              <a:t>, od ďábla, od smrti </a:t>
            </a:r>
            <a:r>
              <a:rPr lang="cs-CZ" sz="2000" b="1" i="1" dirty="0" err="1"/>
              <a:t>dušě</a:t>
            </a:r>
            <a:r>
              <a:rPr lang="cs-CZ" sz="2000" b="1" i="1" dirty="0"/>
              <a:t> </a:t>
            </a:r>
            <a:r>
              <a:rPr lang="cs-CZ" sz="2000" i="1" dirty="0"/>
              <a:t>a konečně </a:t>
            </a:r>
            <a:r>
              <a:rPr lang="cs-CZ" sz="2000" b="1" i="1" dirty="0"/>
              <a:t>od smrti věčné</a:t>
            </a:r>
            <a:r>
              <a:rPr lang="cs-CZ" sz="2000" i="1" dirty="0"/>
              <a:t>, jenž jest </a:t>
            </a:r>
            <a:r>
              <a:rPr lang="cs-CZ" sz="2000" i="1" dirty="0" err="1"/>
              <a:t>odlúčenie</a:t>
            </a:r>
            <a:r>
              <a:rPr lang="cs-CZ" sz="2000" i="1" dirty="0"/>
              <a:t> věčné </a:t>
            </a:r>
            <a:r>
              <a:rPr lang="cs-CZ" sz="2000" b="1" i="1" dirty="0"/>
              <a:t>od milosti </a:t>
            </a:r>
            <a:r>
              <a:rPr lang="cs-CZ" sz="2000" b="1" i="1" dirty="0" err="1"/>
              <a:t>Božie</a:t>
            </a:r>
            <a:r>
              <a:rPr lang="cs-CZ" sz="2000" i="1" dirty="0"/>
              <a:t>... </a:t>
            </a:r>
            <a:r>
              <a:rPr lang="cs-CZ" sz="2000" i="1" dirty="0" smtClean="0"/>
              <a:t>Výklad </a:t>
            </a:r>
            <a:r>
              <a:rPr lang="cs-CZ" sz="2000" i="1" dirty="0" err="1" smtClean="0"/>
              <a:t>viery</a:t>
            </a: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 smtClean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A jsa ochoten v naději v její hlavu, pána Ježíše Krista, raději </a:t>
            </a:r>
            <a:r>
              <a:rPr lang="cs-CZ" sz="2000" i="1" dirty="0" smtClean="0"/>
              <a:t>podstoupit trest strašlivé smrti nežli všetečně mluvit </a:t>
            </a:r>
            <a:r>
              <a:rPr lang="cs-CZ" sz="2000" i="1" dirty="0"/>
              <a:t>nebo tvrdit, co by odporovalo </a:t>
            </a:r>
            <a:r>
              <a:rPr lang="cs-CZ" sz="2000" i="1" dirty="0" smtClean="0"/>
              <a:t>vůli Kristově </a:t>
            </a:r>
            <a:r>
              <a:rPr lang="cs-CZ" sz="2000" i="1" dirty="0"/>
              <a:t>a jeho církve, proto věrně, pravdivě a neustále tvrdím, že jsem </a:t>
            </a:r>
            <a:r>
              <a:rPr lang="cs-CZ" sz="2000" i="1" dirty="0" smtClean="0"/>
              <a:t>byl u </a:t>
            </a:r>
            <a:r>
              <a:rPr lang="cs-CZ" sz="2000" i="1" dirty="0"/>
              <a:t>stolice apoštolské nespravedlivě udán od odpůrců pravdy.</a:t>
            </a:r>
            <a:endParaRPr lang="cs-CZ" sz="2000" i="1" dirty="0" smtClean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b="1" i="1" dirty="0" smtClean="0"/>
              <a:t>Křivě </a:t>
            </a:r>
            <a:r>
              <a:rPr lang="cs-CZ" sz="2000" i="1" dirty="0"/>
              <a:t>totiž udali a udávají, jako bych </a:t>
            </a:r>
            <a:r>
              <a:rPr lang="cs-CZ" sz="2000" i="1" dirty="0" smtClean="0"/>
              <a:t>byl lid </a:t>
            </a:r>
            <a:r>
              <a:rPr lang="cs-CZ" sz="2000" i="1" dirty="0"/>
              <a:t>učil, že v svátosti </a:t>
            </a:r>
            <a:r>
              <a:rPr lang="cs-CZ" sz="2000" i="1" dirty="0" smtClean="0"/>
              <a:t>oltářní zůstává </a:t>
            </a:r>
            <a:r>
              <a:rPr lang="cs-CZ" sz="2000" i="1" dirty="0"/>
              <a:t>podstata hmotného chleba.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b="1" i="1" dirty="0"/>
              <a:t>Křivě</a:t>
            </a:r>
            <a:r>
              <a:rPr lang="cs-CZ" sz="2000" i="1" dirty="0"/>
              <a:t>, </a:t>
            </a:r>
            <a:r>
              <a:rPr lang="cs-CZ" sz="2000" b="1" i="1" dirty="0" smtClean="0"/>
              <a:t>že když </a:t>
            </a:r>
            <a:r>
              <a:rPr lang="cs-CZ" sz="2000" i="1" dirty="0"/>
              <a:t>se pozdvihuje hostie, tehdy to je tělo </a:t>
            </a:r>
            <a:r>
              <a:rPr lang="cs-CZ" sz="2000" i="1" dirty="0" smtClean="0"/>
              <a:t>Kristovo, </a:t>
            </a:r>
            <a:r>
              <a:rPr lang="cs-CZ" sz="2000" i="1" dirty="0"/>
              <a:t>a </a:t>
            </a:r>
            <a:r>
              <a:rPr lang="cs-CZ" sz="2000" i="1" dirty="0" smtClean="0"/>
              <a:t>když se položí</a:t>
            </a:r>
            <a:r>
              <a:rPr lang="cs-CZ" sz="2000" i="1" dirty="0"/>
              <a:t>, tehdy to není.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b="1" i="1" dirty="0"/>
              <a:t>Křivě</a:t>
            </a:r>
            <a:r>
              <a:rPr lang="cs-CZ" sz="2000" i="1" dirty="0"/>
              <a:t>, </a:t>
            </a:r>
            <a:r>
              <a:rPr lang="cs-CZ" sz="2000" b="1" i="1" dirty="0" smtClean="0"/>
              <a:t>že </a:t>
            </a:r>
            <a:r>
              <a:rPr lang="cs-CZ" sz="2000" i="1" dirty="0" smtClean="0"/>
              <a:t>kněz </a:t>
            </a:r>
            <a:r>
              <a:rPr lang="cs-CZ" sz="2000" i="1" dirty="0"/>
              <a:t>v </a:t>
            </a:r>
            <a:r>
              <a:rPr lang="cs-CZ" sz="2000" i="1" dirty="0" smtClean="0"/>
              <a:t>smrtelném </a:t>
            </a:r>
            <a:r>
              <a:rPr lang="cs-CZ" sz="2000" i="1" dirty="0"/>
              <a:t>hříchu neposvěcuje.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b="1" i="1" dirty="0"/>
              <a:t>Křivě</a:t>
            </a:r>
            <a:r>
              <a:rPr lang="cs-CZ" sz="2000" i="1" dirty="0"/>
              <a:t>, </a:t>
            </a:r>
            <a:r>
              <a:rPr lang="cs-CZ" sz="2000" b="1" i="1" dirty="0" smtClean="0"/>
              <a:t>že</a:t>
            </a:r>
            <a:r>
              <a:rPr lang="cs-CZ" sz="2000" i="1" dirty="0" smtClean="0"/>
              <a:t> </a:t>
            </a:r>
            <a:r>
              <a:rPr lang="cs-CZ" sz="2000" i="1" dirty="0"/>
              <a:t>páni </a:t>
            </a:r>
            <a:r>
              <a:rPr lang="cs-CZ" sz="2000" i="1" dirty="0" smtClean="0"/>
              <a:t>mají </a:t>
            </a:r>
            <a:r>
              <a:rPr lang="cs-CZ" sz="2000" i="1" dirty="0"/>
              <a:t>kněžstvu odnímat </a:t>
            </a:r>
            <a:r>
              <a:rPr lang="cs-CZ" sz="2000" i="1" dirty="0" smtClean="0"/>
              <a:t>časné statky, že </a:t>
            </a:r>
            <a:r>
              <a:rPr lang="cs-CZ" sz="2000" i="1" dirty="0"/>
              <a:t>desátku </a:t>
            </a:r>
            <a:r>
              <a:rPr lang="cs-CZ" sz="2000" i="1" dirty="0" smtClean="0"/>
              <a:t>nemají platit</a:t>
            </a:r>
            <a:r>
              <a:rPr lang="cs-CZ" sz="2000" i="1" dirty="0"/>
              <a:t>.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b="1" i="1" dirty="0"/>
              <a:t>Křivě</a:t>
            </a:r>
            <a:r>
              <a:rPr lang="cs-CZ" sz="2000" i="1" dirty="0"/>
              <a:t>, </a:t>
            </a:r>
            <a:r>
              <a:rPr lang="cs-CZ" sz="2000" b="1" i="1" dirty="0"/>
              <a:t>že</a:t>
            </a:r>
            <a:r>
              <a:rPr lang="cs-CZ" sz="2000" i="1" dirty="0"/>
              <a:t> odpustky nic nejsou.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b="1" i="1" dirty="0"/>
              <a:t>Křivě</a:t>
            </a:r>
            <a:r>
              <a:rPr lang="cs-CZ" sz="2000" i="1" dirty="0"/>
              <a:t>, </a:t>
            </a:r>
            <a:r>
              <a:rPr lang="cs-CZ" sz="2000" b="1" i="1" dirty="0"/>
              <a:t>jako bych</a:t>
            </a:r>
            <a:r>
              <a:rPr lang="cs-CZ" sz="2000" i="1" dirty="0"/>
              <a:t> byl radil bít </a:t>
            </a:r>
            <a:r>
              <a:rPr lang="cs-CZ" sz="2000" i="1" dirty="0" smtClean="0"/>
              <a:t>kněžstvo </a:t>
            </a:r>
            <a:r>
              <a:rPr lang="cs-CZ" sz="2000" i="1" dirty="0"/>
              <a:t>mečem hmotným.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b="1" i="1" dirty="0" smtClean="0"/>
              <a:t>Křivě</a:t>
            </a:r>
            <a:r>
              <a:rPr lang="cs-CZ" sz="2000" i="1" dirty="0" smtClean="0"/>
              <a:t>, </a:t>
            </a:r>
            <a:r>
              <a:rPr lang="cs-CZ" sz="2000" b="1" i="1" dirty="0" smtClean="0"/>
              <a:t>jako bych</a:t>
            </a:r>
            <a:r>
              <a:rPr lang="cs-CZ" sz="2000" i="1" dirty="0" smtClean="0"/>
              <a:t> byl kázal nebo držel nějaké bludy nebo nějaký blud nebo </a:t>
            </a:r>
            <a:r>
              <a:rPr lang="cs-CZ" sz="2000" i="1" dirty="0"/>
              <a:t>nějaké kacířství nebo jakkoli sváděl lid z cesty </a:t>
            </a:r>
            <a:r>
              <a:rPr lang="cs-CZ" sz="2000" i="1" dirty="0" smtClean="0"/>
              <a:t>pravdy. </a:t>
            </a:r>
            <a:r>
              <a:rPr lang="cs-CZ" sz="2000" dirty="0" smtClean="0"/>
              <a:t>Dopis papeži Janovi XXIII.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2628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81788"/>
            <a:ext cx="7920000" cy="252000"/>
          </a:xfrm>
        </p:spPr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95235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336176"/>
            <a:ext cx="11591365" cy="562766"/>
          </a:xfrm>
        </p:spPr>
        <p:txBody>
          <a:bodyPr/>
          <a:lstStyle/>
          <a:p>
            <a:r>
              <a:rPr lang="cs-CZ" dirty="0"/>
              <a:t>Jazyk Petra Chelčického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1479175"/>
            <a:ext cx="11752729" cy="4303059"/>
          </a:xfrm>
        </p:spPr>
        <p:txBody>
          <a:bodyPr/>
          <a:lstStyle/>
          <a:p>
            <a:pPr algn="just"/>
            <a:r>
              <a:rPr lang="cs-CZ" sz="2000" dirty="0" smtClean="0"/>
              <a:t>mezi autory husitské doby zvláštní úkaz – autor bez vyššího vzdělání, fakticky autodidakt (neuměl latinsky),</a:t>
            </a:r>
          </a:p>
          <a:p>
            <a:pPr algn="just"/>
            <a:endParaRPr lang="cs-CZ" sz="2000" dirty="0" smtClean="0"/>
          </a:p>
          <a:p>
            <a:pPr algn="just"/>
            <a:r>
              <a:rPr lang="cs-CZ" sz="2000" dirty="0" smtClean="0"/>
              <a:t>jako správný reformátor byl horlivý čtenář bible – odtud čerpal představu o spisovné jazyce, </a:t>
            </a:r>
          </a:p>
          <a:p>
            <a:pPr algn="just"/>
            <a:endParaRPr lang="cs-CZ" sz="2000" dirty="0" smtClean="0"/>
          </a:p>
          <a:p>
            <a:pPr algn="just"/>
            <a:r>
              <a:rPr lang="cs-CZ" sz="2000" dirty="0" smtClean="0"/>
              <a:t>jeho jazyk osciluje mezi tímto vysokým pólem biblickým a jazykem mluveným, často expresivním:</a:t>
            </a:r>
          </a:p>
          <a:p>
            <a:pPr marL="72000" indent="0" algn="just">
              <a:buNone/>
            </a:pPr>
            <a:endParaRPr lang="cs-CZ" sz="2000" dirty="0" smtClean="0"/>
          </a:p>
          <a:p>
            <a:pPr marL="72000" indent="0" algn="just">
              <a:buNone/>
            </a:pPr>
            <a:r>
              <a:rPr lang="cs-CZ" sz="2000" i="1" dirty="0" smtClean="0"/>
              <a:t>Každá </a:t>
            </a:r>
            <a:r>
              <a:rPr lang="cs-CZ" sz="2000" i="1" dirty="0"/>
              <a:t>rota </a:t>
            </a:r>
            <a:r>
              <a:rPr lang="cs-CZ" sz="2000" i="1" dirty="0" err="1"/>
              <a:t>svú</a:t>
            </a:r>
            <a:r>
              <a:rPr lang="cs-CZ" sz="2000" i="1" dirty="0"/>
              <a:t> svatost na odiv staví, lid za </a:t>
            </a:r>
            <a:r>
              <a:rPr lang="cs-CZ" sz="2000" i="1" dirty="0" err="1"/>
              <a:t>sebú</a:t>
            </a:r>
            <a:r>
              <a:rPr lang="cs-CZ" sz="2000" i="1" dirty="0"/>
              <a:t> táhne a </a:t>
            </a:r>
            <a:r>
              <a:rPr lang="cs-CZ" sz="2000" b="1" i="1" dirty="0"/>
              <a:t>Pána Ježíše jako pometlo ostaví za dveřmi</a:t>
            </a:r>
            <a:r>
              <a:rPr lang="cs-CZ" sz="2000" i="1" dirty="0"/>
              <a:t>.</a:t>
            </a:r>
          </a:p>
          <a:p>
            <a:pPr marL="72000" indent="0" algn="just">
              <a:buNone/>
            </a:pPr>
            <a:r>
              <a:rPr lang="cs-CZ" sz="2000" i="1" dirty="0"/>
              <a:t>Kostel sobě zavěsili jako </a:t>
            </a:r>
            <a:r>
              <a:rPr lang="cs-CZ" sz="2000" b="1" i="1" dirty="0" err="1"/>
              <a:t>vymeno</a:t>
            </a:r>
            <a:r>
              <a:rPr lang="cs-CZ" sz="2000" b="1" i="1" dirty="0"/>
              <a:t> u krávy</a:t>
            </a:r>
            <a:r>
              <a:rPr lang="cs-CZ" sz="2000" i="1" dirty="0"/>
              <a:t>, aby skrze něj a skrze svátosti vždy lid </a:t>
            </a:r>
            <a:r>
              <a:rPr lang="cs-CZ" sz="2000" i="1" dirty="0" smtClean="0"/>
              <a:t>dojili. </a:t>
            </a:r>
            <a:r>
              <a:rPr lang="cs-CZ" sz="2000" dirty="0" smtClean="0"/>
              <a:t>Postila</a:t>
            </a:r>
          </a:p>
          <a:p>
            <a:pPr marL="72000" indent="0" algn="just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3172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81788"/>
            <a:ext cx="7920000" cy="252000"/>
          </a:xfrm>
        </p:spPr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95235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645457"/>
            <a:ext cx="11591365" cy="562766"/>
          </a:xfrm>
        </p:spPr>
        <p:txBody>
          <a:bodyPr/>
          <a:lstStyle/>
          <a:p>
            <a:r>
              <a:rPr lang="cs-CZ" dirty="0"/>
              <a:t>Jazyk Petra </a:t>
            </a:r>
            <a:r>
              <a:rPr lang="cs-CZ" dirty="0" smtClean="0"/>
              <a:t>Chelčického – nepřehledná </a:t>
            </a:r>
            <a:r>
              <a:rPr lang="cs-CZ" dirty="0"/>
              <a:t>souvětí, mnohdy deformovaná anakoluty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2514600"/>
            <a:ext cx="11752729" cy="2971800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Ale zlá a nešlechetná </a:t>
            </a:r>
            <a:r>
              <a:rPr lang="cs-CZ" sz="2000" i="1" dirty="0" smtClean="0"/>
              <a:t>cizoložnice</a:t>
            </a:r>
            <a:r>
              <a:rPr lang="cs-CZ" sz="2000" i="1" dirty="0"/>
              <a:t>, lahoď a </a:t>
            </a:r>
            <a:r>
              <a:rPr lang="cs-CZ" sz="2000" i="1" dirty="0" smtClean="0"/>
              <a:t>pochlebuj</a:t>
            </a:r>
            <a:r>
              <a:rPr lang="cs-CZ" sz="2000" i="1" dirty="0"/>
              <a:t>, což chceš, šelmě </a:t>
            </a:r>
            <a:r>
              <a:rPr lang="cs-CZ" sz="2000" i="1" dirty="0" smtClean="0"/>
              <a:t>hlavaté a </a:t>
            </a:r>
            <a:r>
              <a:rPr lang="cs-CZ" sz="2000" i="1" dirty="0"/>
              <a:t>rohaté, </a:t>
            </a:r>
            <a:r>
              <a:rPr lang="cs-CZ" sz="2000" i="1" dirty="0" err="1"/>
              <a:t>ješto</a:t>
            </a:r>
            <a:r>
              <a:rPr lang="cs-CZ" sz="2000" i="1" dirty="0"/>
              <a:t> má sedm hlav a deset </a:t>
            </a:r>
            <a:r>
              <a:rPr lang="cs-CZ" sz="2000" i="1" dirty="0" err="1" smtClean="0"/>
              <a:t>rohóv</a:t>
            </a:r>
            <a:r>
              <a:rPr lang="cs-CZ" sz="2000" i="1" dirty="0"/>
              <a:t>, čiň sobě jakž </a:t>
            </a:r>
            <a:r>
              <a:rPr lang="cs-CZ" sz="2000" i="1" dirty="0" smtClean="0"/>
              <a:t>chceš chytře</a:t>
            </a:r>
            <a:r>
              <a:rPr lang="cs-CZ" sz="2000" i="1" dirty="0"/>
              <a:t>, </a:t>
            </a:r>
            <a:r>
              <a:rPr lang="cs-CZ" sz="2000" i="1" dirty="0" err="1"/>
              <a:t>nechtiec</a:t>
            </a:r>
            <a:r>
              <a:rPr lang="cs-CZ" sz="2000" i="1" dirty="0"/>
              <a:t> ráda proti sobě rozhněvati šelmy, na </a:t>
            </a:r>
            <a:r>
              <a:rPr lang="cs-CZ" sz="2000" i="1" dirty="0" err="1" smtClean="0"/>
              <a:t>nížto</a:t>
            </a:r>
            <a:r>
              <a:rPr lang="cs-CZ" sz="2000" i="1" dirty="0" smtClean="0"/>
              <a:t>  </a:t>
            </a:r>
            <a:r>
              <a:rPr lang="cs-CZ" sz="2000" i="1" dirty="0"/>
              <a:t>sedíš, </a:t>
            </a:r>
            <a:r>
              <a:rPr lang="cs-CZ" sz="2000" i="1" dirty="0" smtClean="0"/>
              <a:t>avšak nebudeš se </a:t>
            </a:r>
            <a:r>
              <a:rPr lang="cs-CZ" sz="2000" i="1" dirty="0"/>
              <a:t>moci </a:t>
            </a:r>
            <a:r>
              <a:rPr lang="cs-CZ" sz="2000" i="1" dirty="0" err="1"/>
              <a:t>vystřieci</a:t>
            </a:r>
            <a:r>
              <a:rPr lang="cs-CZ" sz="2000" i="1" dirty="0"/>
              <a:t> toho, </a:t>
            </a:r>
            <a:r>
              <a:rPr lang="cs-CZ" sz="2000" i="1" dirty="0" err="1" smtClean="0"/>
              <a:t>žeť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skóro</a:t>
            </a:r>
            <a:r>
              <a:rPr lang="cs-CZ" sz="2000" i="1" dirty="0" smtClean="0"/>
              <a:t> šelma s </a:t>
            </a:r>
            <a:r>
              <a:rPr lang="cs-CZ" sz="2000" i="1" dirty="0"/>
              <a:t>svým </a:t>
            </a:r>
            <a:r>
              <a:rPr lang="cs-CZ" sz="2000" i="1" dirty="0" err="1"/>
              <a:t>hovadným</a:t>
            </a:r>
            <a:r>
              <a:rPr lang="cs-CZ" sz="2000" i="1" dirty="0"/>
              <a:t> </a:t>
            </a:r>
            <a:r>
              <a:rPr lang="cs-CZ" sz="2000" i="1" dirty="0" smtClean="0"/>
              <a:t>obyčejem ukrutným </a:t>
            </a:r>
            <a:r>
              <a:rPr lang="cs-CZ" sz="2000" i="1" dirty="0"/>
              <a:t>a s svými rohy </a:t>
            </a:r>
            <a:r>
              <a:rPr lang="cs-CZ" sz="2000" i="1" dirty="0" err="1"/>
              <a:t>svrže</a:t>
            </a:r>
            <a:r>
              <a:rPr lang="cs-CZ" sz="2000" i="1" dirty="0"/>
              <a:t> tě s sebe z té rozkoši a z té chvály, </a:t>
            </a:r>
            <a:r>
              <a:rPr lang="cs-CZ" sz="2000" i="1" dirty="0" err="1"/>
              <a:t>nebtě</a:t>
            </a:r>
            <a:r>
              <a:rPr lang="cs-CZ" sz="2000" i="1" dirty="0"/>
              <a:t> </a:t>
            </a:r>
            <a:r>
              <a:rPr lang="cs-CZ" sz="2000" i="1" dirty="0" smtClean="0"/>
              <a:t>již </a:t>
            </a:r>
            <a:r>
              <a:rPr lang="pt-BR" sz="2000" i="1" dirty="0" smtClean="0"/>
              <a:t>dosti </a:t>
            </a:r>
            <a:r>
              <a:rPr lang="pt-BR" sz="2000" i="1" dirty="0"/>
              <a:t>pracovala </a:t>
            </a:r>
            <a:r>
              <a:rPr lang="cs-CZ" sz="2000" i="1" dirty="0" smtClean="0"/>
              <a:t>t</a:t>
            </a:r>
            <a:r>
              <a:rPr lang="pt-BR" sz="2000" i="1" dirty="0" smtClean="0"/>
              <a:t>a </a:t>
            </a:r>
            <a:r>
              <a:rPr lang="pt-BR" sz="2000" i="1" dirty="0"/>
              <a:t>šelma na tě a </a:t>
            </a:r>
            <a:r>
              <a:rPr lang="pt-BR" sz="2000" i="1" dirty="0" smtClean="0"/>
              <a:t>téžce</a:t>
            </a:r>
            <a:r>
              <a:rPr lang="cs-CZ" sz="2000" i="1" dirty="0" smtClean="0"/>
              <a:t> </a:t>
            </a:r>
            <a:r>
              <a:rPr lang="pt-BR" sz="2000" i="1" dirty="0" smtClean="0"/>
              <a:t>tě </a:t>
            </a:r>
            <a:r>
              <a:rPr lang="pt-BR" sz="2000" i="1" dirty="0"/>
              <a:t>dlúho na sobě nesla v potu </a:t>
            </a:r>
            <a:r>
              <a:rPr lang="pt-BR" sz="2000" i="1" dirty="0" smtClean="0"/>
              <a:t>tváři</a:t>
            </a:r>
            <a:r>
              <a:rPr lang="cs-CZ" sz="2000" i="1" dirty="0" smtClean="0"/>
              <a:t> své </a:t>
            </a:r>
            <a:r>
              <a:rPr lang="cs-CZ" sz="2000" i="1" dirty="0"/>
              <a:t>a veliké vedro tesklivě pracujíc</a:t>
            </a:r>
            <a:r>
              <a:rPr lang="cs-CZ" sz="2000" i="1" dirty="0" smtClean="0"/>
              <a:t>. </a:t>
            </a:r>
            <a:r>
              <a:rPr lang="cs-CZ" sz="2000" dirty="0" smtClean="0"/>
              <a:t>Jiná řeč o šelmě a obrazu </a:t>
            </a:r>
            <a:r>
              <a:rPr lang="cs-CZ" sz="2000" dirty="0" err="1" smtClean="0"/>
              <a:t>jejiem</a:t>
            </a:r>
            <a:r>
              <a:rPr lang="cs-CZ" sz="2000" dirty="0" smtClean="0"/>
              <a:t> 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67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81788"/>
            <a:ext cx="7920000" cy="252000"/>
          </a:xfrm>
        </p:spPr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817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645457"/>
            <a:ext cx="11591365" cy="562766"/>
          </a:xfrm>
        </p:spPr>
        <p:txBody>
          <a:bodyPr/>
          <a:lstStyle/>
          <a:p>
            <a:r>
              <a:rPr lang="cs-CZ" dirty="0" smtClean="0"/>
              <a:t>Mimořádný rozvoj písňové tvorby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1721224"/>
            <a:ext cx="11752729" cy="37517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>
                <a:cs typeface="Times New Roman" panose="02020603050405020304" pitchFamily="18" charset="0"/>
              </a:rPr>
              <a:t>píseň jedním z ústředních žánrů </a:t>
            </a:r>
            <a:r>
              <a:rPr lang="cs-CZ" sz="2000" dirty="0">
                <a:cs typeface="Times New Roman" panose="02020603050405020304" pitchFamily="18" charset="0"/>
              </a:rPr>
              <a:t>husitské </a:t>
            </a:r>
            <a:r>
              <a:rPr lang="cs-CZ" sz="2000" dirty="0" smtClean="0">
                <a:cs typeface="Times New Roman" panose="02020603050405020304" pitchFamily="18" charset="0"/>
              </a:rPr>
              <a:t>doby (</a:t>
            </a:r>
            <a:r>
              <a:rPr lang="cs-CZ" sz="2000" dirty="0">
                <a:cs typeface="Times New Roman" panose="02020603050405020304" pitchFamily="18" charset="0"/>
              </a:rPr>
              <a:t>klíčovým svodem </a:t>
            </a:r>
            <a:r>
              <a:rPr lang="cs-CZ" sz="2000" i="1" dirty="0">
                <a:cs typeface="Times New Roman" panose="02020603050405020304" pitchFamily="18" charset="0"/>
              </a:rPr>
              <a:t>Jistebnický kancionál</a:t>
            </a:r>
            <a:r>
              <a:rPr lang="cs-CZ" sz="2000" dirty="0">
                <a:cs typeface="Times New Roman" panose="02020603050405020304" pitchFamily="18" charset="0"/>
              </a:rPr>
              <a:t>),</a:t>
            </a:r>
            <a:endParaRPr lang="cs-CZ" sz="2000" dirty="0" smtClean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cs-CZ" sz="20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cs-CZ" sz="2000" dirty="0" smtClean="0">
                <a:cs typeface="Times New Roman" panose="02020603050405020304" pitchFamily="18" charset="0"/>
              </a:rPr>
              <a:t>duchovní, např. </a:t>
            </a:r>
            <a:r>
              <a:rPr lang="cs-CZ" sz="2000" i="1" dirty="0" smtClean="0">
                <a:cs typeface="Times New Roman" panose="02020603050405020304" pitchFamily="18" charset="0"/>
              </a:rPr>
              <a:t>V naději boží mistr Hus Jan, Slýchal-li kdo od </a:t>
            </a:r>
            <a:r>
              <a:rPr lang="cs-CZ" sz="2000" i="1" dirty="0" err="1" smtClean="0">
                <a:cs typeface="Times New Roman" panose="02020603050405020304" pitchFamily="18" charset="0"/>
              </a:rPr>
              <a:t>počátka</a:t>
            </a:r>
            <a:r>
              <a:rPr lang="cs-CZ" sz="2000" i="1" dirty="0" smtClean="0"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0000"/>
              </a:lnSpc>
            </a:pPr>
            <a:endParaRPr lang="cs-CZ" sz="2000" i="1" dirty="0" smtClean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cs-CZ" sz="2000" dirty="0" smtClean="0">
                <a:cs typeface="Times New Roman" panose="02020603050405020304" pitchFamily="18" charset="0"/>
              </a:rPr>
              <a:t>bojové, </a:t>
            </a:r>
            <a:r>
              <a:rPr lang="cs-CZ" sz="2000" dirty="0">
                <a:cs typeface="Times New Roman" panose="02020603050405020304" pitchFamily="18" charset="0"/>
              </a:rPr>
              <a:t>např. </a:t>
            </a:r>
            <a:r>
              <a:rPr lang="cs-CZ" sz="2000" i="1" dirty="0">
                <a:cs typeface="Times New Roman" panose="02020603050405020304" pitchFamily="18" charset="0"/>
              </a:rPr>
              <a:t>Ktož sú boží bojovníci, Povstaň, povstaň Veliké Město </a:t>
            </a:r>
            <a:r>
              <a:rPr lang="cs-CZ" sz="2000" i="1" dirty="0" smtClean="0">
                <a:cs typeface="Times New Roman" panose="02020603050405020304" pitchFamily="18" charset="0"/>
              </a:rPr>
              <a:t>Pražské,</a:t>
            </a:r>
            <a:endParaRPr lang="cs-CZ" sz="2000" i="1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cs-CZ" sz="2000" i="1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cs-CZ" sz="2000" dirty="0" smtClean="0">
                <a:cs typeface="Times New Roman" panose="02020603050405020304" pitchFamily="18" charset="0"/>
              </a:rPr>
              <a:t>historické, např. </a:t>
            </a:r>
            <a:r>
              <a:rPr lang="cs-CZ" sz="2000" i="1" dirty="0" smtClean="0">
                <a:cs typeface="Times New Roman" panose="02020603050405020304" pitchFamily="18" charset="0"/>
              </a:rPr>
              <a:t>O zajetí Zikmunda </a:t>
            </a:r>
            <a:r>
              <a:rPr lang="cs-CZ" sz="2000" i="1" dirty="0" err="1" smtClean="0">
                <a:cs typeface="Times New Roman" panose="02020603050405020304" pitchFamily="18" charset="0"/>
              </a:rPr>
              <a:t>Korybuta</a:t>
            </a:r>
            <a:r>
              <a:rPr lang="cs-CZ" sz="2000" i="1" dirty="0" smtClean="0">
                <a:cs typeface="Times New Roman" panose="02020603050405020304" pitchFamily="18" charset="0"/>
              </a:rPr>
              <a:t>, Dietky, bohu </a:t>
            </a:r>
            <a:r>
              <a:rPr lang="cs-CZ" sz="2000" i="1" dirty="0" err="1" smtClean="0">
                <a:cs typeface="Times New Roman" panose="02020603050405020304" pitchFamily="18" charset="0"/>
              </a:rPr>
              <a:t>zpievajme</a:t>
            </a:r>
            <a:r>
              <a:rPr lang="cs-CZ" sz="2000" i="1" dirty="0" smtClean="0"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0000"/>
              </a:lnSpc>
            </a:pPr>
            <a:endParaRPr lang="cs-CZ" sz="2000" i="1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cs-CZ" sz="2000" dirty="0" smtClean="0">
                <a:cs typeface="Times New Roman" panose="02020603050405020304" pitchFamily="18" charset="0"/>
              </a:rPr>
              <a:t>s historickou souvisí časová píseň, která reagovala (mnohdy satiricky a polemicky) na konkrétní společenskou událost, např. </a:t>
            </a:r>
            <a:r>
              <a:rPr lang="cs-CZ" sz="2000" i="1" dirty="0" smtClean="0">
                <a:cs typeface="Times New Roman" panose="02020603050405020304" pitchFamily="18" charset="0"/>
              </a:rPr>
              <a:t>Musí býti ohlášeno </a:t>
            </a:r>
            <a:r>
              <a:rPr lang="cs-CZ" sz="2000" dirty="0" smtClean="0">
                <a:cs typeface="Times New Roman" panose="02020603050405020304" pitchFamily="18" charset="0"/>
              </a:rPr>
              <a:t>(+ ukázky satirických písní na začátku prezentace), </a:t>
            </a:r>
            <a:endParaRPr lang="cs-CZ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61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81788"/>
            <a:ext cx="7920000" cy="252000"/>
          </a:xfrm>
        </p:spPr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817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645457"/>
            <a:ext cx="11591365" cy="562766"/>
          </a:xfrm>
        </p:spPr>
        <p:txBody>
          <a:bodyPr/>
          <a:lstStyle/>
          <a:p>
            <a:r>
              <a:rPr lang="cs-CZ" i="1" dirty="0" smtClean="0"/>
              <a:t>Ktož </a:t>
            </a:r>
            <a:r>
              <a:rPr lang="cs-CZ" i="1" dirty="0" err="1" smtClean="0"/>
              <a:t>jsú</a:t>
            </a:r>
            <a:r>
              <a:rPr lang="cs-CZ" i="1" dirty="0" smtClean="0"/>
              <a:t> boží </a:t>
            </a:r>
            <a:br>
              <a:rPr lang="cs-CZ" i="1" dirty="0" smtClean="0"/>
            </a:br>
            <a:r>
              <a:rPr lang="cs-CZ" i="1" dirty="0" smtClean="0"/>
              <a:t>bojovníci</a:t>
            </a:r>
            <a:endParaRPr lang="cs-CZ" i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1721224"/>
            <a:ext cx="11752729" cy="3751729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cs-CZ" sz="2000" dirty="0" smtClean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cs-CZ" sz="20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cs-CZ" sz="2000" dirty="0" smtClean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cs-CZ" sz="20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cs-CZ" sz="2000" dirty="0" smtClean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cs-CZ" sz="20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cs-CZ" sz="2000" dirty="0" smtClean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cs-CZ" sz="20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cs-CZ" sz="2000" dirty="0" smtClean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cs-CZ" sz="20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cs-CZ" sz="2000" dirty="0" smtClean="0">
              <a:cs typeface="Times New Roman" panose="02020603050405020304" pitchFamily="18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1600" dirty="0" smtClean="0">
              <a:cs typeface="Times New Roman" panose="02020603050405020304" pitchFamily="18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1600" dirty="0">
              <a:cs typeface="Times New Roman" panose="02020603050405020304" pitchFamily="18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1600" dirty="0" smtClean="0">
                <a:cs typeface="Times New Roman" panose="02020603050405020304" pitchFamily="18" charset="0"/>
              </a:rPr>
              <a:t>Fotokopie </a:t>
            </a:r>
            <a:r>
              <a:rPr lang="cs-CZ" sz="1600" i="1" dirty="0" err="1" smtClean="0">
                <a:cs typeface="Times New Roman" panose="02020603050405020304" pitchFamily="18" charset="0"/>
              </a:rPr>
              <a:t>Jistenického</a:t>
            </a:r>
            <a:r>
              <a:rPr lang="cs-CZ" sz="1600" i="1" dirty="0" smtClean="0">
                <a:cs typeface="Times New Roman" panose="02020603050405020304" pitchFamily="18" charset="0"/>
              </a:rPr>
              <a:t> kancionálu </a:t>
            </a:r>
            <a:r>
              <a:rPr lang="cs-CZ" sz="1600" dirty="0" smtClean="0">
                <a:cs typeface="Times New Roman" panose="02020603050405020304" pitchFamily="18" charset="0"/>
              </a:rPr>
              <a:t>z webu Národního muzea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600" dirty="0" err="1" smtClean="0">
                <a:cs typeface="Times New Roman" panose="02020603050405020304" pitchFamily="18" charset="0"/>
              </a:rPr>
              <a:t>Dostupnéz</a:t>
            </a:r>
            <a:r>
              <a:rPr lang="cs-CZ" sz="1600" dirty="0">
                <a:cs typeface="Times New Roman" panose="02020603050405020304" pitchFamily="18" charset="0"/>
              </a:rPr>
              <a:t> &lt;https://muzeum3000.nm.cz/</a:t>
            </a:r>
            <a:r>
              <a:rPr lang="cs-CZ" sz="1600" dirty="0" err="1">
                <a:cs typeface="Times New Roman" panose="02020603050405020304" pitchFamily="18" charset="0"/>
              </a:rPr>
              <a:t>zajimavosti</a:t>
            </a:r>
            <a:r>
              <a:rPr lang="cs-CZ" sz="1600" dirty="0">
                <a:cs typeface="Times New Roman" panose="02020603050405020304" pitchFamily="18" charset="0"/>
              </a:rPr>
              <a:t>/</a:t>
            </a:r>
            <a:r>
              <a:rPr lang="cs-CZ" sz="1600" dirty="0" err="1">
                <a:cs typeface="Times New Roman" panose="02020603050405020304" pitchFamily="18" charset="0"/>
              </a:rPr>
              <a:t>kdoz</a:t>
            </a:r>
            <a:r>
              <a:rPr lang="cs-CZ" sz="1600" dirty="0">
                <a:cs typeface="Times New Roman" panose="02020603050405020304" pitchFamily="18" charset="0"/>
              </a:rPr>
              <a:t>-</a:t>
            </a:r>
            <a:r>
              <a:rPr lang="cs-CZ" sz="1600" dirty="0" err="1">
                <a:cs typeface="Times New Roman" panose="02020603050405020304" pitchFamily="18" charset="0"/>
              </a:rPr>
              <a:t>jsu</a:t>
            </a:r>
            <a:r>
              <a:rPr lang="cs-CZ" sz="1600" dirty="0">
                <a:cs typeface="Times New Roman" panose="02020603050405020304" pitchFamily="18" charset="0"/>
              </a:rPr>
              <a:t>-bozi-bojovnici-a-</a:t>
            </a:r>
            <a:r>
              <a:rPr lang="cs-CZ" sz="1600" dirty="0" err="1">
                <a:cs typeface="Times New Roman" panose="02020603050405020304" pitchFamily="18" charset="0"/>
              </a:rPr>
              <a:t>jistebnicky</a:t>
            </a:r>
            <a:r>
              <a:rPr lang="cs-CZ" sz="1600" dirty="0">
                <a:cs typeface="Times New Roman" panose="02020603050405020304" pitchFamily="18" charset="0"/>
              </a:rPr>
              <a:t>-</a:t>
            </a:r>
            <a:r>
              <a:rPr lang="cs-CZ" sz="1600" dirty="0" err="1">
                <a:cs typeface="Times New Roman" panose="02020603050405020304" pitchFamily="18" charset="0"/>
              </a:rPr>
              <a:t>kancional</a:t>
            </a:r>
            <a:r>
              <a:rPr lang="cs-CZ" sz="1600" dirty="0">
                <a:cs typeface="Times New Roman" panose="02020603050405020304" pitchFamily="18" charset="0"/>
              </a:rPr>
              <a:t>&gt;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140" y="301827"/>
            <a:ext cx="8582752" cy="483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5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81788"/>
            <a:ext cx="7920000" cy="252000"/>
          </a:xfrm>
        </p:spPr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817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228600"/>
            <a:ext cx="11591365" cy="562766"/>
          </a:xfrm>
        </p:spPr>
        <p:txBody>
          <a:bodyPr/>
          <a:lstStyle/>
          <a:p>
            <a:r>
              <a:rPr lang="cs-CZ" i="1" dirty="0" smtClean="0"/>
              <a:t>Ktož </a:t>
            </a:r>
            <a:r>
              <a:rPr lang="cs-CZ" i="1" dirty="0" err="1" smtClean="0"/>
              <a:t>jsú</a:t>
            </a:r>
            <a:r>
              <a:rPr lang="cs-CZ" i="1" dirty="0" smtClean="0"/>
              <a:t> boží bojovníci</a:t>
            </a:r>
            <a:endParaRPr lang="cs-CZ" i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1089212"/>
            <a:ext cx="11712387" cy="5192576"/>
          </a:xfrm>
        </p:spPr>
        <p:txBody>
          <a:bodyPr numCol="2"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Ktož </a:t>
            </a:r>
            <a:r>
              <a:rPr lang="cs-CZ" sz="2000" i="1" dirty="0" err="1"/>
              <a:t>jsú</a:t>
            </a:r>
            <a:r>
              <a:rPr lang="cs-CZ" sz="2000" i="1" dirty="0"/>
              <a:t> boží bojovníci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a zákona jeho,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/>
              <a:t>prostež</a:t>
            </a:r>
            <a:r>
              <a:rPr lang="cs-CZ" sz="2000" i="1" dirty="0"/>
              <a:t> od boha pomoci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a </a:t>
            </a:r>
            <a:r>
              <a:rPr lang="cs-CZ" sz="2000" i="1" dirty="0" err="1"/>
              <a:t>ufajte</a:t>
            </a:r>
            <a:r>
              <a:rPr lang="cs-CZ" sz="2000" i="1" dirty="0"/>
              <a:t> v něho</a:t>
            </a:r>
            <a:r>
              <a:rPr lang="cs-CZ" sz="2000" i="1" dirty="0" smtClean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smtClean="0"/>
              <a:t>že </a:t>
            </a:r>
            <a:r>
              <a:rPr lang="cs-CZ" sz="2000" i="1" dirty="0"/>
              <a:t>konečně </a:t>
            </a:r>
            <a:r>
              <a:rPr lang="cs-CZ" sz="2000" i="1" dirty="0" smtClean="0"/>
              <a:t>vždycky </a:t>
            </a:r>
            <a:r>
              <a:rPr lang="cs-CZ" sz="2000" i="1" dirty="0"/>
              <a:t>s ním </a:t>
            </a:r>
            <a:r>
              <a:rPr lang="cs-CZ" sz="2000" i="1" dirty="0" err="1" smtClean="0"/>
              <a:t>svítězíte</a:t>
            </a:r>
            <a:r>
              <a:rPr lang="cs-CZ" sz="2000" i="1" dirty="0" smtClean="0"/>
              <a:t>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pl-PL" sz="2000" i="1" dirty="0"/>
              <a:t>Kristusť vám za škody stojí,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stokrát </a:t>
            </a:r>
            <a:r>
              <a:rPr lang="cs-CZ" sz="2000" i="1" dirty="0" err="1"/>
              <a:t>viec</a:t>
            </a:r>
            <a:r>
              <a:rPr lang="cs-CZ" sz="2000" i="1" dirty="0"/>
              <a:t> slibuje,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pakli </a:t>
            </a:r>
            <a:r>
              <a:rPr lang="cs-CZ" sz="2000" i="1" dirty="0" err="1"/>
              <a:t>kto</a:t>
            </a:r>
            <a:r>
              <a:rPr lang="cs-CZ" sz="2000" i="1" dirty="0"/>
              <a:t> proň život složí,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věčný </a:t>
            </a:r>
            <a:r>
              <a:rPr lang="cs-CZ" sz="2000" i="1" dirty="0" err="1"/>
              <a:t>mieti</a:t>
            </a:r>
            <a:r>
              <a:rPr lang="cs-CZ" sz="2000" i="1" dirty="0"/>
              <a:t> bude;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blaze každému, ktož na pravdě </a:t>
            </a:r>
            <a:r>
              <a:rPr lang="cs-CZ" sz="2000" i="1" dirty="0" err="1"/>
              <a:t>sende</a:t>
            </a:r>
            <a:r>
              <a:rPr lang="cs-CZ" sz="2000" i="1" dirty="0" smtClean="0"/>
              <a:t>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 smtClean="0"/>
              <a:t>Tenť</a:t>
            </a:r>
            <a:r>
              <a:rPr lang="cs-CZ" sz="2000" i="1" dirty="0" smtClean="0"/>
              <a:t> </a:t>
            </a:r>
            <a:r>
              <a:rPr lang="cs-CZ" sz="2000" i="1" dirty="0"/>
              <a:t>pán </a:t>
            </a:r>
            <a:r>
              <a:rPr lang="cs-CZ" sz="2000" i="1" dirty="0" err="1" smtClean="0"/>
              <a:t>velíť</a:t>
            </a:r>
            <a:r>
              <a:rPr lang="cs-CZ" sz="2000" i="1" dirty="0" smtClean="0"/>
              <a:t> </a:t>
            </a:r>
            <a:r>
              <a:rPr lang="cs-CZ" sz="2000" i="1" dirty="0"/>
              <a:t>se nebáti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/>
              <a:t>záhubcí</a:t>
            </a:r>
            <a:r>
              <a:rPr lang="cs-CZ" sz="2000" i="1" dirty="0"/>
              <a:t> tělesných,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 smtClean="0"/>
              <a:t>velíť</a:t>
            </a:r>
            <a:r>
              <a:rPr lang="cs-CZ" sz="2000" i="1" dirty="0" smtClean="0"/>
              <a:t> </a:t>
            </a:r>
            <a:r>
              <a:rPr lang="cs-CZ" sz="2000" i="1" dirty="0"/>
              <a:t>i život složiti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pro lásku svých </a:t>
            </a:r>
            <a:r>
              <a:rPr lang="cs-CZ" sz="2000" i="1" dirty="0" smtClean="0"/>
              <a:t>bližních</a:t>
            </a:r>
            <a:r>
              <a:rPr lang="cs-CZ" sz="2000" i="1" dirty="0"/>
              <a:t>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 smtClean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smtClean="0"/>
              <a:t>Protož </a:t>
            </a:r>
            <a:r>
              <a:rPr lang="cs-CZ" sz="2000" i="1" dirty="0"/>
              <a:t>střelci, kopiníci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řádu </a:t>
            </a:r>
            <a:r>
              <a:rPr lang="cs-CZ" sz="2000" i="1" dirty="0" err="1"/>
              <a:t>rytieřského</a:t>
            </a:r>
            <a:r>
              <a:rPr lang="cs-CZ" sz="2000" i="1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/>
              <a:t>sudličníci</a:t>
            </a:r>
            <a:r>
              <a:rPr lang="cs-CZ" sz="2000" i="1" dirty="0"/>
              <a:t> a </a:t>
            </a:r>
            <a:r>
              <a:rPr lang="cs-CZ" sz="2000" i="1" dirty="0" err="1"/>
              <a:t>cepníci</a:t>
            </a: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/>
              <a:t>Iidu</a:t>
            </a:r>
            <a:r>
              <a:rPr lang="cs-CZ" sz="2000" i="1" dirty="0"/>
              <a:t> rozličného,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/>
              <a:t>pomnětež</a:t>
            </a:r>
            <a:r>
              <a:rPr lang="cs-CZ" sz="2000" i="1" dirty="0"/>
              <a:t> všichni na pána štědrého</a:t>
            </a:r>
            <a:r>
              <a:rPr lang="cs-CZ" sz="2000" i="1" dirty="0" smtClean="0"/>
              <a:t>!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Nepřátel se </a:t>
            </a:r>
            <a:r>
              <a:rPr lang="cs-CZ" sz="2000" i="1" dirty="0" err="1"/>
              <a:t>nelekajte</a:t>
            </a:r>
            <a:r>
              <a:rPr lang="cs-CZ" sz="2000" i="1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na </a:t>
            </a:r>
            <a:r>
              <a:rPr lang="cs-CZ" sz="2000" i="1" dirty="0" err="1"/>
              <a:t>množstvie</a:t>
            </a:r>
            <a:r>
              <a:rPr lang="cs-CZ" sz="2000" i="1" dirty="0"/>
              <a:t> nehleďte,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pána svého v srdci mějte,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smtClean="0"/>
              <a:t>proň a s ním bojujte</a:t>
            </a: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a před </a:t>
            </a:r>
            <a:r>
              <a:rPr lang="cs-CZ" sz="2000" i="1" dirty="0" err="1"/>
              <a:t>nepřátely</a:t>
            </a:r>
            <a:r>
              <a:rPr lang="cs-CZ" sz="2000" i="1" dirty="0"/>
              <a:t> </a:t>
            </a:r>
            <a:r>
              <a:rPr lang="cs-CZ" sz="2000" i="1" dirty="0" err="1"/>
              <a:t>neutiekajtel</a:t>
            </a: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 smtClean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smtClean="0"/>
              <a:t>Dávno Čechové </a:t>
            </a:r>
            <a:r>
              <a:rPr lang="cs-CZ" sz="2000" i="1" dirty="0" err="1" smtClean="0"/>
              <a:t>řiekali</a:t>
            </a: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a </a:t>
            </a:r>
            <a:r>
              <a:rPr lang="cs-CZ" sz="2000" i="1" dirty="0" err="1" smtClean="0"/>
              <a:t>příslovie</a:t>
            </a:r>
            <a:r>
              <a:rPr lang="cs-CZ" sz="2000" i="1" dirty="0" smtClean="0"/>
              <a:t> </a:t>
            </a:r>
            <a:r>
              <a:rPr lang="cs-CZ" sz="2000" i="1" dirty="0" err="1"/>
              <a:t>měIi</a:t>
            </a:r>
            <a:r>
              <a:rPr lang="cs-CZ" sz="2000" i="1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že podlé dobrého pána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dobrá </a:t>
            </a:r>
            <a:r>
              <a:rPr lang="cs-CZ" sz="2000" i="1" dirty="0" err="1"/>
              <a:t>jiezda</a:t>
            </a:r>
            <a:r>
              <a:rPr lang="cs-CZ" sz="2000" i="1" dirty="0"/>
              <a:t> </a:t>
            </a:r>
            <a:r>
              <a:rPr lang="cs-CZ" sz="2000" i="1" dirty="0" smtClean="0"/>
              <a:t>bývá</a:t>
            </a:r>
            <a:r>
              <a:rPr lang="cs-CZ" sz="2000" i="1" dirty="0"/>
              <a:t>.</a:t>
            </a:r>
            <a:endParaRPr lang="cs-CZ" sz="2000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99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81788"/>
            <a:ext cx="7920000" cy="252000"/>
          </a:xfrm>
        </p:spPr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817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228600"/>
            <a:ext cx="11591365" cy="562766"/>
          </a:xfrm>
        </p:spPr>
        <p:txBody>
          <a:bodyPr/>
          <a:lstStyle/>
          <a:p>
            <a:r>
              <a:rPr lang="cs-CZ" i="1" dirty="0" smtClean="0"/>
              <a:t>Ktož </a:t>
            </a:r>
            <a:r>
              <a:rPr lang="cs-CZ" i="1" dirty="0" err="1" smtClean="0"/>
              <a:t>jsú</a:t>
            </a:r>
            <a:r>
              <a:rPr lang="cs-CZ" i="1" dirty="0" smtClean="0"/>
              <a:t> boží bojovníci</a:t>
            </a:r>
            <a:endParaRPr lang="cs-CZ" i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1089212"/>
            <a:ext cx="11712387" cy="5192576"/>
          </a:xfrm>
        </p:spPr>
        <p:txBody>
          <a:bodyPr numCol="2"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Vy </a:t>
            </a:r>
            <a:r>
              <a:rPr lang="cs-CZ" sz="2000" i="1" dirty="0" err="1"/>
              <a:t>pakosti</a:t>
            </a:r>
            <a:r>
              <a:rPr lang="cs-CZ" sz="2000" i="1" dirty="0"/>
              <a:t> a </a:t>
            </a:r>
            <a:r>
              <a:rPr lang="cs-CZ" sz="2000" i="1" dirty="0" err="1"/>
              <a:t>drabanti</a:t>
            </a:r>
            <a:r>
              <a:rPr lang="cs-CZ" sz="2000" i="1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na duše pomněte,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pro </a:t>
            </a:r>
            <a:r>
              <a:rPr lang="cs-CZ" sz="2000" i="1" dirty="0" err="1"/>
              <a:t>lakomstvie</a:t>
            </a:r>
            <a:r>
              <a:rPr lang="cs-CZ" sz="2000" i="1" dirty="0"/>
              <a:t> a </a:t>
            </a:r>
            <a:r>
              <a:rPr lang="cs-CZ" sz="2000" i="1" dirty="0" err="1"/>
              <a:t>lúpeže</a:t>
            </a: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/>
              <a:t>životóv</a:t>
            </a:r>
            <a:r>
              <a:rPr lang="cs-CZ" sz="2000" i="1" dirty="0"/>
              <a:t> netraťte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a na kořistech se nezastavujte</a:t>
            </a:r>
            <a:r>
              <a:rPr lang="cs-CZ" sz="2000" i="1" dirty="0" smtClean="0"/>
              <a:t>!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Heslo všichni pamatujte,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kteréž vám vydáno,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svých </a:t>
            </a:r>
            <a:r>
              <a:rPr lang="cs-CZ" sz="2000" i="1" dirty="0" err="1"/>
              <a:t>hauptmanóv</a:t>
            </a:r>
            <a:r>
              <a:rPr lang="cs-CZ" sz="2000" i="1" dirty="0"/>
              <a:t> </a:t>
            </a:r>
            <a:r>
              <a:rPr lang="cs-CZ" sz="2000" i="1" dirty="0" smtClean="0"/>
              <a:t>pozorujte,</a:t>
            </a: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/>
              <a:t>retuj</a:t>
            </a:r>
            <a:r>
              <a:rPr lang="cs-CZ" sz="2000" i="1" dirty="0"/>
              <a:t> druh druhého,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/>
              <a:t>hlediž</a:t>
            </a:r>
            <a:r>
              <a:rPr lang="cs-CZ" sz="2000" i="1" dirty="0"/>
              <a:t> a drž se </a:t>
            </a:r>
            <a:r>
              <a:rPr lang="cs-CZ" sz="2000" i="1" dirty="0" smtClean="0"/>
              <a:t>každý </a:t>
            </a:r>
            <a:r>
              <a:rPr lang="cs-CZ" sz="2000" i="1" dirty="0"/>
              <a:t>šiku svého</a:t>
            </a:r>
            <a:r>
              <a:rPr lang="cs-CZ" sz="2000" i="1" dirty="0" smtClean="0"/>
              <a:t>!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A s </a:t>
            </a:r>
            <a:r>
              <a:rPr lang="cs-CZ" sz="2000" i="1" dirty="0" err="1"/>
              <a:t>tiem</a:t>
            </a:r>
            <a:r>
              <a:rPr lang="cs-CZ" sz="2000" i="1" dirty="0"/>
              <a:t> vesele křikněte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 smtClean="0"/>
              <a:t>řkúc</a:t>
            </a:r>
            <a:r>
              <a:rPr lang="cs-CZ" sz="2000" i="1" dirty="0"/>
              <a:t>: </a:t>
            </a:r>
            <a:r>
              <a:rPr lang="cs-CZ" sz="2000" i="1" dirty="0" smtClean="0"/>
              <a:t>Na ně, </a:t>
            </a:r>
            <a:r>
              <a:rPr lang="cs-CZ" sz="2000" i="1" dirty="0"/>
              <a:t>hr na ně!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Bran </a:t>
            </a:r>
            <a:r>
              <a:rPr lang="cs-CZ" sz="2000" i="1" dirty="0" err="1"/>
              <a:t>svú</a:t>
            </a:r>
            <a:r>
              <a:rPr lang="cs-CZ" sz="2000" i="1" dirty="0"/>
              <a:t> rukama </a:t>
            </a:r>
            <a:r>
              <a:rPr lang="cs-CZ" sz="2000" i="1" dirty="0" err="1"/>
              <a:t>chutnajte</a:t>
            </a:r>
            <a:r>
              <a:rPr lang="cs-CZ" sz="2000" i="1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/>
              <a:t>bóh</a:t>
            </a:r>
            <a:r>
              <a:rPr lang="cs-CZ" sz="2000" i="1" dirty="0"/>
              <a:t> pán náš, křikněte!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 smtClean="0"/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 smtClean="0">
              <a:cs typeface="Times New Roman" panose="02020603050405020304" pitchFamily="18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>
              <a:cs typeface="Times New Roman" panose="02020603050405020304" pitchFamily="18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 smtClean="0">
              <a:cs typeface="Times New Roman" panose="02020603050405020304" pitchFamily="18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>
              <a:cs typeface="Times New Roman" panose="02020603050405020304" pitchFamily="18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 smtClean="0">
              <a:cs typeface="Times New Roman" panose="02020603050405020304" pitchFamily="18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>
              <a:cs typeface="Times New Roman" panose="02020603050405020304" pitchFamily="18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 smtClean="0">
              <a:cs typeface="Times New Roman" panose="02020603050405020304" pitchFamily="18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>
              <a:cs typeface="Times New Roman" panose="02020603050405020304" pitchFamily="18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 smtClean="0">
                <a:cs typeface="Times New Roman" panose="02020603050405020304" pitchFamily="18" charset="0"/>
              </a:rPr>
              <a:t>úfajte</a:t>
            </a:r>
            <a:r>
              <a:rPr lang="cs-CZ" sz="2000" i="1" dirty="0" smtClean="0">
                <a:cs typeface="Times New Roman" panose="02020603050405020304" pitchFamily="18" charset="0"/>
              </a:rPr>
              <a:t> ‚</a:t>
            </a:r>
            <a:r>
              <a:rPr lang="cs-CZ" sz="2000" dirty="0" smtClean="0">
                <a:cs typeface="Times New Roman" panose="02020603050405020304" pitchFamily="18" charset="0"/>
              </a:rPr>
              <a:t>doufejte, spoléhejte</a:t>
            </a:r>
            <a:r>
              <a:rPr lang="cs-CZ" sz="2000" i="1" dirty="0" smtClean="0">
                <a:cs typeface="Times New Roman" panose="02020603050405020304" pitchFamily="18" charset="0"/>
              </a:rPr>
              <a:t>‘</a:t>
            </a:r>
            <a:r>
              <a:rPr lang="cs-CZ" sz="2000" dirty="0" smtClean="0">
                <a:cs typeface="Times New Roman" panose="02020603050405020304" pitchFamily="18" charset="0"/>
              </a:rPr>
              <a:t>, </a:t>
            </a:r>
            <a:r>
              <a:rPr lang="cs-CZ" sz="2000" i="1" dirty="0" smtClean="0">
                <a:cs typeface="Times New Roman" panose="02020603050405020304" pitchFamily="18" charset="0"/>
              </a:rPr>
              <a:t>na </a:t>
            </a:r>
            <a:r>
              <a:rPr lang="cs-CZ" sz="2000" i="1" dirty="0" err="1" smtClean="0">
                <a:cs typeface="Times New Roman" panose="02020603050405020304" pitchFamily="18" charset="0"/>
              </a:rPr>
              <a:t>praodě</a:t>
            </a:r>
            <a:r>
              <a:rPr lang="cs-CZ" sz="2000" i="1" dirty="0" smtClean="0">
                <a:cs typeface="Times New Roman" panose="02020603050405020304" pitchFamily="18" charset="0"/>
              </a:rPr>
              <a:t> </a:t>
            </a:r>
            <a:r>
              <a:rPr lang="cs-CZ" sz="2000" i="1" dirty="0" err="1" smtClean="0">
                <a:cs typeface="Times New Roman" panose="02020603050405020304" pitchFamily="18" charset="0"/>
              </a:rPr>
              <a:t>sende</a:t>
            </a:r>
            <a:r>
              <a:rPr lang="cs-CZ" sz="2000" i="1" dirty="0" smtClean="0">
                <a:cs typeface="Times New Roman" panose="02020603050405020304" pitchFamily="18" charset="0"/>
              </a:rPr>
              <a:t> ‚ </a:t>
            </a:r>
            <a:r>
              <a:rPr lang="cs-CZ" sz="2000" dirty="0" smtClean="0">
                <a:cs typeface="Times New Roman" panose="02020603050405020304" pitchFamily="18" charset="0"/>
              </a:rPr>
              <a:t>zemře za pravdu‘, </a:t>
            </a:r>
            <a:r>
              <a:rPr lang="cs-CZ" sz="2000" i="1" dirty="0" err="1" smtClean="0">
                <a:cs typeface="Times New Roman" panose="02020603050405020304" pitchFamily="18" charset="0"/>
              </a:rPr>
              <a:t>záhubcí</a:t>
            </a:r>
            <a:r>
              <a:rPr lang="cs-CZ" sz="2000" i="1" dirty="0" smtClean="0">
                <a:cs typeface="Times New Roman" panose="02020603050405020304" pitchFamily="18" charset="0"/>
              </a:rPr>
              <a:t> </a:t>
            </a:r>
            <a:r>
              <a:rPr lang="cs-CZ" sz="2000" i="1" dirty="0" err="1" smtClean="0">
                <a:cs typeface="Times New Roman" panose="02020603050405020304" pitchFamily="18" charset="0"/>
              </a:rPr>
              <a:t>těIesných</a:t>
            </a:r>
            <a:r>
              <a:rPr lang="cs-CZ" sz="2000" i="1" dirty="0" smtClean="0">
                <a:cs typeface="Times New Roman" panose="02020603050405020304" pitchFamily="18" charset="0"/>
              </a:rPr>
              <a:t> ‚‘</a:t>
            </a:r>
            <a:r>
              <a:rPr lang="cs-CZ" sz="2000" dirty="0" smtClean="0">
                <a:cs typeface="Times New Roman" panose="02020603050405020304" pitchFamily="18" charset="0"/>
              </a:rPr>
              <a:t>těch, kteří hubí </a:t>
            </a:r>
            <a:r>
              <a:rPr lang="cs-CZ" sz="2000" dirty="0" err="1" smtClean="0">
                <a:cs typeface="Times New Roman" panose="02020603050405020304" pitchFamily="18" charset="0"/>
              </a:rPr>
              <a:t>těIo</a:t>
            </a:r>
            <a:r>
              <a:rPr lang="cs-CZ" sz="2000" i="1" dirty="0" smtClean="0">
                <a:cs typeface="Times New Roman" panose="02020603050405020304" pitchFamily="18" charset="0"/>
              </a:rPr>
              <a:t>‘, </a:t>
            </a:r>
            <a:r>
              <a:rPr lang="cs-CZ" sz="2000" i="1" dirty="0" err="1" smtClean="0">
                <a:cs typeface="Times New Roman" panose="02020603050405020304" pitchFamily="18" charset="0"/>
              </a:rPr>
              <a:t>pakosti</a:t>
            </a:r>
            <a:r>
              <a:rPr lang="cs-CZ" sz="2000" i="1" dirty="0" smtClean="0">
                <a:cs typeface="Times New Roman" panose="02020603050405020304" pitchFamily="18" charset="0"/>
              </a:rPr>
              <a:t> </a:t>
            </a:r>
            <a:r>
              <a:rPr lang="cs-CZ" sz="2000" i="1" dirty="0">
                <a:cs typeface="Times New Roman" panose="02020603050405020304" pitchFamily="18" charset="0"/>
              </a:rPr>
              <a:t>a </a:t>
            </a:r>
            <a:r>
              <a:rPr lang="cs-CZ" sz="2000" i="1" dirty="0" err="1">
                <a:cs typeface="Times New Roman" panose="02020603050405020304" pitchFamily="18" charset="0"/>
              </a:rPr>
              <a:t>drabanti</a:t>
            </a:r>
            <a:r>
              <a:rPr lang="cs-CZ" sz="2000" i="1" dirty="0">
                <a:cs typeface="Times New Roman" panose="02020603050405020304" pitchFamily="18" charset="0"/>
              </a:rPr>
              <a:t> </a:t>
            </a:r>
            <a:r>
              <a:rPr lang="cs-CZ" sz="2000" i="1" dirty="0" smtClean="0">
                <a:cs typeface="Times New Roman" panose="02020603050405020304" pitchFamily="18" charset="0"/>
              </a:rPr>
              <a:t>‚</a:t>
            </a:r>
            <a:r>
              <a:rPr lang="cs-CZ" sz="2000" dirty="0" smtClean="0">
                <a:cs typeface="Times New Roman" panose="02020603050405020304" pitchFamily="18" charset="0"/>
              </a:rPr>
              <a:t>záškodníci, vojáci najatí pro provádění škod na majetku‘, </a:t>
            </a:r>
            <a:r>
              <a:rPr lang="cs-CZ" sz="2000" i="1" dirty="0" err="1" smtClean="0">
                <a:cs typeface="Times New Roman" panose="02020603050405020304" pitchFamily="18" charset="0"/>
              </a:rPr>
              <a:t>životóv</a:t>
            </a:r>
            <a:endParaRPr lang="cs-CZ" sz="2000" i="1" dirty="0">
              <a:cs typeface="Times New Roman" panose="02020603050405020304" pitchFamily="18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>
                <a:cs typeface="Times New Roman" panose="02020603050405020304" pitchFamily="18" charset="0"/>
              </a:rPr>
              <a:t>netraťte </a:t>
            </a:r>
            <a:r>
              <a:rPr lang="cs-CZ" sz="2000" dirty="0" smtClean="0">
                <a:cs typeface="Times New Roman" panose="02020603050405020304" pitchFamily="18" charset="0"/>
              </a:rPr>
              <a:t>‚zbytečně </a:t>
            </a:r>
            <a:r>
              <a:rPr lang="cs-CZ" sz="2000" dirty="0">
                <a:cs typeface="Times New Roman" panose="02020603050405020304" pitchFamily="18" charset="0"/>
              </a:rPr>
              <a:t>neutrácejte své </a:t>
            </a:r>
            <a:r>
              <a:rPr lang="cs-CZ" sz="2000" dirty="0" smtClean="0">
                <a:cs typeface="Times New Roman" panose="02020603050405020304" pitchFamily="18" charset="0"/>
              </a:rPr>
              <a:t>životy‘,</a:t>
            </a:r>
            <a:endParaRPr lang="cs-CZ" sz="2000" i="1" dirty="0">
              <a:cs typeface="Times New Roman" panose="02020603050405020304" pitchFamily="18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 smtClean="0">
                <a:cs typeface="Times New Roman" panose="02020603050405020304" pitchFamily="18" charset="0"/>
              </a:rPr>
              <a:t>retuj</a:t>
            </a:r>
            <a:r>
              <a:rPr lang="cs-CZ" sz="2000" dirty="0" smtClean="0">
                <a:cs typeface="Times New Roman" panose="02020603050405020304" pitchFamily="18" charset="0"/>
              </a:rPr>
              <a:t> ‚ochraňuj</a:t>
            </a:r>
            <a:r>
              <a:rPr lang="cs-CZ" sz="2000" dirty="0">
                <a:cs typeface="Times New Roman" panose="02020603050405020304" pitchFamily="18" charset="0"/>
              </a:rPr>
              <a:t>, </a:t>
            </a:r>
            <a:r>
              <a:rPr lang="cs-CZ" sz="2000" dirty="0" smtClean="0">
                <a:cs typeface="Times New Roman" panose="02020603050405020304" pitchFamily="18" charset="0"/>
              </a:rPr>
              <a:t>vysvobozuj‘,</a:t>
            </a:r>
            <a:r>
              <a:rPr lang="cs-CZ" sz="2000" i="1" dirty="0" smtClean="0">
                <a:cs typeface="Times New Roman" panose="02020603050405020304" pitchFamily="18" charset="0"/>
              </a:rPr>
              <a:t> bran </a:t>
            </a:r>
            <a:r>
              <a:rPr lang="cs-CZ" sz="2000" dirty="0" smtClean="0">
                <a:cs typeface="Times New Roman" panose="02020603050405020304" pitchFamily="18" charset="0"/>
              </a:rPr>
              <a:t>[…]</a:t>
            </a:r>
            <a:r>
              <a:rPr lang="cs-CZ" sz="2000" i="1" dirty="0" smtClean="0">
                <a:cs typeface="Times New Roman" panose="02020603050405020304" pitchFamily="18" charset="0"/>
              </a:rPr>
              <a:t> </a:t>
            </a:r>
            <a:r>
              <a:rPr lang="cs-CZ" sz="2000" i="1" dirty="0" err="1" smtClean="0">
                <a:cs typeface="Times New Roman" panose="02020603050405020304" pitchFamily="18" charset="0"/>
              </a:rPr>
              <a:t>chutnajte</a:t>
            </a:r>
            <a:r>
              <a:rPr lang="cs-CZ" sz="2000" i="1" dirty="0" smtClean="0">
                <a:cs typeface="Times New Roman" panose="02020603050405020304" pitchFamily="18" charset="0"/>
              </a:rPr>
              <a:t> </a:t>
            </a:r>
            <a:r>
              <a:rPr lang="cs-CZ" sz="2000" dirty="0" smtClean="0">
                <a:cs typeface="Times New Roman" panose="02020603050405020304" pitchFamily="18" charset="0"/>
              </a:rPr>
              <a:t>‚uchopte pevně svou zbraň‘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>
              <a:cs typeface="Times New Roman" panose="02020603050405020304" pitchFamily="18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98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632011"/>
            <a:ext cx="11591365" cy="522424"/>
          </a:xfrm>
        </p:spPr>
        <p:txBody>
          <a:bodyPr/>
          <a:lstStyle/>
          <a:p>
            <a:r>
              <a:rPr lang="cs-CZ" dirty="0" smtClean="0"/>
              <a:t>Rozvoj biblického překladu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1694329"/>
            <a:ext cx="11739282" cy="3953435"/>
          </a:xfrm>
        </p:spPr>
        <p:txBody>
          <a:bodyPr/>
          <a:lstStyle/>
          <a:p>
            <a:pPr algn="just"/>
            <a:r>
              <a:rPr lang="cs-CZ" sz="2000" dirty="0"/>
              <a:t>v průběhu 15. stol. vznikly další tři překlady bible </a:t>
            </a:r>
            <a:endParaRPr lang="cs-CZ" sz="2000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0" smtClean="0"/>
              <a:t> (staročeská </a:t>
            </a:r>
            <a:r>
              <a:rPr lang="cs-CZ" sz="2000" dirty="0"/>
              <a:t>bible 2</a:t>
            </a:r>
            <a:r>
              <a:rPr lang="cs-CZ" sz="2000" dirty="0" smtClean="0"/>
              <a:t>. a </a:t>
            </a:r>
            <a:r>
              <a:rPr lang="cs-CZ" sz="2000" dirty="0"/>
              <a:t>3. </a:t>
            </a:r>
            <a:r>
              <a:rPr lang="cs-CZ" sz="2000" dirty="0" smtClean="0"/>
              <a:t>redakce vznikly na počátku 15. stol.,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sz="20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0" smtClean="0"/>
              <a:t> stč. bible 4. redakce vznikla v poslední čtvrtině 15. stol. (první tištěné bible),</a:t>
            </a:r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003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430305"/>
            <a:ext cx="11591365" cy="562766"/>
          </a:xfrm>
        </p:spPr>
        <p:txBody>
          <a:bodyPr/>
          <a:lstStyle/>
          <a:p>
            <a:r>
              <a:rPr lang="cs-CZ" dirty="0" smtClean="0"/>
              <a:t>Rozvoj biblického překladu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1546412"/>
            <a:ext cx="11739282" cy="4101352"/>
          </a:xfrm>
        </p:spPr>
        <p:txBody>
          <a:bodyPr/>
          <a:lstStyle/>
          <a:p>
            <a:pPr algn="just"/>
            <a:r>
              <a:rPr lang="cs-CZ" sz="2000" dirty="0" smtClean="0"/>
              <a:t>překlady </a:t>
            </a:r>
            <a:r>
              <a:rPr lang="cs-CZ" sz="2000" dirty="0"/>
              <a:t>latinské vulgáty,</a:t>
            </a:r>
          </a:p>
          <a:p>
            <a:pPr algn="just"/>
            <a:endParaRPr lang="cs-CZ" sz="2000" dirty="0" smtClean="0"/>
          </a:p>
          <a:p>
            <a:pPr algn="just"/>
            <a:r>
              <a:rPr lang="cs-CZ" sz="2000" dirty="0"/>
              <a:t>na rozdíl od staročeské bible 1. redakce více závislé na jazyku latinské předlohy (tendence k „doslovnému“ překladu).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čtvrtá redakce (nestarší české tištěné bible) se již zbavuje jednoduchých minulých </a:t>
            </a:r>
            <a:r>
              <a:rPr lang="cs-CZ" sz="2000" dirty="0" smtClean="0"/>
              <a:t>časů.</a:t>
            </a:r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76076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5835" y="363070"/>
            <a:ext cx="11483790" cy="616554"/>
          </a:xfrm>
        </p:spPr>
        <p:txBody>
          <a:bodyPr/>
          <a:lstStyle/>
          <a:p>
            <a:r>
              <a:rPr lang="cs-CZ" dirty="0" smtClean="0"/>
              <a:t>Čeština administrativní a právní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95835" y="1237129"/>
            <a:ext cx="11645154" cy="4410635"/>
          </a:xfrm>
        </p:spPr>
        <p:txBody>
          <a:bodyPr/>
          <a:lstStyle/>
          <a:p>
            <a:pPr algn="just"/>
            <a:r>
              <a:rPr lang="cs-CZ" sz="2000" dirty="0" smtClean="0"/>
              <a:t>posiluje se pozice češtiny jako jazyka administrativního a právního,</a:t>
            </a:r>
          </a:p>
          <a:p>
            <a:pPr algn="just"/>
            <a:endParaRPr lang="cs-CZ" sz="2000" dirty="0" smtClean="0"/>
          </a:p>
          <a:p>
            <a:pPr algn="just"/>
            <a:r>
              <a:rPr lang="cs-CZ" sz="2000" dirty="0"/>
              <a:t>souvisí s počeštěním českých (nikoli moravských) měst – zde nahrazuje němčinu</a:t>
            </a:r>
            <a:r>
              <a:rPr lang="cs-CZ" sz="2000" dirty="0" smtClean="0"/>
              <a:t>, např. </a:t>
            </a:r>
            <a:r>
              <a:rPr lang="cs-CZ" sz="2000" i="1" dirty="0" smtClean="0"/>
              <a:t>Práva soběslavská a staropražská</a:t>
            </a:r>
            <a:r>
              <a:rPr lang="cs-CZ" sz="2000" dirty="0"/>
              <a:t> </a:t>
            </a:r>
            <a:r>
              <a:rPr lang="cs-CZ" sz="2000" dirty="0" smtClean="0"/>
              <a:t>nebo </a:t>
            </a:r>
            <a:r>
              <a:rPr lang="cs-CZ" sz="2000" i="1" dirty="0" smtClean="0"/>
              <a:t>Žilinská kniha,</a:t>
            </a:r>
            <a:endParaRPr lang="cs-CZ" sz="2000" dirty="0"/>
          </a:p>
          <a:p>
            <a:pPr algn="just"/>
            <a:endParaRPr lang="cs-CZ" sz="2000" dirty="0" smtClean="0"/>
          </a:p>
          <a:p>
            <a:pPr algn="just"/>
            <a:r>
              <a:rPr lang="cs-CZ" sz="2000" dirty="0" smtClean="0"/>
              <a:t>vznikají sněmovní usnesení (artikule) zemského sněmu, např. </a:t>
            </a:r>
            <a:r>
              <a:rPr lang="cs-CZ" sz="2000" i="1" dirty="0" smtClean="0"/>
              <a:t>Zápis sněmu čáslavského 1421</a:t>
            </a:r>
            <a:r>
              <a:rPr lang="cs-CZ" sz="2000" dirty="0" smtClean="0"/>
              <a:t>,</a:t>
            </a:r>
            <a:endParaRPr lang="cs-CZ" sz="2000" dirty="0"/>
          </a:p>
          <a:p>
            <a:pPr algn="just"/>
            <a:endParaRPr lang="cs-CZ" sz="2000" b="1" dirty="0" smtClean="0"/>
          </a:p>
          <a:p>
            <a:pPr algn="just"/>
            <a:r>
              <a:rPr lang="cs-CZ" sz="2000" dirty="0" smtClean="0"/>
              <a:t>vzniká celá řada právních textů, např. </a:t>
            </a:r>
            <a:r>
              <a:rPr lang="cs-CZ" sz="2000" i="1" dirty="0" smtClean="0"/>
              <a:t>Práva královská </a:t>
            </a:r>
            <a:r>
              <a:rPr lang="cs-CZ" sz="2000" i="1" dirty="0" err="1" smtClean="0"/>
              <a:t>horníkuov</a:t>
            </a:r>
            <a:r>
              <a:rPr lang="cs-CZ" sz="2000" i="1" dirty="0" smtClean="0"/>
              <a:t>, </a:t>
            </a:r>
            <a:endParaRPr lang="cs-CZ" sz="2000" dirty="0" smtClean="0"/>
          </a:p>
          <a:p>
            <a:pPr algn="just"/>
            <a:endParaRPr lang="cs-CZ" sz="2000" dirty="0" smtClean="0"/>
          </a:p>
          <a:p>
            <a:pPr algn="just"/>
            <a:r>
              <a:rPr lang="cs-CZ" sz="2000" dirty="0" smtClean="0"/>
              <a:t>výrazně se prosazuje v oblasti listinné, vznikají první administrativní příručky, např. novoměstského písaře Prokopa, který vypracoval českou příručku pro písaře </a:t>
            </a:r>
            <a:r>
              <a:rPr lang="cs-CZ" sz="2000" i="1" dirty="0" err="1" smtClean="0"/>
              <a:t>Ars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dictnandi</a:t>
            </a:r>
            <a:r>
              <a:rPr lang="cs-CZ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352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4129" y="174812"/>
            <a:ext cx="11618259" cy="941294"/>
          </a:xfrm>
        </p:spPr>
        <p:txBody>
          <a:bodyPr/>
          <a:lstStyle/>
          <a:p>
            <a:r>
              <a:rPr lang="cs-CZ" dirty="0" smtClean="0"/>
              <a:t>Čeština jako prostředek společenské polemiky – satirické skladby </a:t>
            </a:r>
            <a:r>
              <a:rPr lang="cs-CZ" i="1" dirty="0" smtClean="0"/>
              <a:t>O kněžích svatokupcích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98848" y="1411940"/>
            <a:ext cx="11993151" cy="5068059"/>
          </a:xfrm>
        </p:spPr>
        <p:txBody>
          <a:bodyPr numCol="2"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Ke cti, k chvále napřed </a:t>
            </a:r>
            <a:r>
              <a:rPr lang="cs-CZ" sz="2000" i="1" dirty="0" err="1"/>
              <a:t>buoží</a:t>
            </a: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a </a:t>
            </a:r>
            <a:r>
              <a:rPr lang="cs-CZ" sz="2000" i="1" dirty="0" err="1"/>
              <a:t>hřiechuom</a:t>
            </a:r>
            <a:r>
              <a:rPr lang="cs-CZ" sz="2000" i="1" dirty="0"/>
              <a:t> na </a:t>
            </a:r>
            <a:r>
              <a:rPr lang="cs-CZ" sz="2000" i="1" dirty="0" err="1"/>
              <a:t>otpuštěnÍ</a:t>
            </a:r>
            <a:r>
              <a:rPr lang="cs-CZ" sz="2000" i="1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zvláště svatokupeckých</a:t>
            </a:r>
            <a:r>
              <a:rPr lang="cs-CZ" sz="2000" i="1" dirty="0" smtClean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netoliko </a:t>
            </a:r>
            <a:r>
              <a:rPr lang="cs-CZ" sz="2000" i="1" dirty="0" err="1"/>
              <a:t>usty</a:t>
            </a:r>
            <a:r>
              <a:rPr lang="cs-CZ" sz="2000" i="1" dirty="0"/>
              <a:t> mluvme,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ale také </a:t>
            </a:r>
            <a:r>
              <a:rPr lang="cs-CZ" sz="2000" i="1" dirty="0" err="1"/>
              <a:t>zpievajme</a:t>
            </a: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pro výstrahu </a:t>
            </a:r>
            <a:r>
              <a:rPr lang="cs-CZ" sz="2000" i="1" dirty="0" smtClean="0"/>
              <a:t>jiných!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Dietky, </a:t>
            </a:r>
            <a:r>
              <a:rPr lang="cs-CZ" sz="2000" i="1" dirty="0" err="1"/>
              <a:t>najprvé</a:t>
            </a:r>
            <a:r>
              <a:rPr lang="cs-CZ" sz="2000" i="1" dirty="0"/>
              <a:t> počněte,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/>
              <a:t>svatokupectvie</a:t>
            </a:r>
            <a:r>
              <a:rPr lang="cs-CZ" sz="2000" i="1" dirty="0"/>
              <a:t> oznamte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/>
              <a:t>otcóm</a:t>
            </a:r>
            <a:r>
              <a:rPr lang="cs-CZ" sz="2000" i="1" dirty="0"/>
              <a:t>, </a:t>
            </a:r>
            <a:r>
              <a:rPr lang="cs-CZ" sz="2000" i="1" dirty="0" smtClean="0"/>
              <a:t>matkám </a:t>
            </a:r>
            <a:r>
              <a:rPr lang="cs-CZ" sz="2000" i="1" dirty="0"/>
              <a:t>i kněžím</a:t>
            </a:r>
            <a:r>
              <a:rPr lang="cs-CZ" sz="2000" i="1" dirty="0" smtClean="0"/>
              <a:t>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smtClean="0"/>
              <a:t>Když </a:t>
            </a:r>
            <a:r>
              <a:rPr lang="cs-CZ" sz="2000" i="1" dirty="0"/>
              <a:t>se dietě narodilo,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do kostela přineseno,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ihned: </a:t>
            </a:r>
            <a:r>
              <a:rPr lang="cs-CZ" sz="2000" i="1" dirty="0" smtClean="0"/>
              <a:t>„</a:t>
            </a:r>
            <a:r>
              <a:rPr lang="cs-CZ" sz="2000" i="1" dirty="0" err="1" smtClean="0"/>
              <a:t>Dajte</a:t>
            </a:r>
            <a:r>
              <a:rPr lang="cs-CZ" sz="2000" i="1" dirty="0" smtClean="0"/>
              <a:t> </a:t>
            </a:r>
            <a:r>
              <a:rPr lang="cs-CZ" sz="2000" i="1" dirty="0"/>
              <a:t>ode </a:t>
            </a:r>
            <a:r>
              <a:rPr lang="cs-CZ" sz="2000" i="1" dirty="0" smtClean="0"/>
              <a:t>křtu!“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Potom je </a:t>
            </a:r>
            <a:r>
              <a:rPr lang="cs-CZ" sz="2000" i="1" dirty="0" err="1"/>
              <a:t>obitovali</a:t>
            </a:r>
            <a:r>
              <a:rPr lang="cs-CZ" sz="2000" i="1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na čest apoštola pili,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/>
              <a:t>peniez</a:t>
            </a:r>
            <a:r>
              <a:rPr lang="cs-CZ" sz="2000" i="1" dirty="0"/>
              <a:t> neb dva dali</a:t>
            </a:r>
            <a:r>
              <a:rPr lang="cs-CZ" sz="2000" i="1" dirty="0" smtClean="0"/>
              <a:t>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Šestinedělka myslila,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pl-PL" sz="2000" i="1" dirty="0"/>
              <a:t>čím by od žehnánie ctila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smtClean="0"/>
              <a:t>kněze neb faráře.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A když se jest uvodila,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/>
              <a:t>svieci</a:t>
            </a:r>
            <a:r>
              <a:rPr lang="cs-CZ" sz="2000" i="1" dirty="0"/>
              <a:t> </a:t>
            </a:r>
            <a:r>
              <a:rPr lang="cs-CZ" sz="2000" i="1" dirty="0" err="1"/>
              <a:t>krásnú</a:t>
            </a:r>
            <a:r>
              <a:rPr lang="cs-CZ" sz="2000" i="1" dirty="0"/>
              <a:t> knězi dala,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palec podmazala</a:t>
            </a:r>
            <a:r>
              <a:rPr lang="cs-CZ" sz="2000" i="1" dirty="0" smtClean="0"/>
              <a:t>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Na </a:t>
            </a:r>
            <a:r>
              <a:rPr lang="cs-CZ" sz="2000" i="1" dirty="0" err="1"/>
              <a:t>biřmovánie</a:t>
            </a:r>
            <a:r>
              <a:rPr lang="cs-CZ" sz="2000" i="1" dirty="0"/>
              <a:t> se ptala,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druhdy daleko běhala,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od </a:t>
            </a:r>
            <a:r>
              <a:rPr lang="cs-CZ" sz="2000" i="1" dirty="0" err="1"/>
              <a:t>biřmu</a:t>
            </a:r>
            <a:r>
              <a:rPr lang="cs-CZ" sz="2000" i="1" dirty="0"/>
              <a:t> platila</a:t>
            </a:r>
            <a:r>
              <a:rPr lang="cs-CZ" sz="2000" i="1" dirty="0" smtClean="0"/>
              <a:t>. </a:t>
            </a:r>
            <a:r>
              <a:rPr lang="cs-CZ" sz="2000" dirty="0" smtClean="0"/>
              <a:t>[…]</a:t>
            </a:r>
          </a:p>
        </p:txBody>
      </p:sp>
    </p:spTree>
    <p:extLst>
      <p:ext uri="{BB962C8B-B14F-4D97-AF65-F5344CB8AC3E}">
        <p14:creationId xmlns:p14="http://schemas.microsoft.com/office/powerpoint/2010/main" val="121222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5835" y="188259"/>
            <a:ext cx="11483790" cy="347613"/>
          </a:xfrm>
        </p:spPr>
        <p:txBody>
          <a:bodyPr/>
          <a:lstStyle/>
          <a:p>
            <a:r>
              <a:rPr lang="cs-CZ" dirty="0" smtClean="0"/>
              <a:t>Čeština administrativní a právní – ukázka </a:t>
            </a:r>
            <a:r>
              <a:rPr lang="cs-CZ" i="1" dirty="0" smtClean="0"/>
              <a:t>Práva </a:t>
            </a:r>
            <a:r>
              <a:rPr lang="cs-CZ" i="1" dirty="0"/>
              <a:t>soběslavská a staropražská</a:t>
            </a:r>
            <a:r>
              <a:rPr lang="cs-CZ" dirty="0"/>
              <a:t>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95835" y="1680882"/>
            <a:ext cx="11645154" cy="3953435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endParaRPr lang="cs-CZ" sz="2000" i="1" dirty="0" smtClean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smtClean="0"/>
              <a:t>Nižádný </a:t>
            </a:r>
            <a:r>
              <a:rPr lang="cs-CZ" sz="2000" i="1" dirty="0"/>
              <a:t>Němec </a:t>
            </a:r>
            <a:r>
              <a:rPr lang="cs-CZ" sz="2000" i="1" dirty="0" smtClean="0"/>
              <a:t>cizozemec, kterýž by česky </a:t>
            </a:r>
            <a:r>
              <a:rPr lang="cs-CZ" sz="2000" i="1" dirty="0" err="1" smtClean="0"/>
              <a:t>neuměI</a:t>
            </a:r>
            <a:r>
              <a:rPr lang="cs-CZ" sz="2000" i="1" dirty="0" smtClean="0"/>
              <a:t>, nemá purkmistrem býti.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 smtClean="0"/>
              <a:t>Ižádný</a:t>
            </a:r>
            <a:r>
              <a:rPr lang="cs-CZ" sz="2000" i="1" dirty="0" smtClean="0"/>
              <a:t> cizoložník nemá </a:t>
            </a:r>
            <a:r>
              <a:rPr lang="cs-CZ" sz="2000" i="1" dirty="0"/>
              <a:t>býti </a:t>
            </a:r>
            <a:r>
              <a:rPr lang="cs-CZ" sz="2000" i="1" dirty="0" smtClean="0"/>
              <a:t>konšelem ani </a:t>
            </a:r>
            <a:r>
              <a:rPr lang="cs-CZ" sz="2000" i="1" dirty="0"/>
              <a:t>rychtářem ani </a:t>
            </a:r>
            <a:r>
              <a:rPr lang="cs-CZ" sz="2000" i="1" dirty="0" smtClean="0"/>
              <a:t>úředníkem </a:t>
            </a:r>
            <a:r>
              <a:rPr lang="cs-CZ" sz="2000" i="1" dirty="0" err="1" smtClean="0"/>
              <a:t>ižádným</a:t>
            </a:r>
            <a:r>
              <a:rPr lang="cs-CZ" sz="2000" i="1" dirty="0" smtClean="0"/>
              <a:t>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Nemá býti konšelem nižádný ten, ktož na </a:t>
            </a:r>
            <a:r>
              <a:rPr lang="cs-CZ" sz="2000" i="1" dirty="0" err="1"/>
              <a:t>šantroky</a:t>
            </a:r>
            <a:r>
              <a:rPr lang="cs-CZ" sz="2000" i="1" dirty="0"/>
              <a:t> dává anebo </a:t>
            </a:r>
            <a:r>
              <a:rPr lang="cs-CZ" sz="2000" i="1" dirty="0" smtClean="0"/>
              <a:t>na lichvy.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/>
              <a:t>Item</a:t>
            </a:r>
            <a:r>
              <a:rPr lang="cs-CZ" sz="2000" i="1" dirty="0"/>
              <a:t> </a:t>
            </a:r>
            <a:r>
              <a:rPr lang="cs-CZ" sz="2000" i="1" dirty="0" smtClean="0"/>
              <a:t>nemá </a:t>
            </a:r>
            <a:r>
              <a:rPr lang="cs-CZ" sz="2000" i="1" dirty="0" err="1"/>
              <a:t>ižádný</a:t>
            </a:r>
            <a:r>
              <a:rPr lang="cs-CZ" sz="2000" i="1" dirty="0"/>
              <a:t> konšelem </a:t>
            </a:r>
            <a:r>
              <a:rPr lang="cs-CZ" sz="2000" i="1" dirty="0" smtClean="0"/>
              <a:t>býti </a:t>
            </a:r>
            <a:r>
              <a:rPr lang="cs-CZ" sz="2000" i="1" dirty="0"/>
              <a:t>ten, kterýž výše padesáti kop </a:t>
            </a:r>
            <a:r>
              <a:rPr lang="cs-CZ" sz="2000" i="1" dirty="0" smtClean="0"/>
              <a:t>nemá očitého </a:t>
            </a:r>
            <a:r>
              <a:rPr lang="cs-CZ" sz="2000" i="1" dirty="0" err="1" smtClean="0"/>
              <a:t>zbožie</a:t>
            </a:r>
            <a:r>
              <a:rPr lang="cs-CZ" sz="2000" i="1" dirty="0" smtClean="0"/>
              <a:t>.</a:t>
            </a: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 smtClean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/>
              <a:t>Item</a:t>
            </a:r>
            <a:r>
              <a:rPr lang="cs-CZ" sz="2000" i="1" dirty="0"/>
              <a:t> žádný hudec ani pištec ani lazebník ani </a:t>
            </a:r>
            <a:r>
              <a:rPr lang="cs-CZ" sz="2000" i="1" dirty="0" err="1"/>
              <a:t>barvieř</a:t>
            </a:r>
            <a:r>
              <a:rPr lang="cs-CZ" sz="2000" i="1" dirty="0"/>
              <a:t> nemá býti konšelem. </a:t>
            </a:r>
            <a:endParaRPr lang="cs-CZ" sz="2000" i="1" dirty="0" smtClean="0"/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 smtClean="0"/>
              <a:t>Item</a:t>
            </a:r>
            <a:r>
              <a:rPr lang="cs-CZ" sz="2000" i="1" dirty="0" smtClean="0"/>
              <a:t> </a:t>
            </a:r>
            <a:r>
              <a:rPr lang="cs-CZ" sz="2000" i="1" dirty="0" err="1"/>
              <a:t>ižádný</a:t>
            </a:r>
            <a:r>
              <a:rPr lang="cs-CZ" sz="2000" i="1" dirty="0"/>
              <a:t> konšel nemá na obecní groš hodovati ani </a:t>
            </a:r>
            <a:r>
              <a:rPr lang="cs-CZ" sz="2000" i="1" dirty="0" err="1"/>
              <a:t>kvasóv</a:t>
            </a:r>
            <a:r>
              <a:rPr lang="cs-CZ" sz="2000" i="1" dirty="0"/>
              <a:t> strojiti</a:t>
            </a:r>
            <a:r>
              <a:rPr lang="cs-CZ" sz="2000" i="1" dirty="0" smtClean="0"/>
              <a:t>; pakli </a:t>
            </a:r>
            <a:r>
              <a:rPr lang="cs-CZ" sz="2000" i="1" dirty="0"/>
              <a:t>by byl v tom nalezen, má hrdlo ztratiti.</a:t>
            </a:r>
            <a:endParaRPr lang="cs-CZ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265180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5835" y="188259"/>
            <a:ext cx="11483790" cy="347613"/>
          </a:xfrm>
        </p:spPr>
        <p:txBody>
          <a:bodyPr/>
          <a:lstStyle/>
          <a:p>
            <a:r>
              <a:rPr lang="cs-CZ" dirty="0" smtClean="0"/>
              <a:t>Čeština jako vědecký jazyk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95835" y="995082"/>
            <a:ext cx="11645154" cy="4639235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000" dirty="0" smtClean="0"/>
              <a:t>Vznikla celá řada odborných textů: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i="1" dirty="0" smtClean="0"/>
              <a:t>Lucidář </a:t>
            </a:r>
            <a:r>
              <a:rPr lang="cs-CZ" sz="2000" dirty="0" smtClean="0"/>
              <a:t>(pol. 15. stol.): encyklopedické dílo založené na dialogu,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i="1" dirty="0" smtClean="0"/>
              <a:t>Snář </a:t>
            </a:r>
            <a:r>
              <a:rPr lang="cs-CZ" sz="2000" dirty="0" smtClean="0"/>
              <a:t>(začátek 15. stol.): výklad snů,</a:t>
            </a:r>
          </a:p>
          <a:p>
            <a:pPr>
              <a:lnSpc>
                <a:spcPct val="100000"/>
              </a:lnSpc>
            </a:pPr>
            <a:endParaRPr lang="cs-CZ" sz="2000" i="1" dirty="0"/>
          </a:p>
          <a:p>
            <a:pPr>
              <a:lnSpc>
                <a:spcPct val="100000"/>
              </a:lnSpc>
            </a:pPr>
            <a:r>
              <a:rPr lang="cs-CZ" sz="2000" i="1" dirty="0" err="1" smtClean="0"/>
              <a:t>Saličetova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ranná</a:t>
            </a:r>
            <a:r>
              <a:rPr lang="cs-CZ" sz="2000" i="1" dirty="0" smtClean="0"/>
              <a:t> lékařství </a:t>
            </a:r>
            <a:r>
              <a:rPr lang="cs-CZ" sz="2000" dirty="0" smtClean="0"/>
              <a:t>(pol. 15. stol.): „chirurgická příručka“,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i="1" dirty="0" smtClean="0"/>
              <a:t>Knihy o mocech rozličného kořene černobýl – </a:t>
            </a:r>
            <a:r>
              <a:rPr lang="cs-CZ" sz="2000" dirty="0" smtClean="0"/>
              <a:t>herbář (Křišťan z Prachatic?),  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pl-PL" sz="2000" i="1" dirty="0" smtClean="0"/>
              <a:t>Antonia z Florencie cesta spravedlivá v alchymii </a:t>
            </a:r>
            <a:r>
              <a:rPr lang="pl-PL" sz="2000" dirty="0" smtClean="0"/>
              <a:t>(pol. 15. stol.),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Jan Šindel </a:t>
            </a:r>
            <a:r>
              <a:rPr lang="cs-CZ" sz="2000" i="1" dirty="0" smtClean="0"/>
              <a:t>Úvod k tabulkám pohybu planet </a:t>
            </a:r>
            <a:r>
              <a:rPr lang="cs-CZ" sz="2000" dirty="0" smtClean="0"/>
              <a:t>(1. pol. 15. stol.).</a:t>
            </a:r>
          </a:p>
        </p:txBody>
      </p:sp>
    </p:spTree>
    <p:extLst>
      <p:ext uri="{BB962C8B-B14F-4D97-AF65-F5344CB8AC3E}">
        <p14:creationId xmlns:p14="http://schemas.microsoft.com/office/powerpoint/2010/main" val="104581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5835" y="188259"/>
            <a:ext cx="11483790" cy="347613"/>
          </a:xfrm>
        </p:spPr>
        <p:txBody>
          <a:bodyPr/>
          <a:lstStyle/>
          <a:p>
            <a:r>
              <a:rPr lang="cs-CZ" dirty="0" smtClean="0"/>
              <a:t>Čeština jako vědecký jazyk – ukázka </a:t>
            </a:r>
            <a:r>
              <a:rPr lang="pl-PL" i="1" dirty="0"/>
              <a:t>Antonia z Florencie cesta spravedlivá v alchymii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95835" y="1613647"/>
            <a:ext cx="11645154" cy="4020670"/>
          </a:xfrm>
        </p:spPr>
        <p:txBody>
          <a:bodyPr/>
          <a:lstStyle/>
          <a:p>
            <a:pPr marL="72000" indent="0" algn="ctr">
              <a:lnSpc>
                <a:spcPct val="100000"/>
              </a:lnSpc>
              <a:buNone/>
            </a:pPr>
            <a:r>
              <a:rPr lang="cs-CZ" sz="2000" b="1" i="1" dirty="0" smtClean="0"/>
              <a:t>Kámen mudrců</a:t>
            </a:r>
            <a:endParaRPr lang="cs-CZ" sz="2000" b="1" i="1" dirty="0"/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 smtClean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smtClean="0"/>
              <a:t>Tuto </a:t>
            </a:r>
            <a:r>
              <a:rPr lang="cs-CZ" sz="2000" i="1" dirty="0"/>
              <a:t>se </a:t>
            </a:r>
            <a:r>
              <a:rPr lang="cs-CZ" sz="2000" i="1" dirty="0" smtClean="0"/>
              <a:t>počíná </a:t>
            </a:r>
            <a:r>
              <a:rPr lang="cs-CZ" sz="2000" i="1" dirty="0" err="1"/>
              <a:t>složenie</a:t>
            </a:r>
            <a:r>
              <a:rPr lang="cs-CZ" sz="2000" i="1" dirty="0"/>
              <a:t> a </a:t>
            </a:r>
            <a:r>
              <a:rPr lang="cs-CZ" sz="2000" i="1" dirty="0" err="1"/>
              <a:t>spojenie</a:t>
            </a:r>
            <a:r>
              <a:rPr lang="cs-CZ" sz="2000" i="1" dirty="0"/>
              <a:t> toho velebného kameně, </a:t>
            </a:r>
            <a:r>
              <a:rPr lang="cs-CZ" sz="2000" i="1" dirty="0" err="1" smtClean="0"/>
              <a:t>ješto</a:t>
            </a:r>
            <a:r>
              <a:rPr lang="cs-CZ" sz="2000" i="1" dirty="0" smtClean="0"/>
              <a:t> </a:t>
            </a:r>
            <a:r>
              <a:rPr lang="cs-CZ" sz="2000" i="1" dirty="0"/>
              <a:t>v něm </a:t>
            </a:r>
            <a:r>
              <a:rPr lang="cs-CZ" sz="2000" i="1" dirty="0" err="1" smtClean="0"/>
              <a:t>jsú</a:t>
            </a:r>
            <a:r>
              <a:rPr lang="cs-CZ" sz="2000" i="1" dirty="0" smtClean="0"/>
              <a:t> čtyři </a:t>
            </a:r>
            <a:r>
              <a:rPr lang="cs-CZ" sz="2000" i="1" dirty="0"/>
              <a:t>věci, </a:t>
            </a:r>
            <a:r>
              <a:rPr lang="cs-CZ" sz="2000" i="1" dirty="0" smtClean="0"/>
              <a:t>totižto </a:t>
            </a:r>
            <a:r>
              <a:rPr lang="cs-CZ" sz="2000" i="1" dirty="0" err="1"/>
              <a:t>vuoda</a:t>
            </a:r>
            <a:r>
              <a:rPr lang="cs-CZ" sz="2000" i="1" dirty="0"/>
              <a:t>, to </a:t>
            </a:r>
            <a:r>
              <a:rPr lang="cs-CZ" sz="2000" i="1" dirty="0" err="1"/>
              <a:t>slóve</a:t>
            </a:r>
            <a:r>
              <a:rPr lang="cs-CZ" sz="2000" i="1" dirty="0"/>
              <a:t> </a:t>
            </a:r>
            <a:r>
              <a:rPr lang="cs-CZ" sz="2000" i="1" dirty="0" smtClean="0"/>
              <a:t>rtuť </a:t>
            </a:r>
            <a:r>
              <a:rPr lang="cs-CZ" sz="2000" i="1" dirty="0" err="1"/>
              <a:t>múdrých</a:t>
            </a:r>
            <a:r>
              <a:rPr lang="cs-CZ" sz="2000" i="1" dirty="0"/>
              <a:t>, země, to </a:t>
            </a:r>
            <a:r>
              <a:rPr lang="cs-CZ" sz="2000" i="1" dirty="0" err="1"/>
              <a:t>slóve</a:t>
            </a:r>
            <a:r>
              <a:rPr lang="cs-CZ" sz="2000" i="1" dirty="0"/>
              <a:t> zlato, oheň</a:t>
            </a:r>
            <a:r>
              <a:rPr lang="cs-CZ" sz="2000" i="1" dirty="0" smtClean="0"/>
              <a:t>, to </a:t>
            </a:r>
            <a:r>
              <a:rPr lang="cs-CZ" sz="2000" i="1" dirty="0" err="1"/>
              <a:t>slóve</a:t>
            </a:r>
            <a:r>
              <a:rPr lang="cs-CZ" sz="2000" i="1" dirty="0"/>
              <a:t> síra naše, povětří, to </a:t>
            </a:r>
            <a:r>
              <a:rPr lang="cs-CZ" sz="2000" i="1" dirty="0" err="1"/>
              <a:t>slóve</a:t>
            </a:r>
            <a:r>
              <a:rPr lang="cs-CZ" sz="2000" i="1" dirty="0"/>
              <a:t> </a:t>
            </a:r>
            <a:r>
              <a:rPr lang="cs-CZ" sz="2000" i="1" dirty="0" err="1"/>
              <a:t>armoniak</a:t>
            </a:r>
            <a:r>
              <a:rPr lang="cs-CZ" sz="2000" i="1" dirty="0"/>
              <a:t>. A ty všechny čtyři </a:t>
            </a:r>
            <a:r>
              <a:rPr lang="cs-CZ" sz="2000" i="1" dirty="0" err="1" smtClean="0"/>
              <a:t>elementa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jsú</a:t>
            </a:r>
            <a:r>
              <a:rPr lang="cs-CZ" sz="2000" i="1" dirty="0" smtClean="0"/>
              <a:t> </a:t>
            </a:r>
            <a:r>
              <a:rPr lang="cs-CZ" sz="2000" i="1" dirty="0"/>
              <a:t>jednoho </a:t>
            </a:r>
            <a:r>
              <a:rPr lang="cs-CZ" sz="2000" i="1" dirty="0" err="1"/>
              <a:t>přirozenie</a:t>
            </a:r>
            <a:r>
              <a:rPr lang="cs-CZ" sz="2000" i="1" dirty="0"/>
              <a:t>. I nelze nižádnému chybiti, jedno buď ustavičně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v svém </a:t>
            </a:r>
            <a:r>
              <a:rPr lang="cs-CZ" sz="2000" i="1" dirty="0" err="1"/>
              <a:t>diele</a:t>
            </a:r>
            <a:r>
              <a:rPr lang="cs-CZ" sz="2000" i="1" dirty="0"/>
              <a:t> a nesvěřuj se žádnému </a:t>
            </a:r>
            <a:r>
              <a:rPr lang="cs-CZ" sz="2000" i="1" dirty="0" smtClean="0"/>
              <a:t>alchymistu, </a:t>
            </a:r>
            <a:r>
              <a:rPr lang="cs-CZ" sz="2000" i="1" dirty="0"/>
              <a:t>leč jej </a:t>
            </a:r>
            <a:r>
              <a:rPr lang="cs-CZ" sz="2000" i="1" dirty="0" smtClean="0"/>
              <a:t>prvé dobře zkusíš, </a:t>
            </a:r>
            <a:r>
              <a:rPr lang="cs-CZ" sz="2000" i="1" dirty="0" err="1" smtClean="0"/>
              <a:t>žeť</a:t>
            </a:r>
            <a:r>
              <a:rPr lang="cs-CZ" sz="2000" i="1" dirty="0" smtClean="0"/>
              <a:t> </a:t>
            </a:r>
            <a:r>
              <a:rPr lang="cs-CZ" sz="2000" i="1" dirty="0"/>
              <a:t>se s </a:t>
            </a:r>
            <a:r>
              <a:rPr lang="cs-CZ" sz="2000" i="1" dirty="0" err="1"/>
              <a:t>tebú</a:t>
            </a:r>
            <a:r>
              <a:rPr lang="cs-CZ" sz="2000" i="1" dirty="0"/>
              <a:t> srovnává </a:t>
            </a:r>
            <a:r>
              <a:rPr lang="cs-CZ" sz="2000" i="1" dirty="0" err="1"/>
              <a:t>etc</a:t>
            </a:r>
            <a:r>
              <a:rPr lang="cs-CZ" sz="2000" i="1" dirty="0"/>
              <a:t>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 smtClean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smtClean="0"/>
              <a:t>Ve </a:t>
            </a:r>
            <a:r>
              <a:rPr lang="cs-CZ" sz="2000" i="1" dirty="0"/>
              <a:t>jméno otce i syna i ducha svatého, amen</a:t>
            </a:r>
            <a:r>
              <a:rPr lang="cs-CZ" sz="2000" i="1" dirty="0" smtClean="0"/>
              <a:t>. Vezmi </a:t>
            </a:r>
            <a:r>
              <a:rPr lang="cs-CZ" sz="2000" i="1" dirty="0"/>
              <a:t>rtuti 16 lotů, </a:t>
            </a:r>
            <a:r>
              <a:rPr lang="cs-CZ" sz="2000" i="1" dirty="0" smtClean="0"/>
              <a:t>vezmi síry </a:t>
            </a:r>
            <a:r>
              <a:rPr lang="cs-CZ" sz="2000" i="1" dirty="0"/>
              <a:t>dva loty, vezmi zlata lot jeden anebo půl </a:t>
            </a:r>
            <a:r>
              <a:rPr lang="cs-CZ" sz="2000" i="1" dirty="0" smtClean="0"/>
              <a:t>druhého </a:t>
            </a:r>
            <a:r>
              <a:rPr lang="cs-CZ" sz="2000" i="1" dirty="0"/>
              <a:t>a to všechno </a:t>
            </a:r>
            <a:r>
              <a:rPr lang="cs-CZ" sz="2000" i="1" dirty="0" err="1" smtClean="0"/>
              <a:t>sčiň</a:t>
            </a:r>
            <a:r>
              <a:rPr lang="cs-CZ" sz="2000" i="1" dirty="0" smtClean="0"/>
              <a:t> vespolek </a:t>
            </a:r>
            <a:r>
              <a:rPr lang="cs-CZ" sz="2000" i="1" dirty="0"/>
              <a:t>do </a:t>
            </a:r>
            <a:r>
              <a:rPr lang="cs-CZ" sz="2000" i="1" dirty="0" err="1"/>
              <a:t>pernice</a:t>
            </a:r>
            <a:r>
              <a:rPr lang="cs-CZ" sz="2000" i="1" dirty="0"/>
              <a:t> </a:t>
            </a:r>
            <a:r>
              <a:rPr lang="cs-CZ" sz="2000" i="1" dirty="0" err="1" smtClean="0"/>
              <a:t>oblévanej</a:t>
            </a:r>
            <a:r>
              <a:rPr lang="cs-CZ" sz="2000" i="1" dirty="0" smtClean="0"/>
              <a:t> </a:t>
            </a:r>
            <a:r>
              <a:rPr lang="cs-CZ" sz="2000" i="1" dirty="0"/>
              <a:t>a tři to za tři </a:t>
            </a:r>
            <a:r>
              <a:rPr lang="cs-CZ" sz="2000" i="1" dirty="0" smtClean="0"/>
              <a:t>hodiny</a:t>
            </a:r>
            <a:r>
              <a:rPr lang="cs-CZ" sz="2000" i="1" dirty="0"/>
              <a:t>. Potom vsyp v sklenici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ješto</a:t>
            </a:r>
            <a:r>
              <a:rPr lang="cs-CZ" sz="2000" i="1" dirty="0" smtClean="0"/>
              <a:t> </a:t>
            </a:r>
            <a:r>
              <a:rPr lang="cs-CZ" sz="2000" i="1" dirty="0" err="1"/>
              <a:t>slóve</a:t>
            </a:r>
            <a:r>
              <a:rPr lang="cs-CZ" sz="2000" i="1" dirty="0"/>
              <a:t> </a:t>
            </a:r>
            <a:r>
              <a:rPr lang="cs-CZ" sz="2000" i="1" dirty="0" err="1" smtClean="0"/>
              <a:t>fiolka</a:t>
            </a:r>
            <a:r>
              <a:rPr lang="cs-CZ" sz="2000" i="1" dirty="0"/>
              <a:t>, </a:t>
            </a:r>
            <a:r>
              <a:rPr lang="cs-CZ" sz="2000" i="1" dirty="0" smtClean="0"/>
              <a:t>máť </a:t>
            </a:r>
            <a:r>
              <a:rPr lang="cs-CZ" sz="2000" i="1" dirty="0"/>
              <a:t>hrdlo </a:t>
            </a:r>
            <a:r>
              <a:rPr lang="cs-CZ" sz="2000" i="1" dirty="0" err="1"/>
              <a:t>dlhé</a:t>
            </a:r>
            <a:r>
              <a:rPr lang="cs-CZ" sz="2000" i="1" dirty="0"/>
              <a:t> a tenké, </a:t>
            </a:r>
            <a:r>
              <a:rPr lang="cs-CZ" sz="2000" i="1" dirty="0" err="1"/>
              <a:t>zezpod</a:t>
            </a:r>
            <a:r>
              <a:rPr lang="cs-CZ" sz="2000" i="1" dirty="0"/>
              <a:t> jako </a:t>
            </a:r>
            <a:r>
              <a:rPr lang="cs-CZ" sz="2000" i="1" dirty="0" err="1"/>
              <a:t>kúle</a:t>
            </a:r>
            <a:r>
              <a:rPr lang="cs-CZ" sz="2000" i="1" dirty="0"/>
              <a:t>, a vstav v písek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do </a:t>
            </a:r>
            <a:r>
              <a:rPr lang="cs-CZ" sz="2000" i="1" dirty="0" err="1"/>
              <a:t>pécky</a:t>
            </a:r>
            <a:r>
              <a:rPr lang="cs-CZ" sz="2000" i="1" dirty="0"/>
              <a:t> a nech sklenici </a:t>
            </a:r>
            <a:r>
              <a:rPr lang="cs-CZ" sz="2000" i="1" dirty="0" err="1"/>
              <a:t>otevřínu</a:t>
            </a:r>
            <a:r>
              <a:rPr lang="cs-CZ" sz="2000" i="1" dirty="0"/>
              <a:t>, ať </a:t>
            </a:r>
            <a:r>
              <a:rPr lang="cs-CZ" sz="2000" i="1" dirty="0" err="1"/>
              <a:t>vlkost</a:t>
            </a:r>
            <a:r>
              <a:rPr lang="cs-CZ" sz="2000" i="1" dirty="0"/>
              <a:t> </a:t>
            </a:r>
            <a:r>
              <a:rPr lang="cs-CZ" sz="2000" i="1" dirty="0" err="1" smtClean="0"/>
              <a:t>vynde</a:t>
            </a:r>
            <a:r>
              <a:rPr lang="cs-CZ" sz="2000" i="1" dirty="0"/>
              <a:t>.</a:t>
            </a:r>
            <a:r>
              <a:rPr lang="cs-CZ" sz="2000" i="1" dirty="0" smtClean="0"/>
              <a:t> 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smtClean="0"/>
              <a:t>velebného kameně </a:t>
            </a:r>
            <a:r>
              <a:rPr lang="cs-CZ" sz="2000" dirty="0" smtClean="0"/>
              <a:t>‚kamene mudrců‘, </a:t>
            </a:r>
            <a:r>
              <a:rPr lang="cs-CZ" sz="2000" i="1" dirty="0" smtClean="0"/>
              <a:t>rtuť </a:t>
            </a:r>
            <a:r>
              <a:rPr lang="cs-CZ" sz="2000" i="1" dirty="0" err="1" smtClean="0"/>
              <a:t>múdrých</a:t>
            </a:r>
            <a:r>
              <a:rPr lang="cs-CZ" sz="2000" dirty="0" smtClean="0"/>
              <a:t> ‚soli </a:t>
            </a:r>
            <a:r>
              <a:rPr lang="cs-CZ" sz="2000" dirty="0"/>
              <a:t>rtuti (sirníky, chloridy apod</a:t>
            </a:r>
            <a:r>
              <a:rPr lang="cs-CZ" sz="2000" dirty="0" smtClean="0"/>
              <a:t>.)‘, </a:t>
            </a:r>
            <a:r>
              <a:rPr lang="cs-CZ" sz="2000" i="1" dirty="0" smtClean="0"/>
              <a:t>povětří </a:t>
            </a:r>
            <a:r>
              <a:rPr lang="cs-CZ" sz="2000" dirty="0" smtClean="0"/>
              <a:t>‚vzduch</a:t>
            </a:r>
            <a:r>
              <a:rPr lang="cs-CZ" sz="2000" dirty="0"/>
              <a:t> </a:t>
            </a:r>
            <a:r>
              <a:rPr lang="cs-CZ" sz="2000" dirty="0" smtClean="0"/>
              <a:t>‘, </a:t>
            </a:r>
            <a:r>
              <a:rPr lang="cs-CZ" sz="2000" i="1" dirty="0" err="1" smtClean="0"/>
              <a:t>elementa</a:t>
            </a:r>
            <a:r>
              <a:rPr lang="cs-CZ" sz="2000" i="1" dirty="0" smtClean="0"/>
              <a:t> </a:t>
            </a:r>
            <a:r>
              <a:rPr lang="cs-CZ" sz="2000" dirty="0" smtClean="0"/>
              <a:t>‚živly‘, </a:t>
            </a:r>
            <a:r>
              <a:rPr lang="cs-CZ" sz="2000" i="1" dirty="0" err="1" smtClean="0"/>
              <a:t>jsú</a:t>
            </a:r>
            <a:r>
              <a:rPr lang="cs-CZ" sz="2000" i="1" dirty="0" smtClean="0"/>
              <a:t> jednoho </a:t>
            </a:r>
            <a:r>
              <a:rPr lang="cs-CZ" sz="2000" i="1" dirty="0" err="1" smtClean="0"/>
              <a:t>přirozenie</a:t>
            </a:r>
            <a:r>
              <a:rPr lang="cs-CZ" sz="2000" i="1" dirty="0" smtClean="0"/>
              <a:t> </a:t>
            </a:r>
            <a:r>
              <a:rPr lang="cs-CZ" sz="2000" dirty="0" smtClean="0"/>
              <a:t>‚mají </a:t>
            </a:r>
            <a:r>
              <a:rPr lang="cs-CZ" sz="2000" dirty="0"/>
              <a:t>stejnou </a:t>
            </a:r>
            <a:r>
              <a:rPr lang="cs-CZ" sz="2000" dirty="0" smtClean="0"/>
              <a:t>podstatu‘, </a:t>
            </a:r>
            <a:r>
              <a:rPr lang="cs-CZ" sz="2000" i="1" dirty="0" smtClean="0"/>
              <a:t>lot</a:t>
            </a:r>
            <a:r>
              <a:rPr lang="cs-CZ" sz="2000" dirty="0" smtClean="0"/>
              <a:t> ‚16 g‘, </a:t>
            </a:r>
            <a:r>
              <a:rPr lang="cs-CZ" sz="2000" i="1" dirty="0" err="1" smtClean="0"/>
              <a:t>sčiň</a:t>
            </a:r>
            <a:r>
              <a:rPr lang="cs-CZ" sz="2000" i="1" dirty="0" smtClean="0"/>
              <a:t> vespolek </a:t>
            </a:r>
            <a:r>
              <a:rPr lang="cs-CZ" sz="2000" dirty="0" smtClean="0"/>
              <a:t>‚dej společně‘</a:t>
            </a:r>
          </a:p>
        </p:txBody>
      </p:sp>
    </p:spTree>
    <p:extLst>
      <p:ext uri="{BB962C8B-B14F-4D97-AF65-F5344CB8AC3E}">
        <p14:creationId xmlns:p14="http://schemas.microsoft.com/office/powerpoint/2010/main" val="38973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336176"/>
            <a:ext cx="11591365" cy="562766"/>
          </a:xfrm>
        </p:spPr>
        <p:txBody>
          <a:bodyPr/>
          <a:lstStyle/>
          <a:p>
            <a:r>
              <a:rPr lang="cs-CZ" i="1" dirty="0" err="1"/>
              <a:t>Orthographia</a:t>
            </a:r>
            <a:r>
              <a:rPr lang="cs-CZ" i="1" dirty="0"/>
              <a:t> </a:t>
            </a:r>
            <a:r>
              <a:rPr lang="cs-CZ" i="1" dirty="0" err="1"/>
              <a:t>Bohemica</a:t>
            </a:r>
            <a:endParaRPr lang="cs-CZ" i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1642553"/>
            <a:ext cx="11833411" cy="4585447"/>
          </a:xfrm>
        </p:spPr>
        <p:txBody>
          <a:bodyPr/>
          <a:lstStyle/>
          <a:p>
            <a:pPr marL="72000" indent="0" algn="just">
              <a:buNone/>
            </a:pPr>
            <a:r>
              <a:rPr lang="cs-CZ" sz="2000" dirty="0" smtClean="0"/>
              <a:t>Exkluzivní latinský jazykově reflexivní traktát: </a:t>
            </a:r>
          </a:p>
          <a:p>
            <a:pPr algn="just"/>
            <a:r>
              <a:rPr lang="cs-CZ" sz="2000" dirty="0" smtClean="0"/>
              <a:t>anonymní, tradičně spojovaný s Husem, vzniklý v nultých nebo desátých letech 14. stol.</a:t>
            </a:r>
          </a:p>
          <a:p>
            <a:pPr algn="just"/>
            <a:r>
              <a:rPr lang="cs-CZ" sz="2000" dirty="0" smtClean="0"/>
              <a:t>přichází s originálním návrhem českého pravopisu (diakritická znaménka tečka pro měkkost a čárka pro délku,</a:t>
            </a:r>
            <a:endParaRPr lang="cs-CZ" sz="2000" dirty="0"/>
          </a:p>
          <a:p>
            <a:pPr algn="just"/>
            <a:r>
              <a:rPr lang="cs-CZ" sz="2000" dirty="0" smtClean="0"/>
              <a:t>podávající popis artikulačních, akustických a syntagmatických vlastností staročeských „hlásek“ (v dobovém pojetí liter),</a:t>
            </a:r>
          </a:p>
          <a:p>
            <a:pPr algn="just"/>
            <a:r>
              <a:rPr lang="cs-CZ" sz="2000" dirty="0" smtClean="0"/>
              <a:t>srovnávající češtinu s jinými jazyky (církevní slovanštinou, latinou, maďarštinou a hebrejštinou), rovněž si uvědomuje rozdíly v jazyce Moravanů.</a:t>
            </a:r>
          </a:p>
        </p:txBody>
      </p:sp>
    </p:spTree>
    <p:extLst>
      <p:ext uri="{BB962C8B-B14F-4D97-AF65-F5344CB8AC3E}">
        <p14:creationId xmlns:p14="http://schemas.microsoft.com/office/powerpoint/2010/main" val="163625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645458"/>
            <a:ext cx="11591365" cy="253483"/>
          </a:xfrm>
        </p:spPr>
        <p:txBody>
          <a:bodyPr/>
          <a:lstStyle/>
          <a:p>
            <a:r>
              <a:rPr lang="cs-CZ" i="1" dirty="0" err="1"/>
              <a:t>Orthographia</a:t>
            </a:r>
            <a:r>
              <a:rPr lang="cs-CZ" i="1" dirty="0"/>
              <a:t> </a:t>
            </a:r>
            <a:r>
              <a:rPr lang="cs-CZ" i="1" dirty="0" err="1"/>
              <a:t>Bohemica</a:t>
            </a:r>
            <a:endParaRPr lang="cs-CZ" i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1506071"/>
            <a:ext cx="11752729" cy="4141693"/>
          </a:xfrm>
        </p:spPr>
        <p:txBody>
          <a:bodyPr/>
          <a:lstStyle/>
          <a:p>
            <a:pPr marL="72000" indent="0" algn="just">
              <a:lnSpc>
                <a:spcPct val="100000"/>
              </a:lnSpc>
              <a:buNone/>
            </a:pPr>
            <a:r>
              <a:rPr lang="cs-CZ" sz="2000" i="1" dirty="0" smtClean="0"/>
              <a:t>Takové </a:t>
            </a:r>
            <a:r>
              <a:rPr lang="cs-CZ" sz="2000" i="1" dirty="0"/>
              <a:t>abecedy bychom my Čechové neměli </a:t>
            </a:r>
            <a:r>
              <a:rPr lang="cs-CZ" sz="2000" i="1" dirty="0" smtClean="0"/>
              <a:t>zapotřebí, kdybychom užívali </a:t>
            </a:r>
            <a:r>
              <a:rPr lang="cs-CZ" sz="2000" i="1" dirty="0"/>
              <a:t>vlastního písma, vytvořeného přímo pro náš jazyk. Latinské </a:t>
            </a:r>
            <a:r>
              <a:rPr lang="cs-CZ" sz="2000" i="1" dirty="0" smtClean="0"/>
              <a:t>litery nám </a:t>
            </a:r>
            <a:r>
              <a:rPr lang="cs-CZ" sz="2000" i="1" dirty="0"/>
              <a:t>nestačí právě tak, jako nepostačují </a:t>
            </a:r>
            <a:r>
              <a:rPr lang="cs-CZ" sz="2000" b="1" i="1" dirty="0"/>
              <a:t>Řekům</a:t>
            </a:r>
            <a:r>
              <a:rPr lang="cs-CZ" sz="2000" i="1" dirty="0"/>
              <a:t>, </a:t>
            </a:r>
            <a:r>
              <a:rPr lang="cs-CZ" sz="2000" b="1" i="1" dirty="0"/>
              <a:t>Židům</a:t>
            </a:r>
            <a:r>
              <a:rPr lang="cs-CZ" sz="2000" i="1" dirty="0"/>
              <a:t>, </a:t>
            </a:r>
            <a:r>
              <a:rPr lang="cs-CZ" sz="2000" b="1" i="1" dirty="0"/>
              <a:t>Němcům</a:t>
            </a:r>
            <a:r>
              <a:rPr lang="cs-CZ" sz="2000" i="1" dirty="0"/>
              <a:t> a </a:t>
            </a:r>
            <a:r>
              <a:rPr lang="cs-CZ" sz="2000" i="1" dirty="0" smtClean="0"/>
              <a:t>jiným jazykům</a:t>
            </a:r>
            <a:r>
              <a:rPr lang="cs-CZ" sz="2000" i="1" dirty="0"/>
              <a:t>, </a:t>
            </a:r>
            <a:r>
              <a:rPr lang="cs-CZ" sz="2000" i="1" dirty="0" smtClean="0"/>
              <a:t>což </a:t>
            </a:r>
            <a:r>
              <a:rPr lang="cs-CZ" sz="2000" i="1" dirty="0"/>
              <a:t>je zřejmé těm, kdo by </a:t>
            </a:r>
            <a:r>
              <a:rPr lang="cs-CZ" sz="2000" i="1" dirty="0" err="1"/>
              <a:t>chtěIi</a:t>
            </a:r>
            <a:r>
              <a:rPr lang="cs-CZ" sz="2000" i="1" dirty="0"/>
              <a:t> jejich jazyky písmem plně vystihnout</a:t>
            </a:r>
            <a:r>
              <a:rPr lang="cs-CZ" sz="2000" i="1" dirty="0" smtClean="0"/>
              <a:t>. Tak mají Židé </a:t>
            </a:r>
            <a:r>
              <a:rPr lang="cs-CZ" sz="2000" i="1" dirty="0"/>
              <a:t>navíc jednu literu, která </a:t>
            </a:r>
            <a:r>
              <a:rPr lang="cs-CZ" sz="2000" i="1" dirty="0" err="1"/>
              <a:t>slove</a:t>
            </a:r>
            <a:r>
              <a:rPr lang="cs-CZ" sz="2000" i="1" dirty="0"/>
              <a:t> </a:t>
            </a:r>
            <a:r>
              <a:rPr lang="cs-CZ" sz="2000" dirty="0" err="1" smtClean="0"/>
              <a:t>ches</a:t>
            </a:r>
            <a:r>
              <a:rPr lang="cs-CZ" sz="2000" i="1" dirty="0" smtClean="0"/>
              <a:t>, a ještě </a:t>
            </a:r>
            <a:r>
              <a:rPr lang="cs-CZ" sz="2000" i="1" dirty="0"/>
              <a:t>jednu, </a:t>
            </a:r>
            <a:r>
              <a:rPr lang="cs-CZ" sz="2000" i="1" dirty="0" smtClean="0"/>
              <a:t>která </a:t>
            </a:r>
            <a:r>
              <a:rPr lang="cs-CZ" sz="2000" i="1" dirty="0" err="1" smtClean="0"/>
              <a:t>slove</a:t>
            </a:r>
            <a:r>
              <a:rPr lang="cs-CZ" sz="2000" i="1" dirty="0" smtClean="0"/>
              <a:t> </a:t>
            </a:r>
            <a:r>
              <a:rPr lang="cs-CZ" sz="2000" dirty="0" err="1" smtClean="0">
                <a:cs typeface="Calibri" panose="020F0502020204030204" pitchFamily="34" charset="0"/>
              </a:rPr>
              <a:t>ſſ</a:t>
            </a:r>
            <a:r>
              <a:rPr lang="cs-CZ" sz="2000" dirty="0" err="1" smtClean="0"/>
              <a:t>in</a:t>
            </a:r>
            <a:r>
              <a:rPr lang="cs-CZ" sz="2000" i="1" dirty="0"/>
              <a:t>. </a:t>
            </a:r>
            <a:r>
              <a:rPr lang="cs-CZ" sz="2000" i="1" dirty="0" smtClean="0"/>
              <a:t>A obdobně </a:t>
            </a:r>
            <a:r>
              <a:rPr lang="cs-CZ" sz="2000" i="1" dirty="0"/>
              <a:t>mají také </a:t>
            </a:r>
            <a:r>
              <a:rPr lang="cs-CZ" sz="2000" b="1" i="1" dirty="0"/>
              <a:t>Slované</a:t>
            </a:r>
            <a:r>
              <a:rPr lang="cs-CZ" sz="2000" i="1" dirty="0"/>
              <a:t> </a:t>
            </a:r>
            <a:r>
              <a:rPr lang="cs-CZ" sz="2000" dirty="0" err="1"/>
              <a:t>chir</a:t>
            </a:r>
            <a:r>
              <a:rPr lang="cs-CZ" sz="2000" i="1" dirty="0"/>
              <a:t> a </a:t>
            </a:r>
            <a:r>
              <a:rPr lang="cs-CZ" sz="2000" dirty="0" err="1" smtClean="0">
                <a:cs typeface="Calibri" panose="020F0502020204030204" pitchFamily="34" charset="0"/>
              </a:rPr>
              <a:t>ſ</a:t>
            </a:r>
            <a:r>
              <a:rPr lang="cs-CZ" sz="2000" dirty="0" err="1">
                <a:cs typeface="Calibri" panose="020F0502020204030204" pitchFamily="34" charset="0"/>
              </a:rPr>
              <a:t>ſ</a:t>
            </a:r>
            <a:r>
              <a:rPr lang="cs-CZ" sz="2000" dirty="0" err="1" smtClean="0"/>
              <a:t>a</a:t>
            </a:r>
            <a:r>
              <a:rPr lang="cs-CZ" sz="2000" i="1" dirty="0" smtClean="0"/>
              <a:t>, kteroužto literu potřebují Češi, např. ve </a:t>
            </a:r>
            <a:r>
              <a:rPr lang="cs-CZ" sz="2000" dirty="0" smtClean="0"/>
              <a:t>chudý</a:t>
            </a:r>
            <a:r>
              <a:rPr lang="cs-CZ" sz="2000" i="1" dirty="0" smtClean="0"/>
              <a:t> </a:t>
            </a:r>
            <a:r>
              <a:rPr lang="cs-CZ" sz="2000" i="1" dirty="0"/>
              <a:t>a </a:t>
            </a:r>
            <a:r>
              <a:rPr lang="cs-CZ" sz="2000" dirty="0" err="1" smtClean="0">
                <a:cs typeface="Calibri" panose="020F0502020204030204" pitchFamily="34" charset="0"/>
              </a:rPr>
              <a:t>ſ</a:t>
            </a:r>
            <a:r>
              <a:rPr lang="cs-CZ" sz="2000" dirty="0" err="1">
                <a:cs typeface="Calibri" panose="020F0502020204030204" pitchFamily="34" charset="0"/>
              </a:rPr>
              <a:t>ſ</a:t>
            </a:r>
            <a:r>
              <a:rPr lang="cs-CZ" sz="2000" dirty="0" err="1" smtClean="0"/>
              <a:t>ín</a:t>
            </a:r>
            <a:r>
              <a:rPr lang="cs-CZ" sz="2000" i="1" dirty="0" smtClean="0"/>
              <a:t> a </a:t>
            </a:r>
            <a:r>
              <a:rPr lang="cs-CZ" sz="2000" i="1" dirty="0"/>
              <a:t>podobně </a:t>
            </a:r>
            <a:r>
              <a:rPr lang="cs-CZ" sz="2000" i="1" dirty="0" smtClean="0"/>
              <a:t>i Němci</a:t>
            </a:r>
            <a:r>
              <a:rPr lang="cs-CZ" sz="2000" i="1" dirty="0"/>
              <a:t>, jak </a:t>
            </a:r>
            <a:r>
              <a:rPr lang="cs-CZ" sz="2000" i="1" dirty="0" smtClean="0"/>
              <a:t>je zjevné ve slovech </a:t>
            </a:r>
            <a:r>
              <a:rPr lang="cs-CZ" sz="2000" dirty="0"/>
              <a:t>puch</a:t>
            </a:r>
            <a:r>
              <a:rPr lang="cs-CZ" sz="2000" i="1" dirty="0"/>
              <a:t> a </a:t>
            </a:r>
            <a:r>
              <a:rPr lang="cs-CZ" sz="2000" dirty="0" err="1" smtClean="0">
                <a:cs typeface="Calibri" panose="020F0502020204030204" pitchFamily="34" charset="0"/>
              </a:rPr>
              <a:t>ſſ</a:t>
            </a:r>
            <a:r>
              <a:rPr lang="cs-CZ" sz="2000" dirty="0" err="1" smtClean="0"/>
              <a:t>ilt</a:t>
            </a:r>
            <a:r>
              <a:rPr lang="cs-CZ" sz="2000" i="1" dirty="0" smtClean="0"/>
              <a:t>, </a:t>
            </a:r>
            <a:r>
              <a:rPr lang="cs-CZ" sz="2000" i="1" dirty="0"/>
              <a:t>a </a:t>
            </a:r>
            <a:r>
              <a:rPr lang="cs-CZ" sz="2000" i="1" dirty="0" smtClean="0"/>
              <a:t>tak liteře </a:t>
            </a:r>
            <a:r>
              <a:rPr lang="cs-CZ" sz="2000" dirty="0" err="1" smtClean="0"/>
              <a:t>ches</a:t>
            </a:r>
            <a:r>
              <a:rPr lang="cs-CZ" sz="2000" i="1" dirty="0" smtClean="0"/>
              <a:t> </a:t>
            </a:r>
            <a:r>
              <a:rPr lang="cs-CZ" sz="2000" i="1" dirty="0"/>
              <a:t>nebo </a:t>
            </a:r>
            <a:r>
              <a:rPr lang="cs-CZ" sz="2000" dirty="0" err="1" smtClean="0"/>
              <a:t>chir</a:t>
            </a:r>
            <a:r>
              <a:rPr lang="cs-CZ" sz="2000" i="1" dirty="0" smtClean="0"/>
              <a:t> odpovídá </a:t>
            </a:r>
            <a:r>
              <a:rPr lang="cs-CZ" sz="2000" dirty="0"/>
              <a:t>c</a:t>
            </a:r>
            <a:r>
              <a:rPr lang="cs-CZ" sz="2000" i="1" dirty="0"/>
              <a:t> spolu s </a:t>
            </a:r>
            <a:r>
              <a:rPr lang="cs-CZ" sz="2000" dirty="0" smtClean="0"/>
              <a:t>h</a:t>
            </a:r>
            <a:r>
              <a:rPr lang="cs-CZ" sz="2000" i="1" dirty="0" smtClean="0"/>
              <a:t> a liteře </a:t>
            </a:r>
            <a:r>
              <a:rPr lang="cs-CZ" sz="2000" dirty="0" err="1" smtClean="0">
                <a:cs typeface="Calibri" panose="020F0502020204030204" pitchFamily="34" charset="0"/>
              </a:rPr>
              <a:t>ſ</a:t>
            </a:r>
            <a:r>
              <a:rPr lang="cs-CZ" sz="2000" dirty="0" err="1">
                <a:cs typeface="Calibri" panose="020F0502020204030204" pitchFamily="34" charset="0"/>
              </a:rPr>
              <a:t>ſ</a:t>
            </a:r>
            <a:r>
              <a:rPr lang="cs-CZ" sz="2000" dirty="0" err="1" smtClean="0"/>
              <a:t>in</a:t>
            </a:r>
            <a:r>
              <a:rPr lang="cs-CZ" sz="2000" i="1" dirty="0" smtClean="0"/>
              <a:t> </a:t>
            </a:r>
            <a:r>
              <a:rPr lang="cs-CZ" sz="2000" i="1" dirty="0"/>
              <a:t>nebo </a:t>
            </a:r>
            <a:r>
              <a:rPr lang="cs-CZ" sz="2000" dirty="0" err="1" smtClean="0">
                <a:cs typeface="Calibri" panose="020F0502020204030204" pitchFamily="34" charset="0"/>
              </a:rPr>
              <a:t>ſ</a:t>
            </a:r>
            <a:r>
              <a:rPr lang="cs-CZ" sz="2000" dirty="0" err="1">
                <a:cs typeface="Calibri" panose="020F0502020204030204" pitchFamily="34" charset="0"/>
              </a:rPr>
              <a:t>ſ</a:t>
            </a:r>
            <a:r>
              <a:rPr lang="cs-CZ" sz="2000" dirty="0" err="1" smtClean="0"/>
              <a:t>a</a:t>
            </a:r>
            <a:r>
              <a:rPr lang="cs-CZ" sz="2000" i="1" dirty="0" smtClean="0"/>
              <a:t> odpovídá </a:t>
            </a:r>
            <a:r>
              <a:rPr lang="cs-CZ" sz="2000" i="1" dirty="0"/>
              <a:t>dvojité </a:t>
            </a:r>
            <a:r>
              <a:rPr lang="cs-CZ" sz="2000" dirty="0" err="1" smtClean="0">
                <a:cs typeface="Calibri" panose="020F0502020204030204" pitchFamily="34" charset="0"/>
              </a:rPr>
              <a:t>ſſ</a:t>
            </a:r>
            <a:r>
              <a:rPr lang="cs-CZ" sz="2000" i="1" dirty="0" smtClean="0"/>
              <a:t>, jež činí hlásku šeplavou. </a:t>
            </a:r>
            <a:r>
              <a:rPr lang="cs-CZ" sz="2000" i="1" dirty="0"/>
              <a:t>Proto jsem v abecedě </a:t>
            </a:r>
            <a:r>
              <a:rPr lang="cs-CZ" sz="2000" i="1" dirty="0" smtClean="0"/>
              <a:t>dal místo </a:t>
            </a:r>
            <a:r>
              <a:rPr lang="cs-CZ" sz="2000" dirty="0" err="1" smtClean="0">
                <a:cs typeface="Calibri" panose="020F0502020204030204" pitchFamily="34" charset="0"/>
              </a:rPr>
              <a:t>ſſ</a:t>
            </a:r>
            <a:r>
              <a:rPr lang="cs-CZ" sz="2000" dirty="0" err="1" smtClean="0"/>
              <a:t>in</a:t>
            </a:r>
            <a:r>
              <a:rPr lang="cs-CZ" sz="2000" i="1" dirty="0" smtClean="0"/>
              <a:t> </a:t>
            </a:r>
            <a:r>
              <a:rPr lang="cs-CZ" sz="2000" i="1" dirty="0"/>
              <a:t>nebo </a:t>
            </a:r>
            <a:r>
              <a:rPr lang="cs-CZ" sz="2000" dirty="0" err="1" smtClean="0">
                <a:cs typeface="Calibri" panose="020F0502020204030204" pitchFamily="34" charset="0"/>
              </a:rPr>
              <a:t>ſſ</a:t>
            </a:r>
            <a:r>
              <a:rPr lang="cs-CZ" sz="2000" dirty="0" err="1" smtClean="0"/>
              <a:t>a</a:t>
            </a:r>
            <a:r>
              <a:rPr lang="cs-CZ" sz="2000" i="1" dirty="0" smtClean="0"/>
              <a:t> položil literu </a:t>
            </a:r>
            <a:r>
              <a:rPr lang="cs-CZ" sz="2000" dirty="0" smtClean="0"/>
              <a:t>ṡ </a:t>
            </a:r>
            <a:r>
              <a:rPr lang="cs-CZ" sz="2000" b="1" i="1" dirty="0" smtClean="0"/>
              <a:t>s tečkou</a:t>
            </a:r>
            <a:r>
              <a:rPr lang="cs-CZ" sz="2000" i="1" dirty="0" smtClean="0"/>
              <a:t>, aby </a:t>
            </a:r>
            <a:r>
              <a:rPr lang="cs-CZ" sz="2000" i="1" dirty="0"/>
              <a:t>ta tečka zajistila změkčení toho zvuku </a:t>
            </a:r>
            <a:r>
              <a:rPr lang="cs-CZ" sz="2000" dirty="0" smtClean="0"/>
              <a:t>s</a:t>
            </a:r>
            <a:r>
              <a:rPr lang="cs-CZ" sz="2000" i="1" dirty="0" smtClean="0"/>
              <a:t>.</a:t>
            </a:r>
          </a:p>
          <a:p>
            <a:pPr marL="72000" indent="0" algn="just">
              <a:lnSpc>
                <a:spcPct val="100000"/>
              </a:lnSpc>
              <a:buNone/>
            </a:pPr>
            <a:endParaRPr lang="cs-CZ" sz="2000" i="1" dirty="0"/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2000" i="1" dirty="0" smtClean="0"/>
              <a:t>Za třetí je třeba poznamenat, že se </a:t>
            </a:r>
            <a:r>
              <a:rPr lang="cs-CZ" sz="2000" dirty="0" smtClean="0"/>
              <a:t>č</a:t>
            </a:r>
            <a:r>
              <a:rPr lang="cs-CZ" sz="2000" i="1" dirty="0" smtClean="0"/>
              <a:t> se klade na začátku slova před </a:t>
            </a:r>
            <a:r>
              <a:rPr lang="cs-CZ" sz="2000" dirty="0" smtClean="0"/>
              <a:t>a</a:t>
            </a:r>
            <a:r>
              <a:rPr lang="cs-CZ" sz="2000" i="1" dirty="0" smtClean="0"/>
              <a:t>, např. </a:t>
            </a:r>
            <a:r>
              <a:rPr lang="cs-CZ" sz="2000" dirty="0" err="1" smtClean="0"/>
              <a:t>čakaj</a:t>
            </a:r>
            <a:r>
              <a:rPr lang="cs-CZ" sz="2000" i="1" dirty="0" smtClean="0"/>
              <a:t>, před </a:t>
            </a:r>
            <a:r>
              <a:rPr lang="cs-CZ" sz="2000" dirty="0" smtClean="0"/>
              <a:t>e</a:t>
            </a:r>
            <a:r>
              <a:rPr lang="cs-CZ" sz="2000" i="1" dirty="0" smtClean="0"/>
              <a:t>, např. </a:t>
            </a:r>
            <a:r>
              <a:rPr lang="cs-CZ" sz="2000" dirty="0" smtClean="0"/>
              <a:t>Čechu</a:t>
            </a:r>
            <a:r>
              <a:rPr lang="cs-CZ" sz="2000" i="1" dirty="0" smtClean="0"/>
              <a:t>, a před </a:t>
            </a:r>
            <a:r>
              <a:rPr lang="cs-CZ" sz="2000" dirty="0" smtClean="0"/>
              <a:t>i</a:t>
            </a:r>
            <a:r>
              <a:rPr lang="cs-CZ" sz="2000" i="1" dirty="0" smtClean="0"/>
              <a:t>, např. </a:t>
            </a:r>
            <a:r>
              <a:rPr lang="cs-CZ" sz="2000" dirty="0" smtClean="0"/>
              <a:t>činy</a:t>
            </a:r>
            <a:r>
              <a:rPr lang="cs-CZ" sz="2000" i="1" dirty="0" smtClean="0"/>
              <a:t>, </a:t>
            </a:r>
            <a:r>
              <a:rPr lang="cs-CZ" sz="2000" dirty="0" smtClean="0"/>
              <a:t>[…] </a:t>
            </a:r>
            <a:r>
              <a:rPr lang="cs-CZ" sz="2000" i="1" dirty="0" smtClean="0"/>
              <a:t>před </a:t>
            </a:r>
            <a:r>
              <a:rPr lang="cs-CZ" sz="2000" dirty="0" smtClean="0"/>
              <a:t>o </a:t>
            </a:r>
            <a:r>
              <a:rPr lang="cs-CZ" sz="2000" i="1" dirty="0" smtClean="0"/>
              <a:t>a </a:t>
            </a:r>
            <a:r>
              <a:rPr lang="cs-CZ" sz="2000" dirty="0" smtClean="0"/>
              <a:t>u </a:t>
            </a:r>
            <a:r>
              <a:rPr lang="cs-CZ" sz="2000" i="1" dirty="0" smtClean="0"/>
              <a:t>se ale vyskytuje zřídka, obzvláště je u </a:t>
            </a:r>
            <a:r>
              <a:rPr lang="cs-CZ" sz="2000" b="1" i="1" dirty="0" smtClean="0"/>
              <a:t>Moravanů</a:t>
            </a:r>
            <a:r>
              <a:rPr lang="cs-CZ" sz="2000" i="1" dirty="0" smtClean="0"/>
              <a:t>. Na konci slova však následuje po všech samohláskách: po </a:t>
            </a:r>
            <a:r>
              <a:rPr lang="cs-CZ" sz="2000" dirty="0" smtClean="0"/>
              <a:t>a</a:t>
            </a:r>
            <a:r>
              <a:rPr lang="cs-CZ" sz="2000" i="1" dirty="0" smtClean="0"/>
              <a:t> následuje ve slově </a:t>
            </a:r>
            <a:r>
              <a:rPr lang="cs-CZ" sz="2000" dirty="0" smtClean="0"/>
              <a:t>plač</a:t>
            </a:r>
            <a:r>
              <a:rPr lang="cs-CZ" sz="2000" i="1" dirty="0" smtClean="0"/>
              <a:t>, po </a:t>
            </a:r>
            <a:r>
              <a:rPr lang="cs-CZ" sz="2000" dirty="0" smtClean="0"/>
              <a:t>e</a:t>
            </a:r>
            <a:r>
              <a:rPr lang="cs-CZ" sz="2000" i="1" dirty="0" smtClean="0"/>
              <a:t> např. v </a:t>
            </a:r>
            <a:r>
              <a:rPr lang="cs-CZ" sz="2000" dirty="0" smtClean="0"/>
              <a:t>leč</a:t>
            </a:r>
            <a:r>
              <a:rPr lang="cs-CZ" sz="2000" i="1" dirty="0" smtClean="0"/>
              <a:t>, po </a:t>
            </a:r>
            <a:r>
              <a:rPr lang="cs-CZ" sz="2000" dirty="0" smtClean="0"/>
              <a:t>i </a:t>
            </a:r>
            <a:r>
              <a:rPr lang="cs-CZ" sz="2000" i="1" dirty="0" smtClean="0"/>
              <a:t>např. v </a:t>
            </a:r>
            <a:r>
              <a:rPr lang="cs-CZ" sz="2000" dirty="0" smtClean="0"/>
              <a:t>klíč</a:t>
            </a:r>
            <a:r>
              <a:rPr lang="cs-CZ" sz="2000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350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336176"/>
            <a:ext cx="11591365" cy="562766"/>
          </a:xfrm>
        </p:spPr>
        <p:txBody>
          <a:bodyPr/>
          <a:lstStyle/>
          <a:p>
            <a:r>
              <a:rPr lang="cs-CZ" dirty="0" smtClean="0"/>
              <a:t>Slovníky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07578" y="1062317"/>
            <a:ext cx="11833411" cy="4585447"/>
          </a:xfrm>
        </p:spPr>
        <p:txBody>
          <a:bodyPr/>
          <a:lstStyle/>
          <a:p>
            <a:pPr marL="72000" indent="0" algn="just">
              <a:buNone/>
            </a:pPr>
            <a:r>
              <a:rPr lang="cs-CZ" sz="2000" dirty="0" smtClean="0"/>
              <a:t>Rozvíjí se tradice slovníkářství položená ve 14. stol.:</a:t>
            </a:r>
          </a:p>
          <a:p>
            <a:pPr algn="just"/>
            <a:r>
              <a:rPr lang="cs-CZ" sz="2000" dirty="0" err="1" smtClean="0"/>
              <a:t>mamotrekty</a:t>
            </a:r>
            <a:r>
              <a:rPr lang="cs-CZ" sz="2000" dirty="0" smtClean="0"/>
              <a:t> (výkladové slovníky biblických reálií) – </a:t>
            </a:r>
            <a:r>
              <a:rPr lang="cs-CZ" sz="2000" i="1" dirty="0" err="1" smtClean="0"/>
              <a:t>Mamotrekt</a:t>
            </a:r>
            <a:r>
              <a:rPr lang="cs-CZ" sz="2000" i="1" dirty="0" smtClean="0"/>
              <a:t> </a:t>
            </a:r>
            <a:r>
              <a:rPr lang="cs-CZ" sz="2000" i="1" dirty="0"/>
              <a:t>břevnovský </a:t>
            </a:r>
            <a:r>
              <a:rPr lang="cs-CZ" sz="2000" dirty="0"/>
              <a:t>z poč. 15. stol</a:t>
            </a:r>
            <a:r>
              <a:rPr lang="cs-CZ" sz="2000" dirty="0" smtClean="0"/>
              <a:t>.,</a:t>
            </a:r>
          </a:p>
          <a:p>
            <a:pPr algn="just"/>
            <a:endParaRPr lang="cs-CZ" sz="2000" dirty="0" smtClean="0"/>
          </a:p>
          <a:p>
            <a:pPr algn="just"/>
            <a:r>
              <a:rPr lang="cs-CZ" sz="2000" dirty="0" err="1" smtClean="0"/>
              <a:t>nomenklatory</a:t>
            </a:r>
            <a:r>
              <a:rPr lang="cs-CZ" sz="2000" dirty="0" smtClean="0"/>
              <a:t>, řazené podle pojmových okruhů, představují kompilace rozdílných zdrojů, zejména Klaretových </a:t>
            </a:r>
            <a:r>
              <a:rPr lang="cs-CZ" sz="2000" dirty="0"/>
              <a:t>slovníků </a:t>
            </a:r>
            <a:r>
              <a:rPr lang="cs-CZ" sz="2000" dirty="0" smtClean="0"/>
              <a:t>(např. </a:t>
            </a:r>
            <a:r>
              <a:rPr lang="cs-CZ" sz="2000" i="1" dirty="0" smtClean="0"/>
              <a:t>Bohemář menší </a:t>
            </a:r>
            <a:r>
              <a:rPr lang="cs-CZ" sz="2000" dirty="0" smtClean="0"/>
              <a:t>nebo </a:t>
            </a:r>
            <a:r>
              <a:rPr lang="cs-CZ" sz="2000" i="1" dirty="0" smtClean="0"/>
              <a:t>Ostřihomský slovník</a:t>
            </a:r>
            <a:r>
              <a:rPr lang="cs-CZ" sz="2000" dirty="0" smtClean="0"/>
              <a:t>)</a:t>
            </a:r>
          </a:p>
          <a:p>
            <a:pPr algn="just"/>
            <a:endParaRPr lang="cs-CZ" sz="2000" dirty="0" smtClean="0"/>
          </a:p>
          <a:p>
            <a:pPr algn="just"/>
            <a:r>
              <a:rPr lang="cs-CZ" sz="2000" dirty="0" err="1" smtClean="0"/>
              <a:t>alfabetáře</a:t>
            </a:r>
            <a:r>
              <a:rPr lang="cs-CZ" sz="2000" dirty="0" smtClean="0"/>
              <a:t>, řazené abecedně, např. latinsko-český </a:t>
            </a:r>
            <a:r>
              <a:rPr lang="cs-CZ" sz="2000" i="1" dirty="0" smtClean="0"/>
              <a:t>Slovník </a:t>
            </a:r>
            <a:r>
              <a:rPr lang="cs-CZ" sz="2000" i="1" dirty="0" err="1" smtClean="0"/>
              <a:t>Velešínův</a:t>
            </a:r>
            <a:r>
              <a:rPr lang="cs-CZ" sz="2000" i="1" dirty="0" smtClean="0"/>
              <a:t> </a:t>
            </a:r>
            <a:r>
              <a:rPr lang="cs-CZ" sz="2000" dirty="0" smtClean="0"/>
              <a:t>nebo </a:t>
            </a:r>
            <a:r>
              <a:rPr lang="cs-CZ" sz="2000" i="1" dirty="0" smtClean="0"/>
              <a:t>Slovník vratislavský</a:t>
            </a:r>
            <a:r>
              <a:rPr lang="cs-CZ" sz="2000" dirty="0" smtClean="0"/>
              <a:t>,</a:t>
            </a:r>
          </a:p>
          <a:p>
            <a:pPr algn="just"/>
            <a:endParaRPr lang="cs-CZ" sz="2000" dirty="0" smtClean="0"/>
          </a:p>
          <a:p>
            <a:pPr algn="just"/>
            <a:r>
              <a:rPr lang="cs-CZ" sz="2000" dirty="0" smtClean="0"/>
              <a:t>vznikají i vícejazyčné slovníky, např. </a:t>
            </a:r>
            <a:r>
              <a:rPr lang="cs-CZ" sz="2000" i="1" dirty="0" err="1"/>
              <a:t>Dictionarium</a:t>
            </a:r>
            <a:r>
              <a:rPr lang="cs-CZ" sz="2000" i="1" dirty="0"/>
              <a:t> </a:t>
            </a:r>
            <a:r>
              <a:rPr lang="cs-CZ" sz="2000" i="1" dirty="0" err="1"/>
              <a:t>trilingue</a:t>
            </a:r>
            <a:r>
              <a:rPr lang="cs-CZ" sz="2000" dirty="0" smtClean="0"/>
              <a:t> latinsko-německo-český slovník </a:t>
            </a:r>
            <a:r>
              <a:rPr lang="cs-CZ" sz="2000" dirty="0"/>
              <a:t>Jana </a:t>
            </a:r>
            <a:r>
              <a:rPr lang="cs-CZ" sz="2000" dirty="0" smtClean="0"/>
              <a:t>Holubáře (vznikl pro </a:t>
            </a:r>
            <a:r>
              <a:rPr lang="cs-CZ" sz="2000" dirty="0"/>
              <a:t>Ladislava </a:t>
            </a:r>
            <a:r>
              <a:rPr lang="cs-CZ" sz="2000" dirty="0" smtClean="0"/>
              <a:t>Pohrobka).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0838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336176"/>
            <a:ext cx="11591365" cy="562766"/>
          </a:xfrm>
        </p:spPr>
        <p:txBody>
          <a:bodyPr/>
          <a:lstStyle/>
          <a:p>
            <a:r>
              <a:rPr lang="cs-CZ" i="1" dirty="0" err="1"/>
              <a:t>Dictionarium</a:t>
            </a:r>
            <a:r>
              <a:rPr lang="cs-CZ" i="1" dirty="0"/>
              <a:t> </a:t>
            </a:r>
            <a:r>
              <a:rPr lang="cs-CZ" i="1" dirty="0" err="1" smtClean="0"/>
              <a:t>trilingue</a:t>
            </a:r>
            <a:r>
              <a:rPr lang="cs-CZ" i="1" dirty="0" smtClean="0"/>
              <a:t> </a:t>
            </a:r>
            <a:r>
              <a:rPr lang="cs-CZ" dirty="0" smtClean="0"/>
              <a:t>Jana Holubáře – ukázka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07578" y="1062317"/>
            <a:ext cx="11833411" cy="4585447"/>
          </a:xfrm>
        </p:spPr>
        <p:txBody>
          <a:bodyPr/>
          <a:lstStyle/>
          <a:p>
            <a:pPr marL="2151063" indent="0" algn="just">
              <a:buNone/>
            </a:pPr>
            <a:r>
              <a:rPr lang="cs-CZ" sz="2000" i="1" dirty="0" err="1" smtClean="0"/>
              <a:t>Ingredi</a:t>
            </a:r>
            <a:r>
              <a:rPr lang="cs-CZ" sz="2000" i="1" dirty="0" smtClean="0"/>
              <a:t>  </a:t>
            </a:r>
            <a:r>
              <a:rPr lang="cs-CZ" sz="2000" i="1" dirty="0" err="1" smtClean="0"/>
              <a:t>Eigen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Wniti</a:t>
            </a:r>
            <a:endParaRPr lang="cs-CZ" sz="2000" i="1" dirty="0" smtClean="0"/>
          </a:p>
          <a:p>
            <a:pPr marL="2151063" indent="0" algn="just">
              <a:buNone/>
            </a:pPr>
            <a:r>
              <a:rPr lang="cs-CZ" sz="2000" i="1" dirty="0" err="1" smtClean="0"/>
              <a:t>Infans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Ein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kind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Dietie</a:t>
            </a:r>
            <a:endParaRPr lang="cs-CZ" sz="2000" i="1" dirty="0" smtClean="0"/>
          </a:p>
          <a:p>
            <a:pPr marL="2151063" indent="0" algn="just">
              <a:buNone/>
            </a:pPr>
            <a:r>
              <a:rPr lang="cs-CZ" sz="2000" i="1" dirty="0" err="1" smtClean="0"/>
              <a:t>Investigare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Irfolgen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do</a:t>
            </a:r>
            <a:r>
              <a:rPr lang="cs-CZ" sz="2000" i="1" dirty="0" err="1">
                <a:cs typeface="Calibri" panose="020F0502020204030204" pitchFamily="34" charset="0"/>
              </a:rPr>
              <a:t>ſ</a:t>
            </a:r>
            <a:r>
              <a:rPr lang="cs-CZ" sz="2000" i="1" dirty="0" err="1" smtClean="0"/>
              <a:t>tihnuti</a:t>
            </a:r>
            <a:endParaRPr lang="cs-CZ" sz="2000" i="1" dirty="0" smtClean="0"/>
          </a:p>
          <a:p>
            <a:pPr marL="2151063" indent="0" algn="just">
              <a:buNone/>
            </a:pPr>
            <a:r>
              <a:rPr lang="cs-CZ" sz="2000" i="1" dirty="0" err="1" smtClean="0"/>
              <a:t>Invidia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Neit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Zawi</a:t>
            </a:r>
            <a:r>
              <a:rPr lang="cs-CZ" sz="2000" i="1" dirty="0" err="1" smtClean="0">
                <a:cs typeface="Calibri" panose="020F0502020204030204" pitchFamily="34" charset="0"/>
              </a:rPr>
              <a:t>ſt</a:t>
            </a:r>
            <a:endParaRPr lang="cs-CZ" sz="2000" i="1" dirty="0" smtClean="0">
              <a:cs typeface="Calibri" panose="020F0502020204030204" pitchFamily="34" charset="0"/>
            </a:endParaRPr>
          </a:p>
          <a:p>
            <a:pPr marL="2151063" indent="0" algn="just">
              <a:buNone/>
            </a:pPr>
            <a:r>
              <a:rPr lang="cs-CZ" sz="2000" i="1" dirty="0" err="1" smtClean="0">
                <a:cs typeface="Calibri" panose="020F0502020204030204" pitchFamily="34" charset="0"/>
              </a:rPr>
              <a:t>Inuitatus</a:t>
            </a:r>
            <a:r>
              <a:rPr lang="cs-CZ" sz="2000" i="1" dirty="0" smtClean="0">
                <a:cs typeface="Calibri" panose="020F0502020204030204" pitchFamily="34" charset="0"/>
              </a:rPr>
              <a:t> </a:t>
            </a:r>
            <a:r>
              <a:rPr lang="cs-CZ" sz="2000" i="1" dirty="0" err="1" smtClean="0">
                <a:cs typeface="Calibri" panose="020F0502020204030204" pitchFamily="34" charset="0"/>
              </a:rPr>
              <a:t>Geladener</a:t>
            </a:r>
            <a:r>
              <a:rPr lang="cs-CZ" sz="2000" i="1" dirty="0" smtClean="0">
                <a:cs typeface="Calibri" panose="020F0502020204030204" pitchFamily="34" charset="0"/>
              </a:rPr>
              <a:t> </a:t>
            </a:r>
            <a:r>
              <a:rPr lang="cs-CZ" sz="2000" i="1" dirty="0" err="1" smtClean="0">
                <a:cs typeface="Calibri" panose="020F0502020204030204" pitchFamily="34" charset="0"/>
              </a:rPr>
              <a:t>Pozwany</a:t>
            </a:r>
            <a:endParaRPr lang="cs-CZ" sz="2000" i="1" dirty="0" smtClean="0">
              <a:cs typeface="Calibri" panose="020F0502020204030204" pitchFamily="34" charset="0"/>
            </a:endParaRPr>
          </a:p>
          <a:p>
            <a:pPr marL="2151063" indent="0" algn="just">
              <a:buNone/>
            </a:pPr>
            <a:r>
              <a:rPr lang="cs-CZ" sz="2000" i="1" dirty="0" err="1" smtClean="0">
                <a:cs typeface="Calibri" panose="020F0502020204030204" pitchFamily="34" charset="0"/>
              </a:rPr>
              <a:t>Iocundus</a:t>
            </a:r>
            <a:r>
              <a:rPr lang="cs-CZ" sz="2000" i="1" dirty="0" smtClean="0">
                <a:cs typeface="Calibri" panose="020F0502020204030204" pitchFamily="34" charset="0"/>
              </a:rPr>
              <a:t> </a:t>
            </a:r>
            <a:r>
              <a:rPr lang="cs-CZ" sz="2000" i="1" dirty="0" err="1" smtClean="0">
                <a:cs typeface="Calibri" panose="020F0502020204030204" pitchFamily="34" charset="0"/>
              </a:rPr>
              <a:t>Vrolicher</a:t>
            </a:r>
            <a:r>
              <a:rPr lang="cs-CZ" sz="2000" i="1" dirty="0" smtClean="0">
                <a:cs typeface="Calibri" panose="020F0502020204030204" pitchFamily="34" charset="0"/>
              </a:rPr>
              <a:t> </a:t>
            </a:r>
            <a:r>
              <a:rPr lang="cs-CZ" sz="2000" i="1" dirty="0" err="1" smtClean="0">
                <a:cs typeface="Calibri" panose="020F0502020204030204" pitchFamily="34" charset="0"/>
              </a:rPr>
              <a:t>Weſelý</a:t>
            </a:r>
            <a:endParaRPr lang="cs-CZ" sz="2000" i="1" dirty="0" smtClean="0">
              <a:cs typeface="Calibri" panose="020F0502020204030204" pitchFamily="34" charset="0"/>
            </a:endParaRPr>
          </a:p>
          <a:p>
            <a:pPr marL="2151063" indent="0" algn="just">
              <a:buNone/>
            </a:pPr>
            <a:r>
              <a:rPr lang="cs-CZ" sz="2000" i="1" dirty="0" err="1" smtClean="0">
                <a:cs typeface="Calibri" panose="020F0502020204030204" pitchFamily="34" charset="0"/>
              </a:rPr>
              <a:t>Ita</a:t>
            </a:r>
            <a:r>
              <a:rPr lang="cs-CZ" sz="2000" i="1" dirty="0" smtClean="0">
                <a:cs typeface="Calibri" panose="020F0502020204030204" pitchFamily="34" charset="0"/>
              </a:rPr>
              <a:t> </a:t>
            </a:r>
            <a:r>
              <a:rPr lang="cs-CZ" sz="2000" i="1" dirty="0" err="1" smtClean="0">
                <a:cs typeface="Calibri" panose="020F0502020204030204" pitchFamily="34" charset="0"/>
              </a:rPr>
              <a:t>Alzo</a:t>
            </a:r>
            <a:r>
              <a:rPr lang="cs-CZ" sz="2000" i="1" dirty="0" smtClean="0">
                <a:cs typeface="Calibri" panose="020F0502020204030204" pitchFamily="34" charset="0"/>
              </a:rPr>
              <a:t> Tak</a:t>
            </a:r>
          </a:p>
          <a:p>
            <a:pPr marL="2151063" indent="0" algn="just">
              <a:buNone/>
            </a:pPr>
            <a:r>
              <a:rPr lang="cs-CZ" sz="2000" i="1" dirty="0" err="1" smtClean="0">
                <a:cs typeface="Calibri" panose="020F0502020204030204" pitchFamily="34" charset="0"/>
              </a:rPr>
              <a:t>Iter</a:t>
            </a:r>
            <a:r>
              <a:rPr lang="cs-CZ" sz="2000" i="1" dirty="0" smtClean="0">
                <a:cs typeface="Calibri" panose="020F0502020204030204" pitchFamily="34" charset="0"/>
              </a:rPr>
              <a:t> </a:t>
            </a:r>
            <a:r>
              <a:rPr lang="cs-CZ" sz="2000" i="1" dirty="0" err="1" smtClean="0">
                <a:cs typeface="Calibri" panose="020F0502020204030204" pitchFamily="34" charset="0"/>
              </a:rPr>
              <a:t>Wek</a:t>
            </a:r>
            <a:r>
              <a:rPr lang="cs-CZ" sz="2000" i="1" dirty="0" smtClean="0">
                <a:cs typeface="Calibri" panose="020F0502020204030204" pitchFamily="34" charset="0"/>
              </a:rPr>
              <a:t> </a:t>
            </a:r>
            <a:r>
              <a:rPr lang="cs-CZ" sz="2000" i="1" dirty="0" err="1" smtClean="0">
                <a:cs typeface="Calibri" panose="020F0502020204030204" pitchFamily="34" charset="0"/>
              </a:rPr>
              <a:t>Czeſta</a:t>
            </a:r>
            <a:endParaRPr lang="cs-CZ" sz="2000" i="1" dirty="0" smtClean="0">
              <a:cs typeface="Calibri" panose="020F0502020204030204" pitchFamily="34" charset="0"/>
            </a:endParaRPr>
          </a:p>
          <a:p>
            <a:pPr marL="2151063" indent="0" algn="just">
              <a:buNone/>
            </a:pPr>
            <a:r>
              <a:rPr lang="cs-CZ" sz="2000" i="1" dirty="0" err="1" smtClean="0">
                <a:cs typeface="Calibri" panose="020F0502020204030204" pitchFamily="34" charset="0"/>
              </a:rPr>
              <a:t>Iubilare</a:t>
            </a:r>
            <a:r>
              <a:rPr lang="cs-CZ" sz="2000" i="1" dirty="0" smtClean="0">
                <a:cs typeface="Calibri" panose="020F0502020204030204" pitchFamily="34" charset="0"/>
              </a:rPr>
              <a:t> </a:t>
            </a:r>
            <a:r>
              <a:rPr lang="cs-CZ" sz="2000" i="1" dirty="0" err="1" smtClean="0">
                <a:cs typeface="Calibri" panose="020F0502020204030204" pitchFamily="34" charset="0"/>
              </a:rPr>
              <a:t>Vreuen</a:t>
            </a:r>
            <a:r>
              <a:rPr lang="cs-CZ" sz="2000" i="1" dirty="0" smtClean="0">
                <a:cs typeface="Calibri" panose="020F0502020204030204" pitchFamily="34" charset="0"/>
              </a:rPr>
              <a:t> </a:t>
            </a:r>
            <a:r>
              <a:rPr lang="cs-CZ" sz="2000" i="1" dirty="0" err="1" smtClean="0">
                <a:cs typeface="Calibri" panose="020F0502020204030204" pitchFamily="34" charset="0"/>
              </a:rPr>
              <a:t>sich</a:t>
            </a:r>
            <a:r>
              <a:rPr lang="cs-CZ" sz="2000" i="1" dirty="0" smtClean="0">
                <a:cs typeface="Calibri" panose="020F0502020204030204" pitchFamily="34" charset="0"/>
              </a:rPr>
              <a:t> </a:t>
            </a:r>
            <a:r>
              <a:rPr lang="cs-CZ" sz="2000" i="1" dirty="0" err="1" smtClean="0">
                <a:cs typeface="Calibri" panose="020F0502020204030204" pitchFamily="34" charset="0"/>
              </a:rPr>
              <a:t>Radowati</a:t>
            </a:r>
            <a:r>
              <a:rPr lang="cs-CZ" sz="2000" i="1" dirty="0" smtClean="0">
                <a:cs typeface="Calibri" panose="020F0502020204030204" pitchFamily="34" charset="0"/>
              </a:rPr>
              <a:t> </a:t>
            </a:r>
            <a:r>
              <a:rPr lang="cs-CZ" sz="2000" i="1" dirty="0" err="1" smtClean="0">
                <a:cs typeface="Calibri" panose="020F0502020204030204" pitchFamily="34" charset="0"/>
              </a:rPr>
              <a:t>ſe</a:t>
            </a:r>
            <a:endParaRPr lang="cs-CZ" sz="2000" i="1" dirty="0" smtClean="0">
              <a:cs typeface="Calibri" panose="020F0502020204030204" pitchFamily="34" charset="0"/>
            </a:endParaRPr>
          </a:p>
          <a:p>
            <a:pPr marL="2151063" indent="0" algn="just">
              <a:buNone/>
            </a:pPr>
            <a:r>
              <a:rPr lang="cs-CZ" sz="2000" i="1" dirty="0" err="1" smtClean="0">
                <a:cs typeface="Calibri" panose="020F0502020204030204" pitchFamily="34" charset="0"/>
              </a:rPr>
              <a:t>Iudeus</a:t>
            </a:r>
            <a:r>
              <a:rPr lang="cs-CZ" sz="2000" i="1" dirty="0" smtClean="0">
                <a:cs typeface="Calibri" panose="020F0502020204030204" pitchFamily="34" charset="0"/>
              </a:rPr>
              <a:t> </a:t>
            </a:r>
            <a:r>
              <a:rPr lang="cs-CZ" sz="2000" i="1" dirty="0" err="1" smtClean="0">
                <a:cs typeface="Calibri" panose="020F0502020204030204" pitchFamily="34" charset="0"/>
              </a:rPr>
              <a:t>Jude</a:t>
            </a:r>
            <a:r>
              <a:rPr lang="cs-CZ" sz="2000" i="1" dirty="0" smtClean="0">
                <a:cs typeface="Calibri" panose="020F0502020204030204" pitchFamily="34" charset="0"/>
              </a:rPr>
              <a:t> </a:t>
            </a:r>
            <a:r>
              <a:rPr lang="cs-CZ" sz="2000" i="1" dirty="0" err="1" smtClean="0">
                <a:cs typeface="Calibri" panose="020F0502020204030204" pitchFamily="34" charset="0"/>
              </a:rPr>
              <a:t>Zid</a:t>
            </a:r>
            <a:endParaRPr lang="cs-CZ" sz="2000" i="1" dirty="0" smtClean="0">
              <a:cs typeface="Calibri" panose="020F0502020204030204" pitchFamily="34" charset="0"/>
            </a:endParaRPr>
          </a:p>
          <a:p>
            <a:pPr marL="2151063" indent="0" algn="just">
              <a:buNone/>
            </a:pPr>
            <a:r>
              <a:rPr lang="cs-CZ" sz="2000" i="1" dirty="0" err="1" smtClean="0">
                <a:cs typeface="Calibri" panose="020F0502020204030204" pitchFamily="34" charset="0"/>
              </a:rPr>
              <a:t>Iudex</a:t>
            </a:r>
            <a:r>
              <a:rPr lang="cs-CZ" sz="2000" i="1" dirty="0" smtClean="0">
                <a:cs typeface="Calibri" panose="020F0502020204030204" pitchFamily="34" charset="0"/>
              </a:rPr>
              <a:t> </a:t>
            </a:r>
            <a:r>
              <a:rPr lang="cs-CZ" sz="2000" i="1" dirty="0" err="1" smtClean="0">
                <a:cs typeface="Calibri" panose="020F0502020204030204" pitchFamily="34" charset="0"/>
              </a:rPr>
              <a:t>Gerich</a:t>
            </a:r>
            <a:r>
              <a:rPr lang="cs-CZ" sz="2000" i="1" dirty="0" smtClean="0">
                <a:cs typeface="Calibri" panose="020F0502020204030204" pitchFamily="34" charset="0"/>
              </a:rPr>
              <a:t> </a:t>
            </a:r>
            <a:r>
              <a:rPr lang="cs-CZ" sz="2000" i="1" dirty="0" err="1" smtClean="0">
                <a:cs typeface="Calibri" panose="020F0502020204030204" pitchFamily="34" charset="0"/>
              </a:rPr>
              <a:t>Sudi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313199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336176"/>
            <a:ext cx="11591365" cy="562766"/>
          </a:xfrm>
        </p:spPr>
        <p:txBody>
          <a:bodyPr/>
          <a:lstStyle/>
          <a:p>
            <a:r>
              <a:rPr lang="cs-CZ" dirty="0" smtClean="0"/>
              <a:t>Začátky knihtisku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07578" y="1062317"/>
            <a:ext cx="11833411" cy="4585447"/>
          </a:xfrm>
        </p:spPr>
        <p:txBody>
          <a:bodyPr/>
          <a:lstStyle/>
          <a:p>
            <a:pPr marL="342900" indent="-249238" algn="just"/>
            <a:r>
              <a:rPr lang="cs-CZ" sz="2000" dirty="0" smtClean="0"/>
              <a:t>v poslední třetině 15. stol. začíná do českých zemí </a:t>
            </a:r>
          </a:p>
          <a:p>
            <a:pPr marL="93662" indent="0" algn="just">
              <a:buNone/>
            </a:pPr>
            <a:r>
              <a:rPr lang="cs-CZ" sz="2000" dirty="0" smtClean="0"/>
              <a:t>pronikat knihtisk,</a:t>
            </a:r>
          </a:p>
          <a:p>
            <a:pPr marL="342900" indent="-249238" algn="just"/>
            <a:endParaRPr lang="cs-CZ" sz="2000" dirty="0" smtClean="0"/>
          </a:p>
          <a:p>
            <a:pPr marL="342900" indent="-249238" algn="just"/>
            <a:r>
              <a:rPr lang="cs-CZ" sz="2000" dirty="0" smtClean="0"/>
              <a:t>počátky spojeny s Johanem </a:t>
            </a:r>
            <a:r>
              <a:rPr lang="cs-CZ" sz="2000" dirty="0" err="1" smtClean="0"/>
              <a:t>Gutenbergem</a:t>
            </a:r>
            <a:r>
              <a:rPr lang="cs-CZ" sz="2000" dirty="0" smtClean="0"/>
              <a:t> (první </a:t>
            </a:r>
          </a:p>
          <a:p>
            <a:pPr marL="93662" indent="0" algn="just">
              <a:buNone/>
            </a:pPr>
            <a:r>
              <a:rPr lang="cs-CZ" sz="2000" dirty="0" smtClean="0"/>
              <a:t>tištěná kniha 1444 v Mohuči?),</a:t>
            </a:r>
          </a:p>
          <a:p>
            <a:pPr marL="342900" indent="-249238" algn="just"/>
            <a:endParaRPr lang="cs-CZ" sz="2000" dirty="0" smtClean="0"/>
          </a:p>
          <a:p>
            <a:pPr marL="342900" indent="-249238" algn="just"/>
            <a:r>
              <a:rPr lang="cs-CZ" sz="2000" dirty="0" smtClean="0"/>
              <a:t>tisky vzniklé před r. 1500 </a:t>
            </a:r>
            <a:r>
              <a:rPr lang="cs-CZ" sz="2000" i="1" dirty="0" smtClean="0"/>
              <a:t>prvotisky </a:t>
            </a:r>
          </a:p>
          <a:p>
            <a:pPr marL="93662" indent="0" algn="just">
              <a:buNone/>
            </a:pPr>
            <a:r>
              <a:rPr lang="cs-CZ" sz="2000" dirty="0" smtClean="0"/>
              <a:t>(</a:t>
            </a:r>
            <a:r>
              <a:rPr lang="cs-CZ" sz="2000" i="1" dirty="0" smtClean="0"/>
              <a:t>inkunábule</a:t>
            </a:r>
            <a:r>
              <a:rPr lang="cs-CZ" sz="2000" dirty="0" smtClean="0"/>
              <a:t>).</a:t>
            </a:r>
          </a:p>
          <a:p>
            <a:pPr marL="342900" indent="-249238" algn="just"/>
            <a:endParaRPr lang="cs-CZ" sz="2000" dirty="0" smtClean="0"/>
          </a:p>
          <a:p>
            <a:pPr marL="342900" indent="-249238" algn="just"/>
            <a:endParaRPr lang="cs-CZ" sz="2000" dirty="0" smtClean="0"/>
          </a:p>
          <a:p>
            <a:pPr marL="93662" indent="0" algn="just">
              <a:lnSpc>
                <a:spcPct val="100000"/>
              </a:lnSpc>
              <a:buNone/>
            </a:pPr>
            <a:r>
              <a:rPr lang="cs-CZ" sz="1400" i="1" dirty="0" smtClean="0"/>
              <a:t>Knihtiskařská dílna</a:t>
            </a:r>
            <a:r>
              <a:rPr lang="cs-CZ" sz="1400" dirty="0" smtClean="0"/>
              <a:t>. Přejato </a:t>
            </a:r>
            <a:r>
              <a:rPr lang="cs-CZ" sz="1400" dirty="0"/>
              <a:t>z </a:t>
            </a:r>
            <a:endParaRPr lang="cs-CZ" sz="1400" dirty="0" smtClean="0"/>
          </a:p>
          <a:p>
            <a:pPr marL="93662" indent="0" algn="just">
              <a:lnSpc>
                <a:spcPct val="100000"/>
              </a:lnSpc>
              <a:buNone/>
            </a:pPr>
            <a:r>
              <a:rPr lang="cs-CZ" sz="1400" dirty="0" smtClean="0"/>
              <a:t>&lt;</a:t>
            </a:r>
            <a:r>
              <a:rPr lang="cs-CZ" sz="1400" dirty="0"/>
              <a:t>https://commons.wikimedia.org/wiki/File:Buchdruck-15-jahrhundert_1.jpg&gt;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894" y="68027"/>
            <a:ext cx="4330166" cy="678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336176"/>
            <a:ext cx="11591365" cy="562766"/>
          </a:xfrm>
        </p:spPr>
        <p:txBody>
          <a:bodyPr/>
          <a:lstStyle/>
          <a:p>
            <a:r>
              <a:rPr lang="cs-CZ" dirty="0" smtClean="0"/>
              <a:t>Knihtisk – knižní (informační) revoluce?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1304365"/>
            <a:ext cx="11752729" cy="4343399"/>
          </a:xfrm>
        </p:spPr>
        <p:txBody>
          <a:bodyPr/>
          <a:lstStyle/>
          <a:p>
            <a:pPr marL="342900" indent="-249238" algn="just"/>
            <a:r>
              <a:rPr lang="cs-CZ" sz="2000" dirty="0" smtClean="0"/>
              <a:t>snazší oběh informací,</a:t>
            </a:r>
            <a:endParaRPr lang="cs-CZ" sz="2000" dirty="0"/>
          </a:p>
          <a:p>
            <a:pPr marL="342900" indent="-249238" algn="just"/>
            <a:r>
              <a:rPr lang="cs-CZ" sz="2000" dirty="0"/>
              <a:t>demokratizace knižní </a:t>
            </a:r>
            <a:r>
              <a:rPr lang="cs-CZ" sz="2000" dirty="0" smtClean="0"/>
              <a:t>kultury: potencoval </a:t>
            </a:r>
            <a:r>
              <a:rPr lang="cs-CZ" sz="2000" dirty="0"/>
              <a:t>šíření znalosti čtení do širších společenských vrstev,</a:t>
            </a:r>
          </a:p>
          <a:p>
            <a:pPr marL="342900" indent="-249238" algn="just"/>
            <a:r>
              <a:rPr lang="cs-CZ" sz="2000" dirty="0" smtClean="0"/>
              <a:t>ovlivnil </a:t>
            </a:r>
            <a:r>
              <a:rPr lang="cs-CZ" sz="2000" dirty="0"/>
              <a:t>typografickou stránku knihy, která spojuje rozličné autonomní prvky (text, sazba, dekor, ilustrace),</a:t>
            </a:r>
          </a:p>
          <a:p>
            <a:pPr marL="342900" indent="-249238" algn="just"/>
            <a:r>
              <a:rPr lang="cs-CZ" sz="2000" dirty="0" smtClean="0"/>
              <a:t>uspořádání </a:t>
            </a:r>
            <a:r>
              <a:rPr lang="cs-CZ" sz="2000" dirty="0"/>
              <a:t>stránky umožnilo snadnou orientaci v textu a jeho rychlé čtení, např. jednotící prvky usnadňující orientaci v textu (kustody, paginace, archové signatury atd.) a členící horizontálně knihu na jednotlivé rubriky (titul, frontispis, předmluva atd.);</a:t>
            </a:r>
          </a:p>
          <a:p>
            <a:pPr marL="342900" indent="-249238" algn="just"/>
            <a:r>
              <a:rPr lang="cs-CZ" sz="2000" dirty="0" smtClean="0"/>
              <a:t>vznik </a:t>
            </a:r>
            <a:r>
              <a:rPr lang="cs-CZ" sz="2000" dirty="0"/>
              <a:t>specifických žánrů </a:t>
            </a:r>
            <a:r>
              <a:rPr lang="cs-CZ" sz="2000" dirty="0" smtClean="0"/>
              <a:t>(kramářské </a:t>
            </a:r>
            <a:r>
              <a:rPr lang="cs-CZ" sz="2000" dirty="0"/>
              <a:t>tisky, </a:t>
            </a:r>
            <a:r>
              <a:rPr lang="cs-CZ" sz="2000" dirty="0" smtClean="0"/>
              <a:t>Kristův </a:t>
            </a:r>
            <a:r>
              <a:rPr lang="cs-CZ" sz="2000" dirty="0"/>
              <a:t>metr, </a:t>
            </a:r>
            <a:r>
              <a:rPr lang="cs-CZ" sz="2000" dirty="0" smtClean="0"/>
              <a:t>kalendáře atd.).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6253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228600"/>
            <a:ext cx="11645152" cy="524436"/>
          </a:xfrm>
        </p:spPr>
        <p:txBody>
          <a:bodyPr/>
          <a:lstStyle/>
          <a:p>
            <a:r>
              <a:rPr lang="cs-CZ" dirty="0" smtClean="0"/>
              <a:t>Začátky knihtisku v českých zemích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1317812"/>
            <a:ext cx="11752729" cy="4329953"/>
          </a:xfrm>
        </p:spPr>
        <p:txBody>
          <a:bodyPr/>
          <a:lstStyle/>
          <a:p>
            <a:pPr marL="342900" indent="-249238" algn="just"/>
            <a:r>
              <a:rPr lang="cs-CZ" sz="2000" dirty="0" smtClean="0"/>
              <a:t>přichází z německého prostředí,</a:t>
            </a:r>
          </a:p>
          <a:p>
            <a:pPr marL="342900" indent="-249238" algn="just"/>
            <a:r>
              <a:rPr lang="cs-CZ" sz="2000" dirty="0" smtClean="0"/>
              <a:t>kamenným dílnám předcházejí kočovné</a:t>
            </a:r>
            <a:r>
              <a:rPr lang="cs-CZ" sz="2000" dirty="0"/>
              <a:t>, první tiskárna v Plzni (</a:t>
            </a:r>
            <a:r>
              <a:rPr lang="cs-CZ" sz="2000" i="1" dirty="0"/>
              <a:t>Arnoštova statuta</a:t>
            </a:r>
            <a:r>
              <a:rPr lang="cs-CZ" sz="2000" dirty="0"/>
              <a:t>), vzápětí Praha a Kutná Hora, na konci století i Brno,</a:t>
            </a:r>
          </a:p>
          <a:p>
            <a:pPr marL="342900" indent="-249238" algn="just"/>
            <a:r>
              <a:rPr lang="cs-CZ" sz="2000" dirty="0" smtClean="0"/>
              <a:t>nejstarší prvotisky: </a:t>
            </a:r>
            <a:r>
              <a:rPr lang="cs-CZ" sz="2000" b="1" dirty="0" smtClean="0"/>
              <a:t>Čechy</a:t>
            </a:r>
            <a:r>
              <a:rPr lang="cs-CZ" sz="2000" dirty="0" smtClean="0"/>
              <a:t> </a:t>
            </a:r>
            <a:r>
              <a:rPr lang="cs-CZ" sz="2000" dirty="0"/>
              <a:t>1476 </a:t>
            </a:r>
            <a:r>
              <a:rPr lang="cs-CZ" sz="2000" i="1" dirty="0"/>
              <a:t>Arnoštova statuta </a:t>
            </a:r>
            <a:r>
              <a:rPr lang="cs-CZ" sz="2000" dirty="0"/>
              <a:t>(</a:t>
            </a:r>
            <a:r>
              <a:rPr lang="cs-CZ" sz="2000" i="1" dirty="0"/>
              <a:t>Kronika </a:t>
            </a:r>
            <a:r>
              <a:rPr lang="cs-CZ" sz="2000" i="1" dirty="0" err="1"/>
              <a:t>Trojánská</a:t>
            </a:r>
            <a:r>
              <a:rPr lang="cs-CZ" sz="2000" i="1" dirty="0"/>
              <a:t> </a:t>
            </a:r>
            <a:r>
              <a:rPr lang="cs-CZ" sz="2000" dirty="0">
                <a:solidFill>
                  <a:srgbClr val="FF0000"/>
                </a:solidFill>
              </a:rPr>
              <a:t>1468</a:t>
            </a:r>
            <a:r>
              <a:rPr lang="cs-CZ" sz="2000" dirty="0" smtClean="0">
                <a:solidFill>
                  <a:srgbClr val="FF0000"/>
                </a:solidFill>
              </a:rPr>
              <a:t>?,</a:t>
            </a:r>
            <a:r>
              <a:rPr lang="cs-CZ" sz="2000" dirty="0" smtClean="0"/>
              <a:t> </a:t>
            </a:r>
            <a:r>
              <a:rPr lang="cs-CZ" sz="2000" dirty="0"/>
              <a:t>obé v Plzni</a:t>
            </a:r>
            <a:r>
              <a:rPr lang="cs-CZ" sz="2000" dirty="0" smtClean="0"/>
              <a:t>), </a:t>
            </a:r>
            <a:r>
              <a:rPr lang="cs-CZ" sz="2000" b="1" dirty="0" smtClean="0"/>
              <a:t>Morava</a:t>
            </a:r>
            <a:r>
              <a:rPr lang="cs-CZ" sz="2000" dirty="0" smtClean="0"/>
              <a:t> </a:t>
            </a:r>
            <a:r>
              <a:rPr lang="cs-CZ" sz="2000" i="1" dirty="0"/>
              <a:t>Agenda </a:t>
            </a:r>
            <a:r>
              <a:rPr lang="cs-CZ" sz="2000" i="1" dirty="0" err="1"/>
              <a:t>Olomucensis</a:t>
            </a:r>
            <a:r>
              <a:rPr lang="cs-CZ" sz="2000" i="1" dirty="0"/>
              <a:t> </a:t>
            </a:r>
            <a:r>
              <a:rPr lang="cs-CZ" sz="2000" dirty="0"/>
              <a:t>1486 </a:t>
            </a:r>
            <a:r>
              <a:rPr lang="cs-CZ" sz="2000" dirty="0" smtClean="0"/>
              <a:t>Brno, </a:t>
            </a:r>
          </a:p>
          <a:p>
            <a:pPr marL="342900" indent="-249238" algn="just"/>
            <a:r>
              <a:rPr lang="cs-CZ" sz="2000" dirty="0" smtClean="0"/>
              <a:t>první </a:t>
            </a:r>
            <a:r>
              <a:rPr lang="cs-CZ" sz="2000" dirty="0"/>
              <a:t>jménem známý tiskař v Plzni Slovák Matěj Bakalář-Štětina (přelom 15. a 16. století, vydal kolem </a:t>
            </a:r>
            <a:r>
              <a:rPr lang="cs-CZ" sz="2000" dirty="0" smtClean="0"/>
              <a:t>8 </a:t>
            </a:r>
            <a:r>
              <a:rPr lang="cs-CZ" sz="2000" dirty="0"/>
              <a:t>tisků</a:t>
            </a:r>
            <a:r>
              <a:rPr lang="cs-CZ" sz="2000" dirty="0" smtClean="0"/>
              <a:t>),</a:t>
            </a:r>
          </a:p>
          <a:p>
            <a:pPr marL="342900" indent="-249238" algn="just"/>
            <a:r>
              <a:rPr lang="cs-CZ" sz="2000" b="1" dirty="0" smtClean="0"/>
              <a:t>Čechy</a:t>
            </a:r>
            <a:r>
              <a:rPr lang="cs-CZ" sz="2000" dirty="0" smtClean="0"/>
              <a:t> </a:t>
            </a:r>
            <a:r>
              <a:rPr lang="cs-CZ" sz="2000" dirty="0"/>
              <a:t>39 prvotisků (34 českých, 5 latinských</a:t>
            </a:r>
            <a:r>
              <a:rPr lang="cs-CZ" sz="2000" dirty="0" smtClean="0"/>
              <a:t>),  </a:t>
            </a:r>
            <a:r>
              <a:rPr lang="cs-CZ" sz="2000" b="1" dirty="0" smtClean="0"/>
              <a:t>Morava</a:t>
            </a:r>
            <a:r>
              <a:rPr lang="cs-CZ" sz="2000" dirty="0" smtClean="0"/>
              <a:t> </a:t>
            </a:r>
            <a:r>
              <a:rPr lang="cs-CZ" sz="2000" dirty="0"/>
              <a:t>26 prvotisků </a:t>
            </a:r>
            <a:r>
              <a:rPr lang="cs-CZ" sz="2000" dirty="0" smtClean="0"/>
              <a:t>(žádný česky).</a:t>
            </a:r>
            <a:endParaRPr lang="cs-CZ" sz="2000" dirty="0"/>
          </a:p>
          <a:p>
            <a:pPr marL="93662" indent="0" algn="just">
              <a:buNone/>
            </a:pPr>
            <a:endParaRPr lang="cs-CZ" sz="2000" dirty="0" smtClean="0"/>
          </a:p>
          <a:p>
            <a:pPr marL="342900" indent="-249238" algn="just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7053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699247" y="6508374"/>
            <a:ext cx="7940753" cy="240565"/>
          </a:xfrm>
        </p:spPr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483493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4129" y="174812"/>
            <a:ext cx="11618259" cy="941294"/>
          </a:xfrm>
        </p:spPr>
        <p:txBody>
          <a:bodyPr/>
          <a:lstStyle/>
          <a:p>
            <a:r>
              <a:rPr lang="cs-CZ" dirty="0" smtClean="0"/>
              <a:t>Čeština jako prostředek společenské polemiky – satirické skladby </a:t>
            </a:r>
            <a:r>
              <a:rPr lang="cs-CZ" i="1" dirty="0" smtClean="0"/>
              <a:t>„</a:t>
            </a:r>
            <a:r>
              <a:rPr lang="cs-CZ" i="1" dirty="0" err="1" smtClean="0"/>
              <a:t>Viklefice</a:t>
            </a:r>
            <a:r>
              <a:rPr lang="cs-CZ" i="1" dirty="0" smtClean="0"/>
              <a:t>“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94130" y="1304366"/>
            <a:ext cx="12097870" cy="5204008"/>
          </a:xfrm>
        </p:spPr>
        <p:txBody>
          <a:bodyPr numCol="2"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Stala se jest příhoda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/>
              <a:t>nynie</a:t>
            </a:r>
            <a:r>
              <a:rPr lang="cs-CZ" sz="2000" i="1" dirty="0"/>
              <a:t> tohoto </a:t>
            </a:r>
            <a:r>
              <a:rPr lang="cs-CZ" sz="2000" i="1" dirty="0" err="1"/>
              <a:t>hoda</a:t>
            </a:r>
            <a:r>
              <a:rPr lang="cs-CZ" sz="2000" i="1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že jedna </a:t>
            </a:r>
            <a:r>
              <a:rPr lang="cs-CZ" sz="2000" i="1" dirty="0" err="1"/>
              <a:t>viklefice</a:t>
            </a: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pozvala k sobě panice,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a </a:t>
            </a:r>
            <a:r>
              <a:rPr lang="cs-CZ" sz="2000" i="1" dirty="0" err="1"/>
              <a:t>chtiec</a:t>
            </a:r>
            <a:r>
              <a:rPr lang="cs-CZ" sz="2000" i="1" dirty="0"/>
              <a:t> ho </a:t>
            </a:r>
            <a:r>
              <a:rPr lang="cs-CZ" sz="2000" i="1" dirty="0" err="1"/>
              <a:t>vieře</a:t>
            </a:r>
            <a:r>
              <a:rPr lang="cs-CZ" sz="2000" i="1" dirty="0"/>
              <a:t> </a:t>
            </a:r>
            <a:r>
              <a:rPr lang="cs-CZ" sz="2000" i="1" dirty="0" smtClean="0"/>
              <a:t>naučiti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a </a:t>
            </a:r>
            <a:r>
              <a:rPr lang="cs-CZ" sz="2000" i="1" dirty="0" err="1"/>
              <a:t>řkúc</a:t>
            </a:r>
            <a:r>
              <a:rPr lang="cs-CZ" sz="2000" i="1" dirty="0"/>
              <a:t>: Pro Ježíše,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/>
              <a:t>přiď</a:t>
            </a:r>
            <a:r>
              <a:rPr lang="cs-CZ" sz="2000" i="1" dirty="0"/>
              <a:t> ke mně velmi </a:t>
            </a:r>
            <a:r>
              <a:rPr lang="cs-CZ" sz="2000" i="1" dirty="0" smtClean="0"/>
              <a:t>tiše!</a:t>
            </a: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Chci tě </a:t>
            </a:r>
            <a:r>
              <a:rPr lang="cs-CZ" sz="2000" i="1" dirty="0" err="1"/>
              <a:t>vieře</a:t>
            </a:r>
            <a:r>
              <a:rPr lang="cs-CZ" sz="2000" i="1" dirty="0"/>
              <a:t> naučiti,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ač ty mne chceš </a:t>
            </a:r>
            <a:r>
              <a:rPr lang="cs-CZ" sz="2000" i="1" dirty="0" err="1"/>
              <a:t>poslúchati</a:t>
            </a:r>
            <a:r>
              <a:rPr lang="cs-CZ" sz="2000" i="1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/>
              <a:t>chcit</a:t>
            </a:r>
            <a:r>
              <a:rPr lang="cs-CZ" sz="2000" i="1" dirty="0"/>
              <a:t> písmo otevříti.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smtClean="0"/>
              <a:t>[…]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smtClean="0"/>
              <a:t>Panic </a:t>
            </a:r>
            <a:r>
              <a:rPr lang="cs-CZ" sz="2000" i="1" dirty="0"/>
              <a:t>bez </a:t>
            </a:r>
            <a:r>
              <a:rPr lang="cs-CZ" sz="2000" i="1" dirty="0" err="1"/>
              <a:t>meškánie</a:t>
            </a: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/>
              <a:t>učini</a:t>
            </a:r>
            <a:r>
              <a:rPr lang="cs-CZ" sz="2000" i="1" dirty="0"/>
              <a:t> </a:t>
            </a:r>
            <a:r>
              <a:rPr lang="cs-CZ" sz="2000" i="1" dirty="0" err="1"/>
              <a:t>jejie</a:t>
            </a:r>
            <a:r>
              <a:rPr lang="cs-CZ" sz="2000" i="1" dirty="0"/>
              <a:t> </a:t>
            </a:r>
            <a:r>
              <a:rPr lang="cs-CZ" sz="2000" i="1" dirty="0" err="1"/>
              <a:t>kázanie</a:t>
            </a:r>
            <a:r>
              <a:rPr lang="cs-CZ" sz="2000" i="1" dirty="0"/>
              <a:t>.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Po večeři v neděli,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když uhlédal </a:t>
            </a:r>
            <a:r>
              <a:rPr lang="cs-CZ" sz="2000" i="1" dirty="0" err="1"/>
              <a:t>svú</a:t>
            </a:r>
            <a:r>
              <a:rPr lang="cs-CZ" sz="2000" i="1" dirty="0"/>
              <a:t> chvíli,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přišel jest k ní tiše</a:t>
            </a:r>
            <a:r>
              <a:rPr lang="cs-CZ" sz="2000" i="1" dirty="0" smtClean="0"/>
              <a:t>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 smtClean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 smtClean="0"/>
              <a:t>Tuť</a:t>
            </a:r>
            <a:r>
              <a:rPr lang="cs-CZ" sz="2000" i="1" dirty="0" smtClean="0"/>
              <a:t> </a:t>
            </a:r>
            <a:r>
              <a:rPr lang="cs-CZ" sz="2000" i="1" dirty="0"/>
              <a:t>mu bába biblí </a:t>
            </a:r>
            <a:r>
              <a:rPr lang="cs-CZ" sz="2000" i="1" dirty="0" err="1"/>
              <a:t>vyloži</a:t>
            </a:r>
            <a:r>
              <a:rPr lang="cs-CZ" sz="2000" i="1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dvě kapitole </a:t>
            </a:r>
            <a:r>
              <a:rPr lang="cs-CZ" sz="2000" i="1" dirty="0" err="1" smtClean="0"/>
              <a:t>vyloži</a:t>
            </a: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pěkné, velmi </a:t>
            </a:r>
            <a:r>
              <a:rPr lang="cs-CZ" sz="2000" i="1" dirty="0" err="1"/>
              <a:t>okrúhlé</a:t>
            </a:r>
            <a:r>
              <a:rPr lang="cs-CZ" sz="2000" i="1" dirty="0"/>
              <a:t>;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k hruškám </a:t>
            </a:r>
            <a:r>
              <a:rPr lang="cs-CZ" sz="2000" i="1" dirty="0" err="1"/>
              <a:t>byšta</a:t>
            </a:r>
            <a:r>
              <a:rPr lang="cs-CZ" sz="2000" i="1" dirty="0"/>
              <a:t> podobné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a tak velmi bílé</a:t>
            </a:r>
            <a:r>
              <a:rPr lang="cs-CZ" sz="2000" i="1" dirty="0" smtClean="0"/>
              <a:t>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Panic vece bez strachu: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Podáš jich sem, milá brachu.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Je se biblí rozkládati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a kapitol vykládati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s večera </a:t>
            </a:r>
            <a:r>
              <a:rPr lang="cs-CZ" sz="2000" i="1" dirty="0" smtClean="0"/>
              <a:t>až </a:t>
            </a:r>
            <a:r>
              <a:rPr lang="cs-CZ" sz="2000" i="1" dirty="0"/>
              <a:t>do světu</a:t>
            </a:r>
            <a:r>
              <a:rPr lang="cs-CZ" sz="2000" i="1" dirty="0" smtClean="0"/>
              <a:t>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A </a:t>
            </a:r>
            <a:r>
              <a:rPr lang="cs-CZ" sz="2000" i="1" dirty="0" smtClean="0"/>
              <a:t>když </a:t>
            </a:r>
            <a:r>
              <a:rPr lang="cs-CZ" sz="2000" i="1" dirty="0" err="1"/>
              <a:t>poče</a:t>
            </a:r>
            <a:r>
              <a:rPr lang="cs-CZ" sz="2000" i="1" dirty="0"/>
              <a:t> svítati,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panic se </a:t>
            </a:r>
            <a:r>
              <a:rPr lang="cs-CZ" sz="2000" i="1" dirty="0" err="1"/>
              <a:t>chtieše</a:t>
            </a:r>
            <a:r>
              <a:rPr lang="cs-CZ" sz="2000" i="1" dirty="0"/>
              <a:t> pryč bráti.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/>
              <a:t>Viklefice</a:t>
            </a:r>
            <a:r>
              <a:rPr lang="cs-CZ" sz="2000" i="1" dirty="0"/>
              <a:t> se ho </a:t>
            </a:r>
            <a:r>
              <a:rPr lang="cs-CZ" sz="2000" i="1" dirty="0" err="1"/>
              <a:t>chváti</a:t>
            </a: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a </a:t>
            </a:r>
            <a:r>
              <a:rPr lang="cs-CZ" sz="2000" i="1" dirty="0" err="1"/>
              <a:t>řkúc</a:t>
            </a:r>
            <a:r>
              <a:rPr lang="cs-CZ" sz="2000" i="1" dirty="0"/>
              <a:t>: </a:t>
            </a:r>
            <a:r>
              <a:rPr lang="cs-CZ" sz="2000" i="1" dirty="0" err="1" smtClean="0"/>
              <a:t>Zdeť</a:t>
            </a:r>
            <a:r>
              <a:rPr lang="cs-CZ" sz="2000" i="1" dirty="0" smtClean="0"/>
              <a:t> </a:t>
            </a:r>
            <a:r>
              <a:rPr lang="cs-CZ" sz="2000" i="1" dirty="0"/>
              <a:t>jest ostati,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se </a:t>
            </a:r>
            <a:r>
              <a:rPr lang="cs-CZ" sz="2000" i="1" dirty="0" err="1"/>
              <a:t>mnú</a:t>
            </a:r>
            <a:r>
              <a:rPr lang="cs-CZ" sz="2000" i="1" dirty="0"/>
              <a:t> </a:t>
            </a:r>
            <a:r>
              <a:rPr lang="cs-CZ" sz="2000" i="1" dirty="0" err="1"/>
              <a:t>jitřni</a:t>
            </a:r>
            <a:r>
              <a:rPr lang="cs-CZ" sz="2000" i="1" dirty="0"/>
              <a:t> dokonati</a:t>
            </a:r>
            <a:r>
              <a:rPr lang="cs-CZ" sz="2000" dirty="0" smtClean="0"/>
              <a:t>. […]</a:t>
            </a:r>
          </a:p>
        </p:txBody>
      </p:sp>
    </p:spTree>
    <p:extLst>
      <p:ext uri="{BB962C8B-B14F-4D97-AF65-F5344CB8AC3E}">
        <p14:creationId xmlns:p14="http://schemas.microsoft.com/office/powerpoint/2010/main" val="14142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84093" y="712692"/>
            <a:ext cx="11564472" cy="603107"/>
          </a:xfrm>
        </p:spPr>
        <p:txBody>
          <a:bodyPr/>
          <a:lstStyle/>
          <a:p>
            <a:r>
              <a:rPr lang="cs-CZ" dirty="0" smtClean="0"/>
              <a:t>Příklady českých prvotisků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653988"/>
            <a:ext cx="11526989" cy="3993776"/>
          </a:xfrm>
        </p:spPr>
        <p:txBody>
          <a:bodyPr/>
          <a:lstStyle/>
          <a:p>
            <a:pPr marL="342900" indent="-249238" algn="just"/>
            <a:r>
              <a:rPr lang="cs-CZ" sz="2000" i="1" dirty="0" smtClean="0"/>
              <a:t>Kronika </a:t>
            </a:r>
            <a:r>
              <a:rPr lang="cs-CZ" sz="2000" i="1" dirty="0" err="1" smtClean="0"/>
              <a:t>trojánská</a:t>
            </a:r>
            <a:r>
              <a:rPr lang="cs-CZ" sz="2000" i="1" dirty="0" smtClean="0"/>
              <a:t> </a:t>
            </a:r>
            <a:r>
              <a:rPr lang="cs-CZ" sz="2000" dirty="0" smtClean="0"/>
              <a:t>(</a:t>
            </a:r>
            <a:r>
              <a:rPr lang="cs-CZ" sz="2000" dirty="0" smtClean="0">
                <a:solidFill>
                  <a:srgbClr val="FF0000"/>
                </a:solidFill>
              </a:rPr>
              <a:t>1468? / 1473?,</a:t>
            </a:r>
            <a:r>
              <a:rPr lang="cs-CZ" sz="2000" dirty="0" smtClean="0"/>
              <a:t> Plze</a:t>
            </a:r>
            <a:r>
              <a:rPr lang="cs-CZ" sz="2000" dirty="0"/>
              <a:t>ň</a:t>
            </a:r>
            <a:r>
              <a:rPr lang="cs-CZ" sz="2000" dirty="0" smtClean="0"/>
              <a:t>),</a:t>
            </a:r>
            <a:endParaRPr lang="cs-CZ" sz="2000" dirty="0"/>
          </a:p>
          <a:p>
            <a:pPr marL="342900" indent="-249238" algn="just"/>
            <a:r>
              <a:rPr lang="cs-CZ" sz="2000" i="1" dirty="0" smtClean="0"/>
              <a:t>Pražská bible </a:t>
            </a:r>
            <a:r>
              <a:rPr lang="cs-CZ" sz="2000" dirty="0" smtClean="0"/>
              <a:t>(1488),</a:t>
            </a:r>
          </a:p>
          <a:p>
            <a:pPr marL="342900" indent="-249238" algn="just"/>
            <a:r>
              <a:rPr lang="cs-CZ" sz="2000" i="1" dirty="0"/>
              <a:t>Kutnohorská bible </a:t>
            </a:r>
            <a:r>
              <a:rPr lang="cs-CZ" sz="2000" dirty="0" smtClean="0"/>
              <a:t>(1489),</a:t>
            </a:r>
          </a:p>
          <a:p>
            <a:pPr marL="342900" indent="-249238" algn="just"/>
            <a:r>
              <a:rPr lang="cs-CZ" sz="2000" i="1" dirty="0" smtClean="0"/>
              <a:t>Pasionál Tiskaře Arnoštových Statut </a:t>
            </a:r>
            <a:r>
              <a:rPr lang="cs-CZ" sz="2000" dirty="0" smtClean="0"/>
              <a:t>(1476),</a:t>
            </a:r>
          </a:p>
          <a:p>
            <a:pPr marL="342900" indent="-249238" algn="just"/>
            <a:r>
              <a:rPr lang="cs-CZ" sz="2000" i="1" dirty="0" smtClean="0"/>
              <a:t>Ezopovy bajky </a:t>
            </a:r>
            <a:r>
              <a:rPr lang="cs-CZ" sz="2000" dirty="0" smtClean="0"/>
              <a:t>(1488)</a:t>
            </a:r>
          </a:p>
          <a:p>
            <a:pPr marL="342900" indent="-249238" algn="just"/>
            <a:r>
              <a:rPr lang="cs-CZ" sz="2000" i="1" dirty="0" smtClean="0"/>
              <a:t>Podkoní a žák </a:t>
            </a:r>
            <a:r>
              <a:rPr lang="cs-CZ" sz="2000" dirty="0" smtClean="0"/>
              <a:t>(1498),</a:t>
            </a:r>
            <a:endParaRPr lang="cs-CZ" sz="2000" i="1" dirty="0" smtClean="0"/>
          </a:p>
          <a:p>
            <a:pPr marL="342900" indent="-249238" algn="just"/>
            <a:r>
              <a:rPr lang="cs-CZ" sz="2000" i="1" dirty="0" smtClean="0"/>
              <a:t>Pasionál kališnický </a:t>
            </a:r>
            <a:r>
              <a:rPr lang="cs-CZ" sz="2000" dirty="0" smtClean="0"/>
              <a:t>(1495).</a:t>
            </a:r>
            <a:endParaRPr lang="cs-CZ" sz="2000" i="1" dirty="0"/>
          </a:p>
          <a:p>
            <a:pPr marL="342900" indent="-249238" algn="just"/>
            <a:endParaRPr lang="cs-CZ" sz="2000" dirty="0" smtClean="0"/>
          </a:p>
          <a:p>
            <a:pPr marL="342900" indent="-249238" algn="just"/>
            <a:endParaRPr lang="cs-CZ" sz="2000" dirty="0"/>
          </a:p>
          <a:p>
            <a:pPr marL="342900" indent="-249238" algn="just"/>
            <a:endParaRPr lang="cs-CZ" sz="2000" dirty="0" smtClean="0"/>
          </a:p>
          <a:p>
            <a:pPr marL="342900" indent="-249238" algn="just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251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336176"/>
            <a:ext cx="11591365" cy="562766"/>
          </a:xfrm>
        </p:spPr>
        <p:txBody>
          <a:bodyPr/>
          <a:lstStyle/>
          <a:p>
            <a:r>
              <a:rPr lang="cs-CZ" dirty="0" smtClean="0"/>
              <a:t>Pravopis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07578" y="1062317"/>
            <a:ext cx="11833411" cy="4585447"/>
          </a:xfrm>
        </p:spPr>
        <p:txBody>
          <a:bodyPr/>
          <a:lstStyle/>
          <a:p>
            <a:pPr marL="342900" indent="-249238" algn="just"/>
            <a:r>
              <a:rPr lang="cs-CZ" sz="2000" dirty="0" smtClean="0"/>
              <a:t>návrh diakritického pravopisu nevedl k jeho prosazení,</a:t>
            </a:r>
          </a:p>
          <a:p>
            <a:pPr marL="342900" indent="-249238" algn="just"/>
            <a:endParaRPr lang="cs-CZ" sz="2000" dirty="0"/>
          </a:p>
          <a:p>
            <a:pPr marL="342900" indent="-249238" algn="just"/>
            <a:r>
              <a:rPr lang="cs-CZ" sz="2000" dirty="0" smtClean="0"/>
              <a:t>naopak diakritický pravopis se mísil s pravopisem spřežkový – pravopisný úzus byl proto značně variabilní,</a:t>
            </a:r>
          </a:p>
          <a:p>
            <a:pPr marL="342900" indent="-249238" algn="just"/>
            <a:endParaRPr lang="cs-CZ" sz="2000" dirty="0"/>
          </a:p>
          <a:p>
            <a:pPr marL="342900" indent="-249238" algn="just"/>
            <a:r>
              <a:rPr lang="cs-CZ" sz="2000" dirty="0" smtClean="0"/>
              <a:t>více viz </a:t>
            </a:r>
            <a:r>
              <a:rPr lang="cs-CZ" sz="2000" i="1" dirty="0" smtClean="0"/>
              <a:t>Diakritický pravopis </a:t>
            </a:r>
            <a:r>
              <a:rPr lang="cs-CZ" sz="2000" dirty="0" smtClean="0"/>
              <a:t>v </a:t>
            </a:r>
            <a:r>
              <a:rPr lang="cs-CZ" sz="2000" i="1" dirty="0" smtClean="0"/>
              <a:t>Novém encyklopedickém slovníku češtiny</a:t>
            </a:r>
            <a:r>
              <a:rPr lang="cs-CZ" sz="2000" dirty="0" smtClean="0"/>
              <a:t>:</a:t>
            </a:r>
          </a:p>
          <a:p>
            <a:pPr marL="342900" indent="-249238" algn="just"/>
            <a:endParaRPr lang="cs-CZ" sz="2000" dirty="0"/>
          </a:p>
          <a:p>
            <a:pPr marL="93662" indent="0" algn="just">
              <a:buNone/>
            </a:pPr>
            <a:endParaRPr lang="cs-CZ" sz="2000" dirty="0" smtClean="0"/>
          </a:p>
          <a:p>
            <a:pPr marL="93662" indent="0" algn="just">
              <a:buNone/>
            </a:pPr>
            <a:r>
              <a:rPr lang="cs-CZ" sz="2000">
                <a:hlinkClick r:id="rId2"/>
              </a:rPr>
              <a:t>https://</a:t>
            </a:r>
            <a:r>
              <a:rPr lang="cs-CZ" sz="2000" smtClean="0">
                <a:hlinkClick r:id="rId2"/>
              </a:rPr>
              <a:t>www.czechency.org/slovnik/DIAKRITICK%C3%9D%20PRAVOPIS</a:t>
            </a:r>
            <a:endParaRPr lang="cs-CZ" sz="2000" smtClean="0"/>
          </a:p>
          <a:p>
            <a:pPr marL="93662" indent="0" algn="just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5764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605116"/>
            <a:ext cx="11365624" cy="510990"/>
          </a:xfrm>
        </p:spPr>
        <p:txBody>
          <a:bodyPr/>
          <a:lstStyle/>
          <a:p>
            <a:r>
              <a:rPr lang="cs-CZ" dirty="0" smtClean="0"/>
              <a:t>„Demokratizace spisovného jazyka“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452283"/>
            <a:ext cx="11777999" cy="4087906"/>
          </a:xfrm>
        </p:spPr>
        <p:txBody>
          <a:bodyPr/>
          <a:lstStyle/>
          <a:p>
            <a:pPr marL="72000" indent="0">
              <a:lnSpc>
                <a:spcPct val="120000"/>
              </a:lnSpc>
              <a:buNone/>
            </a:pPr>
            <a:r>
              <a:rPr lang="cs-CZ" sz="2000" dirty="0" smtClean="0"/>
              <a:t>Tradičně se v české </a:t>
            </a:r>
            <a:r>
              <a:rPr lang="cs-CZ" sz="2000" dirty="0" err="1" smtClean="0"/>
              <a:t>paleobohemistice</a:t>
            </a:r>
            <a:r>
              <a:rPr lang="cs-CZ" sz="2000" dirty="0" smtClean="0"/>
              <a:t> v souvislosti s husitským obdobím operuje s konceptem „demokratizace“:</a:t>
            </a:r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znalost P(p)</a:t>
            </a:r>
            <a:r>
              <a:rPr lang="cs-CZ" sz="2000" dirty="0" err="1" smtClean="0"/>
              <a:t>ísma</a:t>
            </a:r>
            <a:r>
              <a:rPr lang="cs-CZ" sz="2000" dirty="0" smtClean="0"/>
              <a:t> se šíří do nižších společenských vrstev, a v souvislosti s tím se spisovný jazyk </a:t>
            </a:r>
            <a:r>
              <a:rPr lang="cs-CZ" sz="2000" dirty="0"/>
              <a:t>stává celospolečenským </a:t>
            </a:r>
            <a:r>
              <a:rPr lang="cs-CZ" sz="2000" dirty="0" smtClean="0"/>
              <a:t>fenoménem,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širší báze uživatelů spisovného jazyka vede k tomu, že se spisovný jazyka zbavuje zásadních archaismů.</a:t>
            </a:r>
          </a:p>
        </p:txBody>
      </p:sp>
    </p:spTree>
    <p:extLst>
      <p:ext uri="{BB962C8B-B14F-4D97-AF65-F5344CB8AC3E}">
        <p14:creationId xmlns:p14="http://schemas.microsoft.com/office/powerpoint/2010/main" val="419949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605116"/>
            <a:ext cx="11365624" cy="510990"/>
          </a:xfrm>
        </p:spPr>
        <p:txBody>
          <a:bodyPr/>
          <a:lstStyle/>
          <a:p>
            <a:r>
              <a:rPr lang="cs-CZ" dirty="0" smtClean="0"/>
              <a:t>Znalost psaného jazyka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452283"/>
            <a:ext cx="11777999" cy="4087906"/>
          </a:xfrm>
        </p:spPr>
        <p:txBody>
          <a:bodyPr/>
          <a:lstStyle/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důraz na znalost bible, jak dokládá </a:t>
            </a:r>
            <a:r>
              <a:rPr lang="cs-CZ" sz="2000" dirty="0"/>
              <a:t>Eneáš Silvio </a:t>
            </a:r>
            <a:r>
              <a:rPr lang="cs-CZ" sz="2000" dirty="0" err="1"/>
              <a:t>Piccolomini</a:t>
            </a:r>
            <a:r>
              <a:rPr lang="cs-CZ" sz="2000" dirty="0"/>
              <a:t> (pozdější papež Pius II</a:t>
            </a:r>
            <a:r>
              <a:rPr lang="cs-CZ" sz="2000" dirty="0" smtClean="0"/>
              <a:t>.), který v </a:t>
            </a:r>
            <a:r>
              <a:rPr lang="cs-CZ" sz="2000" i="1" dirty="0" smtClean="0"/>
              <a:t>Komentáři </a:t>
            </a:r>
            <a:r>
              <a:rPr lang="cs-CZ" sz="2000" i="1" dirty="0"/>
              <a:t>ke knihám Antonia </a:t>
            </a:r>
            <a:r>
              <a:rPr lang="cs-CZ" sz="2000" i="1" dirty="0" err="1"/>
              <a:t>Panormity</a:t>
            </a:r>
            <a:r>
              <a:rPr lang="cs-CZ" sz="2000" i="1" dirty="0"/>
              <a:t> o řečech a skutcích Alfonse</a:t>
            </a:r>
            <a:r>
              <a:rPr lang="cs-CZ" sz="2000" dirty="0"/>
              <a:t> </a:t>
            </a:r>
            <a:r>
              <a:rPr lang="cs-CZ" sz="2000" dirty="0" smtClean="0"/>
              <a:t>píše, že ve znalosti Písma:</a:t>
            </a:r>
            <a:endParaRPr lang="cs-CZ" sz="2000" dirty="0"/>
          </a:p>
          <a:p>
            <a:pPr marL="72000" indent="0">
              <a:lnSpc>
                <a:spcPct val="120000"/>
              </a:lnSpc>
              <a:buNone/>
            </a:pPr>
            <a:endParaRPr lang="cs-CZ" sz="2000" i="1" dirty="0"/>
          </a:p>
          <a:p>
            <a:pPr marL="72000" indent="0">
              <a:lnSpc>
                <a:spcPct val="120000"/>
              </a:lnSpc>
              <a:buNone/>
            </a:pPr>
            <a:r>
              <a:rPr lang="cs-CZ" sz="2000" i="1" dirty="0"/>
              <a:t>mnohá sečtělá táborská žena by zahanbila kdekterého italského kněze</a:t>
            </a:r>
            <a:r>
              <a:rPr lang="cs-CZ" sz="2000" dirty="0"/>
              <a:t> 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z tohoto období je doloženo 20 úplných opisů bible a 100 fragmentů.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8546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699246"/>
            <a:ext cx="11365624" cy="201707"/>
          </a:xfrm>
        </p:spPr>
        <p:txBody>
          <a:bodyPr/>
          <a:lstStyle/>
          <a:p>
            <a:r>
              <a:rPr lang="cs-CZ" dirty="0" smtClean="0"/>
              <a:t>Husitská čeština = nová čeština?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922928"/>
            <a:ext cx="11777999" cy="4007225"/>
          </a:xfrm>
        </p:spPr>
        <p:txBody>
          <a:bodyPr/>
          <a:lstStyle/>
          <a:p>
            <a:pPr marL="72000" indent="0">
              <a:lnSpc>
                <a:spcPct val="120000"/>
              </a:lnSpc>
              <a:buNone/>
            </a:pPr>
            <a:r>
              <a:rPr lang="cs-CZ" sz="2000" dirty="0" smtClean="0"/>
              <a:t>V důsledku modernizace / demokratizace spisovného jazyka se čeština tohoto období přibližuje nové češtině, a to ve smyslu </a:t>
            </a:r>
            <a:r>
              <a:rPr lang="cs-CZ" sz="2000" b="1" dirty="0" smtClean="0"/>
              <a:t>srozumitelnosti</a:t>
            </a:r>
            <a:r>
              <a:rPr lang="cs-CZ" sz="2000" dirty="0" smtClean="0"/>
              <a:t>.</a:t>
            </a:r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  <a:p>
            <a:pPr marL="72000" indent="0">
              <a:lnSpc>
                <a:spcPct val="120000"/>
              </a:lnSpc>
              <a:buNone/>
            </a:pPr>
            <a:r>
              <a:rPr lang="cs-CZ" sz="2000" dirty="0" smtClean="0"/>
              <a:t>Někteří badatelé považují Husovu dobu za moment, kdy začíná </a:t>
            </a:r>
            <a:r>
              <a:rPr lang="cs-CZ" sz="2000" b="1" dirty="0" smtClean="0"/>
              <a:t>nová</a:t>
            </a:r>
            <a:r>
              <a:rPr lang="cs-CZ" sz="2000" dirty="0" smtClean="0"/>
              <a:t> čeština (</a:t>
            </a:r>
            <a:r>
              <a:rPr lang="cs-CZ" sz="2000" dirty="0" err="1" smtClean="0">
                <a:solidFill>
                  <a:srgbClr val="FF0000"/>
                </a:solidFill>
              </a:rPr>
              <a:t>Flajšhans</a:t>
            </a:r>
            <a:r>
              <a:rPr lang="cs-CZ" sz="2000" dirty="0" smtClean="0"/>
              <a:t>).</a:t>
            </a:r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  <a:p>
            <a:pPr marL="72000" indent="0">
              <a:lnSpc>
                <a:spcPct val="120000"/>
              </a:lnSpc>
              <a:buNone/>
            </a:pPr>
            <a:r>
              <a:rPr lang="cs-CZ" sz="2000" dirty="0" smtClean="0"/>
              <a:t>Jiní </a:t>
            </a:r>
            <a:r>
              <a:rPr lang="cs-CZ" sz="2000" dirty="0"/>
              <a:t>badatelé považují Husovu dobu za moment, kdy začíná </a:t>
            </a:r>
            <a:r>
              <a:rPr lang="cs-CZ" sz="2000" b="1" dirty="0" smtClean="0"/>
              <a:t>střední</a:t>
            </a:r>
            <a:r>
              <a:rPr lang="cs-CZ" sz="2000" dirty="0" smtClean="0"/>
              <a:t> </a:t>
            </a:r>
            <a:r>
              <a:rPr lang="cs-CZ" sz="2000" dirty="0"/>
              <a:t>čeština </a:t>
            </a:r>
            <a:r>
              <a:rPr lang="cs-CZ" sz="2000" dirty="0" smtClean="0"/>
              <a:t>(</a:t>
            </a:r>
            <a:r>
              <a:rPr lang="cs-CZ" sz="2000" dirty="0" err="1" smtClean="0">
                <a:solidFill>
                  <a:srgbClr val="FF0000"/>
                </a:solidFill>
              </a:rPr>
              <a:t>Vykypělová</a:t>
            </a:r>
            <a:r>
              <a:rPr lang="cs-CZ" sz="2000" dirty="0" smtClean="0"/>
              <a:t>).</a:t>
            </a:r>
          </a:p>
          <a:p>
            <a:pPr marL="72000" indent="0">
              <a:lnSpc>
                <a:spcPct val="120000"/>
              </a:lnSpc>
              <a:buNone/>
            </a:pPr>
            <a:endParaRPr lang="cs-CZ" sz="2000" dirty="0" smtClean="0"/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  <a:p>
            <a:pPr marL="72000" indent="0">
              <a:lnSpc>
                <a:spcPct val="120000"/>
              </a:lnSpc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71344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ARTS-CZ.potx" id="{7F92F868-9C57-4639-98F4-0808D6A0A63C}" vid="{8AFB0011-5B6D-4F7A-BE5C-0EE76BB56A6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 Prvni spisovne jazyky na nasem uzemi</Template>
  <TotalTime>4852</TotalTime>
  <Words>4604</Words>
  <Application>Microsoft Office PowerPoint</Application>
  <PresentationFormat>Širokoúhlá obrazovka</PresentationFormat>
  <Paragraphs>711</Paragraphs>
  <Slides>61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67" baseType="lpstr">
      <vt:lpstr>Arial</vt:lpstr>
      <vt:lpstr>Calibri</vt:lpstr>
      <vt:lpstr>Tahoma</vt:lpstr>
      <vt:lpstr>Times New Roman</vt:lpstr>
      <vt:lpstr>Wingdings</vt:lpstr>
      <vt:lpstr>Prezentace_MU_CZ</vt:lpstr>
      <vt:lpstr>Čeština doby husitské </vt:lpstr>
      <vt:lpstr>Čeština doby husitské</vt:lpstr>
      <vt:lpstr>Čeština doby husitské</vt:lpstr>
      <vt:lpstr>Čeština jazykem společenské polemiky</vt:lpstr>
      <vt:lpstr>Čeština jako prostředek společenské polemiky – satirické skladby O kněžích svatokupcích</vt:lpstr>
      <vt:lpstr>Čeština jako prostředek společenské polemiky – satirické skladby „Viklefice“</vt:lpstr>
      <vt:lpstr>„Demokratizace spisovného jazyka“</vt:lpstr>
      <vt:lpstr>Znalost psaného jazyka</vt:lpstr>
      <vt:lpstr>Husitská čeština = nová čeština?</vt:lpstr>
      <vt:lpstr>Tradice jazyka 14. stol. zachována</vt:lpstr>
      <vt:lpstr>Jazyk děl 14. stol. archaický</vt:lpstr>
      <vt:lpstr>Jazyk děl 14. stol. vedle jazyka děl 15. stol.</vt:lpstr>
      <vt:lpstr>Husitská čeština = počátek spisovné češtiny?</vt:lpstr>
      <vt:lpstr>Vedle češtiny další zemské jazyky němčina a latina</vt:lpstr>
      <vt:lpstr>Čeština doby husitské – fonologie I</vt:lpstr>
      <vt:lpstr>Čeština doby husitské – fonologie II</vt:lpstr>
      <vt:lpstr>Čeština doby husitské – fonologie III</vt:lpstr>
      <vt:lpstr>Čeština doby husitské – morfologie (deklinace I)</vt:lpstr>
      <vt:lpstr>Čeština doby husitské – morfologie (deklinace II)</vt:lpstr>
      <vt:lpstr>Čeština doby husitské – morfologie (konjugace I)</vt:lpstr>
      <vt:lpstr>Čeština doby husitské – morfologie (konjugace II)</vt:lpstr>
      <vt:lpstr>Čeština doby husitské – syntax (věta)</vt:lpstr>
      <vt:lpstr>Čeština doby husitské – syntax (souvětí I)</vt:lpstr>
      <vt:lpstr>Čeština doby husitské – syntax (souvětí II)</vt:lpstr>
      <vt:lpstr>Čeština doby husitské – slovotvorba (derivace I)</vt:lpstr>
      <vt:lpstr>Čeština doby husitské – slovotvorba (derivace II)</vt:lpstr>
      <vt:lpstr>Čeština doby husitské – slovotvorba (kompozice)</vt:lpstr>
      <vt:lpstr>Čeština doby husitské – slovní zásoba</vt:lpstr>
      <vt:lpstr>Jazyk Jana Husa</vt:lpstr>
      <vt:lpstr>Jazyk Jana Husa</vt:lpstr>
      <vt:lpstr>Jazyk Jana Husa – funkční užití češtiny</vt:lpstr>
      <vt:lpstr>Čeština Husových spisů záměrně blízká běžně mluvenému jazyku</vt:lpstr>
      <vt:lpstr>Jazyk Jana Husa – zvukový plán konzervativní</vt:lpstr>
      <vt:lpstr>Jazyk Jana Husa – morfologie</vt:lpstr>
      <vt:lpstr>Jazyk Jana Husa – syntax</vt:lpstr>
      <vt:lpstr>Jazyk Jana Husa – slovní zásoba</vt:lpstr>
      <vt:lpstr>Jazyk Jana Husa – slovní zásoba</vt:lpstr>
      <vt:lpstr>Jazyk Jana Husa – rétorické prostředky I</vt:lpstr>
      <vt:lpstr>Jazyk Jana Husa – rétorické prostředky II</vt:lpstr>
      <vt:lpstr>Jazyk Jana Husa – rétorické prostředky</vt:lpstr>
      <vt:lpstr>Jazyk Petra Chelčického</vt:lpstr>
      <vt:lpstr>Jazyk Petra Chelčického – nepřehledná souvětí, mnohdy deformovaná anakoluty </vt:lpstr>
      <vt:lpstr>Mimořádný rozvoj písňové tvorby</vt:lpstr>
      <vt:lpstr>Ktož jsú boží  bojovníci</vt:lpstr>
      <vt:lpstr>Ktož jsú boží bojovníci</vt:lpstr>
      <vt:lpstr>Ktož jsú boží bojovníci</vt:lpstr>
      <vt:lpstr>Rozvoj biblického překladu</vt:lpstr>
      <vt:lpstr>Rozvoj biblického překladu</vt:lpstr>
      <vt:lpstr>Čeština administrativní a právní</vt:lpstr>
      <vt:lpstr>Čeština administrativní a právní – ukázka Práva soběslavská a staropražská </vt:lpstr>
      <vt:lpstr>Čeština jako vědecký jazyk</vt:lpstr>
      <vt:lpstr>Čeština jako vědecký jazyk – ukázka Antonia z Florencie cesta spravedlivá v alchymii </vt:lpstr>
      <vt:lpstr>Orthographia Bohemica</vt:lpstr>
      <vt:lpstr>Orthographia Bohemica</vt:lpstr>
      <vt:lpstr>Slovníky</vt:lpstr>
      <vt:lpstr>Dictionarium trilingue Jana Holubáře – ukázka </vt:lpstr>
      <vt:lpstr>Začátky knihtisku</vt:lpstr>
      <vt:lpstr>Knihtisk – knižní (informační) revoluce?</vt:lpstr>
      <vt:lpstr>Začátky knihtisku v českých zemích</vt:lpstr>
      <vt:lpstr>Příklady českých prvotisků</vt:lpstr>
      <vt:lpstr>Pravopis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Pračeská fáze – první spisovné jazyky na našem území</dc:title>
  <dc:creator>Pavel Kosek</dc:creator>
  <cp:lastModifiedBy>Pavel Kosek</cp:lastModifiedBy>
  <cp:revision>615</cp:revision>
  <cp:lastPrinted>1601-01-01T00:00:00Z</cp:lastPrinted>
  <dcterms:created xsi:type="dcterms:W3CDTF">2020-01-25T16:17:51Z</dcterms:created>
  <dcterms:modified xsi:type="dcterms:W3CDTF">2020-11-26T20:29:35Z</dcterms:modified>
</cp:coreProperties>
</file>