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11"/>
  </p:handoutMasterIdLst>
  <p:sldIdLst>
    <p:sldId id="370" r:id="rId2"/>
    <p:sldId id="468" r:id="rId3"/>
    <p:sldId id="469" r:id="rId4"/>
    <p:sldId id="470" r:id="rId5"/>
    <p:sldId id="467" r:id="rId6"/>
    <p:sldId id="471" r:id="rId7"/>
    <p:sldId id="466" r:id="rId8"/>
    <p:sldId id="458" r:id="rId9"/>
    <p:sldId id="461" r:id="rId10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86506" autoAdjust="0"/>
  </p:normalViewPr>
  <p:slideViewPr>
    <p:cSldViewPr snapToGrid="0">
      <p:cViewPr varScale="1">
        <p:scale>
          <a:sx n="99" d="100"/>
          <a:sy n="99" d="100"/>
        </p:scale>
        <p:origin x="8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807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247" y="0"/>
            <a:ext cx="4301806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220"/>
            <a:ext cx="4301807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247" y="6456220"/>
            <a:ext cx="4301806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14.10.2020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onetika.ff.cuni.cz/o-fonetice/co-je-fonetika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echency.org/slovnik/AKUSTICK%C3%89%20VLASTNOSTI%20%C4%8CESK%C3%9DCH%20VOK%C3%81L%C5%AE" TargetMode="External"/><Relationship Id="rId2" Type="http://schemas.openxmlformats.org/officeDocument/2006/relationships/hyperlink" Target="https://fonetika.ff.cuni.cz/vyzkum/materialy/referencni-hodnoty-formant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slovnik/TRANSKRIPCE#IP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eingspeech.ac.uk/ipa-charts/?chart=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als.info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Fonologie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503603"/>
              </p:ext>
            </p:extLst>
          </p:nvPr>
        </p:nvGraphicFramePr>
        <p:xfrm>
          <a:off x="1024128" y="1892808"/>
          <a:ext cx="10329674" cy="47961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844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6448808">
                  <a:extLst>
                    <a:ext uri="{9D8B030D-6E8A-4147-A177-3AD203B41FA5}">
                      <a16:colId xmlns:a16="http://schemas.microsoft.com/office/drawing/2014/main" val="2412762169"/>
                    </a:ext>
                  </a:extLst>
                </a:gridCol>
                <a:gridCol w="2582418">
                  <a:extLst>
                    <a:ext uri="{9D8B030D-6E8A-4147-A177-3AD203B41FA5}">
                      <a16:colId xmlns:a16="http://schemas.microsoft.com/office/drawing/2014/main" val="3256028558"/>
                    </a:ext>
                  </a:extLst>
                </a:gridCol>
              </a:tblGrid>
              <a:tr h="768702">
                <a:tc gridSpan="3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zkoumání zvukové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struktury jazyka/ů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68702">
                <a:tc gridSpan="3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identifikace pravidelných vzorců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inventářích zvuků a jejich kombinacích uvnitř jednoho jazyka i napříč jazyky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184160"/>
                  </a:ext>
                </a:extLst>
              </a:tr>
              <a:tr h="768702">
                <a:tc gridSpan="2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reprezentace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těchto vzorců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504792"/>
                  </a:ext>
                </a:extLst>
              </a:tr>
              <a:tr h="768702">
                <a:tc gridSpan="3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4513837"/>
                  </a:ext>
                </a:extLst>
              </a:tr>
              <a:tr h="7687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8134005"/>
                  </a:ext>
                </a:extLst>
              </a:tr>
              <a:tr h="7687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668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0989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Fonetika? Fonologie?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706623"/>
              </p:ext>
            </p:extLst>
          </p:nvPr>
        </p:nvGraphicFramePr>
        <p:xfrm>
          <a:off x="567890" y="1998686"/>
          <a:ext cx="10953550" cy="46122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9653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4957011">
                  <a:extLst>
                    <a:ext uri="{9D8B030D-6E8A-4147-A177-3AD203B41FA5}">
                      <a16:colId xmlns:a16="http://schemas.microsoft.com/office/drawing/2014/main" val="2263042624"/>
                    </a:ext>
                  </a:extLst>
                </a:gridCol>
              </a:tblGrid>
              <a:tr h="7687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fonetika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fonologie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8435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fyzické a fyziologické vlastnosti řečového signálu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fyzikální jednotky (Hz, …)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spektogramy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Fonetický ústav UK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lingvistické vlastnosti řečového signálu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diskrétní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kategorie (C, V, …)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abstraktní vzorce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6184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724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Fonetická reprezentace: </a:t>
            </a:r>
            <a:r>
              <a:rPr lang="en-US" dirty="0"/>
              <a:t>[</a:t>
            </a:r>
            <a:r>
              <a:rPr lang="cs-CZ" dirty="0" err="1"/>
              <a:t>ska</a:t>
            </a:r>
            <a:r>
              <a:rPr lang="cs-CZ" dirty="0" err="1">
                <a:cs typeface="Times New Roman" panose="02020603050405020304" pitchFamily="18" charset="0"/>
              </a:rPr>
              <a:t>ːkat</a:t>
            </a:r>
            <a:r>
              <a:rPr lang="en-US" dirty="0"/>
              <a:t>]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169880"/>
              </p:ext>
            </p:extLst>
          </p:nvPr>
        </p:nvGraphicFramePr>
        <p:xfrm>
          <a:off x="567890" y="1825624"/>
          <a:ext cx="10160270" cy="47852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8013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080135">
                  <a:extLst>
                    <a:ext uri="{9D8B030D-6E8A-4147-A177-3AD203B41FA5}">
                      <a16:colId xmlns:a16="http://schemas.microsoft.com/office/drawing/2014/main" val="2263042624"/>
                    </a:ext>
                  </a:extLst>
                </a:gridCol>
              </a:tblGrid>
              <a:tr h="7975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9877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6184160"/>
                  </a:ext>
                </a:extLst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7794" y="1998686"/>
            <a:ext cx="7392202" cy="3420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102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Fonologická reprezentace: </a:t>
            </a:r>
            <a:r>
              <a:rPr lang="en-US" dirty="0"/>
              <a:t>[</a:t>
            </a:r>
            <a:r>
              <a:rPr lang="cs-CZ" dirty="0" err="1"/>
              <a:t>ska</a:t>
            </a:r>
            <a:r>
              <a:rPr lang="cs-CZ" dirty="0" err="1">
                <a:cs typeface="Times New Roman" panose="02020603050405020304" pitchFamily="18" charset="0"/>
              </a:rPr>
              <a:t>ːkat</a:t>
            </a:r>
            <a:r>
              <a:rPr lang="en-US" dirty="0"/>
              <a:t>]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590849"/>
              </p:ext>
            </p:extLst>
          </p:nvPr>
        </p:nvGraphicFramePr>
        <p:xfrm>
          <a:off x="989296" y="1655545"/>
          <a:ext cx="10364512" cy="54458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778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4161176061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3755374796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2029526859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2419203218"/>
                    </a:ext>
                  </a:extLst>
                </a:gridCol>
                <a:gridCol w="603676">
                  <a:extLst>
                    <a:ext uri="{9D8B030D-6E8A-4147-A177-3AD203B41FA5}">
                      <a16:colId xmlns:a16="http://schemas.microsoft.com/office/drawing/2014/main" val="3135853541"/>
                    </a:ext>
                  </a:extLst>
                </a:gridCol>
                <a:gridCol w="691888">
                  <a:extLst>
                    <a:ext uri="{9D8B030D-6E8A-4147-A177-3AD203B41FA5}">
                      <a16:colId xmlns:a16="http://schemas.microsoft.com/office/drawing/2014/main" val="3372780322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3303893315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777880886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1284880651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1825342788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1168989419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1152205297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3130793263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667363863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2659224115"/>
                    </a:ext>
                  </a:extLst>
                </a:gridCol>
              </a:tblGrid>
              <a:tr h="4540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800" baseline="0" dirty="0">
                        <a:latin typeface="+mn-lt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800" baseline="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5352712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2816751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2048914"/>
                  </a:ext>
                </a:extLst>
              </a:tr>
              <a:tr h="5966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x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x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1549551"/>
                  </a:ext>
                </a:extLst>
              </a:tr>
              <a:tr h="8844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   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6620657"/>
                  </a:ext>
                </a:extLst>
              </a:tr>
              <a:tr h="5296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5211910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5917404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6526213"/>
                  </a:ext>
                </a:extLst>
              </a:tr>
              <a:tr h="4465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236486"/>
                  </a:ext>
                </a:extLst>
              </a:tr>
            </a:tbl>
          </a:graphicData>
        </a:graphic>
      </p:graphicFrame>
      <p:cxnSp>
        <p:nvCxnSpPr>
          <p:cNvPr id="28" name="Přímá spojnice 27"/>
          <p:cNvCxnSpPr/>
          <p:nvPr/>
        </p:nvCxnSpPr>
        <p:spPr>
          <a:xfrm flipV="1">
            <a:off x="3780196" y="1825625"/>
            <a:ext cx="317241" cy="365767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>
            <a:off x="4082797" y="1825625"/>
            <a:ext cx="307910" cy="365766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4471130" y="2644671"/>
            <a:ext cx="13046" cy="462564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>
            <a:off x="3796802" y="2580851"/>
            <a:ext cx="16268" cy="96183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Přímá spojnice 59"/>
          <p:cNvCxnSpPr/>
          <p:nvPr/>
        </p:nvCxnSpPr>
        <p:spPr>
          <a:xfrm>
            <a:off x="5668201" y="2644671"/>
            <a:ext cx="10274" cy="955579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Přímá spojnice 61"/>
          <p:cNvCxnSpPr/>
          <p:nvPr/>
        </p:nvCxnSpPr>
        <p:spPr>
          <a:xfrm>
            <a:off x="6349582" y="2605366"/>
            <a:ext cx="0" cy="391886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Přímá spojnice 73"/>
          <p:cNvCxnSpPr/>
          <p:nvPr/>
        </p:nvCxnSpPr>
        <p:spPr>
          <a:xfrm>
            <a:off x="6374211" y="3551414"/>
            <a:ext cx="0" cy="17245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Přímá spojnice 75"/>
          <p:cNvCxnSpPr/>
          <p:nvPr/>
        </p:nvCxnSpPr>
        <p:spPr>
          <a:xfrm flipV="1">
            <a:off x="5707680" y="1783533"/>
            <a:ext cx="312772" cy="390796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Přímá spojnice 78"/>
          <p:cNvCxnSpPr/>
          <p:nvPr/>
        </p:nvCxnSpPr>
        <p:spPr>
          <a:xfrm>
            <a:off x="6000487" y="1779123"/>
            <a:ext cx="342122" cy="36166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Přímá spojnice 120"/>
          <p:cNvCxnSpPr/>
          <p:nvPr/>
        </p:nvCxnSpPr>
        <p:spPr>
          <a:xfrm flipH="1">
            <a:off x="3733961" y="4052881"/>
            <a:ext cx="126819" cy="231941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Přímá spojnice 135"/>
          <p:cNvCxnSpPr/>
          <p:nvPr/>
        </p:nvCxnSpPr>
        <p:spPr>
          <a:xfrm>
            <a:off x="4376024" y="4062235"/>
            <a:ext cx="181477" cy="236179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Přímá spojnice 137"/>
          <p:cNvCxnSpPr/>
          <p:nvPr/>
        </p:nvCxnSpPr>
        <p:spPr>
          <a:xfrm>
            <a:off x="3857219" y="4039854"/>
            <a:ext cx="160088" cy="237088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Přímá spojnice 140"/>
          <p:cNvCxnSpPr/>
          <p:nvPr/>
        </p:nvCxnSpPr>
        <p:spPr>
          <a:xfrm flipH="1">
            <a:off x="4382270" y="3551414"/>
            <a:ext cx="133919" cy="135061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Přímá spojnice 143"/>
          <p:cNvCxnSpPr/>
          <p:nvPr/>
        </p:nvCxnSpPr>
        <p:spPr>
          <a:xfrm>
            <a:off x="5678475" y="4037860"/>
            <a:ext cx="0" cy="20634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9" name="Přímá spojnice 148"/>
          <p:cNvCxnSpPr/>
          <p:nvPr/>
        </p:nvCxnSpPr>
        <p:spPr>
          <a:xfrm>
            <a:off x="6374211" y="4081479"/>
            <a:ext cx="0" cy="218824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DD100245-E283-4C16-AF07-BF2E944AEE50}"/>
              </a:ext>
            </a:extLst>
          </p:cNvPr>
          <p:cNvCxnSpPr>
            <a:cxnSpLocks/>
          </p:cNvCxnSpPr>
          <p:nvPr/>
        </p:nvCxnSpPr>
        <p:spPr>
          <a:xfrm>
            <a:off x="6349582" y="2621902"/>
            <a:ext cx="482847" cy="435557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50101D12-A81B-48BC-9A4B-DFAE3BB067E2}"/>
              </a:ext>
            </a:extLst>
          </p:cNvPr>
          <p:cNvCxnSpPr/>
          <p:nvPr/>
        </p:nvCxnSpPr>
        <p:spPr>
          <a:xfrm>
            <a:off x="7014520" y="3542681"/>
            <a:ext cx="0" cy="180165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4ABB7C1E-F704-4033-805E-2E33230607D3}"/>
              </a:ext>
            </a:extLst>
          </p:cNvPr>
          <p:cNvCxnSpPr/>
          <p:nvPr/>
        </p:nvCxnSpPr>
        <p:spPr>
          <a:xfrm>
            <a:off x="7014520" y="4037860"/>
            <a:ext cx="0" cy="239082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Přímá spojnice 43"/>
          <p:cNvCxnSpPr/>
          <p:nvPr/>
        </p:nvCxnSpPr>
        <p:spPr>
          <a:xfrm flipH="1" flipV="1">
            <a:off x="4491351" y="3558428"/>
            <a:ext cx="210252" cy="128047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 flipV="1">
            <a:off x="4551848" y="4055228"/>
            <a:ext cx="187527" cy="229594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046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Fonetika vs. </a:t>
            </a:r>
            <a:r>
              <a:rPr lang="cs-CZ" dirty="0" smtClean="0"/>
              <a:t>fonologie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587074"/>
              </p:ext>
            </p:extLst>
          </p:nvPr>
        </p:nvGraphicFramePr>
        <p:xfrm>
          <a:off x="1024128" y="1892808"/>
          <a:ext cx="10329676" cy="44011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256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001027">
                  <a:extLst>
                    <a:ext uri="{9D8B030D-6E8A-4147-A177-3AD203B41FA5}">
                      <a16:colId xmlns:a16="http://schemas.microsoft.com/office/drawing/2014/main" val="1869390621"/>
                    </a:ext>
                  </a:extLst>
                </a:gridCol>
                <a:gridCol w="1087655">
                  <a:extLst>
                    <a:ext uri="{9D8B030D-6E8A-4147-A177-3AD203B41FA5}">
                      <a16:colId xmlns:a16="http://schemas.microsoft.com/office/drawing/2014/main" val="440973245"/>
                    </a:ext>
                  </a:extLst>
                </a:gridCol>
                <a:gridCol w="827772">
                  <a:extLst>
                    <a:ext uri="{9D8B030D-6E8A-4147-A177-3AD203B41FA5}">
                      <a16:colId xmlns:a16="http://schemas.microsoft.com/office/drawing/2014/main" val="2366602278"/>
                    </a:ext>
                  </a:extLst>
                </a:gridCol>
                <a:gridCol w="1453415">
                  <a:extLst>
                    <a:ext uri="{9D8B030D-6E8A-4147-A177-3AD203B41FA5}">
                      <a16:colId xmlns:a16="http://schemas.microsoft.com/office/drawing/2014/main" val="1322427611"/>
                    </a:ext>
                  </a:extLst>
                </a:gridCol>
                <a:gridCol w="818147">
                  <a:extLst>
                    <a:ext uri="{9D8B030D-6E8A-4147-A177-3AD203B41FA5}">
                      <a16:colId xmlns:a16="http://schemas.microsoft.com/office/drawing/2014/main" val="2082242568"/>
                    </a:ext>
                  </a:extLst>
                </a:gridCol>
                <a:gridCol w="635268">
                  <a:extLst>
                    <a:ext uri="{9D8B030D-6E8A-4147-A177-3AD203B41FA5}">
                      <a16:colId xmlns:a16="http://schemas.microsoft.com/office/drawing/2014/main" val="304562160"/>
                    </a:ext>
                  </a:extLst>
                </a:gridCol>
                <a:gridCol w="664143">
                  <a:extLst>
                    <a:ext uri="{9D8B030D-6E8A-4147-A177-3AD203B41FA5}">
                      <a16:colId xmlns:a16="http://schemas.microsoft.com/office/drawing/2014/main" val="244184995"/>
                    </a:ext>
                  </a:extLst>
                </a:gridCol>
                <a:gridCol w="904775">
                  <a:extLst>
                    <a:ext uri="{9D8B030D-6E8A-4147-A177-3AD203B41FA5}">
                      <a16:colId xmlns:a16="http://schemas.microsoft.com/office/drawing/2014/main" val="1885524576"/>
                    </a:ext>
                  </a:extLst>
                </a:gridCol>
                <a:gridCol w="704105">
                  <a:extLst>
                    <a:ext uri="{9D8B030D-6E8A-4147-A177-3AD203B41FA5}">
                      <a16:colId xmlns:a16="http://schemas.microsoft.com/office/drawing/2014/main" val="3170852563"/>
                    </a:ext>
                  </a:extLst>
                </a:gridCol>
                <a:gridCol w="860806">
                  <a:extLst>
                    <a:ext uri="{9D8B030D-6E8A-4147-A177-3AD203B41FA5}">
                      <a16:colId xmlns:a16="http://schemas.microsoft.com/office/drawing/2014/main" val="344223755"/>
                    </a:ext>
                  </a:extLst>
                </a:gridCol>
              </a:tblGrid>
              <a:tr h="667512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fonetika: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fonologie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160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[a]</a:t>
                      </a:r>
                      <a:endParaRPr lang="cs-CZ" sz="28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[a</a:t>
                      </a:r>
                      <a:r>
                        <a:rPr lang="en-US" sz="2800" b="0" i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r>
                        <a:rPr lang="en-US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r>
                        <a:rPr lang="en-US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en-US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[a</a:t>
                      </a:r>
                      <a:r>
                        <a:rPr lang="en-US" sz="2800" b="0" i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r>
                        <a:rPr lang="en-US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en-US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r>
                        <a:rPr lang="en-US" sz="28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5728311"/>
                  </a:ext>
                </a:extLst>
              </a:tr>
              <a:tr h="8600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F1 </a:t>
                      </a:r>
                      <a:r>
                        <a:rPr lang="cs-CZ" sz="26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6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cs-CZ" sz="26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z)</a:t>
                      </a:r>
                      <a:endParaRPr lang="cs-CZ" sz="26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650</a:t>
                      </a:r>
                      <a:endParaRPr lang="cs-CZ" sz="26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700</a:t>
                      </a:r>
                      <a:endParaRPr lang="cs-CZ" sz="26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600</a:t>
                      </a:r>
                      <a:endParaRPr lang="cs-CZ" sz="26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600</a:t>
                      </a:r>
                      <a:endParaRPr lang="cs-CZ" sz="26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1378711"/>
                  </a:ext>
                </a:extLst>
              </a:tr>
              <a:tr h="43003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9602515"/>
                  </a:ext>
                </a:extLst>
              </a:tr>
              <a:tr h="17201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F2 (Hz)</a:t>
                      </a:r>
                      <a:endParaRPr lang="cs-CZ" sz="26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1300</a:t>
                      </a:r>
                      <a:endParaRPr lang="cs-CZ" sz="26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cs-CZ" sz="26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1500</a:t>
                      </a:r>
                      <a:endParaRPr lang="cs-CZ" sz="26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1500</a:t>
                      </a:r>
                      <a:endParaRPr lang="cs-CZ" sz="26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0829602"/>
                  </a:ext>
                </a:extLst>
              </a:tr>
              <a:tr h="29744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7507902"/>
                  </a:ext>
                </a:extLst>
              </a:tr>
              <a:tr h="5160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u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ms</a:t>
                      </a:r>
                      <a:endParaRPr lang="cs-CZ" sz="26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26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1,8x</a:t>
                      </a:r>
                      <a:endParaRPr lang="cs-CZ" sz="26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cs-CZ" sz="26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1,7y</a:t>
                      </a:r>
                      <a:endParaRPr lang="cs-CZ" sz="26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gridSpan="2">
                  <a:txBody>
                    <a:bodyPr/>
                    <a:lstStyle/>
                    <a:p>
                      <a:r>
                        <a:rPr lang="cs-CZ" sz="2800" dirty="0"/>
                        <a:t>       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A+I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gridSpan="2">
                  <a:txBody>
                    <a:bodyPr/>
                    <a:lstStyle/>
                    <a:p>
                      <a:r>
                        <a:rPr lang="cs-CZ" sz="2800" dirty="0"/>
                        <a:t>       A+I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890731"/>
                  </a:ext>
                </a:extLst>
              </a:tr>
              <a:tr h="5160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5142332"/>
                  </a:ext>
                </a:extLst>
              </a:tr>
              <a:tr h="430034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u="non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Akustické vlastnosti č. vokálů (NESČ) </a:t>
                      </a:r>
                      <a:endParaRPr lang="cs-CZ" sz="28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2006585411"/>
                  </a:ext>
                </a:extLst>
              </a:tr>
              <a:tr h="516041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u="none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  <a:hlinkClick r:id="rId2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7165142"/>
                  </a:ext>
                </a:extLst>
              </a:tr>
            </a:tbl>
          </a:graphicData>
        </a:graphic>
      </p:graphicFrame>
      <p:cxnSp>
        <p:nvCxnSpPr>
          <p:cNvPr id="7" name="Přímá spojnice 6"/>
          <p:cNvCxnSpPr/>
          <p:nvPr/>
        </p:nvCxnSpPr>
        <p:spPr>
          <a:xfrm>
            <a:off x="7170821" y="3821229"/>
            <a:ext cx="0" cy="471638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9344526" y="3821229"/>
            <a:ext cx="0" cy="471638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7909560" y="3765475"/>
            <a:ext cx="348114" cy="471638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 flipH="1">
            <a:off x="8257674" y="3777097"/>
            <a:ext cx="321244" cy="460016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10160668" y="3777097"/>
            <a:ext cx="417496" cy="460016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H="1">
            <a:off x="10578164" y="3777097"/>
            <a:ext cx="344905" cy="460016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2038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Fonetika vs. fonologie </a:t>
            </a:r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037817"/>
              </p:ext>
            </p:extLst>
          </p:nvPr>
        </p:nvGraphicFramePr>
        <p:xfrm>
          <a:off x="931162" y="1588170"/>
          <a:ext cx="10329680" cy="44520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8901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4185507876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7016317"/>
                    </a:ext>
                  </a:extLst>
                </a:gridCol>
                <a:gridCol w="1337912">
                  <a:extLst>
                    <a:ext uri="{9D8B030D-6E8A-4147-A177-3AD203B41FA5}">
                      <a16:colId xmlns:a16="http://schemas.microsoft.com/office/drawing/2014/main" val="3333280349"/>
                    </a:ext>
                  </a:extLst>
                </a:gridCol>
                <a:gridCol w="1299410">
                  <a:extLst>
                    <a:ext uri="{9D8B030D-6E8A-4147-A177-3AD203B41FA5}">
                      <a16:colId xmlns:a16="http://schemas.microsoft.com/office/drawing/2014/main" val="1832308973"/>
                    </a:ext>
                  </a:extLst>
                </a:gridCol>
                <a:gridCol w="1126156">
                  <a:extLst>
                    <a:ext uri="{9D8B030D-6E8A-4147-A177-3AD203B41FA5}">
                      <a16:colId xmlns:a16="http://schemas.microsoft.com/office/drawing/2014/main" val="970130267"/>
                    </a:ext>
                  </a:extLst>
                </a:gridCol>
                <a:gridCol w="1518651">
                  <a:extLst>
                    <a:ext uri="{9D8B030D-6E8A-4147-A177-3AD203B41FA5}">
                      <a16:colId xmlns:a16="http://schemas.microsoft.com/office/drawing/2014/main" val="2256388718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3672075274"/>
                    </a:ext>
                  </a:extLst>
                </a:gridCol>
              </a:tblGrid>
              <a:tr h="556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ɦ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56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plozíva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plozíva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frikativa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frikativa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frikativa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frikativa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359072"/>
                  </a:ext>
                </a:extLst>
              </a:tr>
              <a:tr h="556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alveolára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alveolára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alveolára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alveolára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glotála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velára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414749"/>
                  </a:ext>
                </a:extLst>
              </a:tr>
              <a:tr h="556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znělá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neznělá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znělá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neznělá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znělá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neznělá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68628"/>
                  </a:ext>
                </a:extLst>
              </a:tr>
              <a:tr h="556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3276092"/>
                  </a:ext>
                </a:extLst>
              </a:tr>
              <a:tr h="556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3116154"/>
                  </a:ext>
                </a:extLst>
              </a:tr>
              <a:tr h="556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hra</a:t>
                      </a:r>
                      <a:r>
                        <a:rPr lang="en-US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hra</a:t>
                      </a:r>
                      <a:r>
                        <a:rPr lang="en-US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</a:t>
                      </a:r>
                      <a:r>
                        <a:rPr lang="en-US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US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</a:t>
                      </a:r>
                      <a:r>
                        <a:rPr lang="en-US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lang="en-US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4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ɦ</a:t>
                      </a:r>
                      <a:r>
                        <a:rPr lang="en-US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lang="en-US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24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1435365"/>
                  </a:ext>
                </a:extLst>
              </a:tr>
              <a:tr h="556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507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724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Zvuk vs. písmo, IPA vs. ortografie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781133"/>
              </p:ext>
            </p:extLst>
          </p:nvPr>
        </p:nvGraphicFramePr>
        <p:xfrm>
          <a:off x="1024128" y="1892808"/>
          <a:ext cx="10329676" cy="410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120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067943">
                  <a:extLst>
                    <a:ext uri="{9D8B030D-6E8A-4147-A177-3AD203B41FA5}">
                      <a16:colId xmlns:a16="http://schemas.microsoft.com/office/drawing/2014/main" val="4064445309"/>
                    </a:ext>
                  </a:extLst>
                </a:gridCol>
                <a:gridCol w="2080260">
                  <a:extLst>
                    <a:ext uri="{9D8B030D-6E8A-4147-A177-3AD203B41FA5}">
                      <a16:colId xmlns:a16="http://schemas.microsoft.com/office/drawing/2014/main" val="2800665220"/>
                    </a:ext>
                  </a:extLst>
                </a:gridCol>
                <a:gridCol w="1389747">
                  <a:extLst>
                    <a:ext uri="{9D8B030D-6E8A-4147-A177-3AD203B41FA5}">
                      <a16:colId xmlns:a16="http://schemas.microsoft.com/office/drawing/2014/main" val="307626273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220423423"/>
                    </a:ext>
                  </a:extLst>
                </a:gridCol>
                <a:gridCol w="827673">
                  <a:extLst>
                    <a:ext uri="{9D8B030D-6E8A-4147-A177-3AD203B41FA5}">
                      <a16:colId xmlns:a16="http://schemas.microsoft.com/office/drawing/2014/main" val="3893044825"/>
                    </a:ext>
                  </a:extLst>
                </a:gridCol>
                <a:gridCol w="1193533">
                  <a:extLst>
                    <a:ext uri="{9D8B030D-6E8A-4147-A177-3AD203B41FA5}">
                      <a16:colId xmlns:a16="http://schemas.microsoft.com/office/drawing/2014/main" val="707374425"/>
                    </a:ext>
                  </a:extLst>
                </a:gridCol>
                <a:gridCol w="650511">
                  <a:extLst>
                    <a:ext uri="{9D8B030D-6E8A-4147-A177-3AD203B41FA5}">
                      <a16:colId xmlns:a16="http://schemas.microsoft.com/office/drawing/2014/main" val="3442734326"/>
                    </a:ext>
                  </a:extLst>
                </a:gridCol>
              </a:tblGrid>
              <a:tr h="5128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angličtina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ɪ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&gt;s&lt;y&gt;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ɪ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má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609707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ɪ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ě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má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180392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&lt;e&gt;n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ɪ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983371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ʌ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ɪ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emá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[n]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322785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ěmá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[ɲ]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991134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2508131"/>
                  </a:ext>
                </a:extLst>
              </a:tr>
              <a:tr h="512875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Transkripce (NESČ)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0058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8101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Inventář: vokály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415423"/>
              </p:ext>
            </p:extLst>
          </p:nvPr>
        </p:nvGraphicFramePr>
        <p:xfrm>
          <a:off x="1024128" y="1280160"/>
          <a:ext cx="10329680" cy="5404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560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645605">
                  <a:extLst>
                    <a:ext uri="{9D8B030D-6E8A-4147-A177-3AD203B41FA5}">
                      <a16:colId xmlns:a16="http://schemas.microsoft.com/office/drawing/2014/main" val="3870208157"/>
                    </a:ext>
                  </a:extLst>
                </a:gridCol>
                <a:gridCol w="716620">
                  <a:extLst>
                    <a:ext uri="{9D8B030D-6E8A-4147-A177-3AD203B41FA5}">
                      <a16:colId xmlns:a16="http://schemas.microsoft.com/office/drawing/2014/main" val="252594913"/>
                    </a:ext>
                  </a:extLst>
                </a:gridCol>
                <a:gridCol w="574590">
                  <a:extLst>
                    <a:ext uri="{9D8B030D-6E8A-4147-A177-3AD203B41FA5}">
                      <a16:colId xmlns:a16="http://schemas.microsoft.com/office/drawing/2014/main" val="1776777002"/>
                    </a:ext>
                  </a:extLst>
                </a:gridCol>
                <a:gridCol w="645605">
                  <a:extLst>
                    <a:ext uri="{9D8B030D-6E8A-4147-A177-3AD203B41FA5}">
                      <a16:colId xmlns:a16="http://schemas.microsoft.com/office/drawing/2014/main" val="852596789"/>
                    </a:ext>
                  </a:extLst>
                </a:gridCol>
                <a:gridCol w="645605">
                  <a:extLst>
                    <a:ext uri="{9D8B030D-6E8A-4147-A177-3AD203B41FA5}">
                      <a16:colId xmlns:a16="http://schemas.microsoft.com/office/drawing/2014/main" val="3203877732"/>
                    </a:ext>
                  </a:extLst>
                </a:gridCol>
                <a:gridCol w="645605">
                  <a:extLst>
                    <a:ext uri="{9D8B030D-6E8A-4147-A177-3AD203B41FA5}">
                      <a16:colId xmlns:a16="http://schemas.microsoft.com/office/drawing/2014/main" val="1702439962"/>
                    </a:ext>
                  </a:extLst>
                </a:gridCol>
                <a:gridCol w="684182">
                  <a:extLst>
                    <a:ext uri="{9D8B030D-6E8A-4147-A177-3AD203B41FA5}">
                      <a16:colId xmlns:a16="http://schemas.microsoft.com/office/drawing/2014/main" val="3992737715"/>
                    </a:ext>
                  </a:extLst>
                </a:gridCol>
                <a:gridCol w="607028">
                  <a:extLst>
                    <a:ext uri="{9D8B030D-6E8A-4147-A177-3AD203B41FA5}">
                      <a16:colId xmlns:a16="http://schemas.microsoft.com/office/drawing/2014/main" val="2887235827"/>
                    </a:ext>
                  </a:extLst>
                </a:gridCol>
                <a:gridCol w="645605">
                  <a:extLst>
                    <a:ext uri="{9D8B030D-6E8A-4147-A177-3AD203B41FA5}">
                      <a16:colId xmlns:a16="http://schemas.microsoft.com/office/drawing/2014/main" val="3921291055"/>
                    </a:ext>
                  </a:extLst>
                </a:gridCol>
                <a:gridCol w="645605">
                  <a:extLst>
                    <a:ext uri="{9D8B030D-6E8A-4147-A177-3AD203B41FA5}">
                      <a16:colId xmlns:a16="http://schemas.microsoft.com/office/drawing/2014/main" val="462971752"/>
                    </a:ext>
                  </a:extLst>
                </a:gridCol>
                <a:gridCol w="645605">
                  <a:extLst>
                    <a:ext uri="{9D8B030D-6E8A-4147-A177-3AD203B41FA5}">
                      <a16:colId xmlns:a16="http://schemas.microsoft.com/office/drawing/2014/main" val="1940158198"/>
                    </a:ext>
                  </a:extLst>
                </a:gridCol>
                <a:gridCol w="645605">
                  <a:extLst>
                    <a:ext uri="{9D8B030D-6E8A-4147-A177-3AD203B41FA5}">
                      <a16:colId xmlns:a16="http://schemas.microsoft.com/office/drawing/2014/main" val="465554799"/>
                    </a:ext>
                  </a:extLst>
                </a:gridCol>
                <a:gridCol w="645605">
                  <a:extLst>
                    <a:ext uri="{9D8B030D-6E8A-4147-A177-3AD203B41FA5}">
                      <a16:colId xmlns:a16="http://schemas.microsoft.com/office/drawing/2014/main" val="3335938389"/>
                    </a:ext>
                  </a:extLst>
                </a:gridCol>
                <a:gridCol w="515566">
                  <a:extLst>
                    <a:ext uri="{9D8B030D-6E8A-4147-A177-3AD203B41FA5}">
                      <a16:colId xmlns:a16="http://schemas.microsoft.com/office/drawing/2014/main" val="933550968"/>
                    </a:ext>
                  </a:extLst>
                </a:gridCol>
                <a:gridCol w="775644">
                  <a:extLst>
                    <a:ext uri="{9D8B030D-6E8A-4147-A177-3AD203B41FA5}">
                      <a16:colId xmlns:a16="http://schemas.microsoft.com/office/drawing/2014/main" val="379238939"/>
                    </a:ext>
                  </a:extLst>
                </a:gridCol>
              </a:tblGrid>
              <a:tr h="491406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Yupik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(Aljaška)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čeština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maďarština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914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248086"/>
                  </a:ext>
                </a:extLst>
              </a:tr>
              <a:tr h="4914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i/i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u/u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i/i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y/y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u/u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9064803"/>
                  </a:ext>
                </a:extLst>
              </a:tr>
              <a:tr h="4914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ə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e/e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o/o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e/e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ø/ø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o/o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6594750"/>
                  </a:ext>
                </a:extLst>
              </a:tr>
              <a:tr h="4914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a/a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ɒ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9900280"/>
                  </a:ext>
                </a:extLst>
              </a:tr>
              <a:tr h="49140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6901460"/>
                  </a:ext>
                </a:extLst>
              </a:tr>
              <a:tr h="4914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1548907"/>
                  </a:ext>
                </a:extLst>
              </a:tr>
              <a:tr h="491406">
                <a:tc gridSpan="1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Systém vokálů (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Seeing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Speech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2128337"/>
                  </a:ext>
                </a:extLst>
              </a:tr>
              <a:tr h="4914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613007"/>
                  </a:ext>
                </a:extLst>
              </a:tr>
              <a:tr h="4914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054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1478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Vokalické inventáře: typologie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505580"/>
              </p:ext>
            </p:extLst>
          </p:nvPr>
        </p:nvGraphicFramePr>
        <p:xfrm>
          <a:off x="1024128" y="1934678"/>
          <a:ext cx="10329680" cy="490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560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645605">
                  <a:extLst>
                    <a:ext uri="{9D8B030D-6E8A-4147-A177-3AD203B41FA5}">
                      <a16:colId xmlns:a16="http://schemas.microsoft.com/office/drawing/2014/main" val="3870208157"/>
                    </a:ext>
                  </a:extLst>
                </a:gridCol>
                <a:gridCol w="716620">
                  <a:extLst>
                    <a:ext uri="{9D8B030D-6E8A-4147-A177-3AD203B41FA5}">
                      <a16:colId xmlns:a16="http://schemas.microsoft.com/office/drawing/2014/main" val="252594913"/>
                    </a:ext>
                  </a:extLst>
                </a:gridCol>
                <a:gridCol w="574590">
                  <a:extLst>
                    <a:ext uri="{9D8B030D-6E8A-4147-A177-3AD203B41FA5}">
                      <a16:colId xmlns:a16="http://schemas.microsoft.com/office/drawing/2014/main" val="1776777002"/>
                    </a:ext>
                  </a:extLst>
                </a:gridCol>
                <a:gridCol w="645605">
                  <a:extLst>
                    <a:ext uri="{9D8B030D-6E8A-4147-A177-3AD203B41FA5}">
                      <a16:colId xmlns:a16="http://schemas.microsoft.com/office/drawing/2014/main" val="852596789"/>
                    </a:ext>
                  </a:extLst>
                </a:gridCol>
                <a:gridCol w="645605">
                  <a:extLst>
                    <a:ext uri="{9D8B030D-6E8A-4147-A177-3AD203B41FA5}">
                      <a16:colId xmlns:a16="http://schemas.microsoft.com/office/drawing/2014/main" val="3203877732"/>
                    </a:ext>
                  </a:extLst>
                </a:gridCol>
                <a:gridCol w="453888">
                  <a:extLst>
                    <a:ext uri="{9D8B030D-6E8A-4147-A177-3AD203B41FA5}">
                      <a16:colId xmlns:a16="http://schemas.microsoft.com/office/drawing/2014/main" val="1702439962"/>
                    </a:ext>
                  </a:extLst>
                </a:gridCol>
                <a:gridCol w="191717">
                  <a:extLst>
                    <a:ext uri="{9D8B030D-6E8A-4147-A177-3AD203B41FA5}">
                      <a16:colId xmlns:a16="http://schemas.microsoft.com/office/drawing/2014/main" val="2234985841"/>
                    </a:ext>
                  </a:extLst>
                </a:gridCol>
                <a:gridCol w="174043">
                  <a:extLst>
                    <a:ext uri="{9D8B030D-6E8A-4147-A177-3AD203B41FA5}">
                      <a16:colId xmlns:a16="http://schemas.microsoft.com/office/drawing/2014/main" val="3992737715"/>
                    </a:ext>
                  </a:extLst>
                </a:gridCol>
                <a:gridCol w="1117167">
                  <a:extLst>
                    <a:ext uri="{9D8B030D-6E8A-4147-A177-3AD203B41FA5}">
                      <a16:colId xmlns:a16="http://schemas.microsoft.com/office/drawing/2014/main" val="2887235827"/>
                    </a:ext>
                  </a:extLst>
                </a:gridCol>
                <a:gridCol w="645605">
                  <a:extLst>
                    <a:ext uri="{9D8B030D-6E8A-4147-A177-3AD203B41FA5}">
                      <a16:colId xmlns:a16="http://schemas.microsoft.com/office/drawing/2014/main" val="3921291055"/>
                    </a:ext>
                  </a:extLst>
                </a:gridCol>
                <a:gridCol w="645605">
                  <a:extLst>
                    <a:ext uri="{9D8B030D-6E8A-4147-A177-3AD203B41FA5}">
                      <a16:colId xmlns:a16="http://schemas.microsoft.com/office/drawing/2014/main" val="462971752"/>
                    </a:ext>
                  </a:extLst>
                </a:gridCol>
                <a:gridCol w="645605">
                  <a:extLst>
                    <a:ext uri="{9D8B030D-6E8A-4147-A177-3AD203B41FA5}">
                      <a16:colId xmlns:a16="http://schemas.microsoft.com/office/drawing/2014/main" val="1940158198"/>
                    </a:ext>
                  </a:extLst>
                </a:gridCol>
                <a:gridCol w="645605">
                  <a:extLst>
                    <a:ext uri="{9D8B030D-6E8A-4147-A177-3AD203B41FA5}">
                      <a16:colId xmlns:a16="http://schemas.microsoft.com/office/drawing/2014/main" val="465554799"/>
                    </a:ext>
                  </a:extLst>
                </a:gridCol>
                <a:gridCol w="645605">
                  <a:extLst>
                    <a:ext uri="{9D8B030D-6E8A-4147-A177-3AD203B41FA5}">
                      <a16:colId xmlns:a16="http://schemas.microsoft.com/office/drawing/2014/main" val="3335938389"/>
                    </a:ext>
                  </a:extLst>
                </a:gridCol>
                <a:gridCol w="515566">
                  <a:extLst>
                    <a:ext uri="{9D8B030D-6E8A-4147-A177-3AD203B41FA5}">
                      <a16:colId xmlns:a16="http://schemas.microsoft.com/office/drawing/2014/main" val="933550968"/>
                    </a:ext>
                  </a:extLst>
                </a:gridCol>
                <a:gridCol w="775644">
                  <a:extLst>
                    <a:ext uri="{9D8B030D-6E8A-4147-A177-3AD203B41FA5}">
                      <a16:colId xmlns:a16="http://schemas.microsoft.com/office/drawing/2014/main" val="379238939"/>
                    </a:ext>
                  </a:extLst>
                </a:gridCol>
              </a:tblGrid>
              <a:tr h="365760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škála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příznakovosti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42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u a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(základní vokály/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corner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vowels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248086"/>
                  </a:ext>
                </a:extLst>
              </a:tr>
              <a:tr h="442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ym typeface="Wingdings" panose="05000000000000000000" pitchFamily="2" charset="2"/>
                        </a:rPr>
                        <a:t></a:t>
                      </a:r>
                      <a:endParaRPr lang="cs-CZ" sz="2800" b="1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 o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9064803"/>
                  </a:ext>
                </a:extLst>
              </a:tr>
              <a:tr h="442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+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6594750"/>
                  </a:ext>
                </a:extLst>
              </a:tr>
              <a:tr h="442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9900280"/>
                  </a:ext>
                </a:extLst>
              </a:tr>
              <a:tr h="442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6901460"/>
                  </a:ext>
                </a:extLst>
              </a:tr>
              <a:tr h="442500">
                <a:tc gridSpan="1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World Atlas of Language Structures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WALS Online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1548907"/>
                  </a:ext>
                </a:extLst>
              </a:tr>
              <a:tr h="442500"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2128337"/>
                  </a:ext>
                </a:extLst>
              </a:tr>
              <a:tr h="442500">
                <a:tc gridSpan="1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613007"/>
                  </a:ext>
                </a:extLst>
              </a:tr>
              <a:tr h="442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054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64319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tailEnd type="triangl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453</Words>
  <Application>Microsoft Office PowerPoint</Application>
  <PresentationFormat>Širokoúhlá obrazovka</PresentationFormat>
  <Paragraphs>190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Motiv Office</vt:lpstr>
      <vt:lpstr>Fonologie</vt:lpstr>
      <vt:lpstr>Fonetika? Fonologie?</vt:lpstr>
      <vt:lpstr>Fonetická reprezentace: [skaːkat]</vt:lpstr>
      <vt:lpstr>Fonologická reprezentace: [skaːkat]</vt:lpstr>
      <vt:lpstr>Fonetika vs. fonologie 1</vt:lpstr>
      <vt:lpstr>Fonetika vs. fonologie 2</vt:lpstr>
      <vt:lpstr>Zvuk vs. písmo, IPA vs. ortografie </vt:lpstr>
      <vt:lpstr>Inventář: vokály  </vt:lpstr>
      <vt:lpstr>Vokalické inventáře: typologie 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Markéta Ziková</cp:lastModifiedBy>
  <cp:revision>652</cp:revision>
  <cp:lastPrinted>2019-06-24T12:30:17Z</cp:lastPrinted>
  <dcterms:created xsi:type="dcterms:W3CDTF">2018-11-27T11:40:05Z</dcterms:created>
  <dcterms:modified xsi:type="dcterms:W3CDTF">2020-10-14T06:52:24Z</dcterms:modified>
</cp:coreProperties>
</file>