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1"/>
  </p:handoutMasterIdLst>
  <p:sldIdLst>
    <p:sldId id="370" r:id="rId2"/>
    <p:sldId id="468" r:id="rId3"/>
    <p:sldId id="469" r:id="rId4"/>
    <p:sldId id="470" r:id="rId5"/>
    <p:sldId id="467" r:id="rId6"/>
    <p:sldId id="471" r:id="rId7"/>
    <p:sldId id="466" r:id="rId8"/>
    <p:sldId id="458" r:id="rId9"/>
    <p:sldId id="461" r:id="rId10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netika.ff.cuni.cz/o-fonetice/co-je-fonetik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AKUSTICK%C3%89%20VLASTNOSTI%20%C4%8CESK%C3%9DCH%20VOK%C3%81L%C5%AE" TargetMode="External"/><Relationship Id="rId2" Type="http://schemas.openxmlformats.org/officeDocument/2006/relationships/hyperlink" Target="https://fonetika.ff.cuni.cz/vyzkum/materialy/referencni-hodnoty-formant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TRANSKRIPCE#IP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eingspeech.ac.uk/ipa-charts/?chart=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503603"/>
              </p:ext>
            </p:extLst>
          </p:nvPr>
        </p:nvGraphicFramePr>
        <p:xfrm>
          <a:off x="1024128" y="1892808"/>
          <a:ext cx="10329674" cy="4796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4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8808">
                  <a:extLst>
                    <a:ext uri="{9D8B030D-6E8A-4147-A177-3AD203B41FA5}">
                      <a16:colId xmlns:a16="http://schemas.microsoft.com/office/drawing/2014/main" val="2412762169"/>
                    </a:ext>
                  </a:extLst>
                </a:gridCol>
                <a:gridCol w="2582418">
                  <a:extLst>
                    <a:ext uri="{9D8B030D-6E8A-4147-A177-3AD203B41FA5}">
                      <a16:colId xmlns:a16="http://schemas.microsoft.com/office/drawing/2014/main" val="3256028558"/>
                    </a:ext>
                  </a:extLst>
                </a:gridCol>
              </a:tblGrid>
              <a:tr h="76870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zkoumání zvukové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struktury jazyka/ů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identifikace pravidelných vzorců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inventářích zvuků a jejich kombinacích uvnitř jednoho jazyka i napříč jazyky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76870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reprezentace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těchto vzorců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513837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134005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6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98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Fonetika? Fonologie?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06623"/>
              </p:ext>
            </p:extLst>
          </p:nvPr>
        </p:nvGraphicFramePr>
        <p:xfrm>
          <a:off x="567890" y="1998686"/>
          <a:ext cx="10953550" cy="4612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653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957011">
                  <a:extLst>
                    <a:ext uri="{9D8B030D-6E8A-4147-A177-3AD203B41FA5}">
                      <a16:colId xmlns:a16="http://schemas.microsoft.com/office/drawing/2014/main" val="2263042624"/>
                    </a:ext>
                  </a:extLst>
                </a:gridCol>
              </a:tblGrid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843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fyzické a fyziologické vlastnosti řečového signálu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fyzikální jednotky (Hz, 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spektogramy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Fonetický ústav UK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lingvistické vlastnosti řečového signálu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diskrétní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kategorie (C, V, …)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abstraktní vzorce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2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Fonetická reprezentace: </a:t>
            </a:r>
            <a:r>
              <a:rPr lang="en-US" dirty="0"/>
              <a:t>[</a:t>
            </a:r>
            <a:r>
              <a:rPr lang="cs-CZ" dirty="0" err="1"/>
              <a:t>ska</a:t>
            </a:r>
            <a:r>
              <a:rPr lang="cs-CZ" dirty="0" err="1">
                <a:cs typeface="Times New Roman" panose="02020603050405020304" pitchFamily="18" charset="0"/>
              </a:rPr>
              <a:t>ːkat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69880"/>
              </p:ext>
            </p:extLst>
          </p:nvPr>
        </p:nvGraphicFramePr>
        <p:xfrm>
          <a:off x="567890" y="1825624"/>
          <a:ext cx="10160270" cy="4785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01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080135">
                  <a:extLst>
                    <a:ext uri="{9D8B030D-6E8A-4147-A177-3AD203B41FA5}">
                      <a16:colId xmlns:a16="http://schemas.microsoft.com/office/drawing/2014/main" val="2263042624"/>
                    </a:ext>
                  </a:extLst>
                </a:gridCol>
              </a:tblGrid>
              <a:tr h="797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987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794" y="1998686"/>
            <a:ext cx="7392202" cy="342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0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Fonologická reprezentace: </a:t>
            </a:r>
            <a:r>
              <a:rPr lang="en-US" dirty="0"/>
              <a:t>[</a:t>
            </a:r>
            <a:r>
              <a:rPr lang="cs-CZ" dirty="0" err="1"/>
              <a:t>ska</a:t>
            </a:r>
            <a:r>
              <a:rPr lang="cs-CZ" dirty="0" err="1">
                <a:cs typeface="Times New Roman" panose="02020603050405020304" pitchFamily="18" charset="0"/>
              </a:rPr>
              <a:t>ːkat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590849"/>
              </p:ext>
            </p:extLst>
          </p:nvPr>
        </p:nvGraphicFramePr>
        <p:xfrm>
          <a:off x="989296" y="1655545"/>
          <a:ext cx="10364512" cy="5445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78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416117606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3755374796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029526859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419203218"/>
                    </a:ext>
                  </a:extLst>
                </a:gridCol>
                <a:gridCol w="603676">
                  <a:extLst>
                    <a:ext uri="{9D8B030D-6E8A-4147-A177-3AD203B41FA5}">
                      <a16:colId xmlns:a16="http://schemas.microsoft.com/office/drawing/2014/main" val="3135853541"/>
                    </a:ext>
                  </a:extLst>
                </a:gridCol>
                <a:gridCol w="691888">
                  <a:extLst>
                    <a:ext uri="{9D8B030D-6E8A-4147-A177-3AD203B41FA5}">
                      <a16:colId xmlns:a16="http://schemas.microsoft.com/office/drawing/2014/main" val="337278032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3303893315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777880886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28488065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825342788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168989419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152205297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3130793263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667363863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659224115"/>
                    </a:ext>
                  </a:extLst>
                </a:gridCol>
              </a:tblGrid>
              <a:tr h="454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aseline="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aseline="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35271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816751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048914"/>
                  </a:ext>
                </a:extLst>
              </a:tr>
              <a:tr h="59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549551"/>
                  </a:ext>
                </a:extLst>
              </a:tr>
              <a:tr h="884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 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620657"/>
                  </a:ext>
                </a:extLst>
              </a:tr>
              <a:tr h="529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211910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917404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526213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36486"/>
                  </a:ext>
                </a:extLst>
              </a:tr>
            </a:tbl>
          </a:graphicData>
        </a:graphic>
      </p:graphicFrame>
      <p:cxnSp>
        <p:nvCxnSpPr>
          <p:cNvPr id="28" name="Přímá spojnice 27"/>
          <p:cNvCxnSpPr/>
          <p:nvPr/>
        </p:nvCxnSpPr>
        <p:spPr>
          <a:xfrm flipV="1">
            <a:off x="3780196" y="1825625"/>
            <a:ext cx="317241" cy="36576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082797" y="1825625"/>
            <a:ext cx="307910" cy="36576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471130" y="2644671"/>
            <a:ext cx="13046" cy="4625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3796802" y="2580851"/>
            <a:ext cx="16268" cy="96183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5668201" y="2644671"/>
            <a:ext cx="10274" cy="95557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6349582" y="2605366"/>
            <a:ext cx="0" cy="39188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6374211" y="3551414"/>
            <a:ext cx="0" cy="17245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V="1">
            <a:off x="5707680" y="1783533"/>
            <a:ext cx="312772" cy="39079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6000487" y="1779123"/>
            <a:ext cx="342122" cy="36166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Přímá spojnice 120"/>
          <p:cNvCxnSpPr/>
          <p:nvPr/>
        </p:nvCxnSpPr>
        <p:spPr>
          <a:xfrm flipH="1">
            <a:off x="3733961" y="4052881"/>
            <a:ext cx="126819" cy="23194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Přímá spojnice 135"/>
          <p:cNvCxnSpPr/>
          <p:nvPr/>
        </p:nvCxnSpPr>
        <p:spPr>
          <a:xfrm>
            <a:off x="4376024" y="4062235"/>
            <a:ext cx="181477" cy="23617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Přímá spojnice 137"/>
          <p:cNvCxnSpPr/>
          <p:nvPr/>
        </p:nvCxnSpPr>
        <p:spPr>
          <a:xfrm>
            <a:off x="3857219" y="4039854"/>
            <a:ext cx="160088" cy="23708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Přímá spojnice 140"/>
          <p:cNvCxnSpPr/>
          <p:nvPr/>
        </p:nvCxnSpPr>
        <p:spPr>
          <a:xfrm flipH="1">
            <a:off x="4382270" y="3551414"/>
            <a:ext cx="133919" cy="1350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Přímá spojnice 143"/>
          <p:cNvCxnSpPr/>
          <p:nvPr/>
        </p:nvCxnSpPr>
        <p:spPr>
          <a:xfrm>
            <a:off x="5678475" y="4037860"/>
            <a:ext cx="0" cy="20634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Přímá spojnice 148"/>
          <p:cNvCxnSpPr/>
          <p:nvPr/>
        </p:nvCxnSpPr>
        <p:spPr>
          <a:xfrm>
            <a:off x="6374211" y="4081479"/>
            <a:ext cx="0" cy="21882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DD100245-E283-4C16-AF07-BF2E944AEE50}"/>
              </a:ext>
            </a:extLst>
          </p:cNvPr>
          <p:cNvCxnSpPr>
            <a:cxnSpLocks/>
          </p:cNvCxnSpPr>
          <p:nvPr/>
        </p:nvCxnSpPr>
        <p:spPr>
          <a:xfrm>
            <a:off x="6349582" y="2621902"/>
            <a:ext cx="482847" cy="43555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0101D12-A81B-48BC-9A4B-DFAE3BB067E2}"/>
              </a:ext>
            </a:extLst>
          </p:cNvPr>
          <p:cNvCxnSpPr/>
          <p:nvPr/>
        </p:nvCxnSpPr>
        <p:spPr>
          <a:xfrm>
            <a:off x="7014520" y="3542681"/>
            <a:ext cx="0" cy="18016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4ABB7C1E-F704-4033-805E-2E33230607D3}"/>
              </a:ext>
            </a:extLst>
          </p:cNvPr>
          <p:cNvCxnSpPr/>
          <p:nvPr/>
        </p:nvCxnSpPr>
        <p:spPr>
          <a:xfrm>
            <a:off x="7014520" y="4037860"/>
            <a:ext cx="0" cy="23908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 flipV="1">
            <a:off x="4491351" y="3558428"/>
            <a:ext cx="210252" cy="12804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4551848" y="4055228"/>
            <a:ext cx="187527" cy="22959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Fonetika vs. </a:t>
            </a:r>
            <a:r>
              <a:rPr lang="cs-CZ" dirty="0" smtClean="0"/>
              <a:t>fonologie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87074"/>
              </p:ext>
            </p:extLst>
          </p:nvPr>
        </p:nvGraphicFramePr>
        <p:xfrm>
          <a:off x="1024128" y="1892808"/>
          <a:ext cx="10329676" cy="440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56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01027">
                  <a:extLst>
                    <a:ext uri="{9D8B030D-6E8A-4147-A177-3AD203B41FA5}">
                      <a16:colId xmlns:a16="http://schemas.microsoft.com/office/drawing/2014/main" val="1869390621"/>
                    </a:ext>
                  </a:extLst>
                </a:gridCol>
                <a:gridCol w="1087655">
                  <a:extLst>
                    <a:ext uri="{9D8B030D-6E8A-4147-A177-3AD203B41FA5}">
                      <a16:colId xmlns:a16="http://schemas.microsoft.com/office/drawing/2014/main" val="44097324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66602278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1322427611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082242568"/>
                    </a:ext>
                  </a:extLst>
                </a:gridCol>
                <a:gridCol w="635268">
                  <a:extLst>
                    <a:ext uri="{9D8B030D-6E8A-4147-A177-3AD203B41FA5}">
                      <a16:colId xmlns:a16="http://schemas.microsoft.com/office/drawing/2014/main" val="304562160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244184995"/>
                    </a:ext>
                  </a:extLst>
                </a:gridCol>
                <a:gridCol w="904775">
                  <a:extLst>
                    <a:ext uri="{9D8B030D-6E8A-4147-A177-3AD203B41FA5}">
                      <a16:colId xmlns:a16="http://schemas.microsoft.com/office/drawing/2014/main" val="1885524576"/>
                    </a:ext>
                  </a:extLst>
                </a:gridCol>
                <a:gridCol w="704105">
                  <a:extLst>
                    <a:ext uri="{9D8B030D-6E8A-4147-A177-3AD203B41FA5}">
                      <a16:colId xmlns:a16="http://schemas.microsoft.com/office/drawing/2014/main" val="3170852563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344223755"/>
                    </a:ext>
                  </a:extLst>
                </a:gridCol>
              </a:tblGrid>
              <a:tr h="66751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6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[a]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728311"/>
                  </a:ext>
                </a:extLst>
              </a:tr>
              <a:tr h="8600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 </a:t>
                      </a: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z)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378711"/>
                  </a:ext>
                </a:extLst>
              </a:tr>
              <a:tr h="4300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602515"/>
                  </a:ext>
                </a:extLst>
              </a:tr>
              <a:tr h="1720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F2 (Hz)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829602"/>
                  </a:ext>
                </a:extLst>
              </a:tr>
              <a:tr h="2974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507902"/>
                  </a:ext>
                </a:extLst>
              </a:tr>
              <a:tr h="516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1,8x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1,7y</a:t>
                      </a:r>
                      <a:endParaRPr lang="cs-CZ" sz="26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r>
                        <a:rPr lang="cs-CZ" sz="2800" dirty="0"/>
                        <a:t>      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A+I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r>
                        <a:rPr lang="cs-CZ" sz="2800" dirty="0"/>
                        <a:t>       A+I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890731"/>
                  </a:ext>
                </a:extLst>
              </a:tr>
              <a:tr h="516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142332"/>
                  </a:ext>
                </a:extLst>
              </a:tr>
              <a:tr h="4300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Akustické vlastnosti č. vokálů (NESČ) 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006585411"/>
                  </a:ext>
                </a:extLst>
              </a:tr>
              <a:tr h="51604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165142"/>
                  </a:ext>
                </a:extLst>
              </a:tr>
            </a:tbl>
          </a:graphicData>
        </a:graphic>
      </p:graphicFrame>
      <p:cxnSp>
        <p:nvCxnSpPr>
          <p:cNvPr id="7" name="Přímá spojnice 6"/>
          <p:cNvCxnSpPr/>
          <p:nvPr/>
        </p:nvCxnSpPr>
        <p:spPr>
          <a:xfrm>
            <a:off x="7170821" y="3821229"/>
            <a:ext cx="0" cy="47163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9344526" y="3821229"/>
            <a:ext cx="0" cy="47163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909560" y="3765475"/>
            <a:ext cx="348114" cy="47163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8257674" y="3777097"/>
            <a:ext cx="321244" cy="4600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0160668" y="3777097"/>
            <a:ext cx="417496" cy="4600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10578164" y="3777097"/>
            <a:ext cx="344905" cy="4600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03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Fonetika vs. fonologie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37817"/>
              </p:ext>
            </p:extLst>
          </p:nvPr>
        </p:nvGraphicFramePr>
        <p:xfrm>
          <a:off x="931162" y="1588170"/>
          <a:ext cx="10329680" cy="445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9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8550787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016317"/>
                    </a:ext>
                  </a:extLst>
                </a:gridCol>
                <a:gridCol w="1337912">
                  <a:extLst>
                    <a:ext uri="{9D8B030D-6E8A-4147-A177-3AD203B41FA5}">
                      <a16:colId xmlns:a16="http://schemas.microsoft.com/office/drawing/2014/main" val="3333280349"/>
                    </a:ext>
                  </a:extLst>
                </a:gridCol>
                <a:gridCol w="1299410">
                  <a:extLst>
                    <a:ext uri="{9D8B030D-6E8A-4147-A177-3AD203B41FA5}">
                      <a16:colId xmlns:a16="http://schemas.microsoft.com/office/drawing/2014/main" val="1832308973"/>
                    </a:ext>
                  </a:extLst>
                </a:gridCol>
                <a:gridCol w="1126156">
                  <a:extLst>
                    <a:ext uri="{9D8B030D-6E8A-4147-A177-3AD203B41FA5}">
                      <a16:colId xmlns:a16="http://schemas.microsoft.com/office/drawing/2014/main" val="970130267"/>
                    </a:ext>
                  </a:extLst>
                </a:gridCol>
                <a:gridCol w="1518651">
                  <a:extLst>
                    <a:ext uri="{9D8B030D-6E8A-4147-A177-3AD203B41FA5}">
                      <a16:colId xmlns:a16="http://schemas.microsoft.com/office/drawing/2014/main" val="225638871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3672075274"/>
                    </a:ext>
                  </a:extLst>
                </a:gridCol>
              </a:tblGrid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59072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glotála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14749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8628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276092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116154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435365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0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2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Zvuk vs. písmo, IPA vs. ortografie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81133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67943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1389747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827673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1193533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650511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&gt;s&lt;y&gt;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&lt;e&gt;n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ʌ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[n]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ěmá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[ɲ]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Transkripce (NESČ)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0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Inventář: vokály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415423"/>
              </p:ext>
            </p:extLst>
          </p:nvPr>
        </p:nvGraphicFramePr>
        <p:xfrm>
          <a:off x="1024128" y="1280160"/>
          <a:ext cx="10329680" cy="5404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6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870208157"/>
                    </a:ext>
                  </a:extLst>
                </a:gridCol>
                <a:gridCol w="716620">
                  <a:extLst>
                    <a:ext uri="{9D8B030D-6E8A-4147-A177-3AD203B41FA5}">
                      <a16:colId xmlns:a16="http://schemas.microsoft.com/office/drawing/2014/main" val="252594913"/>
                    </a:ext>
                  </a:extLst>
                </a:gridCol>
                <a:gridCol w="574590">
                  <a:extLst>
                    <a:ext uri="{9D8B030D-6E8A-4147-A177-3AD203B41FA5}">
                      <a16:colId xmlns:a16="http://schemas.microsoft.com/office/drawing/2014/main" val="177677700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85259678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20387773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1702439962"/>
                    </a:ext>
                  </a:extLst>
                </a:gridCol>
                <a:gridCol w="684182">
                  <a:extLst>
                    <a:ext uri="{9D8B030D-6E8A-4147-A177-3AD203B41FA5}">
                      <a16:colId xmlns:a16="http://schemas.microsoft.com/office/drawing/2014/main" val="3992737715"/>
                    </a:ext>
                  </a:extLst>
                </a:gridCol>
                <a:gridCol w="607028">
                  <a:extLst>
                    <a:ext uri="{9D8B030D-6E8A-4147-A177-3AD203B41FA5}">
                      <a16:colId xmlns:a16="http://schemas.microsoft.com/office/drawing/2014/main" val="2887235827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921291055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297175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1940158198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555479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335938389"/>
                    </a:ext>
                  </a:extLst>
                </a:gridCol>
                <a:gridCol w="515566">
                  <a:extLst>
                    <a:ext uri="{9D8B030D-6E8A-4147-A177-3AD203B41FA5}">
                      <a16:colId xmlns:a16="http://schemas.microsoft.com/office/drawing/2014/main" val="933550968"/>
                    </a:ext>
                  </a:extLst>
                </a:gridCol>
                <a:gridCol w="775644">
                  <a:extLst>
                    <a:ext uri="{9D8B030D-6E8A-4147-A177-3AD203B41FA5}">
                      <a16:colId xmlns:a16="http://schemas.microsoft.com/office/drawing/2014/main" val="379238939"/>
                    </a:ext>
                  </a:extLst>
                </a:gridCol>
              </a:tblGrid>
              <a:tr h="4914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Yupik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(Aljaška)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maďarština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1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91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u/u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y/y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u/u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064803"/>
                  </a:ext>
                </a:extLst>
              </a:tr>
              <a:tr h="491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ə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e/e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o/o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e/e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ø/ø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o/o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94750"/>
                  </a:ext>
                </a:extLst>
              </a:tr>
              <a:tr h="491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a/a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ɒ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00280"/>
                  </a:ext>
                </a:extLst>
              </a:tr>
              <a:tr h="49140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01460"/>
                  </a:ext>
                </a:extLst>
              </a:tr>
              <a:tr h="491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548907"/>
                  </a:ext>
                </a:extLst>
              </a:tr>
              <a:tr h="491406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Systém vokálů (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Seeing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Speech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128337"/>
                  </a:ext>
                </a:extLst>
              </a:tr>
              <a:tr h="491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13007"/>
                  </a:ext>
                </a:extLst>
              </a:tr>
              <a:tr h="491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47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Vokalické inventáře: typologie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505580"/>
              </p:ext>
            </p:extLst>
          </p:nvPr>
        </p:nvGraphicFramePr>
        <p:xfrm>
          <a:off x="1024128" y="1934678"/>
          <a:ext cx="10329680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6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870208157"/>
                    </a:ext>
                  </a:extLst>
                </a:gridCol>
                <a:gridCol w="716620">
                  <a:extLst>
                    <a:ext uri="{9D8B030D-6E8A-4147-A177-3AD203B41FA5}">
                      <a16:colId xmlns:a16="http://schemas.microsoft.com/office/drawing/2014/main" val="252594913"/>
                    </a:ext>
                  </a:extLst>
                </a:gridCol>
                <a:gridCol w="574590">
                  <a:extLst>
                    <a:ext uri="{9D8B030D-6E8A-4147-A177-3AD203B41FA5}">
                      <a16:colId xmlns:a16="http://schemas.microsoft.com/office/drawing/2014/main" val="177677700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85259678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203877732"/>
                    </a:ext>
                  </a:extLst>
                </a:gridCol>
                <a:gridCol w="453888">
                  <a:extLst>
                    <a:ext uri="{9D8B030D-6E8A-4147-A177-3AD203B41FA5}">
                      <a16:colId xmlns:a16="http://schemas.microsoft.com/office/drawing/2014/main" val="1702439962"/>
                    </a:ext>
                  </a:extLst>
                </a:gridCol>
                <a:gridCol w="191717">
                  <a:extLst>
                    <a:ext uri="{9D8B030D-6E8A-4147-A177-3AD203B41FA5}">
                      <a16:colId xmlns:a16="http://schemas.microsoft.com/office/drawing/2014/main" val="2234985841"/>
                    </a:ext>
                  </a:extLst>
                </a:gridCol>
                <a:gridCol w="174043">
                  <a:extLst>
                    <a:ext uri="{9D8B030D-6E8A-4147-A177-3AD203B41FA5}">
                      <a16:colId xmlns:a16="http://schemas.microsoft.com/office/drawing/2014/main" val="3992737715"/>
                    </a:ext>
                  </a:extLst>
                </a:gridCol>
                <a:gridCol w="1117167">
                  <a:extLst>
                    <a:ext uri="{9D8B030D-6E8A-4147-A177-3AD203B41FA5}">
                      <a16:colId xmlns:a16="http://schemas.microsoft.com/office/drawing/2014/main" val="2887235827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921291055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297175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1940158198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555479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335938389"/>
                    </a:ext>
                  </a:extLst>
                </a:gridCol>
                <a:gridCol w="515566">
                  <a:extLst>
                    <a:ext uri="{9D8B030D-6E8A-4147-A177-3AD203B41FA5}">
                      <a16:colId xmlns:a16="http://schemas.microsoft.com/office/drawing/2014/main" val="933550968"/>
                    </a:ext>
                  </a:extLst>
                </a:gridCol>
                <a:gridCol w="775644">
                  <a:extLst>
                    <a:ext uri="{9D8B030D-6E8A-4147-A177-3AD203B41FA5}">
                      <a16:colId xmlns:a16="http://schemas.microsoft.com/office/drawing/2014/main" val="379238939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příznakovosti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(základní vokály/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vowels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ym typeface="Wingdings" panose="05000000000000000000" pitchFamily="2" charset="2"/>
                        </a:rPr>
                        <a:t></a:t>
                      </a:r>
                      <a:endParaRPr lang="cs-CZ" sz="2800" b="1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064803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94750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00280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01460"/>
                  </a:ext>
                </a:extLst>
              </a:tr>
              <a:tr h="44250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 Online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548907"/>
                  </a:ext>
                </a:extLst>
              </a:tr>
              <a:tr h="442500"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128337"/>
                  </a:ext>
                </a:extLst>
              </a:tr>
              <a:tr h="44250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13007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319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Širokoúhlá obrazovka</PresentationFormat>
  <Paragraphs>190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Fonologie</vt:lpstr>
      <vt:lpstr>Fonetika? Fonologie?</vt:lpstr>
      <vt:lpstr>Fonetická reprezentace: [skaːkat]</vt:lpstr>
      <vt:lpstr>Fonologická reprezentace: [skaːkat]</vt:lpstr>
      <vt:lpstr>Fonetika vs. fonologie 1</vt:lpstr>
      <vt:lpstr>Fonetika vs. fonologie 2</vt:lpstr>
      <vt:lpstr>Zvuk vs. písmo, IPA vs. ortografie </vt:lpstr>
      <vt:lpstr>Inventář: vokály  </vt:lpstr>
      <vt:lpstr>Vokalické inventáře: typologie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652</cp:revision>
  <cp:lastPrinted>2019-06-24T12:30:17Z</cp:lastPrinted>
  <dcterms:created xsi:type="dcterms:W3CDTF">2018-11-27T11:40:05Z</dcterms:created>
  <dcterms:modified xsi:type="dcterms:W3CDTF">2020-10-14T06:52:24Z</dcterms:modified>
</cp:coreProperties>
</file>