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7"/>
  </p:handoutMasterIdLst>
  <p:sldIdLst>
    <p:sldId id="461" r:id="rId2"/>
    <p:sldId id="468" r:id="rId3"/>
    <p:sldId id="469" r:id="rId4"/>
    <p:sldId id="464" r:id="rId5"/>
    <p:sldId id="467" r:id="rId6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86506" autoAdjust="0"/>
  </p:normalViewPr>
  <p:slideViewPr>
    <p:cSldViewPr snapToGrid="0">
      <p:cViewPr varScale="1">
        <p:scale>
          <a:sx n="99" d="100"/>
          <a:sy n="99" d="100"/>
        </p:scale>
        <p:origin x="8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807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247" y="0"/>
            <a:ext cx="4301806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220"/>
            <a:ext cx="4301807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247" y="6456220"/>
            <a:ext cx="4301806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als.info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Vokalické inventáře: typologie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681761"/>
              </p:ext>
            </p:extLst>
          </p:nvPr>
        </p:nvGraphicFramePr>
        <p:xfrm>
          <a:off x="1024128" y="1934678"/>
          <a:ext cx="10329680" cy="4878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560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3870208157"/>
                    </a:ext>
                  </a:extLst>
                </a:gridCol>
                <a:gridCol w="716620">
                  <a:extLst>
                    <a:ext uri="{9D8B030D-6E8A-4147-A177-3AD203B41FA5}">
                      <a16:colId xmlns:a16="http://schemas.microsoft.com/office/drawing/2014/main" val="252594913"/>
                    </a:ext>
                  </a:extLst>
                </a:gridCol>
                <a:gridCol w="574590">
                  <a:extLst>
                    <a:ext uri="{9D8B030D-6E8A-4147-A177-3AD203B41FA5}">
                      <a16:colId xmlns:a16="http://schemas.microsoft.com/office/drawing/2014/main" val="1776777002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852596789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3203877732"/>
                    </a:ext>
                  </a:extLst>
                </a:gridCol>
                <a:gridCol w="453888">
                  <a:extLst>
                    <a:ext uri="{9D8B030D-6E8A-4147-A177-3AD203B41FA5}">
                      <a16:colId xmlns:a16="http://schemas.microsoft.com/office/drawing/2014/main" val="1702439962"/>
                    </a:ext>
                  </a:extLst>
                </a:gridCol>
                <a:gridCol w="191717">
                  <a:extLst>
                    <a:ext uri="{9D8B030D-6E8A-4147-A177-3AD203B41FA5}">
                      <a16:colId xmlns:a16="http://schemas.microsoft.com/office/drawing/2014/main" val="2234985841"/>
                    </a:ext>
                  </a:extLst>
                </a:gridCol>
                <a:gridCol w="174043">
                  <a:extLst>
                    <a:ext uri="{9D8B030D-6E8A-4147-A177-3AD203B41FA5}">
                      <a16:colId xmlns:a16="http://schemas.microsoft.com/office/drawing/2014/main" val="3992737715"/>
                    </a:ext>
                  </a:extLst>
                </a:gridCol>
                <a:gridCol w="1117167">
                  <a:extLst>
                    <a:ext uri="{9D8B030D-6E8A-4147-A177-3AD203B41FA5}">
                      <a16:colId xmlns:a16="http://schemas.microsoft.com/office/drawing/2014/main" val="2887235827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3921291055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462971752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1940158198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465554799"/>
                    </a:ext>
                  </a:extLst>
                </a:gridCol>
                <a:gridCol w="645605">
                  <a:extLst>
                    <a:ext uri="{9D8B030D-6E8A-4147-A177-3AD203B41FA5}">
                      <a16:colId xmlns:a16="http://schemas.microsoft.com/office/drawing/2014/main" val="3335938389"/>
                    </a:ext>
                  </a:extLst>
                </a:gridCol>
                <a:gridCol w="515566">
                  <a:extLst>
                    <a:ext uri="{9D8B030D-6E8A-4147-A177-3AD203B41FA5}">
                      <a16:colId xmlns:a16="http://schemas.microsoft.com/office/drawing/2014/main" val="933550968"/>
                    </a:ext>
                  </a:extLst>
                </a:gridCol>
                <a:gridCol w="775644">
                  <a:extLst>
                    <a:ext uri="{9D8B030D-6E8A-4147-A177-3AD203B41FA5}">
                      <a16:colId xmlns:a16="http://schemas.microsoft.com/office/drawing/2014/main" val="379238939"/>
                    </a:ext>
                  </a:extLst>
                </a:gridCol>
              </a:tblGrid>
              <a:tr h="365760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škála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příznakovosti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42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u a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(základní vokály/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corner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vowels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248086"/>
                  </a:ext>
                </a:extLst>
              </a:tr>
              <a:tr h="442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ym typeface="Wingdings" panose="05000000000000000000" pitchFamily="2" charset="2"/>
                        </a:rPr>
                        <a:t></a:t>
                      </a:r>
                      <a:endParaRPr lang="cs-CZ" sz="2800" b="1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o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064803"/>
                  </a:ext>
                </a:extLst>
              </a:tr>
              <a:tr h="442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+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594750"/>
                  </a:ext>
                </a:extLst>
              </a:tr>
              <a:tr h="442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900280"/>
                  </a:ext>
                </a:extLst>
              </a:tr>
              <a:tr h="442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6901460"/>
                  </a:ext>
                </a:extLst>
              </a:tr>
              <a:tr h="442500">
                <a:tc gridSpan="1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World Atlas of Language Structures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WALS Online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1548907"/>
                  </a:ext>
                </a:extLst>
              </a:tr>
              <a:tr h="442500"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2128337"/>
                  </a:ext>
                </a:extLst>
              </a:tr>
              <a:tr h="442500">
                <a:tc gridSpan="1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613007"/>
                  </a:ext>
                </a:extLst>
              </a:tr>
              <a:tr h="442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054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431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/>
              <a:t>Dekompozice vokálů: </a:t>
            </a:r>
            <a:r>
              <a:rPr lang="cs-CZ" dirty="0" smtClean="0"/>
              <a:t>elementy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846033"/>
              </p:ext>
            </p:extLst>
          </p:nvPr>
        </p:nvGraphicFramePr>
        <p:xfrm>
          <a:off x="1024128" y="1892808"/>
          <a:ext cx="10329680" cy="4301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121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1283615691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1861261231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2786163348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1633030105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1974217617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1813787725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4219685343"/>
                    </a:ext>
                  </a:extLst>
                </a:gridCol>
              </a:tblGrid>
              <a:tr h="6144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144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508598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054633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964099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671708"/>
                  </a:ext>
                </a:extLst>
              </a:tr>
              <a:tr h="6144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886959"/>
                  </a:ext>
                </a:extLst>
              </a:tr>
              <a:tr h="614488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732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441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 smtClean="0"/>
              <a:t>Redukce vokálů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226934"/>
              </p:ext>
            </p:extLst>
          </p:nvPr>
        </p:nvGraphicFramePr>
        <p:xfrm>
          <a:off x="1024128" y="1892808"/>
          <a:ext cx="10329680" cy="4301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970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607419">
                  <a:extLst>
                    <a:ext uri="{9D8B030D-6E8A-4147-A177-3AD203B41FA5}">
                      <a16:colId xmlns:a16="http://schemas.microsoft.com/office/drawing/2014/main" val="1283615691"/>
                    </a:ext>
                  </a:extLst>
                </a:gridCol>
                <a:gridCol w="306507">
                  <a:extLst>
                    <a:ext uri="{9D8B030D-6E8A-4147-A177-3AD203B41FA5}">
                      <a16:colId xmlns:a16="http://schemas.microsoft.com/office/drawing/2014/main" val="1861261231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2786163348"/>
                    </a:ext>
                  </a:extLst>
                </a:gridCol>
                <a:gridCol w="500590">
                  <a:extLst>
                    <a:ext uri="{9D8B030D-6E8A-4147-A177-3AD203B41FA5}">
                      <a16:colId xmlns:a16="http://schemas.microsoft.com/office/drawing/2014/main" val="1633030105"/>
                    </a:ext>
                  </a:extLst>
                </a:gridCol>
                <a:gridCol w="1049154">
                  <a:extLst>
                    <a:ext uri="{9D8B030D-6E8A-4147-A177-3AD203B41FA5}">
                      <a16:colId xmlns:a16="http://schemas.microsoft.com/office/drawing/2014/main" val="1974217617"/>
                    </a:ext>
                  </a:extLst>
                </a:gridCol>
                <a:gridCol w="1674795">
                  <a:extLst>
                    <a:ext uri="{9D8B030D-6E8A-4147-A177-3AD203B41FA5}">
                      <a16:colId xmlns:a16="http://schemas.microsoft.com/office/drawing/2014/main" val="1813787725"/>
                    </a:ext>
                  </a:extLst>
                </a:gridCol>
                <a:gridCol w="1940301">
                  <a:extLst>
                    <a:ext uri="{9D8B030D-6E8A-4147-A177-3AD203B41FA5}">
                      <a16:colId xmlns:a16="http://schemas.microsoft.com/office/drawing/2014/main" val="4219685343"/>
                    </a:ext>
                  </a:extLst>
                </a:gridCol>
              </a:tblGrid>
              <a:tr h="614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800" b="0" i="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144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gá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.U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ruština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5508598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ptáť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.I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054633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964099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ɪ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sért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671708"/>
                  </a:ext>
                </a:extLst>
              </a:tr>
              <a:tr h="6144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əʊ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ə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tést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2886959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ʌ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ə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spéct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732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285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/>
              <a:t>Dekompozice vokálů: </a:t>
            </a:r>
            <a:r>
              <a:rPr lang="cs-CZ" dirty="0" smtClean="0"/>
              <a:t>rysy (binární)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229508"/>
              </p:ext>
            </p:extLst>
          </p:nvPr>
        </p:nvGraphicFramePr>
        <p:xfrm>
          <a:off x="1024128" y="1892808"/>
          <a:ext cx="10329680" cy="4301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121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1283615691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1861261231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2786163348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1633030105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1974217617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1813787725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4219685343"/>
                    </a:ext>
                  </a:extLst>
                </a:gridCol>
              </a:tblGrid>
              <a:tr h="614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144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5508598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054633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front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964099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back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4671708"/>
                  </a:ext>
                </a:extLst>
              </a:tr>
              <a:tr h="6144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round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2886959"/>
                  </a:ext>
                </a:extLst>
              </a:tr>
              <a:tr h="614488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Chomsky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Halle (1968): </a:t>
                      </a:r>
                      <a:r>
                        <a:rPr lang="cs-CZ" sz="28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cs-CZ" sz="2800" b="0" i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i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ound</a:t>
                      </a:r>
                      <a:r>
                        <a:rPr lang="cs-CZ" sz="28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cs-CZ" sz="2800" b="0" i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attern</a:t>
                      </a:r>
                      <a:r>
                        <a:rPr lang="cs-CZ" sz="28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cs-CZ" sz="28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nglish</a:t>
                      </a:r>
                      <a:r>
                        <a:rPr lang="cs-CZ" sz="28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732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944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/>
              <a:t>Dekompozice vokálů: </a:t>
            </a:r>
            <a:r>
              <a:rPr lang="cs-CZ" dirty="0" smtClean="0"/>
              <a:t>rysy (privativní)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153956"/>
              </p:ext>
            </p:extLst>
          </p:nvPr>
        </p:nvGraphicFramePr>
        <p:xfrm>
          <a:off x="1024128" y="1892808"/>
          <a:ext cx="10329680" cy="46683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518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482290">
                  <a:extLst>
                    <a:ext uri="{9D8B030D-6E8A-4147-A177-3AD203B41FA5}">
                      <a16:colId xmlns:a16="http://schemas.microsoft.com/office/drawing/2014/main" val="1283615691"/>
                    </a:ext>
                  </a:extLst>
                </a:gridCol>
                <a:gridCol w="1116531">
                  <a:extLst>
                    <a:ext uri="{9D8B030D-6E8A-4147-A177-3AD203B41FA5}">
                      <a16:colId xmlns:a16="http://schemas.microsoft.com/office/drawing/2014/main" val="1861261231"/>
                    </a:ext>
                  </a:extLst>
                </a:gridCol>
                <a:gridCol w="1029903">
                  <a:extLst>
                    <a:ext uri="{9D8B030D-6E8A-4147-A177-3AD203B41FA5}">
                      <a16:colId xmlns:a16="http://schemas.microsoft.com/office/drawing/2014/main" val="2786163348"/>
                    </a:ext>
                  </a:extLst>
                </a:gridCol>
                <a:gridCol w="1414914">
                  <a:extLst>
                    <a:ext uri="{9D8B030D-6E8A-4147-A177-3AD203B41FA5}">
                      <a16:colId xmlns:a16="http://schemas.microsoft.com/office/drawing/2014/main" val="1633030105"/>
                    </a:ext>
                  </a:extLst>
                </a:gridCol>
                <a:gridCol w="1135781">
                  <a:extLst>
                    <a:ext uri="{9D8B030D-6E8A-4147-A177-3AD203B41FA5}">
                      <a16:colId xmlns:a16="http://schemas.microsoft.com/office/drawing/2014/main" val="1974217617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1813787725"/>
                    </a:ext>
                  </a:extLst>
                </a:gridCol>
                <a:gridCol w="1382035">
                  <a:extLst>
                    <a:ext uri="{9D8B030D-6E8A-4147-A177-3AD203B41FA5}">
                      <a16:colId xmlns:a16="http://schemas.microsoft.com/office/drawing/2014/main" val="4219685343"/>
                    </a:ext>
                  </a:extLst>
                </a:gridCol>
              </a:tblGrid>
              <a:tr h="614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144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aper</a:t>
                      </a:r>
                      <a:endParaRPr lang="cs-CZ" sz="28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tura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5508598"/>
                  </a:ext>
                </a:extLst>
              </a:tr>
              <a:tr h="6144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místo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palatal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velar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palatal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velar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palatal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054633"/>
                  </a:ext>
                </a:extLst>
              </a:tr>
              <a:tr h="61448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labial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labial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labial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964099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671708"/>
                  </a:ext>
                </a:extLst>
              </a:tr>
              <a:tr h="6144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886959"/>
                  </a:ext>
                </a:extLst>
              </a:tr>
              <a:tr h="614488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732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9422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Širokoúhlá obrazovka</PresentationFormat>
  <Paragraphs>138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Motiv Office</vt:lpstr>
      <vt:lpstr>Vokalické inventáře: typologie  </vt:lpstr>
      <vt:lpstr>Dekompozice vokálů: elementy</vt:lpstr>
      <vt:lpstr>Redukce vokálů</vt:lpstr>
      <vt:lpstr>Dekompozice vokálů: rysy (binární)  </vt:lpstr>
      <vt:lpstr>Dekompozice vokálů: rysy (privativní) 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Markéta Ziková</cp:lastModifiedBy>
  <cp:revision>688</cp:revision>
  <cp:lastPrinted>2019-06-24T12:30:17Z</cp:lastPrinted>
  <dcterms:created xsi:type="dcterms:W3CDTF">2018-11-27T11:40:05Z</dcterms:created>
  <dcterms:modified xsi:type="dcterms:W3CDTF">2020-10-22T09:30:40Z</dcterms:modified>
</cp:coreProperties>
</file>