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7"/>
  </p:handoutMasterIdLst>
  <p:sldIdLst>
    <p:sldId id="461" r:id="rId2"/>
    <p:sldId id="468" r:id="rId3"/>
    <p:sldId id="469" r:id="rId4"/>
    <p:sldId id="464" r:id="rId5"/>
    <p:sldId id="467" r:id="rId6"/>
  </p:sldIdLst>
  <p:sldSz cx="12192000" cy="6858000"/>
  <p:notesSz cx="9926638" cy="679767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86506" autoAdjust="0"/>
  </p:normalViewPr>
  <p:slideViewPr>
    <p:cSldViewPr snapToGrid="0">
      <p:cViewPr varScale="1">
        <p:scale>
          <a:sx n="99" d="100"/>
          <a:sy n="99" d="100"/>
        </p:scale>
        <p:origin x="84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807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3247" y="0"/>
            <a:ext cx="4301806" cy="341458"/>
          </a:xfrm>
          <a:prstGeom prst="rect">
            <a:avLst/>
          </a:prstGeom>
        </p:spPr>
        <p:txBody>
          <a:bodyPr vert="horz" lIns="91010" tIns="45505" rIns="91010" bIns="4550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6456220"/>
            <a:ext cx="4301807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3247" y="6456220"/>
            <a:ext cx="4301806" cy="341457"/>
          </a:xfrm>
          <a:prstGeom prst="rect">
            <a:avLst/>
          </a:prstGeom>
        </p:spPr>
        <p:txBody>
          <a:bodyPr vert="horz" lIns="91010" tIns="45505" rIns="91010" bIns="4550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22.10.2020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als.info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Vokalické inventáře: typologie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681761"/>
              </p:ext>
            </p:extLst>
          </p:nvPr>
        </p:nvGraphicFramePr>
        <p:xfrm>
          <a:off x="1024128" y="1934678"/>
          <a:ext cx="10329680" cy="4878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560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870208157"/>
                    </a:ext>
                  </a:extLst>
                </a:gridCol>
                <a:gridCol w="716620">
                  <a:extLst>
                    <a:ext uri="{9D8B030D-6E8A-4147-A177-3AD203B41FA5}">
                      <a16:colId xmlns:a16="http://schemas.microsoft.com/office/drawing/2014/main" val="252594913"/>
                    </a:ext>
                  </a:extLst>
                </a:gridCol>
                <a:gridCol w="574590">
                  <a:extLst>
                    <a:ext uri="{9D8B030D-6E8A-4147-A177-3AD203B41FA5}">
                      <a16:colId xmlns:a16="http://schemas.microsoft.com/office/drawing/2014/main" val="177677700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85259678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203877732"/>
                    </a:ext>
                  </a:extLst>
                </a:gridCol>
                <a:gridCol w="453888">
                  <a:extLst>
                    <a:ext uri="{9D8B030D-6E8A-4147-A177-3AD203B41FA5}">
                      <a16:colId xmlns:a16="http://schemas.microsoft.com/office/drawing/2014/main" val="1702439962"/>
                    </a:ext>
                  </a:extLst>
                </a:gridCol>
                <a:gridCol w="191717">
                  <a:extLst>
                    <a:ext uri="{9D8B030D-6E8A-4147-A177-3AD203B41FA5}">
                      <a16:colId xmlns:a16="http://schemas.microsoft.com/office/drawing/2014/main" val="2234985841"/>
                    </a:ext>
                  </a:extLst>
                </a:gridCol>
                <a:gridCol w="174043">
                  <a:extLst>
                    <a:ext uri="{9D8B030D-6E8A-4147-A177-3AD203B41FA5}">
                      <a16:colId xmlns:a16="http://schemas.microsoft.com/office/drawing/2014/main" val="3992737715"/>
                    </a:ext>
                  </a:extLst>
                </a:gridCol>
                <a:gridCol w="1117167">
                  <a:extLst>
                    <a:ext uri="{9D8B030D-6E8A-4147-A177-3AD203B41FA5}">
                      <a16:colId xmlns:a16="http://schemas.microsoft.com/office/drawing/2014/main" val="2887235827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921291055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2971752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1940158198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465554799"/>
                    </a:ext>
                  </a:extLst>
                </a:gridCol>
                <a:gridCol w="645605">
                  <a:extLst>
                    <a:ext uri="{9D8B030D-6E8A-4147-A177-3AD203B41FA5}">
                      <a16:colId xmlns:a16="http://schemas.microsoft.com/office/drawing/2014/main" val="3335938389"/>
                    </a:ext>
                  </a:extLst>
                </a:gridCol>
                <a:gridCol w="515566">
                  <a:extLst>
                    <a:ext uri="{9D8B030D-6E8A-4147-A177-3AD203B41FA5}">
                      <a16:colId xmlns:a16="http://schemas.microsoft.com/office/drawing/2014/main" val="933550968"/>
                    </a:ext>
                  </a:extLst>
                </a:gridCol>
                <a:gridCol w="775644">
                  <a:extLst>
                    <a:ext uri="{9D8B030D-6E8A-4147-A177-3AD203B41FA5}">
                      <a16:colId xmlns:a16="http://schemas.microsoft.com/office/drawing/2014/main" val="379238939"/>
                    </a:ext>
                  </a:extLst>
                </a:gridCol>
              </a:tblGrid>
              <a:tr h="365760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škála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příznakovosti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-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 u a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(základní vokály/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corner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vowels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248086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>
                          <a:sym typeface="Wingdings" panose="05000000000000000000" pitchFamily="2" charset="2"/>
                        </a:rPr>
                        <a:t></a:t>
                      </a:r>
                      <a:endParaRPr lang="cs-CZ" sz="2800" b="1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 o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rgbClr val="00B0F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9064803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800" b="1" dirty="0"/>
                        <a:t>+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6594750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900280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6901460"/>
                  </a:ext>
                </a:extLst>
              </a:tr>
              <a:tr h="44250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World Atlas of Language Structures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WALS Online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1548907"/>
                  </a:ext>
                </a:extLst>
              </a:tr>
              <a:tr h="442500">
                <a:tc gridSpan="1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2128337"/>
                  </a:ext>
                </a:extLst>
              </a:tr>
              <a:tr h="442500">
                <a:tc gridSpan="1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613007"/>
                  </a:ext>
                </a:extLst>
              </a:tr>
              <a:tr h="442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054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31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Dekompozice vokálů: </a:t>
            </a:r>
            <a:r>
              <a:rPr lang="cs-CZ" dirty="0" smtClean="0"/>
              <a:t>elementy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5846033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4413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 smtClean="0"/>
              <a:t>Redukce vokálů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226934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5970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607419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306507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50059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049154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674795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940301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u="non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gá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ruština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ptáť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sert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ɪ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sért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əʊ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ə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tést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angličtina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ʌ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spect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ə</a:t>
                      </a:r>
                      <a:r>
                        <a:rPr lang="en-US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spéct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285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Dekompozice vokálů: </a:t>
            </a:r>
            <a:r>
              <a:rPr lang="cs-CZ" dirty="0" smtClean="0"/>
              <a:t>rysy (binární)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3229508"/>
              </p:ext>
            </p:extLst>
          </p:nvPr>
        </p:nvGraphicFramePr>
        <p:xfrm>
          <a:off x="1024128" y="1892808"/>
          <a:ext cx="10329680" cy="43014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1210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291210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front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back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round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Chomsky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Halle (1968): 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The </a:t>
                      </a:r>
                      <a:r>
                        <a:rPr lang="cs-CZ" sz="2800" b="0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ound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attern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cs-CZ" sz="2800" b="0" i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nglish</a:t>
                      </a:r>
                      <a:r>
                        <a:rPr lang="cs-CZ" sz="2800" b="0" i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8944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8627" y="384375"/>
            <a:ext cx="10515600" cy="1325563"/>
          </a:xfrm>
        </p:spPr>
        <p:txBody>
          <a:bodyPr/>
          <a:lstStyle/>
          <a:p>
            <a:r>
              <a:rPr lang="cs-CZ" dirty="0"/>
              <a:t>Dekompozice vokálů: </a:t>
            </a:r>
            <a:r>
              <a:rPr lang="cs-CZ" dirty="0" smtClean="0"/>
              <a:t>rysy (privativní)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153956"/>
              </p:ext>
            </p:extLst>
          </p:nvPr>
        </p:nvGraphicFramePr>
        <p:xfrm>
          <a:off x="1024128" y="1892808"/>
          <a:ext cx="10329680" cy="466838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518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82290">
                  <a:extLst>
                    <a:ext uri="{9D8B030D-6E8A-4147-A177-3AD203B41FA5}">
                      <a16:colId xmlns:a16="http://schemas.microsoft.com/office/drawing/2014/main" val="1283615691"/>
                    </a:ext>
                  </a:extLst>
                </a:gridCol>
                <a:gridCol w="1116531">
                  <a:extLst>
                    <a:ext uri="{9D8B030D-6E8A-4147-A177-3AD203B41FA5}">
                      <a16:colId xmlns:a16="http://schemas.microsoft.com/office/drawing/2014/main" val="1861261231"/>
                    </a:ext>
                  </a:extLst>
                </a:gridCol>
                <a:gridCol w="1029903">
                  <a:extLst>
                    <a:ext uri="{9D8B030D-6E8A-4147-A177-3AD203B41FA5}">
                      <a16:colId xmlns:a16="http://schemas.microsoft.com/office/drawing/2014/main" val="2786163348"/>
                    </a:ext>
                  </a:extLst>
                </a:gridCol>
                <a:gridCol w="1414914">
                  <a:extLst>
                    <a:ext uri="{9D8B030D-6E8A-4147-A177-3AD203B41FA5}">
                      <a16:colId xmlns:a16="http://schemas.microsoft.com/office/drawing/2014/main" val="1633030105"/>
                    </a:ext>
                  </a:extLst>
                </a:gridCol>
                <a:gridCol w="1135781">
                  <a:extLst>
                    <a:ext uri="{9D8B030D-6E8A-4147-A177-3AD203B41FA5}">
                      <a16:colId xmlns:a16="http://schemas.microsoft.com/office/drawing/2014/main" val="1974217617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1813787725"/>
                    </a:ext>
                  </a:extLst>
                </a:gridCol>
                <a:gridCol w="1382035">
                  <a:extLst>
                    <a:ext uri="{9D8B030D-6E8A-4147-A177-3AD203B41FA5}">
                      <a16:colId xmlns:a16="http://schemas.microsoft.com/office/drawing/2014/main" val="4219685343"/>
                    </a:ext>
                  </a:extLst>
                </a:gridCol>
              </a:tblGrid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3234791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aper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tura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low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35508598"/>
                  </a:ext>
                </a:extLst>
              </a:tr>
              <a:tr h="61448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místo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velar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palatal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2054633"/>
                  </a:ext>
                </a:extLst>
              </a:tr>
              <a:tr h="61448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labial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3964099"/>
                  </a:ext>
                </a:extLst>
              </a:tr>
              <a:tr h="6144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71708"/>
                  </a:ext>
                </a:extLst>
              </a:tr>
              <a:tr h="6144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886959"/>
                  </a:ext>
                </a:extLst>
              </a:tr>
              <a:tr h="614488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27328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9422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28575">
          <a:tailEnd type="triangle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297</Words>
  <Application>Microsoft Office PowerPoint</Application>
  <PresentationFormat>Širokoúhlá obrazovka</PresentationFormat>
  <Paragraphs>138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Motiv Office</vt:lpstr>
      <vt:lpstr>Vokalické inventáře: typologie  </vt:lpstr>
      <vt:lpstr>Dekompozice vokálů: elementy</vt:lpstr>
      <vt:lpstr>Redukce vokálů</vt:lpstr>
      <vt:lpstr>Dekompozice vokálů: rysy (binární)  </vt:lpstr>
      <vt:lpstr>Dekompozice vokálů: rysy (privativní)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688</cp:revision>
  <cp:lastPrinted>2019-06-24T12:30:17Z</cp:lastPrinted>
  <dcterms:created xsi:type="dcterms:W3CDTF">2018-11-27T11:40:05Z</dcterms:created>
  <dcterms:modified xsi:type="dcterms:W3CDTF">2020-10-22T09:30:40Z</dcterms:modified>
</cp:coreProperties>
</file>