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9"/>
  </p:handoutMasterIdLst>
  <p:sldIdLst>
    <p:sldId id="471" r:id="rId2"/>
    <p:sldId id="476" r:id="rId3"/>
    <p:sldId id="478" r:id="rId4"/>
    <p:sldId id="479" r:id="rId5"/>
    <p:sldId id="474" r:id="rId6"/>
    <p:sldId id="470" r:id="rId7"/>
    <p:sldId id="475" r:id="rId8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86506" autoAdjust="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Kontrast (minimální páry)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318248"/>
              </p:ext>
            </p:extLst>
          </p:nvPr>
        </p:nvGraphicFramePr>
        <p:xfrm>
          <a:off x="931162" y="1588170"/>
          <a:ext cx="10329681" cy="44520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890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4185507876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7016317"/>
                    </a:ext>
                  </a:extLst>
                </a:gridCol>
                <a:gridCol w="1337912">
                  <a:extLst>
                    <a:ext uri="{9D8B030D-6E8A-4147-A177-3AD203B41FA5}">
                      <a16:colId xmlns:a16="http://schemas.microsoft.com/office/drawing/2014/main" val="3333280349"/>
                    </a:ext>
                  </a:extLst>
                </a:gridCol>
                <a:gridCol w="1299410">
                  <a:extLst>
                    <a:ext uri="{9D8B030D-6E8A-4147-A177-3AD203B41FA5}">
                      <a16:colId xmlns:a16="http://schemas.microsoft.com/office/drawing/2014/main" val="1832308973"/>
                    </a:ext>
                  </a:extLst>
                </a:gridCol>
                <a:gridCol w="1241658">
                  <a:extLst>
                    <a:ext uri="{9D8B030D-6E8A-4147-A177-3AD203B41FA5}">
                      <a16:colId xmlns:a16="http://schemas.microsoft.com/office/drawing/2014/main" val="970130267"/>
                    </a:ext>
                  </a:extLst>
                </a:gridCol>
                <a:gridCol w="1403149">
                  <a:extLst>
                    <a:ext uri="{9D8B030D-6E8A-4147-A177-3AD203B41FA5}">
                      <a16:colId xmlns:a16="http://schemas.microsoft.com/office/drawing/2014/main" val="2256388718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3672075274"/>
                    </a:ext>
                  </a:extLst>
                </a:gridCol>
              </a:tblGrid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plozíva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plozíva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plozíva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plozíva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frikativa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frikativa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359072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alveolára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alveolára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alveolára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alveolára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414749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68628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3276092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[p]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[d]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[t]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3116154"/>
                  </a:ext>
                </a:extLst>
              </a:tr>
              <a:tr h="556506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435365"/>
                  </a:ext>
                </a:extLst>
              </a:tr>
              <a:tr h="556506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minimální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páry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založené na kontrastu znělosti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07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89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Rysy a přirozené třídy (natural </a:t>
            </a:r>
            <a:r>
              <a:rPr lang="cs-CZ" dirty="0" err="1"/>
              <a:t>classes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569291"/>
              </p:ext>
            </p:extLst>
          </p:nvPr>
        </p:nvGraphicFramePr>
        <p:xfrm>
          <a:off x="931162" y="1588170"/>
          <a:ext cx="10329681" cy="44520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501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978327438"/>
                    </a:ext>
                  </a:extLst>
                </a:gridCol>
                <a:gridCol w="924025">
                  <a:extLst>
                    <a:ext uri="{9D8B030D-6E8A-4147-A177-3AD203B41FA5}">
                      <a16:colId xmlns:a16="http://schemas.microsoft.com/office/drawing/2014/main" val="4185507876"/>
                    </a:ext>
                  </a:extLst>
                </a:gridCol>
                <a:gridCol w="712270">
                  <a:extLst>
                    <a:ext uri="{9D8B030D-6E8A-4147-A177-3AD203B41FA5}">
                      <a16:colId xmlns:a16="http://schemas.microsoft.com/office/drawing/2014/main" val="7016317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3333280349"/>
                    </a:ext>
                  </a:extLst>
                </a:gridCol>
                <a:gridCol w="346509">
                  <a:extLst>
                    <a:ext uri="{9D8B030D-6E8A-4147-A177-3AD203B41FA5}">
                      <a16:colId xmlns:a16="http://schemas.microsoft.com/office/drawing/2014/main" val="3492476197"/>
                    </a:ext>
                  </a:extLst>
                </a:gridCol>
                <a:gridCol w="1241659">
                  <a:extLst>
                    <a:ext uri="{9D8B030D-6E8A-4147-A177-3AD203B41FA5}">
                      <a16:colId xmlns:a16="http://schemas.microsoft.com/office/drawing/2014/main" val="1832308973"/>
                    </a:ext>
                  </a:extLst>
                </a:gridCol>
                <a:gridCol w="606392">
                  <a:extLst>
                    <a:ext uri="{9D8B030D-6E8A-4147-A177-3AD203B41FA5}">
                      <a16:colId xmlns:a16="http://schemas.microsoft.com/office/drawing/2014/main" val="970130267"/>
                    </a:ext>
                  </a:extLst>
                </a:gridCol>
                <a:gridCol w="1588168">
                  <a:extLst>
                    <a:ext uri="{9D8B030D-6E8A-4147-A177-3AD203B41FA5}">
                      <a16:colId xmlns:a16="http://schemas.microsoft.com/office/drawing/2014/main" val="2256388718"/>
                    </a:ext>
                  </a:extLst>
                </a:gridCol>
                <a:gridCol w="394636">
                  <a:extLst>
                    <a:ext uri="{9D8B030D-6E8A-4147-A177-3AD203B41FA5}">
                      <a16:colId xmlns:a16="http://schemas.microsoft.com/office/drawing/2014/main" val="2359666901"/>
                    </a:ext>
                  </a:extLst>
                </a:gridCol>
                <a:gridCol w="1626669">
                  <a:extLst>
                    <a:ext uri="{9D8B030D-6E8A-4147-A177-3AD203B41FA5}">
                      <a16:colId xmlns:a16="http://schemas.microsoft.com/office/drawing/2014/main" val="3672075274"/>
                    </a:ext>
                  </a:extLst>
                </a:gridCol>
                <a:gridCol w="316919">
                  <a:extLst>
                    <a:ext uri="{9D8B030D-6E8A-4147-A177-3AD203B41FA5}">
                      <a16:colId xmlns:a16="http://schemas.microsoft.com/office/drawing/2014/main" val="1773661468"/>
                    </a:ext>
                  </a:extLst>
                </a:gridCol>
              </a:tblGrid>
              <a:tr h="55650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stop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stop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stop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stop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continuant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continuant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6359072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coronal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coronal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coronal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coronal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414749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968628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276092"/>
                  </a:ext>
                </a:extLst>
              </a:tr>
              <a:tr h="55650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[b d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116154"/>
                  </a:ext>
                </a:extLst>
              </a:tr>
              <a:tr h="556506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435365"/>
                  </a:ext>
                </a:extLst>
              </a:tr>
              <a:tr h="556506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07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457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Konsonantické třídy: </a:t>
            </a:r>
            <a:r>
              <a:rPr lang="cs-CZ" dirty="0" err="1"/>
              <a:t>obstruenty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991650"/>
              </p:ext>
            </p:extLst>
          </p:nvPr>
        </p:nvGraphicFramePr>
        <p:xfrm>
          <a:off x="1024128" y="1892808"/>
          <a:ext cx="10329682" cy="4549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57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809550">
                  <a:extLst>
                    <a:ext uri="{9D8B030D-6E8A-4147-A177-3AD203B41FA5}">
                      <a16:colId xmlns:a16="http://schemas.microsoft.com/office/drawing/2014/main" val="73152542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511178025"/>
                    </a:ext>
                  </a:extLst>
                </a:gridCol>
                <a:gridCol w="1694047">
                  <a:extLst>
                    <a:ext uri="{9D8B030D-6E8A-4147-A177-3AD203B41FA5}">
                      <a16:colId xmlns:a16="http://schemas.microsoft.com/office/drawing/2014/main" val="3296459533"/>
                    </a:ext>
                  </a:extLst>
                </a:gridCol>
                <a:gridCol w="1001027">
                  <a:extLst>
                    <a:ext uri="{9D8B030D-6E8A-4147-A177-3AD203B41FA5}">
                      <a16:colId xmlns:a16="http://schemas.microsoft.com/office/drawing/2014/main" val="1362863173"/>
                    </a:ext>
                  </a:extLst>
                </a:gridCol>
                <a:gridCol w="3008707">
                  <a:extLst>
                    <a:ext uri="{9D8B030D-6E8A-4147-A177-3AD203B41FA5}">
                      <a16:colId xmlns:a16="http://schemas.microsoft.com/office/drawing/2014/main" val="792644866"/>
                    </a:ext>
                  </a:extLst>
                </a:gridCol>
              </a:tblGrid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plozívy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frikativy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continuant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2739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87387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ʃ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̝̊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̝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1889251"/>
                  </a:ext>
                </a:extLst>
              </a:tr>
              <a:tr h="49515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coronal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A/I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6841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ɟ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382780"/>
                  </a:ext>
                </a:extLst>
              </a:tr>
              <a:tr h="49958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0399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914398"/>
                  </a:ext>
                </a:extLst>
              </a:tr>
              <a:tr h="50401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velar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1615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Ɂ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268713"/>
                  </a:ext>
                </a:extLst>
              </a:tr>
              <a:tr h="508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pharyngeal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646733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443138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03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10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Konsonantické třídy: sonory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59391"/>
              </p:ext>
            </p:extLst>
          </p:nvPr>
        </p:nvGraphicFramePr>
        <p:xfrm>
          <a:off x="1024128" y="1892808"/>
          <a:ext cx="10329685" cy="46067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57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588170">
                  <a:extLst>
                    <a:ext uri="{9D8B030D-6E8A-4147-A177-3AD203B41FA5}">
                      <a16:colId xmlns:a16="http://schemas.microsoft.com/office/drawing/2014/main" val="731525420"/>
                    </a:ext>
                  </a:extLst>
                </a:gridCol>
                <a:gridCol w="1703670">
                  <a:extLst>
                    <a:ext uri="{9D8B030D-6E8A-4147-A177-3AD203B41FA5}">
                      <a16:colId xmlns:a16="http://schemas.microsoft.com/office/drawing/2014/main" val="2511178025"/>
                    </a:ext>
                  </a:extLst>
                </a:gridCol>
                <a:gridCol w="356135">
                  <a:extLst>
                    <a:ext uri="{9D8B030D-6E8A-4147-A177-3AD203B41FA5}">
                      <a16:colId xmlns:a16="http://schemas.microsoft.com/office/drawing/2014/main" val="66556273"/>
                    </a:ext>
                  </a:extLst>
                </a:gridCol>
                <a:gridCol w="1164657">
                  <a:extLst>
                    <a:ext uri="{9D8B030D-6E8A-4147-A177-3AD203B41FA5}">
                      <a16:colId xmlns:a16="http://schemas.microsoft.com/office/drawing/2014/main" val="1362863173"/>
                    </a:ext>
                  </a:extLst>
                </a:gridCol>
                <a:gridCol w="3528474">
                  <a:extLst>
                    <a:ext uri="{9D8B030D-6E8A-4147-A177-3AD203B41FA5}">
                      <a16:colId xmlns:a16="http://schemas.microsoft.com/office/drawing/2014/main" val="3066346475"/>
                    </a:ext>
                  </a:extLst>
                </a:gridCol>
              </a:tblGrid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labial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coronal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A/I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palatal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velar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2739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ɱ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/>
                        <a:t>ɲ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ŋ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87387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1889251"/>
                  </a:ext>
                </a:extLst>
              </a:tr>
              <a:tr h="49515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rhotic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6841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382780"/>
                  </a:ext>
                </a:extLst>
              </a:tr>
              <a:tr h="49958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lateral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0399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914398"/>
                  </a:ext>
                </a:extLst>
              </a:tr>
              <a:tr h="50401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1615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268713"/>
                  </a:ext>
                </a:extLst>
              </a:tr>
              <a:tr h="508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646733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443138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03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08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Rysy a fonologické alternace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602578"/>
              </p:ext>
            </p:extLst>
          </p:nvPr>
        </p:nvGraphicFramePr>
        <p:xfrm>
          <a:off x="1024128" y="1892808"/>
          <a:ext cx="10329680" cy="46376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1758572280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487243882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511214299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2391160519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964044500"/>
                    </a:ext>
                  </a:extLst>
                </a:gridCol>
              </a:tblGrid>
              <a:tr h="1075354">
                <a:tc gridSpan="6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predikce: hlásky sdílející rys/y budou sdílet fonologické chování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452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drá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-ů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drá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-ů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[t]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39213"/>
                  </a:ext>
                </a:extLst>
              </a:tr>
              <a:tr h="6452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drá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drá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[t]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[t]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2286022"/>
                  </a:ext>
                </a:extLst>
              </a:tr>
              <a:tr h="645212">
                <a:tc gridSpan="6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584084"/>
                  </a:ext>
                </a:extLst>
              </a:tr>
              <a:tr h="645213">
                <a:tc gridSpan="6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znělé hlásky se chovají podobně:  v češtině alternují s neznělými ve finální pozici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neutralizace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znělostního kontrastu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914692"/>
                  </a:ext>
                </a:extLst>
              </a:tr>
              <a:tr h="64521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8970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036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Reprezentace alternací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075848"/>
              </p:ext>
            </p:extLst>
          </p:nvPr>
        </p:nvGraphicFramePr>
        <p:xfrm>
          <a:off x="941586" y="1678178"/>
          <a:ext cx="10329681" cy="4565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6601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798897">
                  <a:extLst>
                    <a:ext uri="{9D8B030D-6E8A-4147-A177-3AD203B41FA5}">
                      <a16:colId xmlns:a16="http://schemas.microsoft.com/office/drawing/2014/main" val="2617581652"/>
                    </a:ext>
                  </a:extLst>
                </a:gridCol>
                <a:gridCol w="5164765">
                  <a:extLst>
                    <a:ext uri="{9D8B030D-6E8A-4147-A177-3AD203B41FA5}">
                      <a16:colId xmlns:a16="http://schemas.microsoft.com/office/drawing/2014/main" val="1399378635"/>
                    </a:ext>
                  </a:extLst>
                </a:gridCol>
              </a:tblGrid>
              <a:tr h="71690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alternace = výsledek fonologického procesu, tj. ztráta znělosti na konci slova (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devoicing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1166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voice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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Ø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[b d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22930"/>
                  </a:ext>
                </a:extLst>
              </a:tr>
              <a:tr h="1223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L 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Ø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347545"/>
                  </a:ext>
                </a:extLst>
              </a:tr>
              <a:tr h="1194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310916"/>
                  </a:ext>
                </a:extLst>
              </a:tr>
            </a:tbl>
          </a:graphicData>
        </a:graphic>
      </p:graphicFrame>
      <p:sp>
        <p:nvSpPr>
          <p:cNvPr id="5" name="Pravá složená závorka 4"/>
          <p:cNvSpPr/>
          <p:nvPr/>
        </p:nvSpPr>
        <p:spPr>
          <a:xfrm>
            <a:off x="5255393" y="3580598"/>
            <a:ext cx="356133" cy="1270535"/>
          </a:xfrm>
          <a:prstGeom prst="rightBrac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54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Fonologická </a:t>
            </a:r>
            <a:r>
              <a:rPr lang="en-US" dirty="0"/>
              <a:t>forma</a:t>
            </a:r>
            <a:r>
              <a:rPr lang="cs-CZ" dirty="0"/>
              <a:t> (generativní model)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870952"/>
              </p:ext>
            </p:extLst>
          </p:nvPr>
        </p:nvGraphicFramePr>
        <p:xfrm>
          <a:off x="1049153" y="1892808"/>
          <a:ext cx="10304655" cy="46982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834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532472">
                  <a:extLst>
                    <a:ext uri="{9D8B030D-6E8A-4147-A177-3AD203B41FA5}">
                      <a16:colId xmlns:a16="http://schemas.microsoft.com/office/drawing/2014/main" val="2347668902"/>
                    </a:ext>
                  </a:extLst>
                </a:gridCol>
                <a:gridCol w="3133834">
                  <a:extLst>
                    <a:ext uri="{9D8B030D-6E8A-4147-A177-3AD203B41FA5}">
                      <a16:colId xmlns:a16="http://schemas.microsoft.com/office/drawing/2014/main" val="2807251006"/>
                    </a:ext>
                  </a:extLst>
                </a:gridCol>
              </a:tblGrid>
              <a:tr h="10753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hloubková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underlying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fonologická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fonologická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derivace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povrchová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surface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fonologická forma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10753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forma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uložená v mentálním lexikonu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pravidla aplikovaná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lexikální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formy</a:t>
                      </a:r>
                      <a:endParaRPr lang="en-US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kumimoji="0" lang="cs-CZ" sz="2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voice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 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Ø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forma, kterou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slyšíme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974427"/>
                  </a:ext>
                </a:extLst>
              </a:tr>
              <a:tr h="716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FENCE&gt;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8306684"/>
                  </a:ext>
                </a:extLst>
              </a:tr>
              <a:tr h="7169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[voice]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FETUS&gt;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016498"/>
                  </a:ext>
                </a:extLst>
              </a:tr>
              <a:tr h="716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 Nominativ,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Plurál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plot-i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ploti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plodi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1447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326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529</Words>
  <Application>Microsoft Office PowerPoint</Application>
  <PresentationFormat>Širokoúhlá obrazovka</PresentationFormat>
  <Paragraphs>176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Motiv Office</vt:lpstr>
      <vt:lpstr>Kontrast (minimální páry) </vt:lpstr>
      <vt:lpstr>Rysy a přirozené třídy (natural classes)</vt:lpstr>
      <vt:lpstr>Konsonantické třídy: obstruenty</vt:lpstr>
      <vt:lpstr>Konsonantické třídy: sonory</vt:lpstr>
      <vt:lpstr>Rysy a fonologické alternace</vt:lpstr>
      <vt:lpstr>Reprezentace alternací</vt:lpstr>
      <vt:lpstr>Fonologická forma (generativní model)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703</cp:revision>
  <cp:lastPrinted>2019-06-24T12:30:17Z</cp:lastPrinted>
  <dcterms:created xsi:type="dcterms:W3CDTF">2018-11-27T11:40:05Z</dcterms:created>
  <dcterms:modified xsi:type="dcterms:W3CDTF">2020-10-27T12:56:21Z</dcterms:modified>
</cp:coreProperties>
</file>