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0"/>
  </p:handoutMasterIdLst>
  <p:sldIdLst>
    <p:sldId id="503" r:id="rId2"/>
    <p:sldId id="497" r:id="rId3"/>
    <p:sldId id="493" r:id="rId4"/>
    <p:sldId id="494" r:id="rId5"/>
    <p:sldId id="498" r:id="rId6"/>
    <p:sldId id="499" r:id="rId7"/>
    <p:sldId id="501" r:id="rId8"/>
    <p:sldId id="500" r:id="rId9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Hlásky jako množiny rysů/elementů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09318"/>
              </p:ext>
            </p:extLst>
          </p:nvPr>
        </p:nvGraphicFramePr>
        <p:xfrm>
          <a:off x="1024128" y="1892808"/>
          <a:ext cx="1032968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1934">
                  <a:extLst>
                    <a:ext uri="{9D8B030D-6E8A-4147-A177-3AD203B41FA5}">
                      <a16:colId xmlns:a16="http://schemas.microsoft.com/office/drawing/2014/main" val="319151656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362636197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3288866919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855224480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6496220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51017709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6971485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304766682"/>
                    </a:ext>
                  </a:extLst>
                </a:gridCol>
              </a:tblGrid>
              <a:tr h="4301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014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986907"/>
                  </a:ext>
                </a:extLst>
              </a:tr>
              <a:tr h="430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117818"/>
                  </a:ext>
                </a:extLst>
              </a:tr>
              <a:tr h="4301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]}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690994"/>
                  </a:ext>
                </a:extLst>
              </a:tr>
              <a:tr h="430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{[low]}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258371"/>
                  </a:ext>
                </a:extLst>
              </a:tr>
              <a:tr h="430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616661"/>
                  </a:ext>
                </a:extLst>
              </a:tr>
              <a:tr h="43014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/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567775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467123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/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 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851366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1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78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Vokalická harmonie: maďarština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0594"/>
              </p:ext>
            </p:extLst>
          </p:nvPr>
        </p:nvGraphicFramePr>
        <p:xfrm>
          <a:off x="1069848" y="1600199"/>
          <a:ext cx="10391638" cy="5262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81135">
                  <a:extLst>
                    <a:ext uri="{9D8B030D-6E8A-4147-A177-3AD203B41FA5}">
                      <a16:colId xmlns:a16="http://schemas.microsoft.com/office/drawing/2014/main" val="1262319351"/>
                    </a:ext>
                  </a:extLst>
                </a:gridCol>
                <a:gridCol w="1109392">
                  <a:extLst>
                    <a:ext uri="{9D8B030D-6E8A-4147-A177-3AD203B41FA5}">
                      <a16:colId xmlns:a16="http://schemas.microsoft.com/office/drawing/2014/main" val="3926385026"/>
                    </a:ext>
                  </a:extLst>
                </a:gridCol>
                <a:gridCol w="1997702">
                  <a:extLst>
                    <a:ext uri="{9D8B030D-6E8A-4147-A177-3AD203B41FA5}">
                      <a16:colId xmlns:a16="http://schemas.microsoft.com/office/drawing/2014/main" val="1779853781"/>
                    </a:ext>
                  </a:extLst>
                </a:gridCol>
                <a:gridCol w="223934">
                  <a:extLst>
                    <a:ext uri="{9D8B030D-6E8A-4147-A177-3AD203B41FA5}">
                      <a16:colId xmlns:a16="http://schemas.microsoft.com/office/drawing/2014/main" val="1232226080"/>
                    </a:ext>
                  </a:extLst>
                </a:gridCol>
                <a:gridCol w="219277">
                  <a:extLst>
                    <a:ext uri="{9D8B030D-6E8A-4147-A177-3AD203B41FA5}">
                      <a16:colId xmlns:a16="http://schemas.microsoft.com/office/drawing/2014/main" val="3919329173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3028179908"/>
                    </a:ext>
                  </a:extLst>
                </a:gridCol>
                <a:gridCol w="385909">
                  <a:extLst>
                    <a:ext uri="{9D8B030D-6E8A-4147-A177-3AD203B41FA5}">
                      <a16:colId xmlns:a16="http://schemas.microsoft.com/office/drawing/2014/main" val="2779138360"/>
                    </a:ext>
                  </a:extLst>
                </a:gridCol>
                <a:gridCol w="251149">
                  <a:extLst>
                    <a:ext uri="{9D8B030D-6E8A-4147-A177-3AD203B41FA5}">
                      <a16:colId xmlns:a16="http://schemas.microsoft.com/office/drawing/2014/main" val="1812662065"/>
                    </a:ext>
                  </a:extLst>
                </a:gridCol>
                <a:gridCol w="640074">
                  <a:extLst>
                    <a:ext uri="{9D8B030D-6E8A-4147-A177-3AD203B41FA5}">
                      <a16:colId xmlns:a16="http://schemas.microsoft.com/office/drawing/2014/main" val="1420721466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2075017732"/>
                    </a:ext>
                  </a:extLst>
                </a:gridCol>
                <a:gridCol w="661482">
                  <a:extLst>
                    <a:ext uri="{9D8B030D-6E8A-4147-A177-3AD203B41FA5}">
                      <a16:colId xmlns:a16="http://schemas.microsoft.com/office/drawing/2014/main" val="361398551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4251019467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4120822003"/>
                    </a:ext>
                  </a:extLst>
                </a:gridCol>
              </a:tblGrid>
              <a:tr h="61158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ablativ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město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953999"/>
                  </a:ext>
                </a:extLst>
              </a:tr>
              <a:tr h="611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veverka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ːkuʃ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ːkuʃ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27499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en-GB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radost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-t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[palatal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front]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718390"/>
                  </a:ext>
                </a:extLst>
              </a:tr>
              <a:tr h="61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n-t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40204"/>
                  </a:ext>
                </a:extLst>
              </a:tr>
              <a:tr h="6115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953"/>
                  </a:ext>
                </a:extLst>
              </a:tr>
              <a:tr h="611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o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28464"/>
                  </a:ext>
                </a:extLst>
              </a:tr>
              <a:tr h="6115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[palatal]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[palatal]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520027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1996751" y="5691723"/>
            <a:ext cx="298580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295331" y="5691723"/>
            <a:ext cx="289249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592216" y="5691723"/>
            <a:ext cx="298580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193902" y="5691723"/>
            <a:ext cx="311019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9420030" y="5691723"/>
            <a:ext cx="370115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890796" y="5691723"/>
            <a:ext cx="289249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7504921" y="5691723"/>
            <a:ext cx="351455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9790145" y="5682417"/>
            <a:ext cx="289249" cy="2519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38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Nazalizace: </a:t>
            </a:r>
            <a:r>
              <a:rPr lang="cs-CZ" dirty="0" err="1"/>
              <a:t>Terena</a:t>
            </a:r>
            <a:r>
              <a:rPr lang="cs-CZ" dirty="0"/>
              <a:t> (Brazílie)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4595"/>
              </p:ext>
            </p:extLst>
          </p:nvPr>
        </p:nvGraphicFramePr>
        <p:xfrm>
          <a:off x="1069848" y="1600199"/>
          <a:ext cx="10391638" cy="4892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8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54728">
                  <a:extLst>
                    <a:ext uri="{9D8B030D-6E8A-4147-A177-3AD203B41FA5}">
                      <a16:colId xmlns:a16="http://schemas.microsoft.com/office/drawing/2014/main" val="1262319351"/>
                    </a:ext>
                  </a:extLst>
                </a:gridCol>
                <a:gridCol w="1032133">
                  <a:extLst>
                    <a:ext uri="{9D8B030D-6E8A-4147-A177-3AD203B41FA5}">
                      <a16:colId xmlns:a16="http://schemas.microsoft.com/office/drawing/2014/main" val="558003783"/>
                    </a:ext>
                  </a:extLst>
                </a:gridCol>
                <a:gridCol w="577524">
                  <a:extLst>
                    <a:ext uri="{9D8B030D-6E8A-4147-A177-3AD203B41FA5}">
                      <a16:colId xmlns:a16="http://schemas.microsoft.com/office/drawing/2014/main" val="2307284109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087678452"/>
                    </a:ext>
                  </a:extLst>
                </a:gridCol>
                <a:gridCol w="1442502">
                  <a:extLst>
                    <a:ext uri="{9D8B030D-6E8A-4147-A177-3AD203B41FA5}">
                      <a16:colId xmlns:a16="http://schemas.microsoft.com/office/drawing/2014/main" val="287529711"/>
                    </a:ext>
                  </a:extLst>
                </a:gridCol>
                <a:gridCol w="255723">
                  <a:extLst>
                    <a:ext uri="{9D8B030D-6E8A-4147-A177-3AD203B41FA5}">
                      <a16:colId xmlns:a16="http://schemas.microsoft.com/office/drawing/2014/main" val="4213008195"/>
                    </a:ext>
                  </a:extLst>
                </a:gridCol>
                <a:gridCol w="954166">
                  <a:extLst>
                    <a:ext uri="{9D8B030D-6E8A-4147-A177-3AD203B41FA5}">
                      <a16:colId xmlns:a16="http://schemas.microsoft.com/office/drawing/2014/main" val="3919329173"/>
                    </a:ext>
                  </a:extLst>
                </a:gridCol>
                <a:gridCol w="1295526">
                  <a:extLst>
                    <a:ext uri="{9D8B030D-6E8A-4147-A177-3AD203B41FA5}">
                      <a16:colId xmlns:a16="http://schemas.microsoft.com/office/drawing/2014/main" val="1430241147"/>
                    </a:ext>
                  </a:extLst>
                </a:gridCol>
                <a:gridCol w="45833">
                  <a:extLst>
                    <a:ext uri="{9D8B030D-6E8A-4147-A177-3AD203B41FA5}">
                      <a16:colId xmlns:a16="http://schemas.microsoft.com/office/drawing/2014/main" val="1524458987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2075017732"/>
                    </a:ext>
                  </a:extLst>
                </a:gridCol>
                <a:gridCol w="615649">
                  <a:extLst>
                    <a:ext uri="{9D8B030D-6E8A-4147-A177-3AD203B41FA5}">
                      <a16:colId xmlns:a16="http://schemas.microsoft.com/office/drawing/2014/main" val="361398551"/>
                    </a:ext>
                  </a:extLst>
                </a:gridCol>
                <a:gridCol w="45833">
                  <a:extLst>
                    <a:ext uri="{9D8B030D-6E8A-4147-A177-3AD203B41FA5}">
                      <a16:colId xmlns:a16="http://schemas.microsoft.com/office/drawing/2014/main" val="3134335365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4251019467"/>
                    </a:ext>
                  </a:extLst>
                </a:gridCol>
                <a:gridCol w="637058">
                  <a:extLst>
                    <a:ext uri="{9D8B030D-6E8A-4147-A177-3AD203B41FA5}">
                      <a16:colId xmlns:a16="http://schemas.microsoft.com/office/drawing/2014/main" val="4120822003"/>
                    </a:ext>
                  </a:extLst>
                </a:gridCol>
              </a:tblGrid>
              <a:tr h="611584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115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ʿjeho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slovoʾ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Ɂu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ẽmo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Ɂ̃ũ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ʿmoje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slovoʾ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953999"/>
                  </a:ext>
                </a:extLst>
              </a:tr>
              <a:tr h="611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ʿjeho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bratrʾ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/>
                        <a:t>ajo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dirty="0" err="1"/>
                        <a:t>ãj̃o</a:t>
                      </a:r>
                      <a:r>
                        <a:rPr lang="cs-CZ" sz="2800" dirty="0"/>
                        <a:t>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ʿmůj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bratrʾ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27499"/>
                  </a:ext>
                </a:extLst>
              </a:tr>
              <a:tr h="6115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718390"/>
                  </a:ext>
                </a:extLst>
              </a:tr>
              <a:tr h="61158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m o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 u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a j 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1sg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40204"/>
                  </a:ext>
                </a:extLst>
              </a:tr>
              <a:tr h="6115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dirty="0"/>
                        <a:t>  [</a:t>
                      </a:r>
                      <a:r>
                        <a:rPr lang="en-GB" sz="2800" dirty="0"/>
                        <a:t>nasal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dirty="0"/>
                        <a:t>        [</a:t>
                      </a:r>
                      <a:r>
                        <a:rPr lang="en-GB" sz="2800" dirty="0"/>
                        <a:t>nasal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953"/>
                  </a:ext>
                </a:extLst>
              </a:tr>
              <a:tr h="611585">
                <a:tc gridSpan="1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39256"/>
                  </a:ext>
                </a:extLst>
              </a:tr>
              <a:tr h="61158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003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5083C94-E4AD-4D9C-BDAC-3B24026562DA}"/>
              </a:ext>
            </a:extLst>
          </p:cNvPr>
          <p:cNvCxnSpPr>
            <a:cxnSpLocks/>
          </p:cNvCxnSpPr>
          <p:nvPr/>
        </p:nvCxnSpPr>
        <p:spPr>
          <a:xfrm>
            <a:off x="3433010" y="4475747"/>
            <a:ext cx="528427" cy="24063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8980DB0-F42A-4C8A-9247-0531C85CA289}"/>
              </a:ext>
            </a:extLst>
          </p:cNvPr>
          <p:cNvCxnSpPr>
            <a:cxnSpLocks/>
          </p:cNvCxnSpPr>
          <p:nvPr/>
        </p:nvCxnSpPr>
        <p:spPr>
          <a:xfrm>
            <a:off x="3961437" y="4458284"/>
            <a:ext cx="0" cy="25809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DB138E5-C539-4E0E-8A5D-9E707AC197CC}"/>
              </a:ext>
            </a:extLst>
          </p:cNvPr>
          <p:cNvCxnSpPr>
            <a:cxnSpLocks/>
          </p:cNvCxnSpPr>
          <p:nvPr/>
        </p:nvCxnSpPr>
        <p:spPr>
          <a:xfrm flipH="1">
            <a:off x="3961437" y="4467015"/>
            <a:ext cx="528427" cy="249364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1592B1D-F9CF-4CF8-840D-146E325C5C60}"/>
              </a:ext>
            </a:extLst>
          </p:cNvPr>
          <p:cNvCxnSpPr>
            <a:cxnSpLocks/>
          </p:cNvCxnSpPr>
          <p:nvPr/>
        </p:nvCxnSpPr>
        <p:spPr>
          <a:xfrm flipH="1">
            <a:off x="3961436" y="4450263"/>
            <a:ext cx="231649" cy="26611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69F1C4D-1AB8-41F4-AC3B-F57163BA8DF3}"/>
              </a:ext>
            </a:extLst>
          </p:cNvPr>
          <p:cNvCxnSpPr>
            <a:cxnSpLocks/>
          </p:cNvCxnSpPr>
          <p:nvPr/>
        </p:nvCxnSpPr>
        <p:spPr>
          <a:xfrm>
            <a:off x="5958679" y="4514431"/>
            <a:ext cx="0" cy="25809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35B545A-E741-4CF9-B037-58F66B30D1DD}"/>
              </a:ext>
            </a:extLst>
          </p:cNvPr>
          <p:cNvCxnSpPr>
            <a:cxnSpLocks/>
          </p:cNvCxnSpPr>
          <p:nvPr/>
        </p:nvCxnSpPr>
        <p:spPr>
          <a:xfrm flipH="1">
            <a:off x="5958679" y="4502044"/>
            <a:ext cx="224590" cy="27048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7D1700F-B2BA-4114-9F9E-5D1CD4B61CBA}"/>
              </a:ext>
            </a:extLst>
          </p:cNvPr>
          <p:cNvCxnSpPr>
            <a:cxnSpLocks/>
          </p:cNvCxnSpPr>
          <p:nvPr/>
        </p:nvCxnSpPr>
        <p:spPr>
          <a:xfrm>
            <a:off x="5750132" y="4514431"/>
            <a:ext cx="208547" cy="25809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1592B1D-F9CF-4CF8-840D-146E325C5C60}"/>
              </a:ext>
            </a:extLst>
          </p:cNvPr>
          <p:cNvCxnSpPr>
            <a:cxnSpLocks/>
          </p:cNvCxnSpPr>
          <p:nvPr/>
        </p:nvCxnSpPr>
        <p:spPr>
          <a:xfrm flipH="1" flipV="1">
            <a:off x="3697224" y="4458285"/>
            <a:ext cx="264212" cy="26611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07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Autosegmentální</a:t>
            </a:r>
            <a:r>
              <a:rPr lang="cs-CZ" dirty="0"/>
              <a:t> 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04718"/>
              </p:ext>
            </p:extLst>
          </p:nvPr>
        </p:nvGraphicFramePr>
        <p:xfrm>
          <a:off x="1069848" y="1600200"/>
          <a:ext cx="10364504" cy="6231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1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3275665254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4175899593"/>
                    </a:ext>
                  </a:extLst>
                </a:gridCol>
                <a:gridCol w="5065636">
                  <a:extLst>
                    <a:ext uri="{9D8B030D-6E8A-4147-A177-3AD203B41FA5}">
                      <a16:colId xmlns:a16="http://schemas.microsoft.com/office/drawing/2014/main" val="3445274534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87026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asociační linka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96711"/>
                  </a:ext>
                </a:extLst>
              </a:tr>
              <a:tr h="5581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melodické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roviny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        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4329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339552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[velar]                              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774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               [continuant]</a:t>
                      </a:r>
                      <a:endParaRPr lang="cs-CZ" sz="24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91687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74172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pertura</a:t>
                      </a:r>
                      <a:endParaRPr lang="cs-CZ" sz="28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125583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360584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06909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67551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8839241-84ED-4C8C-9E48-4A8129885844}"/>
              </a:ext>
            </a:extLst>
          </p:cNvPr>
          <p:cNvCxnSpPr/>
          <p:nvPr/>
        </p:nvCxnSpPr>
        <p:spPr>
          <a:xfrm>
            <a:off x="1612232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BBA2C0F-34EF-4F6D-939C-1E3ECACB44F7}"/>
              </a:ext>
            </a:extLst>
          </p:cNvPr>
          <p:cNvCxnSpPr/>
          <p:nvPr/>
        </p:nvCxnSpPr>
        <p:spPr>
          <a:xfrm flipH="1">
            <a:off x="1933074" y="2999874"/>
            <a:ext cx="1179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64970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EA24130-979F-4E18-BBF9-71704AA993CF}"/>
              </a:ext>
            </a:extLst>
          </p:cNvPr>
          <p:cNvCxnSpPr/>
          <p:nvPr/>
        </p:nvCxnSpPr>
        <p:spPr>
          <a:xfrm>
            <a:off x="74114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8344841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365002C-CC4E-4969-9021-F976AECA3C58}"/>
              </a:ext>
            </a:extLst>
          </p:cNvPr>
          <p:cNvCxnSpPr/>
          <p:nvPr/>
        </p:nvCxnSpPr>
        <p:spPr>
          <a:xfrm>
            <a:off x="6513097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28AD2BA-7D2E-4ECF-A8C9-19DEB972D4C1}"/>
              </a:ext>
            </a:extLst>
          </p:cNvPr>
          <p:cNvCxnSpPr/>
          <p:nvPr/>
        </p:nvCxnSpPr>
        <p:spPr>
          <a:xfrm>
            <a:off x="6525375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00C747-3503-4E11-8C85-6F8155B2FAE9}"/>
              </a:ext>
            </a:extLst>
          </p:cNvPr>
          <p:cNvCxnSpPr>
            <a:cxnSpLocks/>
          </p:cNvCxnSpPr>
          <p:nvPr/>
        </p:nvCxnSpPr>
        <p:spPr>
          <a:xfrm>
            <a:off x="7411454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3EF497E7-05A6-4034-8660-6756B7D18E8C}"/>
              </a:ext>
            </a:extLst>
          </p:cNvPr>
          <p:cNvCxnSpPr>
            <a:cxnSpLocks/>
          </p:cNvCxnSpPr>
          <p:nvPr/>
        </p:nvCxnSpPr>
        <p:spPr>
          <a:xfrm>
            <a:off x="7411454" y="3808789"/>
            <a:ext cx="521367" cy="914399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2E6948F0-2DD4-4BF7-BBE7-0D11B83FA6B5}"/>
              </a:ext>
            </a:extLst>
          </p:cNvPr>
          <p:cNvCxnSpPr/>
          <p:nvPr/>
        </p:nvCxnSpPr>
        <p:spPr>
          <a:xfrm>
            <a:off x="8365958" y="380477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03D53452-E186-4E00-BFBB-4B9F03B94AD0}"/>
              </a:ext>
            </a:extLst>
          </p:cNvPr>
          <p:cNvCxnSpPr/>
          <p:nvPr/>
        </p:nvCxnSpPr>
        <p:spPr>
          <a:xfrm>
            <a:off x="8365958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4ACFB8F-03AD-4920-A154-986F1F0E0A2A}"/>
              </a:ext>
            </a:extLst>
          </p:cNvPr>
          <p:cNvCxnSpPr>
            <a:cxnSpLocks/>
          </p:cNvCxnSpPr>
          <p:nvPr/>
        </p:nvCxnSpPr>
        <p:spPr>
          <a:xfrm>
            <a:off x="7411454" y="5193387"/>
            <a:ext cx="0" cy="6497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Fonologický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57465"/>
              </p:ext>
            </p:extLst>
          </p:nvPr>
        </p:nvGraphicFramePr>
        <p:xfrm>
          <a:off x="1069848" y="1600200"/>
          <a:ext cx="10364504" cy="493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49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59047956"/>
                    </a:ext>
                  </a:extLst>
                </a:gridCol>
                <a:gridCol w="3569369">
                  <a:extLst>
                    <a:ext uri="{9D8B030D-6E8A-4147-A177-3AD203B41FA5}">
                      <a16:colId xmlns:a16="http://schemas.microsoft.com/office/drawing/2014/main" val="2935087523"/>
                    </a:ext>
                  </a:extLst>
                </a:gridCol>
                <a:gridCol w="1865236">
                  <a:extLst>
                    <a:ext uri="{9D8B030D-6E8A-4147-A177-3AD203B41FA5}">
                      <a16:colId xmlns:a16="http://schemas.microsoft.com/office/drawing/2014/main" val="1955747626"/>
                    </a:ext>
                  </a:extLst>
                </a:gridCol>
              </a:tblGrid>
              <a:tr h="74417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komunikace mezi skeletonem a melodickými rovinami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plat+ba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</a:t>
                      </a:r>
                      <a:r>
                        <a:rPr lang="en-GB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pladba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vod+ka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147914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C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039467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laryngalita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[voice]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966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šíření rysu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spreading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odpojen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rysu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delinking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604178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796777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3513221" y="3505200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3096126" y="3561347"/>
            <a:ext cx="417095" cy="4170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17DAD0E-E060-48C5-A7C3-5896E72C4607}"/>
              </a:ext>
            </a:extLst>
          </p:cNvPr>
          <p:cNvCxnSpPr>
            <a:cxnSpLocks/>
          </p:cNvCxnSpPr>
          <p:nvPr/>
        </p:nvCxnSpPr>
        <p:spPr>
          <a:xfrm>
            <a:off x="6601326" y="3505200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6468979" y="3745832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Typologie fonologických procesů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48151"/>
              </p:ext>
            </p:extLst>
          </p:nvPr>
        </p:nvGraphicFramePr>
        <p:xfrm>
          <a:off x="1069848" y="1600200"/>
          <a:ext cx="10364504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12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598079">
                  <a:extLst>
                    <a:ext uri="{9D8B030D-6E8A-4147-A177-3AD203B41FA5}">
                      <a16:colId xmlns:a16="http://schemas.microsoft.com/office/drawing/2014/main" val="3814458393"/>
                    </a:ext>
                  </a:extLst>
                </a:gridCol>
                <a:gridCol w="1584173">
                  <a:extLst>
                    <a:ext uri="{9D8B030D-6E8A-4147-A177-3AD203B41FA5}">
                      <a16:colId xmlns:a16="http://schemas.microsoft.com/office/drawing/2014/main" val="2085044483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4256155644"/>
                    </a:ext>
                  </a:extLst>
                </a:gridCol>
              </a:tblGrid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shoda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melodické rovině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delinking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 vložení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linking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55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vymazání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deliking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624018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3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21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Epenteze: hiátové konsonanty</a:t>
            </a:r>
            <a:r>
              <a:rPr lang="en-US" dirty="0"/>
              <a:t> v </a:t>
            </a:r>
            <a:r>
              <a:rPr lang="cs-CZ" dirty="0"/>
              <a:t>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91228"/>
              </p:ext>
            </p:extLst>
          </p:nvPr>
        </p:nvGraphicFramePr>
        <p:xfrm>
          <a:off x="1069848" y="1600200"/>
          <a:ext cx="10364504" cy="446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12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598079">
                  <a:extLst>
                    <a:ext uri="{9D8B030D-6E8A-4147-A177-3AD203B41FA5}">
                      <a16:colId xmlns:a16="http://schemas.microsoft.com/office/drawing/2014/main" val="3814458393"/>
                    </a:ext>
                  </a:extLst>
                </a:gridCol>
                <a:gridCol w="1584173">
                  <a:extLst>
                    <a:ext uri="{9D8B030D-6E8A-4147-A177-3AD203B41FA5}">
                      <a16:colId xmlns:a16="http://schemas.microsoft.com/office/drawing/2014/main" val="2085044483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4256155644"/>
                    </a:ext>
                  </a:extLst>
                </a:gridCol>
              </a:tblGrid>
              <a:tr h="11162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ma+o+ista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ma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Ɂojista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5665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V   C   V   C 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55"/>
                  </a:ext>
                </a:extLst>
              </a:tr>
              <a:tr h="11162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 a         o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Ɂ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624018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34770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1195137" y="3160295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93D6E440-9A1F-4B01-80F1-551149C855F7}"/>
              </a:ext>
            </a:extLst>
          </p:cNvPr>
          <p:cNvCxnSpPr>
            <a:cxnSpLocks/>
          </p:cNvCxnSpPr>
          <p:nvPr/>
        </p:nvCxnSpPr>
        <p:spPr>
          <a:xfrm>
            <a:off x="1612231" y="3160295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D7590BC-9506-4997-AF87-C465C63930D4}"/>
              </a:ext>
            </a:extLst>
          </p:cNvPr>
          <p:cNvCxnSpPr>
            <a:cxnSpLocks/>
          </p:cNvCxnSpPr>
          <p:nvPr/>
        </p:nvCxnSpPr>
        <p:spPr>
          <a:xfrm>
            <a:off x="2502569" y="3160295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V="1">
            <a:off x="2069432" y="3240506"/>
            <a:ext cx="0" cy="11710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784B47A-59BF-43D0-9F70-557291820858}"/>
              </a:ext>
            </a:extLst>
          </p:cNvPr>
          <p:cNvCxnSpPr>
            <a:cxnSpLocks/>
          </p:cNvCxnSpPr>
          <p:nvPr/>
        </p:nvCxnSpPr>
        <p:spPr>
          <a:xfrm>
            <a:off x="3368843" y="3160295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06DE752F-A9F1-4DEB-8526-631EC0721E66}"/>
              </a:ext>
            </a:extLst>
          </p:cNvPr>
          <p:cNvCxnSpPr/>
          <p:nvPr/>
        </p:nvCxnSpPr>
        <p:spPr>
          <a:xfrm flipH="1" flipV="1">
            <a:off x="2983832" y="3160295"/>
            <a:ext cx="385011" cy="421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71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Vokalická harmonie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13129"/>
              </p:ext>
            </p:extLst>
          </p:nvPr>
        </p:nvGraphicFramePr>
        <p:xfrm>
          <a:off x="1069848" y="1600200"/>
          <a:ext cx="10364504" cy="4702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9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36156">
                  <a:extLst>
                    <a:ext uri="{9D8B030D-6E8A-4147-A177-3AD203B41FA5}">
                      <a16:colId xmlns:a16="http://schemas.microsoft.com/office/drawing/2014/main" val="3801714139"/>
                    </a:ext>
                  </a:extLst>
                </a:gridCol>
                <a:gridCol w="1459832">
                  <a:extLst>
                    <a:ext uri="{9D8B030D-6E8A-4147-A177-3AD203B41FA5}">
                      <a16:colId xmlns:a16="http://schemas.microsoft.com/office/drawing/2014/main" val="3793067051"/>
                    </a:ext>
                  </a:extLst>
                </a:gridCol>
                <a:gridCol w="2630905">
                  <a:extLst>
                    <a:ext uri="{9D8B030D-6E8A-4147-A177-3AD203B41FA5}">
                      <a16:colId xmlns:a16="http://schemas.microsoft.com/office/drawing/2014/main" val="2631772289"/>
                    </a:ext>
                  </a:extLst>
                </a:gridCol>
                <a:gridCol w="1664710">
                  <a:extLst>
                    <a:ext uri="{9D8B030D-6E8A-4147-A177-3AD203B41FA5}">
                      <a16:colId xmlns:a16="http://schemas.microsoft.com/office/drawing/2014/main" val="87289984"/>
                    </a:ext>
                  </a:extLst>
                </a:gridCol>
              </a:tblGrid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[labial]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l/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n+t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[labial]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l/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t       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 t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124979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220163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172139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[labial]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1369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972538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3DD78E4-AEB9-44C7-A270-8444F5DDB8BE}"/>
              </a:ext>
            </a:extLst>
          </p:cNvPr>
          <p:cNvCxnSpPr>
            <a:cxnSpLocks/>
          </p:cNvCxnSpPr>
          <p:nvPr/>
        </p:nvCxnSpPr>
        <p:spPr>
          <a:xfrm>
            <a:off x="3264568" y="4026568"/>
            <a:ext cx="0" cy="35292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9C1014A-4585-4C1B-B02B-20C0D7A5BC96}"/>
              </a:ext>
            </a:extLst>
          </p:cNvPr>
          <p:cNvCxnSpPr>
            <a:cxnSpLocks/>
          </p:cNvCxnSpPr>
          <p:nvPr/>
        </p:nvCxnSpPr>
        <p:spPr>
          <a:xfrm>
            <a:off x="3553327" y="3308684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7711099-1B1E-4FB2-AE64-734BFB4ECB47}"/>
              </a:ext>
            </a:extLst>
          </p:cNvPr>
          <p:cNvCxnSpPr>
            <a:cxnSpLocks/>
          </p:cNvCxnSpPr>
          <p:nvPr/>
        </p:nvCxnSpPr>
        <p:spPr>
          <a:xfrm>
            <a:off x="3898232" y="3308684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A25869F9-D409-4012-BA8C-B64CCF7796B8}"/>
              </a:ext>
            </a:extLst>
          </p:cNvPr>
          <p:cNvCxnSpPr>
            <a:cxnSpLocks/>
          </p:cNvCxnSpPr>
          <p:nvPr/>
        </p:nvCxnSpPr>
        <p:spPr>
          <a:xfrm>
            <a:off x="4531896" y="3308684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B05BDD8F-6DB4-40B3-94B6-02ADF784A3A6}"/>
              </a:ext>
            </a:extLst>
          </p:cNvPr>
          <p:cNvCxnSpPr>
            <a:cxnSpLocks/>
          </p:cNvCxnSpPr>
          <p:nvPr/>
        </p:nvCxnSpPr>
        <p:spPr>
          <a:xfrm flipV="1">
            <a:off x="3264568" y="4026568"/>
            <a:ext cx="954506" cy="3529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59FCD11-3AEF-4EA6-9688-71A5DE3B6123}"/>
              </a:ext>
            </a:extLst>
          </p:cNvPr>
          <p:cNvCxnSpPr>
            <a:cxnSpLocks/>
          </p:cNvCxnSpPr>
          <p:nvPr/>
        </p:nvCxnSpPr>
        <p:spPr>
          <a:xfrm>
            <a:off x="3264568" y="4026568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C5C0B8FD-89B9-4AA5-9651-E5E987D5CE7C}"/>
              </a:ext>
            </a:extLst>
          </p:cNvPr>
          <p:cNvCxnSpPr>
            <a:cxnSpLocks/>
          </p:cNvCxnSpPr>
          <p:nvPr/>
        </p:nvCxnSpPr>
        <p:spPr>
          <a:xfrm>
            <a:off x="4219074" y="4026568"/>
            <a:ext cx="0" cy="99461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905125F-D0B3-4B28-A4B0-9AB3D0272B3B}"/>
              </a:ext>
            </a:extLst>
          </p:cNvPr>
          <p:cNvCxnSpPr>
            <a:cxnSpLocks/>
          </p:cNvCxnSpPr>
          <p:nvPr/>
        </p:nvCxnSpPr>
        <p:spPr>
          <a:xfrm>
            <a:off x="7620000" y="3252537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C562CBF4-3B10-4E2A-BE5F-1DC979672211}"/>
              </a:ext>
            </a:extLst>
          </p:cNvPr>
          <p:cNvCxnSpPr>
            <a:cxnSpLocks/>
          </p:cNvCxnSpPr>
          <p:nvPr/>
        </p:nvCxnSpPr>
        <p:spPr>
          <a:xfrm>
            <a:off x="7972927" y="3264569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C24EF063-9E94-4A4D-8D68-121B3C80EB4E}"/>
              </a:ext>
            </a:extLst>
          </p:cNvPr>
          <p:cNvCxnSpPr>
            <a:cxnSpLocks/>
          </p:cNvCxnSpPr>
          <p:nvPr/>
        </p:nvCxnSpPr>
        <p:spPr>
          <a:xfrm>
            <a:off x="8662737" y="3308684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702EE502-91A8-4D98-8124-C932F88CA025}"/>
              </a:ext>
            </a:extLst>
          </p:cNvPr>
          <p:cNvCxnSpPr>
            <a:cxnSpLocks/>
          </p:cNvCxnSpPr>
          <p:nvPr/>
        </p:nvCxnSpPr>
        <p:spPr>
          <a:xfrm>
            <a:off x="7234989" y="4026568"/>
            <a:ext cx="0" cy="35292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55D5AB06-7738-4FD8-A761-52CC968B7145}"/>
              </a:ext>
            </a:extLst>
          </p:cNvPr>
          <p:cNvCxnSpPr>
            <a:cxnSpLocks/>
          </p:cNvCxnSpPr>
          <p:nvPr/>
        </p:nvCxnSpPr>
        <p:spPr>
          <a:xfrm>
            <a:off x="8406063" y="4026568"/>
            <a:ext cx="0" cy="99461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D5AAC6D0-57EC-4FA9-A686-6A910A40F67E}"/>
              </a:ext>
            </a:extLst>
          </p:cNvPr>
          <p:cNvCxnSpPr>
            <a:cxnSpLocks/>
          </p:cNvCxnSpPr>
          <p:nvPr/>
        </p:nvCxnSpPr>
        <p:spPr>
          <a:xfrm flipV="1">
            <a:off x="7234988" y="4026568"/>
            <a:ext cx="1171074" cy="3529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2777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Širokoúhlá obrazovka</PresentationFormat>
  <Paragraphs>131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Hlásky jako množiny rysů/elementů  </vt:lpstr>
      <vt:lpstr>Vokalická harmonie: maďarština</vt:lpstr>
      <vt:lpstr>Nazalizace: Terena (Brazílie)</vt:lpstr>
      <vt:lpstr>Autosegmentální fonologie</vt:lpstr>
      <vt:lpstr>Fonologický proces</vt:lpstr>
      <vt:lpstr>Typologie fonologických procesů </vt:lpstr>
      <vt:lpstr>Epenteze: hiátové konsonanty v češtině</vt:lpstr>
      <vt:lpstr>Vokalická harmonie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755</cp:revision>
  <cp:lastPrinted>2019-06-24T12:30:17Z</cp:lastPrinted>
  <dcterms:created xsi:type="dcterms:W3CDTF">2018-11-27T11:40:05Z</dcterms:created>
  <dcterms:modified xsi:type="dcterms:W3CDTF">2020-11-03T11:54:23Z</dcterms:modified>
</cp:coreProperties>
</file>