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10"/>
  </p:handoutMasterIdLst>
  <p:sldIdLst>
    <p:sldId id="503" r:id="rId2"/>
    <p:sldId id="497" r:id="rId3"/>
    <p:sldId id="493" r:id="rId4"/>
    <p:sldId id="494" r:id="rId5"/>
    <p:sldId id="498" r:id="rId6"/>
    <p:sldId id="499" r:id="rId7"/>
    <p:sldId id="501" r:id="rId8"/>
    <p:sldId id="500" r:id="rId9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07" autoAdjust="0"/>
    <p:restoredTop sz="96265" autoAdjust="0"/>
  </p:normalViewPr>
  <p:slideViewPr>
    <p:cSldViewPr snapToGrid="0">
      <p:cViewPr varScale="1">
        <p:scale>
          <a:sx n="103" d="100"/>
          <a:sy n="103" d="100"/>
        </p:scale>
        <p:origin x="13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807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247" y="0"/>
            <a:ext cx="4301806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220"/>
            <a:ext cx="4301807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247" y="6456220"/>
            <a:ext cx="4301806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 smtClean="0"/>
              <a:t>Hlásky jako množiny rysů/elementů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909318"/>
              </p:ext>
            </p:extLst>
          </p:nvPr>
        </p:nvGraphicFramePr>
        <p:xfrm>
          <a:off x="1024128" y="1892808"/>
          <a:ext cx="10329680" cy="490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927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71934">
                  <a:extLst>
                    <a:ext uri="{9D8B030D-6E8A-4147-A177-3AD203B41FA5}">
                      <a16:colId xmlns:a16="http://schemas.microsoft.com/office/drawing/2014/main" val="3191516561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3626361975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3288866919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855224480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2649622048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510177097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1669714852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304766682"/>
                    </a:ext>
                  </a:extLst>
                </a:gridCol>
              </a:tblGrid>
              <a:tr h="43014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palatal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]}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velar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labial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]}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30142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palatal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labial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]}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0986907"/>
                  </a:ext>
                </a:extLst>
              </a:tr>
              <a:tr h="43014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palatal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]}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velar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labial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]}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2117818"/>
                  </a:ext>
                </a:extLst>
              </a:tr>
              <a:tr h="43014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ø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palatal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labial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]}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2690994"/>
                  </a:ext>
                </a:extLst>
              </a:tr>
              <a:tr h="43014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{[low]}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1258371"/>
                  </a:ext>
                </a:extLst>
              </a:tr>
              <a:tr h="43014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0616661"/>
                  </a:ext>
                </a:extLst>
              </a:tr>
              <a:tr h="43014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{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/ 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U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{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7567775"/>
                  </a:ext>
                </a:extLst>
              </a:tr>
              <a:tr h="4301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9467123"/>
                  </a:ext>
                </a:extLst>
              </a:tr>
              <a:tr h="4301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{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A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/ 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ø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A U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{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 A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5851366"/>
                  </a:ext>
                </a:extLst>
              </a:tr>
              <a:tr h="4301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4915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4780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Vokalická harmonie: maďarština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10594"/>
              </p:ext>
            </p:extLst>
          </p:nvPr>
        </p:nvGraphicFramePr>
        <p:xfrm>
          <a:off x="1069848" y="1600199"/>
          <a:ext cx="10391638" cy="52625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335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681135">
                  <a:extLst>
                    <a:ext uri="{9D8B030D-6E8A-4147-A177-3AD203B41FA5}">
                      <a16:colId xmlns:a16="http://schemas.microsoft.com/office/drawing/2014/main" val="1262319351"/>
                    </a:ext>
                  </a:extLst>
                </a:gridCol>
                <a:gridCol w="1109392">
                  <a:extLst>
                    <a:ext uri="{9D8B030D-6E8A-4147-A177-3AD203B41FA5}">
                      <a16:colId xmlns:a16="http://schemas.microsoft.com/office/drawing/2014/main" val="3926385026"/>
                    </a:ext>
                  </a:extLst>
                </a:gridCol>
                <a:gridCol w="1997702">
                  <a:extLst>
                    <a:ext uri="{9D8B030D-6E8A-4147-A177-3AD203B41FA5}">
                      <a16:colId xmlns:a16="http://schemas.microsoft.com/office/drawing/2014/main" val="1779853781"/>
                    </a:ext>
                  </a:extLst>
                </a:gridCol>
                <a:gridCol w="223934">
                  <a:extLst>
                    <a:ext uri="{9D8B030D-6E8A-4147-A177-3AD203B41FA5}">
                      <a16:colId xmlns:a16="http://schemas.microsoft.com/office/drawing/2014/main" val="1232226080"/>
                    </a:ext>
                  </a:extLst>
                </a:gridCol>
                <a:gridCol w="219277">
                  <a:extLst>
                    <a:ext uri="{9D8B030D-6E8A-4147-A177-3AD203B41FA5}">
                      <a16:colId xmlns:a16="http://schemas.microsoft.com/office/drawing/2014/main" val="3919329173"/>
                    </a:ext>
                  </a:extLst>
                </a:gridCol>
                <a:gridCol w="637058">
                  <a:extLst>
                    <a:ext uri="{9D8B030D-6E8A-4147-A177-3AD203B41FA5}">
                      <a16:colId xmlns:a16="http://schemas.microsoft.com/office/drawing/2014/main" val="3028179908"/>
                    </a:ext>
                  </a:extLst>
                </a:gridCol>
                <a:gridCol w="385909">
                  <a:extLst>
                    <a:ext uri="{9D8B030D-6E8A-4147-A177-3AD203B41FA5}">
                      <a16:colId xmlns:a16="http://schemas.microsoft.com/office/drawing/2014/main" val="2779138360"/>
                    </a:ext>
                  </a:extLst>
                </a:gridCol>
                <a:gridCol w="251149">
                  <a:extLst>
                    <a:ext uri="{9D8B030D-6E8A-4147-A177-3AD203B41FA5}">
                      <a16:colId xmlns:a16="http://schemas.microsoft.com/office/drawing/2014/main" val="1812662065"/>
                    </a:ext>
                  </a:extLst>
                </a:gridCol>
                <a:gridCol w="640074">
                  <a:extLst>
                    <a:ext uri="{9D8B030D-6E8A-4147-A177-3AD203B41FA5}">
                      <a16:colId xmlns:a16="http://schemas.microsoft.com/office/drawing/2014/main" val="1420721466"/>
                    </a:ext>
                  </a:extLst>
                </a:gridCol>
                <a:gridCol w="637058">
                  <a:extLst>
                    <a:ext uri="{9D8B030D-6E8A-4147-A177-3AD203B41FA5}">
                      <a16:colId xmlns:a16="http://schemas.microsoft.com/office/drawing/2014/main" val="2075017732"/>
                    </a:ext>
                  </a:extLst>
                </a:gridCol>
                <a:gridCol w="661482">
                  <a:extLst>
                    <a:ext uri="{9D8B030D-6E8A-4147-A177-3AD203B41FA5}">
                      <a16:colId xmlns:a16="http://schemas.microsoft.com/office/drawing/2014/main" val="361398551"/>
                    </a:ext>
                  </a:extLst>
                </a:gridCol>
                <a:gridCol w="637058">
                  <a:extLst>
                    <a:ext uri="{9D8B030D-6E8A-4147-A177-3AD203B41FA5}">
                      <a16:colId xmlns:a16="http://schemas.microsoft.com/office/drawing/2014/main" val="4251019467"/>
                    </a:ext>
                  </a:extLst>
                </a:gridCol>
                <a:gridCol w="637058">
                  <a:extLst>
                    <a:ext uri="{9D8B030D-6E8A-4147-A177-3AD203B41FA5}">
                      <a16:colId xmlns:a16="http://schemas.microsoft.com/office/drawing/2014/main" val="4120822003"/>
                    </a:ext>
                  </a:extLst>
                </a:gridCol>
              </a:tblGrid>
              <a:tr h="611584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nominativ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ablativ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6115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ʿ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město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ʾ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roʃ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roʃ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-t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en-GB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/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_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velar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back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6953999"/>
                  </a:ext>
                </a:extLst>
              </a:tr>
              <a:tr h="6115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ʿ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veverka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ʾ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ːkuʃ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ːkuʃ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-t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en-GB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3627499"/>
                  </a:ext>
                </a:extLst>
              </a:tr>
              <a:tr h="6115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ʿ</a:t>
                      </a:r>
                      <a:r>
                        <a:rPr lang="en-GB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radost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ʾ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-t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en-GB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_</a:t>
                      </a:r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[palatal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front]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6718390"/>
                  </a:ext>
                </a:extLst>
              </a:tr>
              <a:tr h="6115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ʿ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</a:t>
                      </a:r>
                      <a:r>
                        <a:rPr lang="en-GB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ʾ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n-t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en-GB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240204"/>
                  </a:ext>
                </a:extLst>
              </a:tr>
              <a:tr h="61158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6953"/>
                  </a:ext>
                </a:extLst>
              </a:tr>
              <a:tr h="61158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en-GB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 o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en-GB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 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en-GB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GB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en-GB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328464"/>
                  </a:ext>
                </a:extLst>
              </a:tr>
              <a:tr h="61158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velar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velar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[palatal]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   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[palatal]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520027"/>
                  </a:ext>
                </a:extLst>
              </a:tr>
            </a:tbl>
          </a:graphicData>
        </a:graphic>
      </p:graphicFrame>
      <p:cxnSp>
        <p:nvCxnSpPr>
          <p:cNvPr id="5" name="Přímá spojnice 4"/>
          <p:cNvCxnSpPr/>
          <p:nvPr/>
        </p:nvCxnSpPr>
        <p:spPr>
          <a:xfrm>
            <a:off x="1996751" y="5691723"/>
            <a:ext cx="298580" cy="251926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V="1">
            <a:off x="2295331" y="5691723"/>
            <a:ext cx="289249" cy="251926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4592216" y="5691723"/>
            <a:ext cx="298580" cy="251926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7193902" y="5691723"/>
            <a:ext cx="311019" cy="251926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9420030" y="5691723"/>
            <a:ext cx="370115" cy="251926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V="1">
            <a:off x="4890796" y="5691723"/>
            <a:ext cx="289249" cy="251926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7504921" y="5691723"/>
            <a:ext cx="351455" cy="251926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V="1">
            <a:off x="9790145" y="5682417"/>
            <a:ext cx="289249" cy="251926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9382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Nazalizace: </a:t>
            </a:r>
            <a:r>
              <a:rPr lang="cs-CZ" dirty="0" err="1"/>
              <a:t>Terena</a:t>
            </a:r>
            <a:r>
              <a:rPr lang="cs-CZ" dirty="0"/>
              <a:t> (Brazílie)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34595"/>
              </p:ext>
            </p:extLst>
          </p:nvPr>
        </p:nvGraphicFramePr>
        <p:xfrm>
          <a:off x="1069848" y="1600199"/>
          <a:ext cx="10391638" cy="48926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988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654728">
                  <a:extLst>
                    <a:ext uri="{9D8B030D-6E8A-4147-A177-3AD203B41FA5}">
                      <a16:colId xmlns:a16="http://schemas.microsoft.com/office/drawing/2014/main" val="1262319351"/>
                    </a:ext>
                  </a:extLst>
                </a:gridCol>
                <a:gridCol w="1032133">
                  <a:extLst>
                    <a:ext uri="{9D8B030D-6E8A-4147-A177-3AD203B41FA5}">
                      <a16:colId xmlns:a16="http://schemas.microsoft.com/office/drawing/2014/main" val="558003783"/>
                    </a:ext>
                  </a:extLst>
                </a:gridCol>
                <a:gridCol w="577524">
                  <a:extLst>
                    <a:ext uri="{9D8B030D-6E8A-4147-A177-3AD203B41FA5}">
                      <a16:colId xmlns:a16="http://schemas.microsoft.com/office/drawing/2014/main" val="2307284109"/>
                    </a:ext>
                  </a:extLst>
                </a:gridCol>
                <a:gridCol w="60960">
                  <a:extLst>
                    <a:ext uri="{9D8B030D-6E8A-4147-A177-3AD203B41FA5}">
                      <a16:colId xmlns:a16="http://schemas.microsoft.com/office/drawing/2014/main" val="2087678452"/>
                    </a:ext>
                  </a:extLst>
                </a:gridCol>
                <a:gridCol w="1442502">
                  <a:extLst>
                    <a:ext uri="{9D8B030D-6E8A-4147-A177-3AD203B41FA5}">
                      <a16:colId xmlns:a16="http://schemas.microsoft.com/office/drawing/2014/main" val="287529711"/>
                    </a:ext>
                  </a:extLst>
                </a:gridCol>
                <a:gridCol w="255723">
                  <a:extLst>
                    <a:ext uri="{9D8B030D-6E8A-4147-A177-3AD203B41FA5}">
                      <a16:colId xmlns:a16="http://schemas.microsoft.com/office/drawing/2014/main" val="4213008195"/>
                    </a:ext>
                  </a:extLst>
                </a:gridCol>
                <a:gridCol w="954166">
                  <a:extLst>
                    <a:ext uri="{9D8B030D-6E8A-4147-A177-3AD203B41FA5}">
                      <a16:colId xmlns:a16="http://schemas.microsoft.com/office/drawing/2014/main" val="3919329173"/>
                    </a:ext>
                  </a:extLst>
                </a:gridCol>
                <a:gridCol w="1295526">
                  <a:extLst>
                    <a:ext uri="{9D8B030D-6E8A-4147-A177-3AD203B41FA5}">
                      <a16:colId xmlns:a16="http://schemas.microsoft.com/office/drawing/2014/main" val="1430241147"/>
                    </a:ext>
                  </a:extLst>
                </a:gridCol>
                <a:gridCol w="45833">
                  <a:extLst>
                    <a:ext uri="{9D8B030D-6E8A-4147-A177-3AD203B41FA5}">
                      <a16:colId xmlns:a16="http://schemas.microsoft.com/office/drawing/2014/main" val="1524458987"/>
                    </a:ext>
                  </a:extLst>
                </a:gridCol>
                <a:gridCol w="637058">
                  <a:extLst>
                    <a:ext uri="{9D8B030D-6E8A-4147-A177-3AD203B41FA5}">
                      <a16:colId xmlns:a16="http://schemas.microsoft.com/office/drawing/2014/main" val="2075017732"/>
                    </a:ext>
                  </a:extLst>
                </a:gridCol>
                <a:gridCol w="615649">
                  <a:extLst>
                    <a:ext uri="{9D8B030D-6E8A-4147-A177-3AD203B41FA5}">
                      <a16:colId xmlns:a16="http://schemas.microsoft.com/office/drawing/2014/main" val="361398551"/>
                    </a:ext>
                  </a:extLst>
                </a:gridCol>
                <a:gridCol w="45833">
                  <a:extLst>
                    <a:ext uri="{9D8B030D-6E8A-4147-A177-3AD203B41FA5}">
                      <a16:colId xmlns:a16="http://schemas.microsoft.com/office/drawing/2014/main" val="3134335365"/>
                    </a:ext>
                  </a:extLst>
                </a:gridCol>
                <a:gridCol w="637058">
                  <a:extLst>
                    <a:ext uri="{9D8B030D-6E8A-4147-A177-3AD203B41FA5}">
                      <a16:colId xmlns:a16="http://schemas.microsoft.com/office/drawing/2014/main" val="4251019467"/>
                    </a:ext>
                  </a:extLst>
                </a:gridCol>
                <a:gridCol w="637058">
                  <a:extLst>
                    <a:ext uri="{9D8B030D-6E8A-4147-A177-3AD203B41FA5}">
                      <a16:colId xmlns:a16="http://schemas.microsoft.com/office/drawing/2014/main" val="4120822003"/>
                    </a:ext>
                  </a:extLst>
                </a:gridCol>
              </a:tblGrid>
              <a:tr h="611584">
                <a:tc gridSpan="2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61158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ʿjeho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slovoʾ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emo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emo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Ɂu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ẽmo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̃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Ɂ̃ũ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ʿmoje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slovoʾ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6953999"/>
                  </a:ext>
                </a:extLst>
              </a:tr>
              <a:tr h="61158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ʿjeho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bratrʾ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roʃ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800" dirty="0" err="1"/>
                        <a:t>ajo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dirty="0" err="1"/>
                        <a:t>ãj̃o</a:t>
                      </a:r>
                      <a:r>
                        <a:rPr lang="cs-CZ" sz="2800" dirty="0"/>
                        <a:t>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ʿmůj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bratrʾ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3627499"/>
                  </a:ext>
                </a:extLst>
              </a:tr>
              <a:tr h="61158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6718390"/>
                  </a:ext>
                </a:extLst>
              </a:tr>
              <a:tr h="611585">
                <a:tc gridSpan="2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 m o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Ɂ u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a j o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nasal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1sg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240204"/>
                  </a:ext>
                </a:extLst>
              </a:tr>
              <a:tr h="61158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800" dirty="0"/>
                        <a:t>  [</a:t>
                      </a:r>
                      <a:r>
                        <a:rPr lang="en-GB" sz="2800" dirty="0"/>
                        <a:t>nasal</a:t>
                      </a:r>
                      <a:r>
                        <a:rPr lang="en-US" sz="2800" dirty="0"/>
                        <a:t>]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2800" dirty="0"/>
                        <a:t>        [</a:t>
                      </a:r>
                      <a:r>
                        <a:rPr lang="en-GB" sz="2800" dirty="0"/>
                        <a:t>nasal</a:t>
                      </a:r>
                      <a:r>
                        <a:rPr lang="en-US" sz="2800" dirty="0"/>
                        <a:t>]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6953"/>
                  </a:ext>
                </a:extLst>
              </a:tr>
              <a:tr h="611585">
                <a:tc gridSpan="15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139256"/>
                  </a:ext>
                </a:extLst>
              </a:tr>
              <a:tr h="611584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70035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85083C94-E4AD-4D9C-BDAC-3B24026562DA}"/>
              </a:ext>
            </a:extLst>
          </p:cNvPr>
          <p:cNvCxnSpPr>
            <a:cxnSpLocks/>
          </p:cNvCxnSpPr>
          <p:nvPr/>
        </p:nvCxnSpPr>
        <p:spPr>
          <a:xfrm>
            <a:off x="3433010" y="4475747"/>
            <a:ext cx="528427" cy="240632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E8980DB0-F42A-4C8A-9247-0531C85CA289}"/>
              </a:ext>
            </a:extLst>
          </p:cNvPr>
          <p:cNvCxnSpPr>
            <a:cxnSpLocks/>
          </p:cNvCxnSpPr>
          <p:nvPr/>
        </p:nvCxnSpPr>
        <p:spPr>
          <a:xfrm>
            <a:off x="3961437" y="4458284"/>
            <a:ext cx="0" cy="258095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4DB138E5-C539-4E0E-8A5D-9E707AC197CC}"/>
              </a:ext>
            </a:extLst>
          </p:cNvPr>
          <p:cNvCxnSpPr>
            <a:cxnSpLocks/>
          </p:cNvCxnSpPr>
          <p:nvPr/>
        </p:nvCxnSpPr>
        <p:spPr>
          <a:xfrm flipH="1">
            <a:off x="3961437" y="4467015"/>
            <a:ext cx="528427" cy="249364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01592B1D-F9CF-4CF8-840D-146E325C5C60}"/>
              </a:ext>
            </a:extLst>
          </p:cNvPr>
          <p:cNvCxnSpPr>
            <a:cxnSpLocks/>
          </p:cNvCxnSpPr>
          <p:nvPr/>
        </p:nvCxnSpPr>
        <p:spPr>
          <a:xfrm flipH="1">
            <a:off x="3961436" y="4450263"/>
            <a:ext cx="231649" cy="266116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769F1C4D-1AB8-41F4-AC3B-F57163BA8DF3}"/>
              </a:ext>
            </a:extLst>
          </p:cNvPr>
          <p:cNvCxnSpPr>
            <a:cxnSpLocks/>
          </p:cNvCxnSpPr>
          <p:nvPr/>
        </p:nvCxnSpPr>
        <p:spPr>
          <a:xfrm>
            <a:off x="5958679" y="4514431"/>
            <a:ext cx="0" cy="258095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E35B545A-E741-4CF9-B037-58F66B30D1DD}"/>
              </a:ext>
            </a:extLst>
          </p:cNvPr>
          <p:cNvCxnSpPr>
            <a:cxnSpLocks/>
          </p:cNvCxnSpPr>
          <p:nvPr/>
        </p:nvCxnSpPr>
        <p:spPr>
          <a:xfrm flipH="1">
            <a:off x="5958679" y="4502044"/>
            <a:ext cx="224590" cy="270482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57D1700F-B2BA-4114-9F9E-5D1CD4B61CBA}"/>
              </a:ext>
            </a:extLst>
          </p:cNvPr>
          <p:cNvCxnSpPr>
            <a:cxnSpLocks/>
          </p:cNvCxnSpPr>
          <p:nvPr/>
        </p:nvCxnSpPr>
        <p:spPr>
          <a:xfrm>
            <a:off x="5750132" y="4514431"/>
            <a:ext cx="208547" cy="258095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01592B1D-F9CF-4CF8-840D-146E325C5C60}"/>
              </a:ext>
            </a:extLst>
          </p:cNvPr>
          <p:cNvCxnSpPr>
            <a:cxnSpLocks/>
          </p:cNvCxnSpPr>
          <p:nvPr/>
        </p:nvCxnSpPr>
        <p:spPr>
          <a:xfrm flipH="1" flipV="1">
            <a:off x="3697224" y="4458285"/>
            <a:ext cx="264212" cy="266115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1079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 err="1"/>
              <a:t>Autosegmentální</a:t>
            </a:r>
            <a:r>
              <a:rPr lang="cs-CZ" dirty="0"/>
              <a:t> fonologie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904718"/>
              </p:ext>
            </p:extLst>
          </p:nvPr>
        </p:nvGraphicFramePr>
        <p:xfrm>
          <a:off x="1069848" y="1600200"/>
          <a:ext cx="10364504" cy="62311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211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227221">
                  <a:extLst>
                    <a:ext uri="{9D8B030D-6E8A-4147-A177-3AD203B41FA5}">
                      <a16:colId xmlns:a16="http://schemas.microsoft.com/office/drawing/2014/main" val="3275665254"/>
                    </a:ext>
                  </a:extLst>
                </a:gridCol>
                <a:gridCol w="2109537">
                  <a:extLst>
                    <a:ext uri="{9D8B030D-6E8A-4147-A177-3AD203B41FA5}">
                      <a16:colId xmlns:a16="http://schemas.microsoft.com/office/drawing/2014/main" val="4175899593"/>
                    </a:ext>
                  </a:extLst>
                </a:gridCol>
                <a:gridCol w="5065636">
                  <a:extLst>
                    <a:ext uri="{9D8B030D-6E8A-4147-A177-3AD203B41FA5}">
                      <a16:colId xmlns:a16="http://schemas.microsoft.com/office/drawing/2014/main" val="3445274534"/>
                    </a:ext>
                  </a:extLst>
                </a:gridCol>
              </a:tblGrid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skeleton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   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  </a:t>
                      </a:r>
                      <a:r>
                        <a:rPr lang="en-GB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870269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asociační linka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1896711"/>
                  </a:ext>
                </a:extLst>
              </a:tr>
              <a:tr h="55813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melodické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roviny (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tiers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         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104329"/>
                  </a:ext>
                </a:extLst>
              </a:tr>
              <a:tr h="279065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místo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4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 err="1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velar</a:t>
                      </a:r>
                      <a:r>
                        <a:rPr lang="en-GB" sz="24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4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4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labial</a:t>
                      </a:r>
                      <a:r>
                        <a:rPr lang="en-US" sz="24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][</a:t>
                      </a:r>
                      <a:r>
                        <a:rPr lang="en-GB" sz="24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coronal</a:t>
                      </a:r>
                      <a:r>
                        <a:rPr lang="en-US" sz="24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rgbClr val="FFC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2339552"/>
                  </a:ext>
                </a:extLst>
              </a:tr>
              <a:tr h="279065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[velar]                              </a:t>
                      </a:r>
                      <a:endParaRPr lang="cs-CZ" sz="2400" b="0" i="0" dirty="0">
                        <a:solidFill>
                          <a:srgbClr val="FFC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7587747"/>
                  </a:ext>
                </a:extLst>
              </a:tr>
              <a:tr h="279065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způsob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400" b="0" i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stop</a:t>
                      </a:r>
                      <a:r>
                        <a:rPr lang="en-GB" sz="2400" b="0" i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                [continuant]</a:t>
                      </a:r>
                      <a:endParaRPr lang="cs-CZ" sz="2400" b="0" i="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391687"/>
                  </a:ext>
                </a:extLst>
              </a:tr>
              <a:tr h="279065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9741727"/>
                  </a:ext>
                </a:extLst>
              </a:tr>
              <a:tr h="279065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 err="1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pertura</a:t>
                      </a:r>
                      <a:endParaRPr lang="cs-CZ" sz="2800" b="0" i="0" dirty="0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</a:t>
                      </a:r>
                      <a:r>
                        <a:rPr lang="en-US" sz="2400" b="0" i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400" b="0" i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400" b="0" i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8125583"/>
                  </a:ext>
                </a:extLst>
              </a:tr>
              <a:tr h="279065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4360584"/>
                  </a:ext>
                </a:extLst>
              </a:tr>
              <a:tr h="279065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9406909"/>
                  </a:ext>
                </a:extLst>
              </a:tr>
              <a:tr h="279065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8675512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A8839241-84ED-4C8C-9E48-4A8129885844}"/>
              </a:ext>
            </a:extLst>
          </p:cNvPr>
          <p:cNvCxnSpPr/>
          <p:nvPr/>
        </p:nvCxnSpPr>
        <p:spPr>
          <a:xfrm>
            <a:off x="1612232" y="2695074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1BBA2C0F-34EF-4F6D-939C-1E3ECACB44F7}"/>
              </a:ext>
            </a:extLst>
          </p:cNvPr>
          <p:cNvCxnSpPr/>
          <p:nvPr/>
        </p:nvCxnSpPr>
        <p:spPr>
          <a:xfrm flipH="1">
            <a:off x="1933074" y="2999874"/>
            <a:ext cx="117909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D805EE22-0D88-4FEF-9B4B-4A974E2CD5E4}"/>
              </a:ext>
            </a:extLst>
          </p:cNvPr>
          <p:cNvCxnSpPr/>
          <p:nvPr/>
        </p:nvCxnSpPr>
        <p:spPr>
          <a:xfrm>
            <a:off x="6497054" y="2695074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4EA24130-979F-4E18-BBF9-71704AA993CF}"/>
              </a:ext>
            </a:extLst>
          </p:cNvPr>
          <p:cNvCxnSpPr/>
          <p:nvPr/>
        </p:nvCxnSpPr>
        <p:spPr>
          <a:xfrm>
            <a:off x="7411454" y="2695074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81E09710-0054-4575-9967-FAEF763CD68D}"/>
              </a:ext>
            </a:extLst>
          </p:cNvPr>
          <p:cNvCxnSpPr/>
          <p:nvPr/>
        </p:nvCxnSpPr>
        <p:spPr>
          <a:xfrm>
            <a:off x="8344841" y="2695074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7365002C-CC4E-4969-9021-F976AECA3C58}"/>
              </a:ext>
            </a:extLst>
          </p:cNvPr>
          <p:cNvCxnSpPr/>
          <p:nvPr/>
        </p:nvCxnSpPr>
        <p:spPr>
          <a:xfrm>
            <a:off x="6513097" y="3826043"/>
            <a:ext cx="0" cy="393031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228AD2BA-7D2E-4ECF-A8C9-19DEB972D4C1}"/>
              </a:ext>
            </a:extLst>
          </p:cNvPr>
          <p:cNvCxnSpPr/>
          <p:nvPr/>
        </p:nvCxnSpPr>
        <p:spPr>
          <a:xfrm>
            <a:off x="6525375" y="4723188"/>
            <a:ext cx="0" cy="393031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0300C747-3503-4E11-8C85-6F8155B2FAE9}"/>
              </a:ext>
            </a:extLst>
          </p:cNvPr>
          <p:cNvCxnSpPr>
            <a:cxnSpLocks/>
          </p:cNvCxnSpPr>
          <p:nvPr/>
        </p:nvCxnSpPr>
        <p:spPr>
          <a:xfrm>
            <a:off x="7411454" y="3826043"/>
            <a:ext cx="0" cy="393031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3EF497E7-05A6-4034-8660-6756B7D18E8C}"/>
              </a:ext>
            </a:extLst>
          </p:cNvPr>
          <p:cNvCxnSpPr>
            <a:cxnSpLocks/>
          </p:cNvCxnSpPr>
          <p:nvPr/>
        </p:nvCxnSpPr>
        <p:spPr>
          <a:xfrm>
            <a:off x="7411454" y="3808789"/>
            <a:ext cx="521367" cy="914399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2E6948F0-2DD4-4BF7-BBE7-0D11B83FA6B5}"/>
              </a:ext>
            </a:extLst>
          </p:cNvPr>
          <p:cNvCxnSpPr/>
          <p:nvPr/>
        </p:nvCxnSpPr>
        <p:spPr>
          <a:xfrm>
            <a:off x="8365958" y="3804778"/>
            <a:ext cx="0" cy="393031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03D53452-E186-4E00-BFBB-4B9F03B94AD0}"/>
              </a:ext>
            </a:extLst>
          </p:cNvPr>
          <p:cNvCxnSpPr/>
          <p:nvPr/>
        </p:nvCxnSpPr>
        <p:spPr>
          <a:xfrm>
            <a:off x="8365958" y="4723188"/>
            <a:ext cx="0" cy="393031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27">
            <a:extLst>
              <a:ext uri="{FF2B5EF4-FFF2-40B4-BE49-F238E27FC236}">
                <a16:creationId xmlns:a16="http://schemas.microsoft.com/office/drawing/2014/main" id="{B4ACFB8F-03AD-4920-A154-986F1F0E0A2A}"/>
              </a:ext>
            </a:extLst>
          </p:cNvPr>
          <p:cNvCxnSpPr>
            <a:cxnSpLocks/>
          </p:cNvCxnSpPr>
          <p:nvPr/>
        </p:nvCxnSpPr>
        <p:spPr>
          <a:xfrm>
            <a:off x="7411454" y="5193387"/>
            <a:ext cx="0" cy="649704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414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Fonologický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557465"/>
              </p:ext>
            </p:extLst>
          </p:nvPr>
        </p:nvGraphicFramePr>
        <p:xfrm>
          <a:off x="1069848" y="1600200"/>
          <a:ext cx="10364504" cy="49396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949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459047956"/>
                    </a:ext>
                  </a:extLst>
                </a:gridCol>
                <a:gridCol w="3569369">
                  <a:extLst>
                    <a:ext uri="{9D8B030D-6E8A-4147-A177-3AD203B41FA5}">
                      <a16:colId xmlns:a16="http://schemas.microsoft.com/office/drawing/2014/main" val="2935087523"/>
                    </a:ext>
                  </a:extLst>
                </a:gridCol>
                <a:gridCol w="1865236">
                  <a:extLst>
                    <a:ext uri="{9D8B030D-6E8A-4147-A177-3AD203B41FA5}">
                      <a16:colId xmlns:a16="http://schemas.microsoft.com/office/drawing/2014/main" val="1955747626"/>
                    </a:ext>
                  </a:extLst>
                </a:gridCol>
              </a:tblGrid>
              <a:tr h="74417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komunikace mezi skeletonem a melodickými rovinami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74417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       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plat+ba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pla</a:t>
                      </a:r>
                      <a:r>
                        <a:rPr lang="en-GB" sz="2800" b="0" i="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pladba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vod+ka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5147914"/>
                  </a:ext>
                </a:extLst>
              </a:tr>
              <a:tr h="7441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C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C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039467"/>
                  </a:ext>
                </a:extLst>
              </a:tr>
              <a:tr h="7441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laryngalita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voice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[voice]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54966"/>
                  </a:ext>
                </a:extLst>
              </a:tr>
              <a:tr h="7441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šíření rysu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spreading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linking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odpojen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 rysu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(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delinking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8604178"/>
                  </a:ext>
                </a:extLst>
              </a:tr>
              <a:tr h="7441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796777"/>
                  </a:ext>
                </a:extLst>
              </a:tr>
            </a:tbl>
          </a:graphicData>
        </a:graphic>
      </p:graphicFrame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>
            <a:off x="3513221" y="3505200"/>
            <a:ext cx="0" cy="47324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CE2FC329-25D0-4ADD-B1E9-8FECCBCB095A}"/>
              </a:ext>
            </a:extLst>
          </p:cNvPr>
          <p:cNvCxnSpPr/>
          <p:nvPr/>
        </p:nvCxnSpPr>
        <p:spPr>
          <a:xfrm flipH="1" flipV="1">
            <a:off x="3096126" y="3561347"/>
            <a:ext cx="417095" cy="4170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817DAD0E-E060-48C5-A7C3-5896E72C4607}"/>
              </a:ext>
            </a:extLst>
          </p:cNvPr>
          <p:cNvCxnSpPr>
            <a:cxnSpLocks/>
          </p:cNvCxnSpPr>
          <p:nvPr/>
        </p:nvCxnSpPr>
        <p:spPr>
          <a:xfrm>
            <a:off x="6601326" y="3505200"/>
            <a:ext cx="0" cy="47324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D5F3A3C7-9464-402A-8497-256FA32E117C}"/>
              </a:ext>
            </a:extLst>
          </p:cNvPr>
          <p:cNvCxnSpPr/>
          <p:nvPr/>
        </p:nvCxnSpPr>
        <p:spPr>
          <a:xfrm>
            <a:off x="6468979" y="3745832"/>
            <a:ext cx="264694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8274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Typologie fonologických procesů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648151"/>
              </p:ext>
            </p:extLst>
          </p:nvPr>
        </p:nvGraphicFramePr>
        <p:xfrm>
          <a:off x="1069848" y="1600200"/>
          <a:ext cx="10364504" cy="446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112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598079">
                  <a:extLst>
                    <a:ext uri="{9D8B030D-6E8A-4147-A177-3AD203B41FA5}">
                      <a16:colId xmlns:a16="http://schemas.microsoft.com/office/drawing/2014/main" val="3814458393"/>
                    </a:ext>
                  </a:extLst>
                </a:gridCol>
                <a:gridCol w="1584173">
                  <a:extLst>
                    <a:ext uri="{9D8B030D-6E8A-4147-A177-3AD203B41FA5}">
                      <a16:colId xmlns:a16="http://schemas.microsoft.com/office/drawing/2014/main" val="2085044483"/>
                    </a:ext>
                  </a:extLst>
                </a:gridCol>
                <a:gridCol w="2591126">
                  <a:extLst>
                    <a:ext uri="{9D8B030D-6E8A-4147-A177-3AD203B41FA5}">
                      <a16:colId xmlns:a16="http://schemas.microsoft.com/office/drawing/2014/main" val="4256155644"/>
                    </a:ext>
                  </a:extLst>
                </a:gridCol>
              </a:tblGrid>
              <a:tr h="1116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asimilace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shoda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 melodické rovině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linking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delinking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1116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epenteze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 vložení struktury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linking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8722155"/>
                  </a:ext>
                </a:extLst>
              </a:tr>
              <a:tr h="1116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elize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vymazání struktury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deliking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1624018"/>
                  </a:ext>
                </a:extLst>
              </a:tr>
              <a:tr h="1116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6134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0219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Epenteze: hiátové konsonanty</a:t>
            </a:r>
            <a:r>
              <a:rPr lang="en-US" dirty="0"/>
              <a:t> v </a:t>
            </a:r>
            <a:r>
              <a:rPr lang="cs-CZ" dirty="0"/>
              <a:t>češtině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891228"/>
              </p:ext>
            </p:extLst>
          </p:nvPr>
        </p:nvGraphicFramePr>
        <p:xfrm>
          <a:off x="1069848" y="1600200"/>
          <a:ext cx="10364504" cy="4461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112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598079">
                  <a:extLst>
                    <a:ext uri="{9D8B030D-6E8A-4147-A177-3AD203B41FA5}">
                      <a16:colId xmlns:a16="http://schemas.microsoft.com/office/drawing/2014/main" val="3814458393"/>
                    </a:ext>
                  </a:extLst>
                </a:gridCol>
                <a:gridCol w="1584173">
                  <a:extLst>
                    <a:ext uri="{9D8B030D-6E8A-4147-A177-3AD203B41FA5}">
                      <a16:colId xmlns:a16="http://schemas.microsoft.com/office/drawing/2014/main" val="2085044483"/>
                    </a:ext>
                  </a:extLst>
                </a:gridCol>
                <a:gridCol w="2591126">
                  <a:extLst>
                    <a:ext uri="{9D8B030D-6E8A-4147-A177-3AD203B41FA5}">
                      <a16:colId xmlns:a16="http://schemas.microsoft.com/office/drawing/2014/main" val="4256155644"/>
                    </a:ext>
                  </a:extLst>
                </a:gridCol>
              </a:tblGrid>
              <a:tr h="11162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ma+o+ista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ma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Ɂojista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756656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  V   C   V   C   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8722155"/>
                  </a:ext>
                </a:extLst>
              </a:tr>
              <a:tr h="11162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  a         o      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sta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Ɂ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1624018"/>
                  </a:ext>
                </a:extLst>
              </a:tr>
              <a:tr h="1116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6134770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4092438C-7C6C-4F08-831B-167BCEA95755}"/>
              </a:ext>
            </a:extLst>
          </p:cNvPr>
          <p:cNvCxnSpPr>
            <a:cxnSpLocks/>
          </p:cNvCxnSpPr>
          <p:nvPr/>
        </p:nvCxnSpPr>
        <p:spPr>
          <a:xfrm>
            <a:off x="1195137" y="3160295"/>
            <a:ext cx="0" cy="42110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93D6E440-9A1F-4B01-80F1-551149C855F7}"/>
              </a:ext>
            </a:extLst>
          </p:cNvPr>
          <p:cNvCxnSpPr>
            <a:cxnSpLocks/>
          </p:cNvCxnSpPr>
          <p:nvPr/>
        </p:nvCxnSpPr>
        <p:spPr>
          <a:xfrm>
            <a:off x="1612231" y="3160295"/>
            <a:ext cx="0" cy="42110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9D7590BC-9506-4997-AF87-C465C63930D4}"/>
              </a:ext>
            </a:extLst>
          </p:cNvPr>
          <p:cNvCxnSpPr>
            <a:cxnSpLocks/>
          </p:cNvCxnSpPr>
          <p:nvPr/>
        </p:nvCxnSpPr>
        <p:spPr>
          <a:xfrm>
            <a:off x="2502569" y="3160295"/>
            <a:ext cx="0" cy="42110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2CE8DB78-086D-47E8-9E48-A5BFE83C0940}"/>
              </a:ext>
            </a:extLst>
          </p:cNvPr>
          <p:cNvCxnSpPr>
            <a:cxnSpLocks/>
          </p:cNvCxnSpPr>
          <p:nvPr/>
        </p:nvCxnSpPr>
        <p:spPr>
          <a:xfrm flipV="1">
            <a:off x="2069432" y="3240506"/>
            <a:ext cx="0" cy="117107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3784B47A-59BF-43D0-9F70-557291820858}"/>
              </a:ext>
            </a:extLst>
          </p:cNvPr>
          <p:cNvCxnSpPr>
            <a:cxnSpLocks/>
          </p:cNvCxnSpPr>
          <p:nvPr/>
        </p:nvCxnSpPr>
        <p:spPr>
          <a:xfrm>
            <a:off x="3368843" y="3160295"/>
            <a:ext cx="0" cy="42110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06DE752F-A9F1-4DEB-8526-631EC0721E66}"/>
              </a:ext>
            </a:extLst>
          </p:cNvPr>
          <p:cNvCxnSpPr/>
          <p:nvPr/>
        </p:nvCxnSpPr>
        <p:spPr>
          <a:xfrm flipH="1" flipV="1">
            <a:off x="2983832" y="3160295"/>
            <a:ext cx="385011" cy="42110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9712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 smtClean="0"/>
              <a:t>Vokalická harmonie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813129"/>
              </p:ext>
            </p:extLst>
          </p:nvPr>
        </p:nvGraphicFramePr>
        <p:xfrm>
          <a:off x="1069848" y="1600200"/>
          <a:ext cx="10364504" cy="47023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290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536156">
                  <a:extLst>
                    <a:ext uri="{9D8B030D-6E8A-4147-A177-3AD203B41FA5}">
                      <a16:colId xmlns:a16="http://schemas.microsoft.com/office/drawing/2014/main" val="3801714139"/>
                    </a:ext>
                  </a:extLst>
                </a:gridCol>
                <a:gridCol w="1459832">
                  <a:extLst>
                    <a:ext uri="{9D8B030D-6E8A-4147-A177-3AD203B41FA5}">
                      <a16:colId xmlns:a16="http://schemas.microsoft.com/office/drawing/2014/main" val="3793067051"/>
                    </a:ext>
                  </a:extLst>
                </a:gridCol>
                <a:gridCol w="2630905">
                  <a:extLst>
                    <a:ext uri="{9D8B030D-6E8A-4147-A177-3AD203B41FA5}">
                      <a16:colId xmlns:a16="http://schemas.microsoft.com/office/drawing/2014/main" val="2631772289"/>
                    </a:ext>
                  </a:extLst>
                </a:gridCol>
                <a:gridCol w="1664710">
                  <a:extLst>
                    <a:ext uri="{9D8B030D-6E8A-4147-A177-3AD203B41FA5}">
                      <a16:colId xmlns:a16="http://schemas.microsoft.com/office/drawing/2014/main" val="87289984"/>
                    </a:ext>
                  </a:extLst>
                </a:gridCol>
              </a:tblGrid>
              <a:tr h="7441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roʃ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+t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  <a:r>
                        <a:rPr lang="en-US" sz="2800" b="0" i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[labial]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l/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roʃ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oː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/by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n+t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  <a:r>
                        <a:rPr lang="en-US" sz="2800" b="0" i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[labial]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l/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7441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t       l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 t    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4124979"/>
                  </a:ext>
                </a:extLst>
              </a:tr>
              <a:tr h="7441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 C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 C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9220163"/>
                  </a:ext>
                </a:extLst>
              </a:tr>
              <a:tr h="7441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palatal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1172139"/>
                  </a:ext>
                </a:extLst>
              </a:tr>
              <a:tr h="7441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[labial]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labial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251369"/>
                  </a:ext>
                </a:extLst>
              </a:tr>
              <a:tr h="7441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6972538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83DD78E4-AEB9-44C7-A270-8444F5DDB8BE}"/>
              </a:ext>
            </a:extLst>
          </p:cNvPr>
          <p:cNvCxnSpPr>
            <a:cxnSpLocks/>
          </p:cNvCxnSpPr>
          <p:nvPr/>
        </p:nvCxnSpPr>
        <p:spPr>
          <a:xfrm>
            <a:off x="3264568" y="4026568"/>
            <a:ext cx="0" cy="35292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69C1014A-4585-4C1B-B02B-20C0D7A5BC96}"/>
              </a:ext>
            </a:extLst>
          </p:cNvPr>
          <p:cNvCxnSpPr>
            <a:cxnSpLocks/>
          </p:cNvCxnSpPr>
          <p:nvPr/>
        </p:nvCxnSpPr>
        <p:spPr>
          <a:xfrm>
            <a:off x="3553327" y="3308684"/>
            <a:ext cx="0" cy="35292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17711099-1B1E-4FB2-AE64-734BFB4ECB47}"/>
              </a:ext>
            </a:extLst>
          </p:cNvPr>
          <p:cNvCxnSpPr>
            <a:cxnSpLocks/>
          </p:cNvCxnSpPr>
          <p:nvPr/>
        </p:nvCxnSpPr>
        <p:spPr>
          <a:xfrm>
            <a:off x="3898232" y="3308684"/>
            <a:ext cx="0" cy="35292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A25869F9-D409-4012-BA8C-B64CCF7796B8}"/>
              </a:ext>
            </a:extLst>
          </p:cNvPr>
          <p:cNvCxnSpPr>
            <a:cxnSpLocks/>
          </p:cNvCxnSpPr>
          <p:nvPr/>
        </p:nvCxnSpPr>
        <p:spPr>
          <a:xfrm>
            <a:off x="4531896" y="3308684"/>
            <a:ext cx="0" cy="35292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B05BDD8F-6DB4-40B3-94B6-02ADF784A3A6}"/>
              </a:ext>
            </a:extLst>
          </p:cNvPr>
          <p:cNvCxnSpPr>
            <a:cxnSpLocks/>
          </p:cNvCxnSpPr>
          <p:nvPr/>
        </p:nvCxnSpPr>
        <p:spPr>
          <a:xfrm flipV="1">
            <a:off x="3264568" y="4026568"/>
            <a:ext cx="954506" cy="35292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159FCD11-3AEF-4EA6-9688-71A5DE3B6123}"/>
              </a:ext>
            </a:extLst>
          </p:cNvPr>
          <p:cNvCxnSpPr>
            <a:cxnSpLocks/>
          </p:cNvCxnSpPr>
          <p:nvPr/>
        </p:nvCxnSpPr>
        <p:spPr>
          <a:xfrm>
            <a:off x="3264568" y="4026568"/>
            <a:ext cx="0" cy="35292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C5C0B8FD-89B9-4AA5-9651-E5E987D5CE7C}"/>
              </a:ext>
            </a:extLst>
          </p:cNvPr>
          <p:cNvCxnSpPr>
            <a:cxnSpLocks/>
          </p:cNvCxnSpPr>
          <p:nvPr/>
        </p:nvCxnSpPr>
        <p:spPr>
          <a:xfrm>
            <a:off x="4219074" y="4026568"/>
            <a:ext cx="0" cy="994611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A905125F-D0B3-4B28-A4B0-9AB3D0272B3B}"/>
              </a:ext>
            </a:extLst>
          </p:cNvPr>
          <p:cNvCxnSpPr>
            <a:cxnSpLocks/>
          </p:cNvCxnSpPr>
          <p:nvPr/>
        </p:nvCxnSpPr>
        <p:spPr>
          <a:xfrm>
            <a:off x="7620000" y="3252537"/>
            <a:ext cx="0" cy="35292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C562CBF4-3B10-4E2A-BE5F-1DC979672211}"/>
              </a:ext>
            </a:extLst>
          </p:cNvPr>
          <p:cNvCxnSpPr>
            <a:cxnSpLocks/>
          </p:cNvCxnSpPr>
          <p:nvPr/>
        </p:nvCxnSpPr>
        <p:spPr>
          <a:xfrm>
            <a:off x="7972927" y="3264569"/>
            <a:ext cx="0" cy="35292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C24EF063-9E94-4A4D-8D68-121B3C80EB4E}"/>
              </a:ext>
            </a:extLst>
          </p:cNvPr>
          <p:cNvCxnSpPr>
            <a:cxnSpLocks/>
          </p:cNvCxnSpPr>
          <p:nvPr/>
        </p:nvCxnSpPr>
        <p:spPr>
          <a:xfrm>
            <a:off x="8662737" y="3308684"/>
            <a:ext cx="0" cy="35292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702EE502-91A8-4D98-8124-C932F88CA025}"/>
              </a:ext>
            </a:extLst>
          </p:cNvPr>
          <p:cNvCxnSpPr>
            <a:cxnSpLocks/>
          </p:cNvCxnSpPr>
          <p:nvPr/>
        </p:nvCxnSpPr>
        <p:spPr>
          <a:xfrm>
            <a:off x="7234989" y="4026568"/>
            <a:ext cx="0" cy="35292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55D5AB06-7738-4FD8-A761-52CC968B7145}"/>
              </a:ext>
            </a:extLst>
          </p:cNvPr>
          <p:cNvCxnSpPr>
            <a:cxnSpLocks/>
          </p:cNvCxnSpPr>
          <p:nvPr/>
        </p:nvCxnSpPr>
        <p:spPr>
          <a:xfrm>
            <a:off x="8406063" y="4026568"/>
            <a:ext cx="0" cy="994611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se šipkou 24">
            <a:extLst>
              <a:ext uri="{FF2B5EF4-FFF2-40B4-BE49-F238E27FC236}">
                <a16:creationId xmlns:a16="http://schemas.microsoft.com/office/drawing/2014/main" id="{D5AAC6D0-57EC-4FA9-A686-6A910A40F67E}"/>
              </a:ext>
            </a:extLst>
          </p:cNvPr>
          <p:cNvCxnSpPr>
            <a:cxnSpLocks/>
          </p:cNvCxnSpPr>
          <p:nvPr/>
        </p:nvCxnSpPr>
        <p:spPr>
          <a:xfrm flipV="1">
            <a:off x="7234988" y="4026568"/>
            <a:ext cx="1171074" cy="35292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82777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475</Words>
  <Application>Microsoft Office PowerPoint</Application>
  <PresentationFormat>Širokoúhlá obrazovka</PresentationFormat>
  <Paragraphs>131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Motiv Office</vt:lpstr>
      <vt:lpstr>Hlásky jako množiny rysů/elementů  </vt:lpstr>
      <vt:lpstr>Vokalická harmonie: maďarština</vt:lpstr>
      <vt:lpstr>Nazalizace: Terena (Brazílie)</vt:lpstr>
      <vt:lpstr>Autosegmentální fonologie</vt:lpstr>
      <vt:lpstr>Fonologický proces</vt:lpstr>
      <vt:lpstr>Typologie fonologických procesů </vt:lpstr>
      <vt:lpstr>Epenteze: hiátové konsonanty v češtině</vt:lpstr>
      <vt:lpstr>Vokalická harmonie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Markéta Ziková</cp:lastModifiedBy>
  <cp:revision>755</cp:revision>
  <cp:lastPrinted>2019-06-24T12:30:17Z</cp:lastPrinted>
  <dcterms:created xsi:type="dcterms:W3CDTF">2018-11-27T11:40:05Z</dcterms:created>
  <dcterms:modified xsi:type="dcterms:W3CDTF">2020-11-03T11:54:23Z</dcterms:modified>
</cp:coreProperties>
</file>