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handoutMasterIdLst>
    <p:handoutMasterId r:id="rId10"/>
  </p:handoutMasterIdLst>
  <p:sldIdLst>
    <p:sldId id="499" r:id="rId2"/>
    <p:sldId id="502" r:id="rId3"/>
    <p:sldId id="498" r:id="rId4"/>
    <p:sldId id="504" r:id="rId5"/>
    <p:sldId id="506" r:id="rId6"/>
    <p:sldId id="505" r:id="rId7"/>
    <p:sldId id="507" r:id="rId8"/>
    <p:sldId id="508" r:id="rId9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07" autoAdjust="0"/>
    <p:restoredTop sz="96265" autoAdjust="0"/>
  </p:normalViewPr>
  <p:slideViewPr>
    <p:cSldViewPr snapToGrid="0">
      <p:cViewPr varScale="1">
        <p:scale>
          <a:sx n="114" d="100"/>
          <a:sy n="114" d="100"/>
        </p:scale>
        <p:origin x="3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807" cy="34145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3247" y="0"/>
            <a:ext cx="4301806" cy="34145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6D79621B-5C3B-4CBE-AF40-16E6D0FE135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6456220"/>
            <a:ext cx="4301807" cy="341457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3247" y="6456220"/>
            <a:ext cx="4301806" cy="341457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74930BA3-B7DB-4D4B-989E-E9E8FE91F0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566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64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57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98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10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70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04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9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89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9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7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F073B-61DF-41C1-9EE2-EDE773ACD42A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1207-8CDD-4C68-829A-FE80B9A11B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32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Typologie fonologických procesů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478929"/>
              </p:ext>
            </p:extLst>
          </p:nvPr>
        </p:nvGraphicFramePr>
        <p:xfrm>
          <a:off x="1068600" y="1690933"/>
          <a:ext cx="10364504" cy="5460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450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4189747646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2248069438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1905807952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2658341511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344424863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2569388839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1677290488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4103434584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1403634030"/>
                    </a:ext>
                  </a:extLst>
                </a:gridCol>
              </a:tblGrid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asimilace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epenteze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elize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498006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10965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639081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245339"/>
                  </a:ext>
                </a:extLst>
              </a:tr>
              <a:tr h="4465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asimilace</a:t>
                      </a:r>
                      <a:r>
                        <a:rPr lang="cs-CZ" sz="24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znělosti ve slovanských jazycích</a:t>
                      </a:r>
                      <a:endParaRPr lang="cs-CZ" sz="2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hiátové konsonanty v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češtině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lang="en-US" sz="24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4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pobočné slabiky v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češtině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4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js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4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4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ʒ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4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ʒ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4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íce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endParaRPr lang="cs-CZ" sz="2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749752"/>
                  </a:ext>
                </a:extLst>
              </a:tr>
              <a:tr h="446504"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vokalická harmonie v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ugrofinských jazycích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610222"/>
                  </a:ext>
                </a:extLst>
              </a:tr>
              <a:tr h="446504">
                <a:tc gridSpan="3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63168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3202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760405"/>
                  </a:ext>
                </a:extLst>
              </a:tr>
            </a:tbl>
          </a:graphicData>
        </a:graphic>
      </p:graphicFrame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1721743" y="2665445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E2FC329-25D0-4ADD-B1E9-8FECCBCB095A}"/>
              </a:ext>
            </a:extLst>
          </p:cNvPr>
          <p:cNvCxnSpPr/>
          <p:nvPr/>
        </p:nvCxnSpPr>
        <p:spPr>
          <a:xfrm flipH="1" flipV="1">
            <a:off x="1184988" y="2665445"/>
            <a:ext cx="536758" cy="473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2732559" y="2687462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D5F3A3C7-9464-402A-8497-256FA32E117C}"/>
              </a:ext>
            </a:extLst>
          </p:cNvPr>
          <p:cNvCxnSpPr/>
          <p:nvPr/>
        </p:nvCxnSpPr>
        <p:spPr>
          <a:xfrm>
            <a:off x="2604795" y="2915408"/>
            <a:ext cx="264694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E2FC329-25D0-4ADD-B1E9-8FECCBCB095A}"/>
              </a:ext>
            </a:extLst>
          </p:cNvPr>
          <p:cNvCxnSpPr/>
          <p:nvPr/>
        </p:nvCxnSpPr>
        <p:spPr>
          <a:xfrm flipH="1" flipV="1">
            <a:off x="4265070" y="2640277"/>
            <a:ext cx="8350" cy="49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7372984" y="2687462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5F3A3C7-9464-402A-8497-256FA32E117C}"/>
              </a:ext>
            </a:extLst>
          </p:cNvPr>
          <p:cNvCxnSpPr/>
          <p:nvPr/>
        </p:nvCxnSpPr>
        <p:spPr>
          <a:xfrm>
            <a:off x="7240637" y="2915408"/>
            <a:ext cx="264694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8C51AD3-5B86-47C3-8B41-D5FBA2764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1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72"/>
    </mc:Choice>
    <mc:Fallback>
      <p:transition spd="slow" advTm="31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Typologie fonologických objektů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319659"/>
              </p:ext>
            </p:extLst>
          </p:nvPr>
        </p:nvGraphicFramePr>
        <p:xfrm>
          <a:off x="1068600" y="1690933"/>
          <a:ext cx="10364504" cy="5600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450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4189747646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2248069438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1905807952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2658341511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344424863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2569388839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1677290488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4103434584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1403634030"/>
                    </a:ext>
                  </a:extLst>
                </a:gridCol>
              </a:tblGrid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normální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nebo 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plovoucí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nebo 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dlouhý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nebo 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2segmentový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nebo 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    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x     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498006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10965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639081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245339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]~[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α͡β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749752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610222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p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s-a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l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͡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63168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3202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760405"/>
                  </a:ext>
                </a:extLst>
              </a:tr>
            </a:tbl>
          </a:graphicData>
        </a:graphic>
      </p:graphicFrame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1152577" y="3160704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6581896" y="3182844"/>
            <a:ext cx="337211" cy="40359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6910759" y="3160704"/>
            <a:ext cx="289248" cy="42573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9287002" y="3109898"/>
            <a:ext cx="299888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9004989" y="3109898"/>
            <a:ext cx="28794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B415F34-38D5-4986-B1A9-C10DF1AF7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396"/>
    </mc:Choice>
    <mc:Fallback>
      <p:transition spd="slow" advTm="246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Plovoucí </a:t>
            </a:r>
            <a:r>
              <a:rPr lang="en-GB" dirty="0"/>
              <a:t>C</a:t>
            </a:r>
            <a:r>
              <a:rPr lang="cs-CZ" dirty="0"/>
              <a:t>: </a:t>
            </a:r>
            <a:r>
              <a:rPr lang="cs-CZ" i="1" dirty="0" err="1"/>
              <a:t>liaison</a:t>
            </a:r>
            <a:r>
              <a:rPr lang="cs-CZ" dirty="0"/>
              <a:t> ve francouzštině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935881"/>
              </p:ext>
            </p:extLst>
          </p:nvPr>
        </p:nvGraphicFramePr>
        <p:xfrm>
          <a:off x="1069848" y="1600200"/>
          <a:ext cx="10364506" cy="5032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854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431855">
                  <a:extLst>
                    <a:ext uri="{9D8B030D-6E8A-4147-A177-3AD203B41FA5}">
                      <a16:colId xmlns:a16="http://schemas.microsoft.com/office/drawing/2014/main" val="2950237196"/>
                    </a:ext>
                  </a:extLst>
                </a:gridCol>
                <a:gridCol w="431854">
                  <a:extLst>
                    <a:ext uri="{9D8B030D-6E8A-4147-A177-3AD203B41FA5}">
                      <a16:colId xmlns:a16="http://schemas.microsoft.com/office/drawing/2014/main" val="1400571298"/>
                    </a:ext>
                  </a:extLst>
                </a:gridCol>
                <a:gridCol w="431854">
                  <a:extLst>
                    <a:ext uri="{9D8B030D-6E8A-4147-A177-3AD203B41FA5}">
                      <a16:colId xmlns:a16="http://schemas.microsoft.com/office/drawing/2014/main" val="664886121"/>
                    </a:ext>
                  </a:extLst>
                </a:gridCol>
                <a:gridCol w="431855">
                  <a:extLst>
                    <a:ext uri="{9D8B030D-6E8A-4147-A177-3AD203B41FA5}">
                      <a16:colId xmlns:a16="http://schemas.microsoft.com/office/drawing/2014/main" val="2039783230"/>
                    </a:ext>
                  </a:extLst>
                </a:gridCol>
                <a:gridCol w="60960">
                  <a:extLst>
                    <a:ext uri="{9D8B030D-6E8A-4147-A177-3AD203B41FA5}">
                      <a16:colId xmlns:a16="http://schemas.microsoft.com/office/drawing/2014/main" val="242304189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4185196449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2407199097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2273527866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2567362299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3209322962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4063345999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2703412292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46464430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3630818047"/>
                    </a:ext>
                  </a:extLst>
                </a:gridCol>
                <a:gridCol w="385010">
                  <a:extLst>
                    <a:ext uri="{9D8B030D-6E8A-4147-A177-3AD203B41FA5}">
                      <a16:colId xmlns:a16="http://schemas.microsoft.com/office/drawing/2014/main" val="2796897710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212750117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1943426138"/>
                    </a:ext>
                  </a:extLst>
                </a:gridCol>
                <a:gridCol w="385010">
                  <a:extLst>
                    <a:ext uri="{9D8B030D-6E8A-4147-A177-3AD203B41FA5}">
                      <a16:colId xmlns:a16="http://schemas.microsoft.com/office/drawing/2014/main" val="3697948698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401765155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4249373039"/>
                    </a:ext>
                  </a:extLst>
                </a:gridCol>
                <a:gridCol w="333417">
                  <a:extLst>
                    <a:ext uri="{9D8B030D-6E8A-4147-A177-3AD203B41FA5}">
                      <a16:colId xmlns:a16="http://schemas.microsoft.com/office/drawing/2014/main" val="2540859864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357468132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3693536842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1422649793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538558504"/>
                    </a:ext>
                  </a:extLst>
                </a:gridCol>
                <a:gridCol w="333417">
                  <a:extLst>
                    <a:ext uri="{9D8B030D-6E8A-4147-A177-3AD203B41FA5}">
                      <a16:colId xmlns:a16="http://schemas.microsoft.com/office/drawing/2014/main" val="3484049540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804459333"/>
                    </a:ext>
                  </a:extLst>
                </a:gridCol>
              </a:tblGrid>
              <a:tr h="558130">
                <a:tc gridSpan="1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stabilní C (</a:t>
                      </a:r>
                      <a:r>
                        <a:rPr lang="cs-CZ" sz="28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cs-CZ" sz="2800" b="1" i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ʿmilýʾ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alternující C (</a:t>
                      </a:r>
                      <a:r>
                        <a:rPr lang="cs-CZ" sz="28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</a:t>
                      </a:r>
                      <a:r>
                        <a:rPr lang="cs-CZ" sz="2800" b="1" i="1" dirty="0" err="1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ʿkaždýʾ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ami</a:t>
                      </a: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ʃe</a:t>
                      </a:r>
                      <a:r>
                        <a:rPr lang="en-US" sz="2800" b="1" i="0" u="non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ʁ</a:t>
                      </a:r>
                      <a:r>
                        <a:rPr lang="en-US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ami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</a:t>
                      </a:r>
                      <a:r>
                        <a:rPr lang="en-US" sz="2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  <a:r>
                        <a:rPr lang="cs-CZ" sz="2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ʃe</a:t>
                      </a:r>
                      <a:r>
                        <a:rPr lang="en-US" sz="2800" b="1" i="0" u="non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ʁ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ʁ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sɔ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tout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ami</a:t>
                      </a: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cs-CZ" sz="2800" b="1" i="0" u="none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ami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tout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</a:t>
                      </a:r>
                      <a:r>
                        <a:rPr lang="en-US" sz="2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  <a:r>
                        <a:rPr lang="cs-CZ" sz="2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r>
                        <a:rPr lang="en-GB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uga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ʁ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sɔ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523786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_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Ø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_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036828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914123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lexikon:</a:t>
                      </a: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r>
                        <a:rPr lang="cs-CZ" sz="2800" dirty="0"/>
                        <a:t>fonologie:</a:t>
                      </a: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cs-CZ" sz="2800" dirty="0"/>
                        <a:t>fonologie:</a:t>
                      </a:r>
                    </a:p>
                  </a:txBody>
                  <a:tcPr marL="17780" marR="177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3576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075677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784680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e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b="0" i="0" u="non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ʁ</a:t>
                      </a:r>
                      <a:endParaRPr lang="cs-CZ" sz="28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cs-CZ" sz="2800" b="0" i="0" dirty="0">
                        <a:solidFill>
                          <a:srgbClr val="00B0F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</a:t>
                      </a:r>
                    </a:p>
                  </a:txBody>
                  <a:tcPr marL="17780" marR="17780" marT="0" marB="0"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ʁ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sɔ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381354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GB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&lt;</a:t>
                      </a: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Ø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58713"/>
                  </a:ext>
                </a:extLst>
              </a:tr>
            </a:tbl>
          </a:graphicData>
        </a:graphic>
      </p:graphicFrame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12EA0DB-BE24-4492-A866-0F65C65F7676}"/>
              </a:ext>
            </a:extLst>
          </p:cNvPr>
          <p:cNvCxnSpPr>
            <a:cxnSpLocks/>
          </p:cNvCxnSpPr>
          <p:nvPr/>
        </p:nvCxnSpPr>
        <p:spPr>
          <a:xfrm>
            <a:off x="1722072" y="533997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2572303" y="5335964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3495F4A-C40A-472F-95EC-0A518C46B80B}"/>
              </a:ext>
            </a:extLst>
          </p:cNvPr>
          <p:cNvCxnSpPr>
            <a:cxnSpLocks/>
          </p:cNvCxnSpPr>
          <p:nvPr/>
        </p:nvCxnSpPr>
        <p:spPr>
          <a:xfrm>
            <a:off x="2163230" y="533997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00A34B8-380B-4D4A-9EEA-E0364537047C}"/>
              </a:ext>
            </a:extLst>
          </p:cNvPr>
          <p:cNvCxnSpPr>
            <a:cxnSpLocks/>
          </p:cNvCxnSpPr>
          <p:nvPr/>
        </p:nvCxnSpPr>
        <p:spPr>
          <a:xfrm>
            <a:off x="6621627" y="5335964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B6F61-D442-4226-BBDD-D10780EDBBC7}"/>
              </a:ext>
            </a:extLst>
          </p:cNvPr>
          <p:cNvCxnSpPr>
            <a:cxnSpLocks/>
          </p:cNvCxnSpPr>
          <p:nvPr/>
        </p:nvCxnSpPr>
        <p:spPr>
          <a:xfrm>
            <a:off x="7050670" y="5335964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0019AE1-E309-4BBD-8FFA-965B1C1902F1}"/>
              </a:ext>
            </a:extLst>
          </p:cNvPr>
          <p:cNvCxnSpPr>
            <a:cxnSpLocks/>
          </p:cNvCxnSpPr>
          <p:nvPr/>
        </p:nvCxnSpPr>
        <p:spPr>
          <a:xfrm>
            <a:off x="3863693" y="533997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3A9B41F4-2F64-4E0E-AB5C-1B5B1486EB25}"/>
              </a:ext>
            </a:extLst>
          </p:cNvPr>
          <p:cNvCxnSpPr>
            <a:cxnSpLocks/>
          </p:cNvCxnSpPr>
          <p:nvPr/>
        </p:nvCxnSpPr>
        <p:spPr>
          <a:xfrm>
            <a:off x="4283408" y="5335964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E4F3C8C-61C1-46A0-98A4-C1203B8673C2}"/>
              </a:ext>
            </a:extLst>
          </p:cNvPr>
          <p:cNvCxnSpPr>
            <a:cxnSpLocks/>
          </p:cNvCxnSpPr>
          <p:nvPr/>
        </p:nvCxnSpPr>
        <p:spPr>
          <a:xfrm>
            <a:off x="8170999" y="5322787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D423DF5E-3857-4368-B4C1-59F605065C8F}"/>
              </a:ext>
            </a:extLst>
          </p:cNvPr>
          <p:cNvCxnSpPr>
            <a:cxnSpLocks/>
          </p:cNvCxnSpPr>
          <p:nvPr/>
        </p:nvCxnSpPr>
        <p:spPr>
          <a:xfrm flipV="1">
            <a:off x="7449105" y="5316566"/>
            <a:ext cx="336884" cy="43714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162AB66A-4E1B-4997-9CA1-63AEC4109AA9}"/>
              </a:ext>
            </a:extLst>
          </p:cNvPr>
          <p:cNvCxnSpPr>
            <a:cxnSpLocks/>
          </p:cNvCxnSpPr>
          <p:nvPr/>
        </p:nvCxnSpPr>
        <p:spPr>
          <a:xfrm>
            <a:off x="9277904" y="5381146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94A0ECB-C6DA-47D8-9114-5D895F9DEC0A}"/>
              </a:ext>
            </a:extLst>
          </p:cNvPr>
          <p:cNvCxnSpPr>
            <a:cxnSpLocks/>
          </p:cNvCxnSpPr>
          <p:nvPr/>
        </p:nvCxnSpPr>
        <p:spPr>
          <a:xfrm>
            <a:off x="9634759" y="534885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21BB2E2B-7995-44D4-B329-B74C90D4A7E4}"/>
              </a:ext>
            </a:extLst>
          </p:cNvPr>
          <p:cNvCxnSpPr>
            <a:cxnSpLocks/>
          </p:cNvCxnSpPr>
          <p:nvPr/>
        </p:nvCxnSpPr>
        <p:spPr>
          <a:xfrm>
            <a:off x="10261874" y="5390146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F2F9F256-1E3A-4511-8CA0-76FF8BD2E492}"/>
              </a:ext>
            </a:extLst>
          </p:cNvPr>
          <p:cNvCxnSpPr>
            <a:cxnSpLocks/>
          </p:cNvCxnSpPr>
          <p:nvPr/>
        </p:nvCxnSpPr>
        <p:spPr>
          <a:xfrm>
            <a:off x="10646722" y="5390146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1C9A3E0-72D0-4839-BB6A-9BF817213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77"/>
    </mc:Choice>
    <mc:Fallback>
      <p:transition spd="slow" advTm="285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Plovoucí V: alternující </a:t>
            </a:r>
            <a:r>
              <a:rPr lang="cs-CZ" i="1" dirty="0"/>
              <a:t>e</a:t>
            </a:r>
            <a:r>
              <a:rPr lang="cs-CZ" dirty="0"/>
              <a:t> v češtině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59726"/>
              </p:ext>
            </p:extLst>
          </p:nvPr>
        </p:nvGraphicFramePr>
        <p:xfrm>
          <a:off x="1069848" y="1600200"/>
          <a:ext cx="10364506" cy="5032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854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431855">
                  <a:extLst>
                    <a:ext uri="{9D8B030D-6E8A-4147-A177-3AD203B41FA5}">
                      <a16:colId xmlns:a16="http://schemas.microsoft.com/office/drawing/2014/main" val="2950237196"/>
                    </a:ext>
                  </a:extLst>
                </a:gridCol>
                <a:gridCol w="431854">
                  <a:extLst>
                    <a:ext uri="{9D8B030D-6E8A-4147-A177-3AD203B41FA5}">
                      <a16:colId xmlns:a16="http://schemas.microsoft.com/office/drawing/2014/main" val="1400571298"/>
                    </a:ext>
                  </a:extLst>
                </a:gridCol>
                <a:gridCol w="431854">
                  <a:extLst>
                    <a:ext uri="{9D8B030D-6E8A-4147-A177-3AD203B41FA5}">
                      <a16:colId xmlns:a16="http://schemas.microsoft.com/office/drawing/2014/main" val="664886121"/>
                    </a:ext>
                  </a:extLst>
                </a:gridCol>
                <a:gridCol w="431855">
                  <a:extLst>
                    <a:ext uri="{9D8B030D-6E8A-4147-A177-3AD203B41FA5}">
                      <a16:colId xmlns:a16="http://schemas.microsoft.com/office/drawing/2014/main" val="2039783230"/>
                    </a:ext>
                  </a:extLst>
                </a:gridCol>
                <a:gridCol w="60960">
                  <a:extLst>
                    <a:ext uri="{9D8B030D-6E8A-4147-A177-3AD203B41FA5}">
                      <a16:colId xmlns:a16="http://schemas.microsoft.com/office/drawing/2014/main" val="242304189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4185196449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2407199097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2273527866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2567362299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3209322962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4063345999"/>
                    </a:ext>
                  </a:extLst>
                </a:gridCol>
                <a:gridCol w="395859">
                  <a:extLst>
                    <a:ext uri="{9D8B030D-6E8A-4147-A177-3AD203B41FA5}">
                      <a16:colId xmlns:a16="http://schemas.microsoft.com/office/drawing/2014/main" val="2703412292"/>
                    </a:ext>
                  </a:extLst>
                </a:gridCol>
                <a:gridCol w="395858">
                  <a:extLst>
                    <a:ext uri="{9D8B030D-6E8A-4147-A177-3AD203B41FA5}">
                      <a16:colId xmlns:a16="http://schemas.microsoft.com/office/drawing/2014/main" val="46464430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3630818047"/>
                    </a:ext>
                  </a:extLst>
                </a:gridCol>
                <a:gridCol w="385010">
                  <a:extLst>
                    <a:ext uri="{9D8B030D-6E8A-4147-A177-3AD203B41FA5}">
                      <a16:colId xmlns:a16="http://schemas.microsoft.com/office/drawing/2014/main" val="2796897710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212750117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1943426138"/>
                    </a:ext>
                  </a:extLst>
                </a:gridCol>
                <a:gridCol w="385010">
                  <a:extLst>
                    <a:ext uri="{9D8B030D-6E8A-4147-A177-3AD203B41FA5}">
                      <a16:colId xmlns:a16="http://schemas.microsoft.com/office/drawing/2014/main" val="3697948698"/>
                    </a:ext>
                  </a:extLst>
                </a:gridCol>
                <a:gridCol w="385011">
                  <a:extLst>
                    <a:ext uri="{9D8B030D-6E8A-4147-A177-3AD203B41FA5}">
                      <a16:colId xmlns:a16="http://schemas.microsoft.com/office/drawing/2014/main" val="401765155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4249373039"/>
                    </a:ext>
                  </a:extLst>
                </a:gridCol>
                <a:gridCol w="333417">
                  <a:extLst>
                    <a:ext uri="{9D8B030D-6E8A-4147-A177-3AD203B41FA5}">
                      <a16:colId xmlns:a16="http://schemas.microsoft.com/office/drawing/2014/main" val="2540859864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357468132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3693536842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1422649793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538558504"/>
                    </a:ext>
                  </a:extLst>
                </a:gridCol>
                <a:gridCol w="333417">
                  <a:extLst>
                    <a:ext uri="{9D8B030D-6E8A-4147-A177-3AD203B41FA5}">
                      <a16:colId xmlns:a16="http://schemas.microsoft.com/office/drawing/2014/main" val="3484049540"/>
                    </a:ext>
                  </a:extLst>
                </a:gridCol>
                <a:gridCol w="333418">
                  <a:extLst>
                    <a:ext uri="{9D8B030D-6E8A-4147-A177-3AD203B41FA5}">
                      <a16:colId xmlns:a16="http://schemas.microsoft.com/office/drawing/2014/main" val="804459333"/>
                    </a:ext>
                  </a:extLst>
                </a:gridCol>
              </a:tblGrid>
              <a:tr h="558130">
                <a:tc gridSpan="1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stabilní </a:t>
                      </a:r>
                      <a:r>
                        <a:rPr lang="cs-CZ" sz="28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28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alternující </a:t>
                      </a:r>
                      <a:r>
                        <a:rPr lang="cs-CZ" sz="28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28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2800" b="1" i="1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0" u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les-a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0" u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2800" b="1" i="0" u="none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psa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523786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_C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Ø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_CV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036828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914123"/>
                  </a:ext>
                </a:extLst>
              </a:tr>
              <a:tr h="55813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lexikon:</a:t>
                      </a: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r>
                        <a:rPr lang="cs-CZ" sz="2800" dirty="0"/>
                        <a:t>fonologie:</a:t>
                      </a: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cs-CZ" sz="2800" dirty="0"/>
                        <a:t>fonologie:</a:t>
                      </a:r>
                    </a:p>
                  </a:txBody>
                  <a:tcPr marL="17780" marR="177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3576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075677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784680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l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 marL="17780" marR="177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 marL="17780" marR="177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</a:t>
                      </a:r>
                      <a:endParaRPr lang="cs-CZ" sz="2800" b="0" i="0" dirty="0">
                        <a:solidFill>
                          <a:srgbClr val="00B0F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381354"/>
                  </a:ext>
                </a:extLst>
              </a:tr>
              <a:tr h="418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Ø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58713"/>
                  </a:ext>
                </a:extLst>
              </a:tr>
            </a:tbl>
          </a:graphicData>
        </a:graphic>
      </p:graphicFrame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12EA0DB-BE24-4492-A866-0F65C65F7676}"/>
              </a:ext>
            </a:extLst>
          </p:cNvPr>
          <p:cNvCxnSpPr>
            <a:cxnSpLocks/>
          </p:cNvCxnSpPr>
          <p:nvPr/>
        </p:nvCxnSpPr>
        <p:spPr>
          <a:xfrm>
            <a:off x="1722072" y="533997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2572303" y="5335964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3495F4A-C40A-472F-95EC-0A518C46B80B}"/>
              </a:ext>
            </a:extLst>
          </p:cNvPr>
          <p:cNvCxnSpPr>
            <a:cxnSpLocks/>
          </p:cNvCxnSpPr>
          <p:nvPr/>
        </p:nvCxnSpPr>
        <p:spPr>
          <a:xfrm>
            <a:off x="2163230" y="533997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00A34B8-380B-4D4A-9EEA-E0364537047C}"/>
              </a:ext>
            </a:extLst>
          </p:cNvPr>
          <p:cNvCxnSpPr>
            <a:cxnSpLocks/>
          </p:cNvCxnSpPr>
          <p:nvPr/>
        </p:nvCxnSpPr>
        <p:spPr>
          <a:xfrm>
            <a:off x="6649619" y="5348854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0019AE1-E309-4BBD-8FFA-965B1C1902F1}"/>
              </a:ext>
            </a:extLst>
          </p:cNvPr>
          <p:cNvCxnSpPr>
            <a:cxnSpLocks/>
          </p:cNvCxnSpPr>
          <p:nvPr/>
        </p:nvCxnSpPr>
        <p:spPr>
          <a:xfrm>
            <a:off x="3863693" y="533997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E4F3C8C-61C1-46A0-98A4-C1203B8673C2}"/>
              </a:ext>
            </a:extLst>
          </p:cNvPr>
          <p:cNvCxnSpPr>
            <a:cxnSpLocks/>
          </p:cNvCxnSpPr>
          <p:nvPr/>
        </p:nvCxnSpPr>
        <p:spPr>
          <a:xfrm>
            <a:off x="7433880" y="5351349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D423DF5E-3857-4368-B4C1-59F605065C8F}"/>
              </a:ext>
            </a:extLst>
          </p:cNvPr>
          <p:cNvCxnSpPr>
            <a:cxnSpLocks/>
          </p:cNvCxnSpPr>
          <p:nvPr/>
        </p:nvCxnSpPr>
        <p:spPr>
          <a:xfrm flipH="1" flipV="1">
            <a:off x="7041878" y="5293539"/>
            <a:ext cx="7155" cy="46917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162AB66A-4E1B-4997-9CA1-63AEC4109AA9}"/>
              </a:ext>
            </a:extLst>
          </p:cNvPr>
          <p:cNvCxnSpPr>
            <a:cxnSpLocks/>
          </p:cNvCxnSpPr>
          <p:nvPr/>
        </p:nvCxnSpPr>
        <p:spPr>
          <a:xfrm>
            <a:off x="9277904" y="5381146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21BB2E2B-7995-44D4-B329-B74C90D4A7E4}"/>
              </a:ext>
            </a:extLst>
          </p:cNvPr>
          <p:cNvCxnSpPr>
            <a:cxnSpLocks/>
          </p:cNvCxnSpPr>
          <p:nvPr/>
        </p:nvCxnSpPr>
        <p:spPr>
          <a:xfrm>
            <a:off x="9925972" y="5395872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A9B41F4-2F64-4E0E-AB5C-1B5B1486EB25}"/>
              </a:ext>
            </a:extLst>
          </p:cNvPr>
          <p:cNvCxnSpPr>
            <a:cxnSpLocks/>
          </p:cNvCxnSpPr>
          <p:nvPr/>
        </p:nvCxnSpPr>
        <p:spPr>
          <a:xfrm>
            <a:off x="4697066" y="5348855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1BB2E2B-7995-44D4-B329-B74C90D4A7E4}"/>
              </a:ext>
            </a:extLst>
          </p:cNvPr>
          <p:cNvCxnSpPr>
            <a:cxnSpLocks/>
          </p:cNvCxnSpPr>
          <p:nvPr/>
        </p:nvCxnSpPr>
        <p:spPr>
          <a:xfrm>
            <a:off x="10262294" y="5375163"/>
            <a:ext cx="8020" cy="4139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53CCEC7-9405-4544-9501-2B1A65177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6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16"/>
    </mc:Choice>
    <mc:Fallback>
      <p:transition spd="slow" advTm="17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Dlouhé V (=VV): čeština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48660"/>
              </p:ext>
            </p:extLst>
          </p:nvPr>
        </p:nvGraphicFramePr>
        <p:xfrm>
          <a:off x="1069848" y="1600200"/>
          <a:ext cx="10364506" cy="3521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069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2885078566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934157385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3506152522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3061841757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195652373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1750576929"/>
                    </a:ext>
                  </a:extLst>
                </a:gridCol>
                <a:gridCol w="720020">
                  <a:extLst>
                    <a:ext uri="{9D8B030D-6E8A-4147-A177-3AD203B41FA5}">
                      <a16:colId xmlns:a16="http://schemas.microsoft.com/office/drawing/2014/main" val="3028837884"/>
                    </a:ext>
                  </a:extLst>
                </a:gridCol>
                <a:gridCol w="442271">
                  <a:extLst>
                    <a:ext uri="{9D8B030D-6E8A-4147-A177-3AD203B41FA5}">
                      <a16:colId xmlns:a16="http://schemas.microsoft.com/office/drawing/2014/main" val="4185196449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719798479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1887901967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4008023291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604881503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63081804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315680830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62769538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209209083"/>
                    </a:ext>
                  </a:extLst>
                </a:gridCol>
                <a:gridCol w="741472">
                  <a:extLst>
                    <a:ext uri="{9D8B030D-6E8A-4147-A177-3AD203B41FA5}">
                      <a16:colId xmlns:a16="http://schemas.microsoft.com/office/drawing/2014/main" val="4249373039"/>
                    </a:ext>
                  </a:extLst>
                </a:gridCol>
              </a:tblGrid>
              <a:tr h="55813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krátké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dlouhé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55813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0" u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0" u="none" dirty="0" err="1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2800" b="1" i="0" u="none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523786"/>
                  </a:ext>
                </a:extLst>
              </a:tr>
              <a:tr h="55813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036828"/>
                  </a:ext>
                </a:extLst>
              </a:tr>
              <a:tr h="186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914123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743316"/>
                  </a:ext>
                </a:extLst>
              </a:tr>
              <a:tr h="186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1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1" i="0" dirty="0">
                        <a:solidFill>
                          <a:srgbClr val="00B0F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932194"/>
                  </a:ext>
                </a:extLst>
              </a:tr>
              <a:tr h="186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763575"/>
                  </a:ext>
                </a:extLst>
              </a:tr>
            </a:tbl>
          </a:graphicData>
        </a:graphic>
      </p:graphicFrame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12EA0DB-BE24-4492-A866-0F65C65F7676}"/>
              </a:ext>
            </a:extLst>
          </p:cNvPr>
          <p:cNvCxnSpPr>
            <a:cxnSpLocks/>
          </p:cNvCxnSpPr>
          <p:nvPr/>
        </p:nvCxnSpPr>
        <p:spPr>
          <a:xfrm>
            <a:off x="1880692" y="3829601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3001512" y="3829601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3495F4A-C40A-472F-95EC-0A518C46B80B}"/>
              </a:ext>
            </a:extLst>
          </p:cNvPr>
          <p:cNvCxnSpPr>
            <a:cxnSpLocks/>
          </p:cNvCxnSpPr>
          <p:nvPr/>
        </p:nvCxnSpPr>
        <p:spPr>
          <a:xfrm>
            <a:off x="2461810" y="3829601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00A34B8-380B-4D4A-9EEA-E0364537047C}"/>
              </a:ext>
            </a:extLst>
          </p:cNvPr>
          <p:cNvCxnSpPr>
            <a:cxnSpLocks/>
          </p:cNvCxnSpPr>
          <p:nvPr/>
        </p:nvCxnSpPr>
        <p:spPr>
          <a:xfrm flipH="1">
            <a:off x="7314259" y="3829601"/>
            <a:ext cx="317240" cy="38881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E4F3C8C-61C1-46A0-98A4-C1203B8673C2}"/>
              </a:ext>
            </a:extLst>
          </p:cNvPr>
          <p:cNvCxnSpPr>
            <a:cxnSpLocks/>
          </p:cNvCxnSpPr>
          <p:nvPr/>
        </p:nvCxnSpPr>
        <p:spPr>
          <a:xfrm>
            <a:off x="7041053" y="3821476"/>
            <a:ext cx="273206" cy="38881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6419626" y="3813004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8251536" y="3813004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9E93FB6-9DF1-4BD0-9970-395AFC727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52"/>
    </mc:Choice>
    <mc:Fallback>
      <p:transition spd="slow" advTm="9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Dlouhé C: gemináty v italštině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933475"/>
              </p:ext>
            </p:extLst>
          </p:nvPr>
        </p:nvGraphicFramePr>
        <p:xfrm>
          <a:off x="1069848" y="1600200"/>
          <a:ext cx="10364506" cy="4361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069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2885078566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934157385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3506152522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3061841757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195652373"/>
                    </a:ext>
                  </a:extLst>
                </a:gridCol>
                <a:gridCol w="552069">
                  <a:extLst>
                    <a:ext uri="{9D8B030D-6E8A-4147-A177-3AD203B41FA5}">
                      <a16:colId xmlns:a16="http://schemas.microsoft.com/office/drawing/2014/main" val="1750576929"/>
                    </a:ext>
                  </a:extLst>
                </a:gridCol>
                <a:gridCol w="720020">
                  <a:extLst>
                    <a:ext uri="{9D8B030D-6E8A-4147-A177-3AD203B41FA5}">
                      <a16:colId xmlns:a16="http://schemas.microsoft.com/office/drawing/2014/main" val="3028837884"/>
                    </a:ext>
                  </a:extLst>
                </a:gridCol>
                <a:gridCol w="442271">
                  <a:extLst>
                    <a:ext uri="{9D8B030D-6E8A-4147-A177-3AD203B41FA5}">
                      <a16:colId xmlns:a16="http://schemas.microsoft.com/office/drawing/2014/main" val="4185196449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719798479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1887901967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4008023291"/>
                    </a:ext>
                  </a:extLst>
                </a:gridCol>
                <a:gridCol w="610222">
                  <a:extLst>
                    <a:ext uri="{9D8B030D-6E8A-4147-A177-3AD203B41FA5}">
                      <a16:colId xmlns:a16="http://schemas.microsoft.com/office/drawing/2014/main" val="604881503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63081804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315680830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62769538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209209083"/>
                    </a:ext>
                  </a:extLst>
                </a:gridCol>
                <a:gridCol w="741472">
                  <a:extLst>
                    <a:ext uri="{9D8B030D-6E8A-4147-A177-3AD203B41FA5}">
                      <a16:colId xmlns:a16="http://schemas.microsoft.com/office/drawing/2014/main" val="4249373039"/>
                    </a:ext>
                  </a:extLst>
                </a:gridCol>
              </a:tblGrid>
              <a:tr h="1003041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krátké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dlouhé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(= gemináta)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55813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fato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ʿosudʾ</a:t>
                      </a:r>
                      <a:endParaRPr lang="cs-CZ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</a:t>
                      </a:r>
                      <a:r>
                        <a:rPr lang="cs-CZ" sz="2800" b="1" i="0" u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fatto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cs-CZ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ʿfaktʾ</a:t>
                      </a:r>
                      <a:endParaRPr lang="cs-CZ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</a:t>
                      </a:r>
                      <a:r>
                        <a:rPr lang="cs-CZ" sz="2800" b="1" i="0" u="none" dirty="0" err="1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800" b="1" i="0" u="none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cs-CZ" sz="2800" b="0" i="0" u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i="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b="0" i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523786"/>
                  </a:ext>
                </a:extLst>
              </a:tr>
              <a:tr h="55813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036828"/>
                  </a:ext>
                </a:extLst>
              </a:tr>
              <a:tr h="186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914123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743316"/>
                  </a:ext>
                </a:extLst>
              </a:tr>
              <a:tr h="186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1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932194"/>
                  </a:ext>
                </a:extLst>
              </a:tr>
              <a:tr h="186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763575"/>
                  </a:ext>
                </a:extLst>
              </a:tr>
            </a:tbl>
          </a:graphicData>
        </a:graphic>
      </p:graphicFrame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12EA0DB-BE24-4492-A866-0F65C65F7676}"/>
              </a:ext>
            </a:extLst>
          </p:cNvPr>
          <p:cNvCxnSpPr>
            <a:cxnSpLocks/>
          </p:cNvCxnSpPr>
          <p:nvPr/>
        </p:nvCxnSpPr>
        <p:spPr>
          <a:xfrm>
            <a:off x="1890022" y="4725340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3020173" y="4721328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3495F4A-C40A-472F-95EC-0A518C46B80B}"/>
              </a:ext>
            </a:extLst>
          </p:cNvPr>
          <p:cNvCxnSpPr>
            <a:cxnSpLocks/>
          </p:cNvCxnSpPr>
          <p:nvPr/>
        </p:nvCxnSpPr>
        <p:spPr>
          <a:xfrm>
            <a:off x="2461809" y="4725339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00A34B8-380B-4D4A-9EEA-E0364537047C}"/>
              </a:ext>
            </a:extLst>
          </p:cNvPr>
          <p:cNvCxnSpPr>
            <a:cxnSpLocks/>
          </p:cNvCxnSpPr>
          <p:nvPr/>
        </p:nvCxnSpPr>
        <p:spPr>
          <a:xfrm flipH="1">
            <a:off x="7903029" y="4705079"/>
            <a:ext cx="317240" cy="38881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0019AE1-E309-4BBD-8FFA-965B1C1902F1}"/>
              </a:ext>
            </a:extLst>
          </p:cNvPr>
          <p:cNvCxnSpPr>
            <a:cxnSpLocks/>
          </p:cNvCxnSpPr>
          <p:nvPr/>
        </p:nvCxnSpPr>
        <p:spPr>
          <a:xfrm>
            <a:off x="3555784" y="4721328"/>
            <a:ext cx="0" cy="37256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E4F3C8C-61C1-46A0-98A4-C1203B8673C2}"/>
              </a:ext>
            </a:extLst>
          </p:cNvPr>
          <p:cNvCxnSpPr>
            <a:cxnSpLocks/>
          </p:cNvCxnSpPr>
          <p:nvPr/>
        </p:nvCxnSpPr>
        <p:spPr>
          <a:xfrm>
            <a:off x="7629823" y="4705079"/>
            <a:ext cx="273206" cy="38881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6416516" y="4705079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7004345" y="4717317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8795823" y="4705079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F3608B9-7830-4E49-912B-BD147A192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78"/>
    </mc:Choice>
    <mc:Fallback>
      <p:transition spd="slow" advTm="4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Interakce mezi geminátami a VV: </a:t>
            </a:r>
            <a:r>
              <a:rPr lang="cs-CZ" dirty="0" err="1"/>
              <a:t>Fula</a:t>
            </a:r>
            <a:r>
              <a:rPr lang="cs-CZ" dirty="0"/>
              <a:t> (západní Afrika)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333651"/>
              </p:ext>
            </p:extLst>
          </p:nvPr>
        </p:nvGraphicFramePr>
        <p:xfrm>
          <a:off x="1068600" y="1690933"/>
          <a:ext cx="10364510" cy="4763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354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1310417">
                  <a:extLst>
                    <a:ext uri="{9D8B030D-6E8A-4147-A177-3AD203B41FA5}">
                      <a16:colId xmlns:a16="http://schemas.microsoft.com/office/drawing/2014/main" val="4189747646"/>
                    </a:ext>
                  </a:extLst>
                </a:gridCol>
                <a:gridCol w="638293">
                  <a:extLst>
                    <a:ext uri="{9D8B030D-6E8A-4147-A177-3AD203B41FA5}">
                      <a16:colId xmlns:a16="http://schemas.microsoft.com/office/drawing/2014/main" val="2248069438"/>
                    </a:ext>
                  </a:extLst>
                </a:gridCol>
                <a:gridCol w="414299">
                  <a:extLst>
                    <a:ext uri="{9D8B030D-6E8A-4147-A177-3AD203B41FA5}">
                      <a16:colId xmlns:a16="http://schemas.microsoft.com/office/drawing/2014/main" val="1905807952"/>
                    </a:ext>
                  </a:extLst>
                </a:gridCol>
                <a:gridCol w="1438543">
                  <a:extLst>
                    <a:ext uri="{9D8B030D-6E8A-4147-A177-3AD203B41FA5}">
                      <a16:colId xmlns:a16="http://schemas.microsoft.com/office/drawing/2014/main" val="46019768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2658341511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148890451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750338684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3920567237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2660682344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2580841335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3886246558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2811187393"/>
                    </a:ext>
                  </a:extLst>
                </a:gridCol>
                <a:gridCol w="620956">
                  <a:extLst>
                    <a:ext uri="{9D8B030D-6E8A-4147-A177-3AD203B41FA5}">
                      <a16:colId xmlns:a16="http://schemas.microsoft.com/office/drawing/2014/main" val="3451740225"/>
                    </a:ext>
                  </a:extLst>
                </a:gridCol>
              </a:tblGrid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SG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ɛw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ʿměsícʾ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ɛ</a:t>
                      </a:r>
                      <a:r>
                        <a:rPr lang="cs-CZ" sz="2800" b="0" i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bb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cs-CZ" sz="28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ʿměsíceʾ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498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dirty="0"/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10965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aa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ʿcestaʾ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laa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cs-CZ" sz="28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ʿcestyʾ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ɛ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i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i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639081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245339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dirty="0"/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749752"/>
                  </a:ext>
                </a:extLst>
              </a:tr>
              <a:tr h="44650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cs-CZ" sz="2800" b="1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</a:t>
                      </a:r>
                      <a:r>
                        <a:rPr lang="cs-CZ" sz="2800" b="0" i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                                          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610222"/>
                  </a:ext>
                </a:extLst>
              </a:tr>
              <a:tr h="49072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dlouhý V blokuje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geminaci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63168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a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C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3202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760405"/>
                  </a:ext>
                </a:extLst>
              </a:tr>
            </a:tbl>
          </a:graphicData>
        </a:graphic>
      </p:graphicFrame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8012735" y="2658589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6733854" y="2693415"/>
            <a:ext cx="337211" cy="40359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7071065" y="2669659"/>
            <a:ext cx="289248" cy="42573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9298999" y="2694879"/>
            <a:ext cx="299888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9598887" y="2687236"/>
            <a:ext cx="28794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6168384" y="2645903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10516450" y="2687236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11132270" y="2694879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8644107" y="5134967"/>
            <a:ext cx="0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6250855" y="5134967"/>
            <a:ext cx="304094" cy="42737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6554949" y="5134967"/>
            <a:ext cx="253506" cy="42737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7370357" y="5128051"/>
            <a:ext cx="310415" cy="43428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7675402" y="5134967"/>
            <a:ext cx="337333" cy="44684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23D8471-EA38-4236-85ED-9955993DF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8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661"/>
    </mc:Choice>
    <mc:Fallback>
      <p:transition spd="slow" advTm="33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4455"/>
            <a:ext cx="10515600" cy="1325563"/>
          </a:xfrm>
        </p:spPr>
        <p:txBody>
          <a:bodyPr/>
          <a:lstStyle/>
          <a:p>
            <a:r>
              <a:rPr lang="cs-CZ" dirty="0"/>
              <a:t>Diftongy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77206"/>
              </p:ext>
            </p:extLst>
          </p:nvPr>
        </p:nvGraphicFramePr>
        <p:xfrm>
          <a:off x="1068600" y="1690933"/>
          <a:ext cx="10364504" cy="4618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450">
                  <a:extLst>
                    <a:ext uri="{9D8B030D-6E8A-4147-A177-3AD203B41FA5}">
                      <a16:colId xmlns:a16="http://schemas.microsoft.com/office/drawing/2014/main" val="3986450822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4189747646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2248069438"/>
                    </a:ext>
                  </a:extLst>
                </a:gridCol>
                <a:gridCol w="1261796">
                  <a:extLst>
                    <a:ext uri="{9D8B030D-6E8A-4147-A177-3AD203B41FA5}">
                      <a16:colId xmlns:a16="http://schemas.microsoft.com/office/drawing/2014/main" val="1905807952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658341511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344424863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2569388839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1677290488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4103434584"/>
                    </a:ext>
                  </a:extLst>
                </a:gridCol>
                <a:gridCol w="1036450">
                  <a:extLst>
                    <a:ext uri="{9D8B030D-6E8A-4147-A177-3AD203B41FA5}">
                      <a16:colId xmlns:a16="http://schemas.microsoft.com/office/drawing/2014/main" val="1403634030"/>
                    </a:ext>
                  </a:extLst>
                </a:gridCol>
              </a:tblGrid>
              <a:tr h="446504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možnosti reprezentace: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hiát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804043"/>
                  </a:ext>
                </a:extLst>
              </a:tr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      V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     V    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     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498006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10965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l-GR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639081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245339"/>
                  </a:ext>
                </a:extLst>
              </a:tr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vl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vl</a:t>
                      </a:r>
                      <a:r>
                        <a:rPr lang="en-US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č-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deminutivní dloužení 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749752"/>
                  </a:ext>
                </a:extLst>
              </a:tr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vt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vt</a:t>
                      </a:r>
                      <a:r>
                        <a:rPr lang="en-US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diftong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o͡u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u̯] 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chová fonologicky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610222"/>
                  </a:ext>
                </a:extLst>
              </a:tr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</a:t>
                      </a:r>
                      <a:r>
                        <a:rPr lang="en-US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cs-CZ" sz="2800" b="0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en-US" sz="28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</a:t>
                      </a:r>
                      <a:r>
                        <a:rPr lang="cs-CZ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podobně jako dlouhé monoftongy</a:t>
                      </a: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63168"/>
                  </a:ext>
                </a:extLst>
              </a:tr>
              <a:tr h="446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[u]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o͡</a:t>
                      </a:r>
                      <a:r>
                        <a:rPr lang="en-US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u]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i="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u̯]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v češtině má stejnou reprezentaci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3202"/>
                  </a:ext>
                </a:extLst>
              </a:tr>
              <a:tr h="446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jako VV</a:t>
                      </a:r>
                      <a:r>
                        <a:rPr lang="cs-CZ" sz="2800" b="0" i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800" b="0" i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(= reprezentace typu 2)</a:t>
                      </a: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cs-CZ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760405"/>
                  </a:ext>
                </a:extLst>
              </a:tr>
            </a:tbl>
          </a:graphicData>
        </a:graphic>
      </p:graphicFrame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1799682" y="2636656"/>
            <a:ext cx="223937" cy="49732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>
            <a:off x="4124713" y="2673840"/>
            <a:ext cx="1" cy="43037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 flipH="1" flipV="1">
            <a:off x="4124714" y="2673840"/>
            <a:ext cx="587245" cy="43037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2026850" y="2636656"/>
            <a:ext cx="299888" cy="47324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637C9C8-67FF-4092-A6E4-06C06FC07CF6}"/>
              </a:ext>
            </a:extLst>
          </p:cNvPr>
          <p:cNvCxnSpPr>
            <a:cxnSpLocks/>
          </p:cNvCxnSpPr>
          <p:nvPr/>
        </p:nvCxnSpPr>
        <p:spPr>
          <a:xfrm>
            <a:off x="4711959" y="2673840"/>
            <a:ext cx="0" cy="43037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7399340" y="2727636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140076F-FDFA-4263-8B6A-337B644D31E9}"/>
              </a:ext>
            </a:extLst>
          </p:cNvPr>
          <p:cNvCxnSpPr>
            <a:cxnSpLocks/>
          </p:cNvCxnSpPr>
          <p:nvPr/>
        </p:nvCxnSpPr>
        <p:spPr>
          <a:xfrm>
            <a:off x="7999610" y="2727636"/>
            <a:ext cx="0" cy="376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4502C9-107A-4282-AA2D-31B275FF3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54"/>
    </mc:Choice>
    <mc:Fallback>
      <p:transition spd="slow" advTm="43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Širokoúhlá obrazovka</PresentationFormat>
  <Paragraphs>267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Motiv Office</vt:lpstr>
      <vt:lpstr>Typologie fonologických procesů</vt:lpstr>
      <vt:lpstr>Typologie fonologických objektů</vt:lpstr>
      <vt:lpstr>Plovoucí C: liaison ve francouzštině </vt:lpstr>
      <vt:lpstr>Plovoucí V: alternující e v češtině </vt:lpstr>
      <vt:lpstr>Dlouhé V (=VV): čeština</vt:lpstr>
      <vt:lpstr>Dlouhé C: gemináty v italštině </vt:lpstr>
      <vt:lpstr>Interakce mezi geminátami a VV: Fula (západní Afrika)</vt:lpstr>
      <vt:lpstr>Diftongy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Morfologická délka</dc:title>
  <dc:creator>Markéta Ziková</dc:creator>
  <cp:lastModifiedBy>Markéta Ziková</cp:lastModifiedBy>
  <cp:revision>786</cp:revision>
  <cp:lastPrinted>2019-06-24T12:30:17Z</cp:lastPrinted>
  <dcterms:created xsi:type="dcterms:W3CDTF">2018-11-27T11:40:05Z</dcterms:created>
  <dcterms:modified xsi:type="dcterms:W3CDTF">2020-11-11T11:08:40Z</dcterms:modified>
</cp:coreProperties>
</file>