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handoutMasterIdLst>
    <p:handoutMasterId r:id="rId12"/>
  </p:handoutMasterIdLst>
  <p:sldIdLst>
    <p:sldId id="584" r:id="rId2"/>
    <p:sldId id="585" r:id="rId3"/>
    <p:sldId id="586" r:id="rId4"/>
    <p:sldId id="588" r:id="rId5"/>
    <p:sldId id="587" r:id="rId6"/>
    <p:sldId id="589" r:id="rId7"/>
    <p:sldId id="590" r:id="rId8"/>
    <p:sldId id="591" r:id="rId9"/>
    <p:sldId id="593" r:id="rId10"/>
    <p:sldId id="592" r:id="rId11"/>
  </p:sldIdLst>
  <p:sldSz cx="12192000" cy="6858000"/>
  <p:notesSz cx="9926638" cy="67976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07" autoAdjust="0"/>
    <p:restoredTop sz="96265" autoAdjust="0"/>
  </p:normalViewPr>
  <p:slideViewPr>
    <p:cSldViewPr snapToGrid="0">
      <p:cViewPr varScale="1">
        <p:scale>
          <a:sx n="114" d="100"/>
          <a:sy n="114" d="100"/>
        </p:scale>
        <p:origin x="37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1807" cy="341458"/>
          </a:xfrm>
          <a:prstGeom prst="rect">
            <a:avLst/>
          </a:prstGeom>
        </p:spPr>
        <p:txBody>
          <a:bodyPr vert="horz" lIns="91010" tIns="45505" rIns="91010" bIns="4550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3247" y="0"/>
            <a:ext cx="4301806" cy="341458"/>
          </a:xfrm>
          <a:prstGeom prst="rect">
            <a:avLst/>
          </a:prstGeom>
        </p:spPr>
        <p:txBody>
          <a:bodyPr vert="horz" lIns="91010" tIns="45505" rIns="91010" bIns="45505" rtlCol="0"/>
          <a:lstStyle>
            <a:lvl1pPr algn="r">
              <a:defRPr sz="1200"/>
            </a:lvl1pPr>
          </a:lstStyle>
          <a:p>
            <a:fld id="{6D79621B-5C3B-4CBE-AF40-16E6D0FE1354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2" y="6456220"/>
            <a:ext cx="4301807" cy="341457"/>
          </a:xfrm>
          <a:prstGeom prst="rect">
            <a:avLst/>
          </a:prstGeom>
        </p:spPr>
        <p:txBody>
          <a:bodyPr vert="horz" lIns="91010" tIns="45505" rIns="91010" bIns="4550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3247" y="6456220"/>
            <a:ext cx="4301806" cy="341457"/>
          </a:xfrm>
          <a:prstGeom prst="rect">
            <a:avLst/>
          </a:prstGeom>
        </p:spPr>
        <p:txBody>
          <a:bodyPr vert="horz" lIns="91010" tIns="45505" rIns="91010" bIns="45505" rtlCol="0" anchor="b"/>
          <a:lstStyle>
            <a:lvl1pPr algn="r">
              <a:defRPr sz="1200"/>
            </a:lvl1pPr>
          </a:lstStyle>
          <a:p>
            <a:fld id="{74930BA3-B7DB-4D4B-989E-E9E8FE91F0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2566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7646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5573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598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9101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3702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8042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797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374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5893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99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1744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F073B-61DF-41C1-9EE2-EDE773ACD42A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329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dfreephotos.com/other-landscapes/ocean-landscape-with-water-time-lapse.jpg.php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xhere.com/sk/photo/771301" TargetMode="Externa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americký fotbalista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076789"/>
              </p:ext>
            </p:extLst>
          </p:nvPr>
        </p:nvGraphicFramePr>
        <p:xfrm>
          <a:off x="996697" y="1892808"/>
          <a:ext cx="10357104" cy="42841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78552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178552">
                  <a:extLst>
                    <a:ext uri="{9D8B030D-6E8A-4147-A177-3AD203B41FA5}">
                      <a16:colId xmlns:a16="http://schemas.microsoft.com/office/drawing/2014/main" val="3869226502"/>
                    </a:ext>
                  </a:extLst>
                </a:gridCol>
              </a:tblGrid>
              <a:tr h="42841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americký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fotbalista</a:t>
                      </a: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americký fotbal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ista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</a:tbl>
          </a:graphicData>
        </a:graphic>
      </p:graphicFrame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8521" y="3294033"/>
            <a:ext cx="2428875" cy="274320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428" y="3294033"/>
            <a:ext cx="4762502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7787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Slabiky a morfologie: </a:t>
            </a:r>
            <a:r>
              <a:rPr lang="cs-CZ" dirty="0" err="1"/>
              <a:t>infixace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5335163"/>
              </p:ext>
            </p:extLst>
          </p:nvPr>
        </p:nvGraphicFramePr>
        <p:xfrm>
          <a:off x="996697" y="1892808"/>
          <a:ext cx="10357104" cy="47613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89276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2589276">
                  <a:extLst>
                    <a:ext uri="{9D8B030D-6E8A-4147-A177-3AD203B41FA5}">
                      <a16:colId xmlns:a16="http://schemas.microsoft.com/office/drawing/2014/main" val="2850496957"/>
                    </a:ext>
                  </a:extLst>
                </a:gridCol>
                <a:gridCol w="2589276">
                  <a:extLst>
                    <a:ext uri="{9D8B030D-6E8A-4147-A177-3AD203B41FA5}">
                      <a16:colId xmlns:a16="http://schemas.microsoft.com/office/drawing/2014/main" val="2129309420"/>
                    </a:ext>
                  </a:extLst>
                </a:gridCol>
                <a:gridCol w="2589276">
                  <a:extLst>
                    <a:ext uri="{9D8B030D-6E8A-4147-A177-3AD203B41FA5}">
                      <a16:colId xmlns:a16="http://schemas.microsoft.com/office/drawing/2014/main" val="1016350315"/>
                    </a:ext>
                  </a:extLst>
                </a:gridCol>
              </a:tblGrid>
              <a:tr h="7140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abc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prefix-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abc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abc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-sufix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-infix-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bc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714026">
                <a:tc gridSpan="4">
                  <a:txBody>
                    <a:bodyPr/>
                    <a:lstStyle/>
                    <a:p>
                      <a:pPr marL="457200" indent="-4572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6959878"/>
                  </a:ext>
                </a:extLst>
              </a:tr>
              <a:tr h="714026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infix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fuckin</a:t>
                      </a:r>
                      <a:r>
                        <a:rPr lang="cs-CZ" sz="2800" b="0" i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(g)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 americké angličtině 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294086"/>
                  </a:ext>
                </a:extLst>
              </a:tr>
              <a:tr h="714026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abso</a:t>
                      </a:r>
                      <a:r>
                        <a:rPr lang="cs-CZ" sz="2800" b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1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fuckin-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cs-CZ" sz="2800" b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tely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inde</a:t>
                      </a:r>
                      <a:r>
                        <a:rPr lang="cs-CZ" sz="2800" b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1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fuckin-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cs-CZ" sz="2800" b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ndent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inter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1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fuckin</a:t>
                      </a:r>
                      <a:r>
                        <a:rPr lang="cs-CZ" sz="2800" b="0" i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cs-CZ" sz="2800" b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tional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3163039"/>
                  </a:ext>
                </a:extLst>
              </a:tr>
              <a:tr h="7140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9869289"/>
                  </a:ext>
                </a:extLst>
              </a:tr>
              <a:tr h="7140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0613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5779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Různá struktur</a:t>
            </a:r>
            <a:r>
              <a:rPr lang="en-GB" dirty="0"/>
              <a:t>a</a:t>
            </a:r>
            <a:r>
              <a:rPr lang="cs-CZ" dirty="0"/>
              <a:t>:</a:t>
            </a:r>
            <a:r>
              <a:rPr lang="en-US" dirty="0"/>
              <a:t> </a:t>
            </a:r>
            <a:r>
              <a:rPr lang="en-GB" dirty="0" err="1"/>
              <a:t>konstitu</a:t>
            </a:r>
            <a:r>
              <a:rPr lang="cs-CZ" dirty="0"/>
              <a:t>e</a:t>
            </a:r>
            <a:r>
              <a:rPr lang="en-GB" dirty="0" err="1"/>
              <a:t>nt</a:t>
            </a:r>
            <a:r>
              <a:rPr lang="cs-CZ" dirty="0"/>
              <a:t>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457029"/>
              </p:ext>
            </p:extLst>
          </p:nvPr>
        </p:nvGraphicFramePr>
        <p:xfrm>
          <a:off x="996697" y="1892808"/>
          <a:ext cx="10357104" cy="42841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78552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178552">
                  <a:extLst>
                    <a:ext uri="{9D8B030D-6E8A-4147-A177-3AD203B41FA5}">
                      <a16:colId xmlns:a16="http://schemas.microsoft.com/office/drawing/2014/main" val="1495064400"/>
                    </a:ext>
                  </a:extLst>
                </a:gridCol>
              </a:tblGrid>
              <a:tr h="42841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americký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fotbalista</a:t>
                      </a:r>
                      <a:r>
                        <a:rPr lang="en-US" sz="2800" b="0" i="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en-US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americký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92D05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rgbClr val="92D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fotbal      -</a:t>
                      </a:r>
                      <a:r>
                        <a:rPr lang="cs-CZ" sz="2800" b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ista</a:t>
                      </a: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americký fotbal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ista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en-US" sz="2800" b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rgbClr val="92D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ista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americký  fotbal</a:t>
                      </a:r>
                      <a:endParaRPr lang="cs-CZ" sz="2800" b="0" strike="sngStrike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</a:tbl>
          </a:graphicData>
        </a:graphic>
      </p:graphicFrame>
      <p:cxnSp>
        <p:nvCxnSpPr>
          <p:cNvPr id="5" name="Přímá spojnice 4"/>
          <p:cNvCxnSpPr/>
          <p:nvPr/>
        </p:nvCxnSpPr>
        <p:spPr>
          <a:xfrm flipV="1">
            <a:off x="3002844" y="4329849"/>
            <a:ext cx="609148" cy="445877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2555568" y="3531629"/>
            <a:ext cx="1689054" cy="1244097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 flipV="1">
            <a:off x="2065867" y="3531630"/>
            <a:ext cx="489700" cy="36868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 flipV="1">
            <a:off x="7544323" y="3531629"/>
            <a:ext cx="1396476" cy="1285417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Přímá spojnice 30"/>
          <p:cNvCxnSpPr/>
          <p:nvPr/>
        </p:nvCxnSpPr>
        <p:spPr>
          <a:xfrm>
            <a:off x="8103620" y="4288529"/>
            <a:ext cx="630954" cy="48719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Přímá spojnice 35"/>
          <p:cNvCxnSpPr/>
          <p:nvPr/>
        </p:nvCxnSpPr>
        <p:spPr>
          <a:xfrm>
            <a:off x="8940800" y="3531629"/>
            <a:ext cx="474133" cy="36868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200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proudit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8072383"/>
              </p:ext>
            </p:extLst>
          </p:nvPr>
        </p:nvGraphicFramePr>
        <p:xfrm>
          <a:off x="996697" y="1892808"/>
          <a:ext cx="10357104" cy="42841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78552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178552">
                  <a:extLst>
                    <a:ext uri="{9D8B030D-6E8A-4147-A177-3AD203B41FA5}">
                      <a16:colId xmlns:a16="http://schemas.microsoft.com/office/drawing/2014/main" val="3869226502"/>
                    </a:ext>
                  </a:extLst>
                </a:gridCol>
              </a:tblGrid>
              <a:tr h="42841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</a:t>
                      </a:r>
                      <a:r>
                        <a:rPr lang="cs-CZ" sz="2800" b="0" i="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cs-CZ" sz="2800" b="0" i="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dit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</a:tbl>
          </a:graphicData>
        </a:graphic>
      </p:graphicFrame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/>
        </p:blipFill>
        <p:spPr>
          <a:xfrm>
            <a:off x="6172331" y="3294033"/>
            <a:ext cx="3729789" cy="274320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rcRect/>
          <a:stretch/>
        </p:blipFill>
        <p:spPr>
          <a:xfrm>
            <a:off x="1063051" y="3294033"/>
            <a:ext cx="36576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957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Různá struktur</a:t>
            </a:r>
            <a:r>
              <a:rPr lang="en-GB" dirty="0"/>
              <a:t>a</a:t>
            </a:r>
            <a:r>
              <a:rPr lang="cs-CZ" dirty="0"/>
              <a:t>:</a:t>
            </a:r>
            <a:r>
              <a:rPr lang="en-US" dirty="0"/>
              <a:t> </a:t>
            </a:r>
            <a:r>
              <a:rPr lang="cs-CZ" dirty="0"/>
              <a:t>slabiky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6717996"/>
              </p:ext>
            </p:extLst>
          </p:nvPr>
        </p:nvGraphicFramePr>
        <p:xfrm>
          <a:off x="996697" y="1892808"/>
          <a:ext cx="9631200" cy="64665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1560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481560">
                  <a:extLst>
                    <a:ext uri="{9D8B030D-6E8A-4147-A177-3AD203B41FA5}">
                      <a16:colId xmlns:a16="http://schemas.microsoft.com/office/drawing/2014/main" val="4017153953"/>
                    </a:ext>
                  </a:extLst>
                </a:gridCol>
                <a:gridCol w="481560">
                  <a:extLst>
                    <a:ext uri="{9D8B030D-6E8A-4147-A177-3AD203B41FA5}">
                      <a16:colId xmlns:a16="http://schemas.microsoft.com/office/drawing/2014/main" val="44597302"/>
                    </a:ext>
                  </a:extLst>
                </a:gridCol>
                <a:gridCol w="481560">
                  <a:extLst>
                    <a:ext uri="{9D8B030D-6E8A-4147-A177-3AD203B41FA5}">
                      <a16:colId xmlns:a16="http://schemas.microsoft.com/office/drawing/2014/main" val="1512041345"/>
                    </a:ext>
                  </a:extLst>
                </a:gridCol>
                <a:gridCol w="481560">
                  <a:extLst>
                    <a:ext uri="{9D8B030D-6E8A-4147-A177-3AD203B41FA5}">
                      <a16:colId xmlns:a16="http://schemas.microsoft.com/office/drawing/2014/main" val="2117400796"/>
                    </a:ext>
                  </a:extLst>
                </a:gridCol>
                <a:gridCol w="481560">
                  <a:extLst>
                    <a:ext uri="{9D8B030D-6E8A-4147-A177-3AD203B41FA5}">
                      <a16:colId xmlns:a16="http://schemas.microsoft.com/office/drawing/2014/main" val="2143910004"/>
                    </a:ext>
                  </a:extLst>
                </a:gridCol>
                <a:gridCol w="481560">
                  <a:extLst>
                    <a:ext uri="{9D8B030D-6E8A-4147-A177-3AD203B41FA5}">
                      <a16:colId xmlns:a16="http://schemas.microsoft.com/office/drawing/2014/main" val="4135804970"/>
                    </a:ext>
                  </a:extLst>
                </a:gridCol>
                <a:gridCol w="481560">
                  <a:extLst>
                    <a:ext uri="{9D8B030D-6E8A-4147-A177-3AD203B41FA5}">
                      <a16:colId xmlns:a16="http://schemas.microsoft.com/office/drawing/2014/main" val="3592454997"/>
                    </a:ext>
                  </a:extLst>
                </a:gridCol>
                <a:gridCol w="481560">
                  <a:extLst>
                    <a:ext uri="{9D8B030D-6E8A-4147-A177-3AD203B41FA5}">
                      <a16:colId xmlns:a16="http://schemas.microsoft.com/office/drawing/2014/main" val="1679834701"/>
                    </a:ext>
                  </a:extLst>
                </a:gridCol>
                <a:gridCol w="481560">
                  <a:extLst>
                    <a:ext uri="{9D8B030D-6E8A-4147-A177-3AD203B41FA5}">
                      <a16:colId xmlns:a16="http://schemas.microsoft.com/office/drawing/2014/main" val="1705457972"/>
                    </a:ext>
                  </a:extLst>
                </a:gridCol>
                <a:gridCol w="481560">
                  <a:extLst>
                    <a:ext uri="{9D8B030D-6E8A-4147-A177-3AD203B41FA5}">
                      <a16:colId xmlns:a16="http://schemas.microsoft.com/office/drawing/2014/main" val="2082864626"/>
                    </a:ext>
                  </a:extLst>
                </a:gridCol>
                <a:gridCol w="481560">
                  <a:extLst>
                    <a:ext uri="{9D8B030D-6E8A-4147-A177-3AD203B41FA5}">
                      <a16:colId xmlns:a16="http://schemas.microsoft.com/office/drawing/2014/main" val="3265211835"/>
                    </a:ext>
                  </a:extLst>
                </a:gridCol>
                <a:gridCol w="481560">
                  <a:extLst>
                    <a:ext uri="{9D8B030D-6E8A-4147-A177-3AD203B41FA5}">
                      <a16:colId xmlns:a16="http://schemas.microsoft.com/office/drawing/2014/main" val="2956950323"/>
                    </a:ext>
                  </a:extLst>
                </a:gridCol>
                <a:gridCol w="481560">
                  <a:extLst>
                    <a:ext uri="{9D8B030D-6E8A-4147-A177-3AD203B41FA5}">
                      <a16:colId xmlns:a16="http://schemas.microsoft.com/office/drawing/2014/main" val="3866516324"/>
                    </a:ext>
                  </a:extLst>
                </a:gridCol>
                <a:gridCol w="481560">
                  <a:extLst>
                    <a:ext uri="{9D8B030D-6E8A-4147-A177-3AD203B41FA5}">
                      <a16:colId xmlns:a16="http://schemas.microsoft.com/office/drawing/2014/main" val="3055857979"/>
                    </a:ext>
                  </a:extLst>
                </a:gridCol>
                <a:gridCol w="481560">
                  <a:extLst>
                    <a:ext uri="{9D8B030D-6E8A-4147-A177-3AD203B41FA5}">
                      <a16:colId xmlns:a16="http://schemas.microsoft.com/office/drawing/2014/main" val="2016614386"/>
                    </a:ext>
                  </a:extLst>
                </a:gridCol>
                <a:gridCol w="481560">
                  <a:extLst>
                    <a:ext uri="{9D8B030D-6E8A-4147-A177-3AD203B41FA5}">
                      <a16:colId xmlns:a16="http://schemas.microsoft.com/office/drawing/2014/main" val="3180613114"/>
                    </a:ext>
                  </a:extLst>
                </a:gridCol>
                <a:gridCol w="481560">
                  <a:extLst>
                    <a:ext uri="{9D8B030D-6E8A-4147-A177-3AD203B41FA5}">
                      <a16:colId xmlns:a16="http://schemas.microsoft.com/office/drawing/2014/main" val="1227906091"/>
                    </a:ext>
                  </a:extLst>
                </a:gridCol>
                <a:gridCol w="481560">
                  <a:extLst>
                    <a:ext uri="{9D8B030D-6E8A-4147-A177-3AD203B41FA5}">
                      <a16:colId xmlns:a16="http://schemas.microsoft.com/office/drawing/2014/main" val="2437641543"/>
                    </a:ext>
                  </a:extLst>
                </a:gridCol>
                <a:gridCol w="481560">
                  <a:extLst>
                    <a:ext uri="{9D8B030D-6E8A-4147-A177-3AD203B41FA5}">
                      <a16:colId xmlns:a16="http://schemas.microsoft.com/office/drawing/2014/main" val="814794443"/>
                    </a:ext>
                  </a:extLst>
                </a:gridCol>
              </a:tblGrid>
              <a:tr h="306011"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pro.udit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hiát = 2</a:t>
                      </a:r>
                      <a:r>
                        <a:rPr lang="el-GR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</a:t>
                      </a: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prou.dit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diftong = 1</a:t>
                      </a:r>
                      <a:r>
                        <a:rPr lang="el-GR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</a:t>
                      </a: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0316207"/>
                  </a:ext>
                </a:extLst>
              </a:tr>
              <a:tr h="3482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8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</a:t>
                      </a: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800" b="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</a:t>
                      </a:r>
                      <a:endParaRPr lang="cs-CZ" sz="2800" b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8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</a:t>
                      </a: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800" b="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</a:t>
                      </a:r>
                      <a:endParaRPr lang="cs-CZ" sz="2800" b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8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</a:t>
                      </a: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213410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6730704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CC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9592980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4132710"/>
                  </a:ext>
                </a:extLst>
              </a:tr>
              <a:tr h="3060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dit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 r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Ɂ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dit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dit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0824579"/>
                  </a:ext>
                </a:extLst>
              </a:tr>
              <a:tr h="3060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9954163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4563727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6050515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5161212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2172498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6267910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7316818"/>
                  </a:ext>
                </a:extLst>
              </a:tr>
            </a:tbl>
          </a:graphicData>
        </a:graphic>
      </p:graphicFrame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>
            <a:off x="1713885" y="3297062"/>
            <a:ext cx="0" cy="47324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0459FE68-0F46-4EC4-B182-033F428C3991}"/>
              </a:ext>
            </a:extLst>
          </p:cNvPr>
          <p:cNvCxnSpPr>
            <a:cxnSpLocks/>
          </p:cNvCxnSpPr>
          <p:nvPr/>
        </p:nvCxnSpPr>
        <p:spPr>
          <a:xfrm>
            <a:off x="2195148" y="3297062"/>
            <a:ext cx="0" cy="47324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D2E40CA5-B879-4404-A47C-A3E7FCD28FDA}"/>
              </a:ext>
            </a:extLst>
          </p:cNvPr>
          <p:cNvCxnSpPr>
            <a:cxnSpLocks/>
          </p:cNvCxnSpPr>
          <p:nvPr/>
        </p:nvCxnSpPr>
        <p:spPr>
          <a:xfrm>
            <a:off x="1713885" y="4227504"/>
            <a:ext cx="0" cy="47324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B4FAF560-91BC-4EE2-B0F3-FC3239471400}"/>
              </a:ext>
            </a:extLst>
          </p:cNvPr>
          <p:cNvCxnSpPr>
            <a:cxnSpLocks/>
          </p:cNvCxnSpPr>
          <p:nvPr/>
        </p:nvCxnSpPr>
        <p:spPr>
          <a:xfrm>
            <a:off x="2195148" y="4227504"/>
            <a:ext cx="0" cy="47324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184CEB12-65C6-425E-9BBA-11197BF8FBA3}"/>
              </a:ext>
            </a:extLst>
          </p:cNvPr>
          <p:cNvCxnSpPr>
            <a:cxnSpLocks/>
          </p:cNvCxnSpPr>
          <p:nvPr/>
        </p:nvCxnSpPr>
        <p:spPr>
          <a:xfrm>
            <a:off x="4601463" y="3297062"/>
            <a:ext cx="0" cy="47324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1957BA3B-629D-4E9A-99E7-07BB991A6B05}"/>
              </a:ext>
            </a:extLst>
          </p:cNvPr>
          <p:cNvCxnSpPr>
            <a:cxnSpLocks/>
          </p:cNvCxnSpPr>
          <p:nvPr/>
        </p:nvCxnSpPr>
        <p:spPr>
          <a:xfrm>
            <a:off x="5563990" y="3297062"/>
            <a:ext cx="0" cy="47324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B616605E-8A66-4814-95DC-3C20CE16F0D8}"/>
              </a:ext>
            </a:extLst>
          </p:cNvPr>
          <p:cNvCxnSpPr>
            <a:cxnSpLocks/>
          </p:cNvCxnSpPr>
          <p:nvPr/>
        </p:nvCxnSpPr>
        <p:spPr>
          <a:xfrm>
            <a:off x="4608176" y="4227504"/>
            <a:ext cx="0" cy="47324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CBDC4D73-FD18-47E9-A323-881556A43302}"/>
              </a:ext>
            </a:extLst>
          </p:cNvPr>
          <p:cNvCxnSpPr>
            <a:cxnSpLocks/>
          </p:cNvCxnSpPr>
          <p:nvPr/>
        </p:nvCxnSpPr>
        <p:spPr>
          <a:xfrm>
            <a:off x="5563990" y="4227504"/>
            <a:ext cx="0" cy="47324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A4324E30-44CA-4EEB-A96F-C275962C23DC}"/>
              </a:ext>
            </a:extLst>
          </p:cNvPr>
          <p:cNvCxnSpPr>
            <a:cxnSpLocks/>
          </p:cNvCxnSpPr>
          <p:nvPr/>
        </p:nvCxnSpPr>
        <p:spPr>
          <a:xfrm>
            <a:off x="3983842" y="4227504"/>
            <a:ext cx="0" cy="47324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E23D8B63-4C88-46A9-95E3-2130CBC99DB0}"/>
              </a:ext>
            </a:extLst>
          </p:cNvPr>
          <p:cNvCxnSpPr>
            <a:cxnSpLocks/>
          </p:cNvCxnSpPr>
          <p:nvPr/>
        </p:nvCxnSpPr>
        <p:spPr>
          <a:xfrm>
            <a:off x="4200411" y="4227504"/>
            <a:ext cx="0" cy="47324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Přímá spojnice 16">
            <a:extLst>
              <a:ext uri="{FF2B5EF4-FFF2-40B4-BE49-F238E27FC236}">
                <a16:creationId xmlns:a16="http://schemas.microsoft.com/office/drawing/2014/main" id="{2FB70A6C-60F4-49DF-9BC8-9F814187C990}"/>
              </a:ext>
            </a:extLst>
          </p:cNvPr>
          <p:cNvCxnSpPr>
            <a:cxnSpLocks/>
          </p:cNvCxnSpPr>
          <p:nvPr/>
        </p:nvCxnSpPr>
        <p:spPr>
          <a:xfrm>
            <a:off x="5083215" y="4227504"/>
            <a:ext cx="0" cy="47324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Přímá spojnice 17">
            <a:extLst>
              <a:ext uri="{FF2B5EF4-FFF2-40B4-BE49-F238E27FC236}">
                <a16:creationId xmlns:a16="http://schemas.microsoft.com/office/drawing/2014/main" id="{C2E9C46E-9167-4C06-85E2-25D95DDD04BA}"/>
              </a:ext>
            </a:extLst>
          </p:cNvPr>
          <p:cNvCxnSpPr>
            <a:cxnSpLocks/>
          </p:cNvCxnSpPr>
          <p:nvPr/>
        </p:nvCxnSpPr>
        <p:spPr>
          <a:xfrm flipH="1">
            <a:off x="4050632" y="3297062"/>
            <a:ext cx="557544" cy="47324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Přímá spojnice 20">
            <a:extLst>
              <a:ext uri="{FF2B5EF4-FFF2-40B4-BE49-F238E27FC236}">
                <a16:creationId xmlns:a16="http://schemas.microsoft.com/office/drawing/2014/main" id="{8AA1D58E-258E-4968-8FEF-191ACC0D193D}"/>
              </a:ext>
            </a:extLst>
          </p:cNvPr>
          <p:cNvCxnSpPr>
            <a:cxnSpLocks/>
          </p:cNvCxnSpPr>
          <p:nvPr/>
        </p:nvCxnSpPr>
        <p:spPr>
          <a:xfrm flipH="1">
            <a:off x="4267200" y="3336963"/>
            <a:ext cx="340978" cy="44527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Přímá spojnice 26">
            <a:extLst>
              <a:ext uri="{FF2B5EF4-FFF2-40B4-BE49-F238E27FC236}">
                <a16:creationId xmlns:a16="http://schemas.microsoft.com/office/drawing/2014/main" id="{A349AAE2-898E-48FB-B7CD-10C3E3D37621}"/>
              </a:ext>
            </a:extLst>
          </p:cNvPr>
          <p:cNvCxnSpPr>
            <a:cxnSpLocks/>
          </p:cNvCxnSpPr>
          <p:nvPr/>
        </p:nvCxnSpPr>
        <p:spPr>
          <a:xfrm flipH="1">
            <a:off x="5152295" y="3297062"/>
            <a:ext cx="411695" cy="485171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Přímá spojnice 28">
            <a:extLst>
              <a:ext uri="{FF2B5EF4-FFF2-40B4-BE49-F238E27FC236}">
                <a16:creationId xmlns:a16="http://schemas.microsoft.com/office/drawing/2014/main" id="{6B9A8AF9-699E-44A3-94CC-366FCDC2E939}"/>
              </a:ext>
            </a:extLst>
          </p:cNvPr>
          <p:cNvCxnSpPr>
            <a:cxnSpLocks/>
          </p:cNvCxnSpPr>
          <p:nvPr/>
        </p:nvCxnSpPr>
        <p:spPr>
          <a:xfrm>
            <a:off x="8347296" y="4227504"/>
            <a:ext cx="0" cy="47324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Přímá spojnice 29">
            <a:extLst>
              <a:ext uri="{FF2B5EF4-FFF2-40B4-BE49-F238E27FC236}">
                <a16:creationId xmlns:a16="http://schemas.microsoft.com/office/drawing/2014/main" id="{C112B3A3-7BD7-44F9-AB0C-AB0368DA8EE2}"/>
              </a:ext>
            </a:extLst>
          </p:cNvPr>
          <p:cNvCxnSpPr>
            <a:cxnSpLocks/>
          </p:cNvCxnSpPr>
          <p:nvPr/>
        </p:nvCxnSpPr>
        <p:spPr>
          <a:xfrm>
            <a:off x="8571885" y="4227504"/>
            <a:ext cx="0" cy="47324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Přímá spojnice 30">
            <a:extLst>
              <a:ext uri="{FF2B5EF4-FFF2-40B4-BE49-F238E27FC236}">
                <a16:creationId xmlns:a16="http://schemas.microsoft.com/office/drawing/2014/main" id="{8F366326-5CF2-4BC1-A25D-ABDA5E2F09A8}"/>
              </a:ext>
            </a:extLst>
          </p:cNvPr>
          <p:cNvCxnSpPr>
            <a:cxnSpLocks/>
          </p:cNvCxnSpPr>
          <p:nvPr/>
        </p:nvCxnSpPr>
        <p:spPr>
          <a:xfrm flipH="1">
            <a:off x="8347296" y="3240812"/>
            <a:ext cx="104273" cy="541421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Přímá spojnice 32">
            <a:extLst>
              <a:ext uri="{FF2B5EF4-FFF2-40B4-BE49-F238E27FC236}">
                <a16:creationId xmlns:a16="http://schemas.microsoft.com/office/drawing/2014/main" id="{CB4F22CC-8CE8-4C2A-975D-AACC61A5F78D}"/>
              </a:ext>
            </a:extLst>
          </p:cNvPr>
          <p:cNvCxnSpPr>
            <a:cxnSpLocks/>
          </p:cNvCxnSpPr>
          <p:nvPr/>
        </p:nvCxnSpPr>
        <p:spPr>
          <a:xfrm>
            <a:off x="8451569" y="3236904"/>
            <a:ext cx="120316" cy="53340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156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Slabiky: poezie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7127129"/>
              </p:ext>
            </p:extLst>
          </p:nvPr>
        </p:nvGraphicFramePr>
        <p:xfrm>
          <a:off x="996697" y="1892808"/>
          <a:ext cx="10357106" cy="51711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30271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379621">
                  <a:extLst>
                    <a:ext uri="{9D8B030D-6E8A-4147-A177-3AD203B41FA5}">
                      <a16:colId xmlns:a16="http://schemas.microsoft.com/office/drawing/2014/main" val="255455603"/>
                    </a:ext>
                  </a:extLst>
                </a:gridCol>
                <a:gridCol w="1179095">
                  <a:extLst>
                    <a:ext uri="{9D8B030D-6E8A-4147-A177-3AD203B41FA5}">
                      <a16:colId xmlns:a16="http://schemas.microsoft.com/office/drawing/2014/main" val="2391256624"/>
                    </a:ext>
                  </a:extLst>
                </a:gridCol>
                <a:gridCol w="60960">
                  <a:extLst>
                    <a:ext uri="{9D8B030D-6E8A-4147-A177-3AD203B41FA5}">
                      <a16:colId xmlns:a16="http://schemas.microsoft.com/office/drawing/2014/main" val="361617564"/>
                    </a:ext>
                  </a:extLst>
                </a:gridCol>
                <a:gridCol w="475451">
                  <a:extLst>
                    <a:ext uri="{9D8B030D-6E8A-4147-A177-3AD203B41FA5}">
                      <a16:colId xmlns:a16="http://schemas.microsoft.com/office/drawing/2014/main" val="2480287684"/>
                    </a:ext>
                  </a:extLst>
                </a:gridCol>
                <a:gridCol w="1031708">
                  <a:extLst>
                    <a:ext uri="{9D8B030D-6E8A-4147-A177-3AD203B41FA5}">
                      <a16:colId xmlns:a16="http://schemas.microsoft.com/office/drawing/2014/main" val="860749138"/>
                    </a:ext>
                  </a:extLst>
                </a:gridCol>
              </a:tblGrid>
              <a:tr h="535519">
                <a:tc grid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K. J. Erben: Vodník, Svatební košile (1853)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355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slabiky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hlásky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2848228"/>
                  </a:ext>
                </a:extLst>
              </a:tr>
              <a:tr h="5355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l-GR" sz="2800" b="0" baseline="-25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σσ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l-GR" sz="2800" b="0" baseline="-25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l-GR" sz="2800" b="0" baseline="-25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σσσ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l-GR" sz="2800" b="0" baseline="-250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σσ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/>
                        <a:t>17 (18)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2400" dirty="0"/>
                        <a:t>[</a:t>
                      </a:r>
                      <a:r>
                        <a:rPr lang="en-GB" sz="2400" dirty="0"/>
                        <a:t>o</a:t>
                      </a:r>
                      <a:r>
                        <a:rPr lang="en-US" sz="2400" dirty="0"/>
                        <a:t>]</a:t>
                      </a:r>
                      <a:r>
                        <a:rPr lang="cs-CZ" sz="2400" dirty="0"/>
                        <a:t>d</a:t>
                      </a:r>
                      <a:r>
                        <a:rPr lang="en-US" sz="2400" dirty="0"/>
                        <a:t> </a:t>
                      </a:r>
                      <a:r>
                        <a:rPr lang="cs-CZ" sz="2400" dirty="0"/>
                        <a:t>(</a:t>
                      </a:r>
                      <a:r>
                        <a:rPr lang="en-US" sz="2400" dirty="0"/>
                        <a:t>[</a:t>
                      </a:r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Ɂ</a:t>
                      </a:r>
                      <a:r>
                        <a:rPr lang="cs-CZ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</a:t>
                      </a:r>
                      <a:r>
                        <a:rPr lang="en-US" sz="2400" dirty="0"/>
                        <a:t>]</a:t>
                      </a:r>
                      <a:r>
                        <a:rPr lang="cs-CZ" sz="2400" dirty="0"/>
                        <a:t>d)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8449061"/>
                  </a:ext>
                </a:extLst>
              </a:tr>
              <a:tr h="5355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l-GR" sz="2800" b="0" baseline="-25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σσ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</a:t>
                      </a:r>
                      <a:r>
                        <a:rPr lang="el-GR" sz="2800" b="0" baseline="-25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t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l-GR" sz="2800" b="0" baseline="-25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lst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ý</a:t>
                      </a:r>
                      <a:r>
                        <a:rPr lang="el-GR" sz="2800" b="0" baseline="-25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σσ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vr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l-GR" sz="2800" b="0" baseline="-25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σσ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/>
                        <a:t>19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014235"/>
                  </a:ext>
                </a:extLst>
              </a:tr>
              <a:tr h="49871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976706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endParaRPr lang="cs-CZ" dirty="0"/>
                    </a:p>
                    <a:p>
                      <a:endParaRPr lang="cs-CZ" dirty="0"/>
                    </a:p>
                    <a:p>
                      <a:r>
                        <a:rPr lang="en-US" sz="2400" dirty="0"/>
                        <a:t>[</a:t>
                      </a:r>
                      <a:r>
                        <a:rPr lang="cs-CZ" sz="2400" dirty="0"/>
                        <a:t>a</a:t>
                      </a:r>
                      <a:r>
                        <a:rPr lang="en-US" sz="2400" dirty="0"/>
                        <a:t>] </a:t>
                      </a:r>
                      <a:r>
                        <a:rPr lang="cs-CZ" sz="2400" dirty="0"/>
                        <a:t>(</a:t>
                      </a:r>
                      <a:r>
                        <a:rPr lang="en-US" sz="2400" dirty="0"/>
                        <a:t>[</a:t>
                      </a:r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Ɂ</a:t>
                      </a:r>
                      <a:r>
                        <a:rPr lang="cs-CZ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r>
                        <a:rPr lang="en-US" sz="2400" dirty="0"/>
                        <a:t>]</a:t>
                      </a:r>
                      <a:r>
                        <a:rPr lang="cs-CZ" sz="2400" dirty="0"/>
                        <a:t>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84476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l-GR" sz="2800" b="0" baseline="-25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</a:t>
                      </a:r>
                      <a:r>
                        <a:rPr lang="cs-CZ" sz="2800" b="0" baseline="-25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sz="2800" b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l-GR" sz="2800" b="0" baseline="-25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l-GR" sz="2800" b="0" baseline="-25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hřm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cs-CZ" sz="28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l-GR" sz="2800" b="0" baseline="-25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l-GR" sz="2800" b="0" baseline="-25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</a:t>
                      </a:r>
                      <a:r>
                        <a:rPr lang="cs-CZ" sz="2800" b="0" baseline="-25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sz="2800" b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l-GR" sz="2800" b="0" baseline="-25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l-GR" sz="2800" b="0" baseline="-25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</a:t>
                      </a:r>
                      <a:r>
                        <a:rPr lang="cs-CZ" sz="2800" b="0" baseline="-25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hl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l-GR" sz="2800" b="0" baseline="-25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/>
                        <a:t>21 (23)</a:t>
                      </a:r>
                    </a:p>
                  </a:txBody>
                  <a:tcPr marL="17780" marR="17780" marT="0" marB="0">
                    <a:lnL>
                      <a:noFill/>
                    </a:lnL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T w="12700" cmpd="sng">
                      <a:noFill/>
                    </a:lnT>
                  </a:tcPr>
                </a:tc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43083116"/>
                  </a:ext>
                </a:extLst>
              </a:tr>
              <a:tr h="5355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tv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ý</a:t>
                      </a:r>
                      <a:r>
                        <a:rPr lang="el-GR" sz="2800" b="0" baseline="-250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σσ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l-GR" sz="2800" b="0" baseline="-25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zdv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</a:t>
                      </a:r>
                      <a:r>
                        <a:rPr lang="el-GR" sz="2800" b="0" baseline="-250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σσ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z p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kn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l-GR" sz="2800" b="0" baseline="-250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σσ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z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l-GR" sz="2800" b="0" baseline="-25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/>
                        <a:t>22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611364"/>
                  </a:ext>
                </a:extLst>
              </a:tr>
              <a:tr h="5355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6488842"/>
                  </a:ext>
                </a:extLst>
              </a:tr>
              <a:tr h="53551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22448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8228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Slabiky: skandování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8217655"/>
              </p:ext>
            </p:extLst>
          </p:nvPr>
        </p:nvGraphicFramePr>
        <p:xfrm>
          <a:off x="996697" y="1892808"/>
          <a:ext cx="10357104" cy="42841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6184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726184">
                  <a:extLst>
                    <a:ext uri="{9D8B030D-6E8A-4147-A177-3AD203B41FA5}">
                      <a16:colId xmlns:a16="http://schemas.microsoft.com/office/drawing/2014/main" val="2659014038"/>
                    </a:ext>
                  </a:extLst>
                </a:gridCol>
                <a:gridCol w="1726184">
                  <a:extLst>
                    <a:ext uri="{9D8B030D-6E8A-4147-A177-3AD203B41FA5}">
                      <a16:colId xmlns:a16="http://schemas.microsoft.com/office/drawing/2014/main" val="2288708874"/>
                    </a:ext>
                  </a:extLst>
                </a:gridCol>
                <a:gridCol w="1726184">
                  <a:extLst>
                    <a:ext uri="{9D8B030D-6E8A-4147-A177-3AD203B41FA5}">
                      <a16:colId xmlns:a16="http://schemas.microsoft.com/office/drawing/2014/main" val="3121228989"/>
                    </a:ext>
                  </a:extLst>
                </a:gridCol>
                <a:gridCol w="1726184">
                  <a:extLst>
                    <a:ext uri="{9D8B030D-6E8A-4147-A177-3AD203B41FA5}">
                      <a16:colId xmlns:a16="http://schemas.microsoft.com/office/drawing/2014/main" val="3197181340"/>
                    </a:ext>
                  </a:extLst>
                </a:gridCol>
                <a:gridCol w="1726184">
                  <a:extLst>
                    <a:ext uri="{9D8B030D-6E8A-4147-A177-3AD203B41FA5}">
                      <a16:colId xmlns:a16="http://schemas.microsoft.com/office/drawing/2014/main" val="4249439583"/>
                    </a:ext>
                  </a:extLst>
                </a:gridCol>
              </a:tblGrid>
              <a:tr h="8568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Jana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-na!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*Jan-a!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8568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Petra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-tra!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Pet-ra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!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*Petr-a!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5609213"/>
                  </a:ext>
                </a:extLst>
              </a:tr>
              <a:tr h="8568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Marta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Ma-rta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!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-ta!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*Mart-a!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4413034"/>
                  </a:ext>
                </a:extLst>
              </a:tr>
              <a:tr h="8568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855974"/>
                  </a:ext>
                </a:extLst>
              </a:tr>
              <a:tr h="8568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99305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1982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Slabiky: jazykové hry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1783072"/>
              </p:ext>
            </p:extLst>
          </p:nvPr>
        </p:nvGraphicFramePr>
        <p:xfrm>
          <a:off x="996697" y="1892808"/>
          <a:ext cx="10357104" cy="49999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78552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2589276">
                  <a:extLst>
                    <a:ext uri="{9D8B030D-6E8A-4147-A177-3AD203B41FA5}">
                      <a16:colId xmlns:a16="http://schemas.microsoft.com/office/drawing/2014/main" val="2595743974"/>
                    </a:ext>
                  </a:extLst>
                </a:gridCol>
                <a:gridCol w="2589276">
                  <a:extLst>
                    <a:ext uri="{9D8B030D-6E8A-4147-A177-3AD203B41FA5}">
                      <a16:colId xmlns:a16="http://schemas.microsoft.com/office/drawing/2014/main" val="2322005507"/>
                    </a:ext>
                  </a:extLst>
                </a:gridCol>
              </a:tblGrid>
              <a:tr h="714026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28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šatrovački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argot srbštiny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 chorvatštiny</a:t>
                      </a:r>
                      <a:endParaRPr lang="cs-CZ" sz="28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28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verlan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argot francouz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štiny</a:t>
                      </a:r>
                      <a:endParaRPr lang="cs-CZ" sz="28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714026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0776140"/>
                  </a:ext>
                </a:extLst>
              </a:tr>
              <a:tr h="7140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pt-BR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</a:t>
                      </a:r>
                      <a:r>
                        <a:rPr lang="pt-BR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 </a:t>
                      </a:r>
                      <a:r>
                        <a:rPr lang="pt-BR" sz="2800" b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</a:t>
                      </a:r>
                      <a:r>
                        <a:rPr lang="pt-BR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ću</a:t>
                      </a:r>
                      <a:r>
                        <a:rPr lang="pt-BR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da </a:t>
                      </a:r>
                      <a:r>
                        <a:rPr lang="pt-BR" sz="2800" b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pt-BR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gram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l‘envers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US" sz="2800" b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ã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v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ɛʁ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1384869"/>
                  </a:ext>
                </a:extLst>
              </a:tr>
              <a:tr h="7140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</a:t>
                      </a:r>
                      <a:r>
                        <a:rPr lang="cs-CZ" sz="2800" b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bra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ću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da 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gram</a:t>
                      </a:r>
                      <a:r>
                        <a:rPr lang="cs-CZ" sz="2800" b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verlan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v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ɛʁ</a:t>
                      </a:r>
                      <a:r>
                        <a:rPr lang="en-US" sz="2800" b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US" sz="2800" b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ã</a:t>
                      </a: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0186102"/>
                  </a:ext>
                </a:extLst>
              </a:tr>
              <a:tr h="7140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‚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Brácho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nechci hrát.‘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‚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opak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‘</a:t>
                      </a: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2624734"/>
                  </a:ext>
                </a:extLst>
              </a:tr>
              <a:tr h="7140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1739250"/>
                  </a:ext>
                </a:extLst>
              </a:tr>
            </a:tbl>
          </a:graphicData>
        </a:graphic>
      </p:graphicFrame>
      <p:sp>
        <p:nvSpPr>
          <p:cNvPr id="4" name="Šipka dolů 3"/>
          <p:cNvSpPr/>
          <p:nvPr/>
        </p:nvSpPr>
        <p:spPr>
          <a:xfrm flipH="1">
            <a:off x="2210422" y="4170784"/>
            <a:ext cx="262191" cy="3918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lů 5"/>
          <p:cNvSpPr/>
          <p:nvPr/>
        </p:nvSpPr>
        <p:spPr>
          <a:xfrm flipH="1">
            <a:off x="8987557" y="4170784"/>
            <a:ext cx="262191" cy="3918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8830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Slabiky a přízvuk (latina)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4890488"/>
              </p:ext>
            </p:extLst>
          </p:nvPr>
        </p:nvGraphicFramePr>
        <p:xfrm>
          <a:off x="996697" y="1892808"/>
          <a:ext cx="10357104" cy="47613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89276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2589276">
                  <a:extLst>
                    <a:ext uri="{9D8B030D-6E8A-4147-A177-3AD203B41FA5}">
                      <a16:colId xmlns:a16="http://schemas.microsoft.com/office/drawing/2014/main" val="2221666177"/>
                    </a:ext>
                  </a:extLst>
                </a:gridCol>
                <a:gridCol w="2589276">
                  <a:extLst>
                    <a:ext uri="{9D8B030D-6E8A-4147-A177-3AD203B41FA5}">
                      <a16:colId xmlns:a16="http://schemas.microsoft.com/office/drawing/2014/main" val="965770063"/>
                    </a:ext>
                  </a:extLst>
                </a:gridCol>
                <a:gridCol w="2589276">
                  <a:extLst>
                    <a:ext uri="{9D8B030D-6E8A-4147-A177-3AD203B41FA5}">
                      <a16:colId xmlns:a16="http://schemas.microsoft.com/office/drawing/2014/main" val="4191903350"/>
                    </a:ext>
                  </a:extLst>
                </a:gridCol>
              </a:tblGrid>
              <a:tr h="7140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7140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CVV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CVC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2113871"/>
                  </a:ext>
                </a:extLst>
              </a:tr>
              <a:tr h="7140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1" u="none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pen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ultima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di.</a:t>
                      </a:r>
                      <a:r>
                        <a:rPr lang="cs-CZ" sz="2800" b="1" u="none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</a:t>
                      </a:r>
                      <a:r>
                        <a:rPr lang="cs-CZ" sz="2800" b="1" u="non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cs-CZ" sz="28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2800" b="0" u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nus</a:t>
                      </a:r>
                      <a:endParaRPr lang="cs-CZ" sz="2800" b="0" u="non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im.pe.</a:t>
                      </a:r>
                      <a:r>
                        <a:rPr lang="cs-CZ" sz="2800" b="1" u="none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</a:t>
                      </a:r>
                      <a:r>
                        <a:rPr lang="cs-CZ" sz="2800" b="1" u="non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cs-CZ" sz="28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.tor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u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li.</a:t>
                      </a:r>
                      <a:r>
                        <a:rPr lang="cs-CZ" sz="2800" b="1" u="none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ber</a:t>
                      </a:r>
                      <a:r>
                        <a:rPr lang="cs-CZ" sz="2800" b="0" u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.tas</a:t>
                      </a:r>
                      <a:endParaRPr lang="cs-CZ" sz="2800" b="0" u="non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u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Ka.</a:t>
                      </a:r>
                      <a:r>
                        <a:rPr lang="cs-CZ" sz="2800" b="1" u="none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len</a:t>
                      </a:r>
                      <a:r>
                        <a:rPr lang="cs-CZ" sz="2800" b="0" u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.dae</a:t>
                      </a:r>
                      <a:endParaRPr lang="cs-CZ" sz="2800" b="0" u="non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0061962"/>
                  </a:ext>
                </a:extLst>
              </a:tr>
              <a:tr h="7140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6296233"/>
                  </a:ext>
                </a:extLst>
              </a:tr>
              <a:tr h="7140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1" u="none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ante</a:t>
                      </a:r>
                      <a:r>
                        <a:rPr lang="cs-CZ" sz="2800" b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pen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ultima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</a:t>
                      </a:r>
                      <a:r>
                        <a:rPr lang="cs-CZ" sz="2800" b="0" u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2800" b="1" u="none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2800" b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.lum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1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2800" b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.dum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2998455"/>
                  </a:ext>
                </a:extLst>
              </a:tr>
              <a:tr h="7140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37648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1092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Slabiky a morfologie: distribuce afixů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4564684"/>
              </p:ext>
            </p:extLst>
          </p:nvPr>
        </p:nvGraphicFramePr>
        <p:xfrm>
          <a:off x="996697" y="1892808"/>
          <a:ext cx="10357104" cy="42841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89276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2589276">
                  <a:extLst>
                    <a:ext uri="{9D8B030D-6E8A-4147-A177-3AD203B41FA5}">
                      <a16:colId xmlns:a16="http://schemas.microsoft.com/office/drawing/2014/main" val="105570655"/>
                    </a:ext>
                  </a:extLst>
                </a:gridCol>
                <a:gridCol w="2589276">
                  <a:extLst>
                    <a:ext uri="{9D8B030D-6E8A-4147-A177-3AD203B41FA5}">
                      <a16:colId xmlns:a16="http://schemas.microsoft.com/office/drawing/2014/main" val="124199879"/>
                    </a:ext>
                  </a:extLst>
                </a:gridCol>
                <a:gridCol w="2589276">
                  <a:extLst>
                    <a:ext uri="{9D8B030D-6E8A-4147-A177-3AD203B41FA5}">
                      <a16:colId xmlns:a16="http://schemas.microsoft.com/office/drawing/2014/main" val="719857892"/>
                    </a:ext>
                  </a:extLst>
                </a:gridCol>
              </a:tblGrid>
              <a:tr h="714026">
                <a:tc gridSpan="4">
                  <a:txBody>
                    <a:bodyPr/>
                    <a:lstStyle/>
                    <a:p>
                      <a:pPr marL="457200" indent="-4572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komparativ v angličtině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7140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old</a:t>
                      </a:r>
                      <a:r>
                        <a:rPr lang="el-GR" sz="2800" b="0" baseline="-25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old</a:t>
                      </a:r>
                      <a:r>
                        <a:rPr lang="cs-CZ" sz="2800" b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-er</a:t>
                      </a: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difficult</a:t>
                      </a:r>
                      <a:r>
                        <a:rPr lang="el-GR" sz="2800" b="0" baseline="-250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σσσ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more 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difficult</a:t>
                      </a: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9229924"/>
                  </a:ext>
                </a:extLst>
              </a:tr>
              <a:tr h="7140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short</a:t>
                      </a:r>
                      <a:r>
                        <a:rPr lang="el-GR" sz="2800" b="0" baseline="-25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short</a:t>
                      </a:r>
                      <a:r>
                        <a:rPr lang="cs-CZ" sz="2800" b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-er</a:t>
                      </a: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creative</a:t>
                      </a:r>
                      <a:r>
                        <a:rPr lang="el-GR" sz="2800" b="0" baseline="-250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σσσ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more 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creative</a:t>
                      </a: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5463438"/>
                  </a:ext>
                </a:extLst>
              </a:tr>
              <a:tr h="7140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simple</a:t>
                      </a:r>
                      <a:r>
                        <a:rPr lang="el-GR" sz="2800" b="0" baseline="-250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σσ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simpl-</a:t>
                      </a:r>
                      <a:r>
                        <a:rPr lang="cs-CZ" sz="2800" b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</a:t>
                      </a: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intelligent</a:t>
                      </a:r>
                      <a:r>
                        <a:rPr lang="el-GR" sz="2800" b="0" baseline="-250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σσσσ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more 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intelligent</a:t>
                      </a: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0871576"/>
                  </a:ext>
                </a:extLst>
              </a:tr>
              <a:tr h="7140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1629219"/>
                  </a:ext>
                </a:extLst>
              </a:tr>
              <a:tr h="7140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46989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698306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28575">
          <a:tailEnd type="triangle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352</Words>
  <Application>Microsoft Office PowerPoint</Application>
  <PresentationFormat>Širokoúhlá obrazovka</PresentationFormat>
  <Paragraphs>146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Motiv Office</vt:lpstr>
      <vt:lpstr>americký fotbalista</vt:lpstr>
      <vt:lpstr>Různá struktura: konstituenty</vt:lpstr>
      <vt:lpstr>proudit</vt:lpstr>
      <vt:lpstr>Různá struktura: slabiky</vt:lpstr>
      <vt:lpstr>Slabiky: poezie</vt:lpstr>
      <vt:lpstr>Slabiky: skandování</vt:lpstr>
      <vt:lpstr>Slabiky: jazykové hry</vt:lpstr>
      <vt:lpstr>Slabiky a přízvuk (latina)</vt:lpstr>
      <vt:lpstr>Slabiky a morfologie: distribuce afixů</vt:lpstr>
      <vt:lpstr>Slabiky a morfologie: infixace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Morfologická délka</dc:title>
  <dc:creator>Markéta Ziková</dc:creator>
  <cp:lastModifiedBy>Markéta Ziková</cp:lastModifiedBy>
  <cp:revision>811</cp:revision>
  <cp:lastPrinted>2019-06-24T12:30:17Z</cp:lastPrinted>
  <dcterms:created xsi:type="dcterms:W3CDTF">2018-11-27T11:40:05Z</dcterms:created>
  <dcterms:modified xsi:type="dcterms:W3CDTF">2020-11-24T11:50:36Z</dcterms:modified>
</cp:coreProperties>
</file>