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584" r:id="rId2"/>
    <p:sldId id="585" r:id="rId3"/>
    <p:sldId id="586" r:id="rId4"/>
    <p:sldId id="588" r:id="rId5"/>
    <p:sldId id="587" r:id="rId6"/>
    <p:sldId id="589" r:id="rId7"/>
    <p:sldId id="590" r:id="rId8"/>
    <p:sldId id="591" r:id="rId9"/>
    <p:sldId id="593" r:id="rId10"/>
    <p:sldId id="592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14" d="100"/>
          <a:sy n="114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freephotos.com/other-landscapes/ocean-landscape-with-water-time-lapse.jpg.ph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xhere.com/sk/photo/771301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americký fotbalista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76789"/>
              </p:ext>
            </p:extLst>
          </p:nvPr>
        </p:nvGraphicFramePr>
        <p:xfrm>
          <a:off x="996697" y="1892808"/>
          <a:ext cx="10357104" cy="428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2">
                  <a:extLst>
                    <a:ext uri="{9D8B030D-6E8A-4147-A177-3AD203B41FA5}">
                      <a16:colId xmlns:a16="http://schemas.microsoft.com/office/drawing/2014/main" val="3869226502"/>
                    </a:ext>
                  </a:extLst>
                </a:gridCol>
              </a:tblGrid>
              <a:tr h="428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fotbalista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americký fotbal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21" y="3294033"/>
            <a:ext cx="2428875" cy="2743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28" y="3294033"/>
            <a:ext cx="476250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78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morfologie: </a:t>
            </a:r>
            <a:r>
              <a:rPr lang="cs-CZ" dirty="0" err="1"/>
              <a:t>infixace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335163"/>
              </p:ext>
            </p:extLst>
          </p:nvPr>
        </p:nvGraphicFramePr>
        <p:xfrm>
          <a:off x="996697" y="1892808"/>
          <a:ext cx="10357104" cy="4761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850496957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129309420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1016350315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-sufix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-infix-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959878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infix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fuckin</a:t>
                      </a:r>
                      <a:r>
                        <a:rPr lang="cs-CZ" sz="2800" b="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(g)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americké angličtině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94086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fuckin-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fuckin-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ndent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inter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fuckin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tional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163039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869289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61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7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Různá struktur</a:t>
            </a:r>
            <a:r>
              <a:rPr lang="en-GB" dirty="0"/>
              <a:t>a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GB" dirty="0" err="1"/>
              <a:t>konstitu</a:t>
            </a:r>
            <a:r>
              <a:rPr lang="cs-CZ" dirty="0"/>
              <a:t>e</a:t>
            </a:r>
            <a:r>
              <a:rPr lang="en-GB" dirty="0" err="1"/>
              <a:t>nt</a:t>
            </a:r>
            <a:r>
              <a:rPr lang="cs-CZ" dirty="0"/>
              <a:t>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57029"/>
              </p:ext>
            </p:extLst>
          </p:nvPr>
        </p:nvGraphicFramePr>
        <p:xfrm>
          <a:off x="996697" y="1892808"/>
          <a:ext cx="10357104" cy="428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2">
                  <a:extLst>
                    <a:ext uri="{9D8B030D-6E8A-4147-A177-3AD203B41FA5}">
                      <a16:colId xmlns:a16="http://schemas.microsoft.com/office/drawing/2014/main" val="1495064400"/>
                    </a:ext>
                  </a:extLst>
                </a:gridCol>
              </a:tblGrid>
              <a:tr h="428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fotbalista</a:t>
                      </a:r>
                      <a:r>
                        <a:rPr lang="en-US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92D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fotbal      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 fotbal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800" b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  fotbal</a:t>
                      </a:r>
                      <a:endParaRPr lang="cs-CZ" sz="2800" b="0" strike="sng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V="1">
            <a:off x="3002844" y="4329849"/>
            <a:ext cx="609148" cy="44587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555568" y="3531629"/>
            <a:ext cx="1689054" cy="124409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2065867" y="3531630"/>
            <a:ext cx="489700" cy="3686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544323" y="3531629"/>
            <a:ext cx="1396476" cy="12854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8103620" y="4288529"/>
            <a:ext cx="630954" cy="487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8940800" y="3531629"/>
            <a:ext cx="474133" cy="36868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0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72383"/>
              </p:ext>
            </p:extLst>
          </p:nvPr>
        </p:nvGraphicFramePr>
        <p:xfrm>
          <a:off x="996697" y="1892808"/>
          <a:ext cx="10357104" cy="428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2">
                  <a:extLst>
                    <a:ext uri="{9D8B030D-6E8A-4147-A177-3AD203B41FA5}">
                      <a16:colId xmlns:a16="http://schemas.microsoft.com/office/drawing/2014/main" val="3869226502"/>
                    </a:ext>
                  </a:extLst>
                </a:gridCol>
              </a:tblGrid>
              <a:tr h="428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6172331" y="3294033"/>
            <a:ext cx="3729789" cy="2743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>
          <a:xfrm>
            <a:off x="1063051" y="3294033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5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Různá struktur</a:t>
            </a:r>
            <a:r>
              <a:rPr lang="en-GB" dirty="0"/>
              <a:t>a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cs-CZ" dirty="0"/>
              <a:t>slabiky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717996"/>
              </p:ext>
            </p:extLst>
          </p:nvPr>
        </p:nvGraphicFramePr>
        <p:xfrm>
          <a:off x="996697" y="1892808"/>
          <a:ext cx="9631200" cy="6466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56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4017153953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44597302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1512041345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117400796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143910004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4135804970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3592454997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1679834701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1705457972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082864626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3265211835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956950323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3866516324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3055857979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016614386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3180613114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1227906091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2437641543"/>
                    </a:ext>
                  </a:extLst>
                </a:gridCol>
                <a:gridCol w="481560">
                  <a:extLst>
                    <a:ext uri="{9D8B030D-6E8A-4147-A177-3AD203B41FA5}">
                      <a16:colId xmlns:a16="http://schemas.microsoft.com/office/drawing/2014/main" val="814794443"/>
                    </a:ext>
                  </a:extLst>
                </a:gridCol>
              </a:tblGrid>
              <a:tr h="306011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pro.udit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hiát = 2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prou.dit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diftong = 1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316207"/>
                  </a:ext>
                </a:extLst>
              </a:tr>
              <a:tr h="3482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13410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730704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592980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132710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82457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95416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56372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6050515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161212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172498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267910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316818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1713885" y="3297062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459FE68-0F46-4EC4-B182-033F428C3991}"/>
              </a:ext>
            </a:extLst>
          </p:cNvPr>
          <p:cNvCxnSpPr>
            <a:cxnSpLocks/>
          </p:cNvCxnSpPr>
          <p:nvPr/>
        </p:nvCxnSpPr>
        <p:spPr>
          <a:xfrm>
            <a:off x="2195148" y="3297062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2E40CA5-B879-4404-A47C-A3E7FCD28FDA}"/>
              </a:ext>
            </a:extLst>
          </p:cNvPr>
          <p:cNvCxnSpPr>
            <a:cxnSpLocks/>
          </p:cNvCxnSpPr>
          <p:nvPr/>
        </p:nvCxnSpPr>
        <p:spPr>
          <a:xfrm>
            <a:off x="1713885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4FAF560-91BC-4EE2-B0F3-FC3239471400}"/>
              </a:ext>
            </a:extLst>
          </p:cNvPr>
          <p:cNvCxnSpPr>
            <a:cxnSpLocks/>
          </p:cNvCxnSpPr>
          <p:nvPr/>
        </p:nvCxnSpPr>
        <p:spPr>
          <a:xfrm>
            <a:off x="2195148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84CEB12-65C6-425E-9BBA-11197BF8FBA3}"/>
              </a:ext>
            </a:extLst>
          </p:cNvPr>
          <p:cNvCxnSpPr>
            <a:cxnSpLocks/>
          </p:cNvCxnSpPr>
          <p:nvPr/>
        </p:nvCxnSpPr>
        <p:spPr>
          <a:xfrm>
            <a:off x="4601463" y="3297062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957BA3B-629D-4E9A-99E7-07BB991A6B05}"/>
              </a:ext>
            </a:extLst>
          </p:cNvPr>
          <p:cNvCxnSpPr>
            <a:cxnSpLocks/>
          </p:cNvCxnSpPr>
          <p:nvPr/>
        </p:nvCxnSpPr>
        <p:spPr>
          <a:xfrm>
            <a:off x="5563990" y="3297062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B616605E-8A66-4814-95DC-3C20CE16F0D8}"/>
              </a:ext>
            </a:extLst>
          </p:cNvPr>
          <p:cNvCxnSpPr>
            <a:cxnSpLocks/>
          </p:cNvCxnSpPr>
          <p:nvPr/>
        </p:nvCxnSpPr>
        <p:spPr>
          <a:xfrm>
            <a:off x="4608176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BDC4D73-FD18-47E9-A323-881556A43302}"/>
              </a:ext>
            </a:extLst>
          </p:cNvPr>
          <p:cNvCxnSpPr>
            <a:cxnSpLocks/>
          </p:cNvCxnSpPr>
          <p:nvPr/>
        </p:nvCxnSpPr>
        <p:spPr>
          <a:xfrm>
            <a:off x="5563990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A4324E30-44CA-4EEB-A96F-C275962C23DC}"/>
              </a:ext>
            </a:extLst>
          </p:cNvPr>
          <p:cNvCxnSpPr>
            <a:cxnSpLocks/>
          </p:cNvCxnSpPr>
          <p:nvPr/>
        </p:nvCxnSpPr>
        <p:spPr>
          <a:xfrm>
            <a:off x="3983842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23D8B63-4C88-46A9-95E3-2130CBC99DB0}"/>
              </a:ext>
            </a:extLst>
          </p:cNvPr>
          <p:cNvCxnSpPr>
            <a:cxnSpLocks/>
          </p:cNvCxnSpPr>
          <p:nvPr/>
        </p:nvCxnSpPr>
        <p:spPr>
          <a:xfrm>
            <a:off x="4200411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2FB70A6C-60F4-49DF-9BC8-9F814187C990}"/>
              </a:ext>
            </a:extLst>
          </p:cNvPr>
          <p:cNvCxnSpPr>
            <a:cxnSpLocks/>
          </p:cNvCxnSpPr>
          <p:nvPr/>
        </p:nvCxnSpPr>
        <p:spPr>
          <a:xfrm>
            <a:off x="5083215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C2E9C46E-9167-4C06-85E2-25D95DDD04BA}"/>
              </a:ext>
            </a:extLst>
          </p:cNvPr>
          <p:cNvCxnSpPr>
            <a:cxnSpLocks/>
          </p:cNvCxnSpPr>
          <p:nvPr/>
        </p:nvCxnSpPr>
        <p:spPr>
          <a:xfrm flipH="1">
            <a:off x="4050632" y="3297062"/>
            <a:ext cx="557544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8AA1D58E-258E-4968-8FEF-191ACC0D193D}"/>
              </a:ext>
            </a:extLst>
          </p:cNvPr>
          <p:cNvCxnSpPr>
            <a:cxnSpLocks/>
          </p:cNvCxnSpPr>
          <p:nvPr/>
        </p:nvCxnSpPr>
        <p:spPr>
          <a:xfrm flipH="1">
            <a:off x="4267200" y="3336963"/>
            <a:ext cx="340978" cy="44527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A349AAE2-898E-48FB-B7CD-10C3E3D37621}"/>
              </a:ext>
            </a:extLst>
          </p:cNvPr>
          <p:cNvCxnSpPr>
            <a:cxnSpLocks/>
          </p:cNvCxnSpPr>
          <p:nvPr/>
        </p:nvCxnSpPr>
        <p:spPr>
          <a:xfrm flipH="1">
            <a:off x="5152295" y="3297062"/>
            <a:ext cx="411695" cy="48517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6B9A8AF9-699E-44A3-94CC-366FCDC2E939}"/>
              </a:ext>
            </a:extLst>
          </p:cNvPr>
          <p:cNvCxnSpPr>
            <a:cxnSpLocks/>
          </p:cNvCxnSpPr>
          <p:nvPr/>
        </p:nvCxnSpPr>
        <p:spPr>
          <a:xfrm>
            <a:off x="8347296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C112B3A3-7BD7-44F9-AB0C-AB0368DA8EE2}"/>
              </a:ext>
            </a:extLst>
          </p:cNvPr>
          <p:cNvCxnSpPr>
            <a:cxnSpLocks/>
          </p:cNvCxnSpPr>
          <p:nvPr/>
        </p:nvCxnSpPr>
        <p:spPr>
          <a:xfrm>
            <a:off x="8571885" y="4227504"/>
            <a:ext cx="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8F366326-5CF2-4BC1-A25D-ABDA5E2F09A8}"/>
              </a:ext>
            </a:extLst>
          </p:cNvPr>
          <p:cNvCxnSpPr>
            <a:cxnSpLocks/>
          </p:cNvCxnSpPr>
          <p:nvPr/>
        </p:nvCxnSpPr>
        <p:spPr>
          <a:xfrm flipH="1">
            <a:off x="8347296" y="3240812"/>
            <a:ext cx="104273" cy="54142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CB4F22CC-8CE8-4C2A-975D-AACC61A5F78D}"/>
              </a:ext>
            </a:extLst>
          </p:cNvPr>
          <p:cNvCxnSpPr>
            <a:cxnSpLocks/>
          </p:cNvCxnSpPr>
          <p:nvPr/>
        </p:nvCxnSpPr>
        <p:spPr>
          <a:xfrm>
            <a:off x="8451569" y="3236904"/>
            <a:ext cx="120316" cy="53340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5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Slabiky: poezie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127129"/>
              </p:ext>
            </p:extLst>
          </p:nvPr>
        </p:nvGraphicFramePr>
        <p:xfrm>
          <a:off x="996697" y="1892808"/>
          <a:ext cx="10357106" cy="5171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027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79621">
                  <a:extLst>
                    <a:ext uri="{9D8B030D-6E8A-4147-A177-3AD203B41FA5}">
                      <a16:colId xmlns:a16="http://schemas.microsoft.com/office/drawing/2014/main" val="255455603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391256624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61617564"/>
                    </a:ext>
                  </a:extLst>
                </a:gridCol>
                <a:gridCol w="475451">
                  <a:extLst>
                    <a:ext uri="{9D8B030D-6E8A-4147-A177-3AD203B41FA5}">
                      <a16:colId xmlns:a16="http://schemas.microsoft.com/office/drawing/2014/main" val="2480287684"/>
                    </a:ext>
                  </a:extLst>
                </a:gridCol>
                <a:gridCol w="1031708">
                  <a:extLst>
                    <a:ext uri="{9D8B030D-6E8A-4147-A177-3AD203B41FA5}">
                      <a16:colId xmlns:a16="http://schemas.microsoft.com/office/drawing/2014/main" val="860749138"/>
                    </a:ext>
                  </a:extLst>
                </a:gridCol>
              </a:tblGrid>
              <a:tr h="53551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K. J. Erben: Vodník, Svatební košile (1853)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848228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17 (18)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/>
                        <a:t>[</a:t>
                      </a:r>
                      <a:r>
                        <a:rPr lang="en-GB" sz="2400" dirty="0"/>
                        <a:t>o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d</a:t>
                      </a:r>
                      <a:r>
                        <a:rPr lang="en-US" sz="2400" dirty="0"/>
                        <a:t> </a:t>
                      </a:r>
                      <a:r>
                        <a:rPr lang="cs-CZ" sz="2400" dirty="0"/>
                        <a:t>(</a:t>
                      </a:r>
                      <a:r>
                        <a:rPr lang="en-US" sz="2400" dirty="0"/>
                        <a:t>[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d)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449061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lst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19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14235"/>
                  </a:ext>
                </a:extLst>
              </a:tr>
              <a:tr h="49871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7670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en-US" sz="2400" dirty="0"/>
                        <a:t>[</a:t>
                      </a:r>
                      <a:r>
                        <a:rPr lang="cs-CZ" sz="2400" dirty="0"/>
                        <a:t>a</a:t>
                      </a:r>
                      <a:r>
                        <a:rPr lang="en-US" sz="2400" dirty="0"/>
                        <a:t>] </a:t>
                      </a:r>
                      <a:r>
                        <a:rPr lang="cs-CZ" sz="2400" dirty="0"/>
                        <a:t>(</a:t>
                      </a:r>
                      <a:r>
                        <a:rPr lang="en-US" sz="2400" dirty="0"/>
                        <a:t>[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2400" dirty="0"/>
                        <a:t>]</a:t>
                      </a:r>
                      <a:r>
                        <a:rPr lang="cs-CZ" sz="2400" dirty="0"/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447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hřm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21 (23)</a:t>
                      </a:r>
                    </a:p>
                  </a:txBody>
                  <a:tcPr marL="17780" marR="17780" marT="0" marB="0">
                    <a:lnL>
                      <a:noFill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3083116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zdv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 p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22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1364"/>
                  </a:ext>
                </a:extLst>
              </a:tr>
              <a:tr h="5355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488842"/>
                  </a:ext>
                </a:extLst>
              </a:tr>
              <a:tr h="535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24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22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Slabiky: skandování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17655"/>
              </p:ext>
            </p:extLst>
          </p:nvPr>
        </p:nvGraphicFramePr>
        <p:xfrm>
          <a:off x="996697" y="1892808"/>
          <a:ext cx="10357104" cy="428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659014038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2288708874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21228989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197181340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4249439583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*Jan-a!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-tra!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Pet-ra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*Petr-a!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609213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Ma-rta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*Mart-a!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413034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5974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93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98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Slabiky: jazykové hry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783072"/>
              </p:ext>
            </p:extLst>
          </p:nvPr>
        </p:nvGraphicFramePr>
        <p:xfrm>
          <a:off x="996697" y="1892808"/>
          <a:ext cx="10357104" cy="4999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595743974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322005507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šatrovački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argot srbštiny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chorvatštiny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verlan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argot francouz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štiny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402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76140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pt-BR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 </a:t>
                      </a:r>
                      <a:r>
                        <a:rPr lang="pt-BR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pt-BR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ću</a:t>
                      </a: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pt-BR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l‘envers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ã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ɛʁ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384869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ću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verlan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ɛʁ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ã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186102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Brácho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nechci hrát.‘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624734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39250"/>
                  </a:ext>
                </a:extLst>
              </a:tr>
            </a:tbl>
          </a:graphicData>
        </a:graphic>
      </p:graphicFrame>
      <p:sp>
        <p:nvSpPr>
          <p:cNvPr id="4" name="Šipka dolů 3"/>
          <p:cNvSpPr/>
          <p:nvPr/>
        </p:nvSpPr>
        <p:spPr>
          <a:xfrm flipH="1">
            <a:off x="2210422" y="4170784"/>
            <a:ext cx="262191" cy="391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flipH="1">
            <a:off x="8987557" y="4170784"/>
            <a:ext cx="262191" cy="391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83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přízvuk (latina)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90488"/>
              </p:ext>
            </p:extLst>
          </p:nvPr>
        </p:nvGraphicFramePr>
        <p:xfrm>
          <a:off x="996697" y="1892808"/>
          <a:ext cx="10357104" cy="4761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09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morfologie: distribuce afixů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564684"/>
              </p:ext>
            </p:extLst>
          </p:nvPr>
        </p:nvGraphicFramePr>
        <p:xfrm>
          <a:off x="996697" y="1892808"/>
          <a:ext cx="10357104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105570655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124199879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719857892"/>
                    </a:ext>
                  </a:extLst>
                </a:gridCol>
              </a:tblGrid>
              <a:tr h="714026">
                <a:tc gridSpan="4">
                  <a:txBody>
                    <a:bodyPr/>
                    <a:lstStyle/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komparativ v angličtině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-er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difficult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difficult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229924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-er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creative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creative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63438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simpl-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intelligent</a:t>
                      </a:r>
                      <a:r>
                        <a:rPr lang="el-GR" sz="2800" b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σσσσ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intelligent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871576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629219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69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9830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Širokoúhlá obrazovka</PresentationFormat>
  <Paragraphs>146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americký fotbalista</vt:lpstr>
      <vt:lpstr>Různá struktura: konstituenty</vt:lpstr>
      <vt:lpstr>proudit</vt:lpstr>
      <vt:lpstr>Různá struktura: slabiky</vt:lpstr>
      <vt:lpstr>Slabiky: poezie</vt:lpstr>
      <vt:lpstr>Slabiky: skandování</vt:lpstr>
      <vt:lpstr>Slabiky: jazykové hry</vt:lpstr>
      <vt:lpstr>Slabiky a přízvuk (latina)</vt:lpstr>
      <vt:lpstr>Slabiky a morfologie: distribuce afixů</vt:lpstr>
      <vt:lpstr>Slabiky a morfologie: infixace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811</cp:revision>
  <cp:lastPrinted>2019-06-24T12:30:17Z</cp:lastPrinted>
  <dcterms:created xsi:type="dcterms:W3CDTF">2018-11-27T11:40:05Z</dcterms:created>
  <dcterms:modified xsi:type="dcterms:W3CDTF">2020-11-24T11:50:36Z</dcterms:modified>
</cp:coreProperties>
</file>