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599" r:id="rId2"/>
    <p:sldId id="589" r:id="rId3"/>
    <p:sldId id="596" r:id="rId4"/>
    <p:sldId id="598" r:id="rId5"/>
    <p:sldId id="601" r:id="rId6"/>
    <p:sldId id="607" r:id="rId7"/>
    <p:sldId id="608" r:id="rId8"/>
    <p:sldId id="602" r:id="rId9"/>
    <p:sldId id="609" r:id="rId10"/>
    <p:sldId id="603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ONORIT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Skandování: 2slabičná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06236"/>
              </p:ext>
            </p:extLst>
          </p:nvPr>
        </p:nvGraphicFramePr>
        <p:xfrm>
          <a:off x="996697" y="1892808"/>
          <a:ext cx="10357104" cy="440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58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9587">
                  <a:extLst>
                    <a:ext uri="{9D8B030D-6E8A-4147-A177-3AD203B41FA5}">
                      <a16:colId xmlns:a16="http://schemas.microsoft.com/office/drawing/2014/main" val="3835439172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2662664180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264046960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004068432"/>
                    </a:ext>
                  </a:extLst>
                </a:gridCol>
                <a:gridCol w="1479587">
                  <a:extLst>
                    <a:ext uri="{9D8B030D-6E8A-4147-A177-3AD203B41FA5}">
                      <a16:colId xmlns:a16="http://schemas.microsoft.com/office/drawing/2014/main" val="1799507702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207645994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.CC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Pé-ťa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Peť-ka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588207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Péť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Pe-ťka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Pet-ra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190605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Peťk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*Petr-a!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3180"/>
                  </a:ext>
                </a:extLst>
              </a:tr>
              <a:tr h="856831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622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04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Jin-dra! Jin-dra!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22573"/>
              </p:ext>
            </p:extLst>
          </p:nvPr>
        </p:nvGraphicFramePr>
        <p:xfrm>
          <a:off x="996697" y="1892808"/>
          <a:ext cx="10357104" cy="4931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095634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10898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514490">
                <a:tc gridSpan="1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komplexní iniciála / větvící se iniciála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branching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onset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931561"/>
                  </a:ext>
                </a:extLst>
              </a:tr>
              <a:tr h="306011"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34238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zavřená slabika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otevřená slabika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48515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736800" y="530113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45082" y="530113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753364" y="530113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295396" y="526181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794103" y="5251544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300136" y="530113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69339" y="433368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288972" y="4375761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44131" y="340305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282589" y="3373621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4800003" y="3403059"/>
            <a:ext cx="444598" cy="43678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745004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6837991" y="3380977"/>
            <a:ext cx="444598" cy="43678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801905" y="439934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6324478" y="4399347"/>
            <a:ext cx="482768" cy="3818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736010" y="433368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5234803" y="3403059"/>
            <a:ext cx="483446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467D862-CFB9-4760-9A80-9F3859C407EA}"/>
              </a:ext>
            </a:extLst>
          </p:cNvPr>
          <p:cNvCxnSpPr>
            <a:cxnSpLocks/>
          </p:cNvCxnSpPr>
          <p:nvPr/>
        </p:nvCxnSpPr>
        <p:spPr>
          <a:xfrm flipV="1">
            <a:off x="5234803" y="6176963"/>
            <a:ext cx="412018" cy="2021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63576E1D-7893-4614-8860-009D1456B574}"/>
              </a:ext>
            </a:extLst>
          </p:cNvPr>
          <p:cNvCxnSpPr>
            <a:cxnSpLocks/>
          </p:cNvCxnSpPr>
          <p:nvPr/>
        </p:nvCxnSpPr>
        <p:spPr>
          <a:xfrm flipH="1" flipV="1">
            <a:off x="7395411" y="6176963"/>
            <a:ext cx="449178" cy="2021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Skandování: </a:t>
            </a:r>
            <a:r>
              <a:rPr lang="cs-CZ" dirty="0" err="1"/>
              <a:t>fonotaktika</a:t>
            </a:r>
            <a:r>
              <a:rPr lang="cs-CZ" dirty="0"/>
              <a:t> VCCV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11550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58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9587">
                  <a:extLst>
                    <a:ext uri="{9D8B030D-6E8A-4147-A177-3AD203B41FA5}">
                      <a16:colId xmlns:a16="http://schemas.microsoft.com/office/drawing/2014/main" val="3835439172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2662664180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264046960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004068432"/>
                    </a:ext>
                  </a:extLst>
                </a:gridCol>
                <a:gridCol w="1479587">
                  <a:extLst>
                    <a:ext uri="{9D8B030D-6E8A-4147-A177-3AD203B41FA5}">
                      <a16:colId xmlns:a16="http://schemas.microsoft.com/office/drawing/2014/main" val="1799507702"/>
                    </a:ext>
                  </a:extLst>
                </a:gridCol>
                <a:gridCol w="1479586">
                  <a:extLst>
                    <a:ext uri="{9D8B030D-6E8A-4147-A177-3AD203B41FA5}">
                      <a16:colId xmlns:a16="http://schemas.microsoft.com/office/drawing/2014/main" val="4207645994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VT.TV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VR.RV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VR.TV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V.TRV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Bět-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Lor-na!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Ber-ta!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-tra!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588207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Sof-ča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190605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Mag-da!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Kar-la!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Ton-da!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Ru-slan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3180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622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98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sonorita: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52655"/>
              </p:ext>
            </p:extLst>
          </p:nvPr>
        </p:nvGraphicFramePr>
        <p:xfrm>
          <a:off x="996697" y="1892808"/>
          <a:ext cx="10357104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Hierarchie sonority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sonorní vrcholy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slabiky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4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Slabičné jádro (</a:t>
            </a:r>
            <a:r>
              <a:rPr lang="cs-CZ" i="1" dirty="0" err="1"/>
              <a:t>nucleus</a:t>
            </a:r>
            <a:r>
              <a:rPr lang="cs-CZ" dirty="0"/>
              <a:t>, 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50406"/>
              </p:ext>
            </p:extLst>
          </p:nvPr>
        </p:nvGraphicFramePr>
        <p:xfrm>
          <a:off x="996697" y="1892808"/>
          <a:ext cx="10357104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742482" y="43040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46915" y="43040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766157" y="43040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299888" y="43040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810704" y="4292398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324545" y="430406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65453" y="3400750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317500" y="3400750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40532" y="2405484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7311117" y="2405484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20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Periferie slabiky: iniciála a </a:t>
            </a:r>
            <a:r>
              <a:rPr lang="cs-CZ" dirty="0" err="1"/>
              <a:t>kóda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81524"/>
              </p:ext>
            </p:extLst>
          </p:nvPr>
        </p:nvGraphicFramePr>
        <p:xfrm>
          <a:off x="996697" y="1892808"/>
          <a:ext cx="1035710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8817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centrum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slabiky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nucleus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/jádro =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periferie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slabiky: 1. levá: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onset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/iniciála = 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2. pravá: coda/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slabiky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Ji.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iniciála 2. slabiky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79341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slabiky, r = iniciála 2. slabiky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27362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Jin-dra!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slabiky,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iniciála 2. slabiky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95876"/>
                  </a:ext>
                </a:extLst>
              </a:tr>
            </a:tbl>
          </a:graphicData>
        </a:graphic>
      </p:graphicFrame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457" y="2845205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061" y="2846899"/>
            <a:ext cx="543718" cy="3830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049187" y="2845205"/>
            <a:ext cx="523844" cy="38473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42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sonority </a:t>
            </a:r>
            <a:r>
              <a:rPr lang="cs-CZ" sz="4000" dirty="0"/>
              <a:t>(</a:t>
            </a:r>
            <a:r>
              <a:rPr lang="cs-CZ" sz="4000" i="1" dirty="0"/>
              <a:t>Sonority </a:t>
            </a:r>
            <a:r>
              <a:rPr lang="cs-CZ" sz="4000" i="1" dirty="0" err="1"/>
              <a:t>Sequencing</a:t>
            </a:r>
            <a:r>
              <a:rPr lang="cs-CZ" sz="4000" i="1" dirty="0"/>
              <a:t> </a:t>
            </a:r>
            <a:r>
              <a:rPr lang="cs-CZ" sz="4000" i="1" dirty="0" err="1"/>
              <a:t>Principle</a:t>
            </a:r>
            <a:r>
              <a:rPr lang="cs-CZ" sz="4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89143"/>
              </p:ext>
            </p:extLst>
          </p:nvPr>
        </p:nvGraphicFramePr>
        <p:xfrm>
          <a:off x="996697" y="1892808"/>
          <a:ext cx="10415992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72544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398320">
                  <a:extLst>
                    <a:ext uri="{9D8B030D-6E8A-4147-A177-3AD203B41FA5}">
                      <a16:colId xmlns:a16="http://schemas.microsoft.com/office/drawing/2014/main" val="2443193409"/>
                    </a:ext>
                  </a:extLst>
                </a:gridCol>
                <a:gridCol w="145143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314137">
                  <a:extLst>
                    <a:ext uri="{9D8B030D-6E8A-4147-A177-3AD203B41FA5}">
                      <a16:colId xmlns:a16="http://schemas.microsoft.com/office/drawing/2014/main" val="1096263140"/>
                    </a:ext>
                  </a:extLst>
                </a:gridCol>
                <a:gridCol w="102958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42279">
                  <a:extLst>
                    <a:ext uri="{9D8B030D-6E8A-4147-A177-3AD203B41FA5}">
                      <a16:colId xmlns:a16="http://schemas.microsoft.com/office/drawing/2014/main" val="43697799"/>
                    </a:ext>
                  </a:extLst>
                </a:gridCol>
                <a:gridCol w="230157">
                  <a:extLst>
                    <a:ext uri="{9D8B030D-6E8A-4147-A177-3AD203B41FA5}">
                      <a16:colId xmlns:a16="http://schemas.microsoft.com/office/drawing/2014/main" val="1481882466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766651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115079">
                  <a:extLst>
                    <a:ext uri="{9D8B030D-6E8A-4147-A177-3AD203B41FA5}">
                      <a16:colId xmlns:a16="http://schemas.microsoft.com/office/drawing/2014/main" val="226605144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                  R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cs-CZ" sz="2800" dirty="0"/>
                        <a:t>   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cs-CZ" dirty="0"/>
                        <a:t>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T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793416"/>
                  </a:ext>
                </a:extLst>
              </a:tr>
              <a:tr h="306011">
                <a:tc gridSpan="2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iniciála = stoupající sonorita       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nestoupající sonorita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27362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95876"/>
                  </a:ext>
                </a:extLst>
              </a:tr>
            </a:tbl>
          </a:graphicData>
        </a:graphic>
      </p:graphicFrame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457" y="2845205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049187" y="2845205"/>
            <a:ext cx="523844" cy="38473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C825748-9BE2-401B-A5EE-060B609D0A69}"/>
              </a:ext>
            </a:extLst>
          </p:cNvPr>
          <p:cNvCxnSpPr>
            <a:cxnSpLocks/>
          </p:cNvCxnSpPr>
          <p:nvPr/>
        </p:nvCxnSpPr>
        <p:spPr>
          <a:xfrm flipV="1">
            <a:off x="2920850" y="4302688"/>
            <a:ext cx="256673" cy="2671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B386445-1CFD-464E-951D-FD37D56B9E30}"/>
              </a:ext>
            </a:extLst>
          </p:cNvPr>
          <p:cNvCxnSpPr>
            <a:cxnSpLocks/>
          </p:cNvCxnSpPr>
          <p:nvPr/>
        </p:nvCxnSpPr>
        <p:spPr>
          <a:xfrm>
            <a:off x="7262151" y="2854782"/>
            <a:ext cx="543718" cy="3830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AC1EF2B-CC6A-42AD-89C3-6DA724D86CEA}"/>
              </a:ext>
            </a:extLst>
          </p:cNvPr>
          <p:cNvCxnSpPr>
            <a:cxnSpLocks/>
          </p:cNvCxnSpPr>
          <p:nvPr/>
        </p:nvCxnSpPr>
        <p:spPr>
          <a:xfrm>
            <a:off x="7262150" y="2854782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ACB18928-99A9-4D94-A103-794C46BDCAFF}"/>
              </a:ext>
            </a:extLst>
          </p:cNvPr>
          <p:cNvCxnSpPr>
            <a:cxnSpLocks/>
          </p:cNvCxnSpPr>
          <p:nvPr/>
        </p:nvCxnSpPr>
        <p:spPr>
          <a:xfrm>
            <a:off x="7818593" y="4315929"/>
            <a:ext cx="263310" cy="2671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1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sonority: </a:t>
            </a:r>
            <a:r>
              <a:rPr lang="cs-CZ" i="1" dirty="0" err="1"/>
              <a:t>Jind.ra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i="1" dirty="0" err="1"/>
              <a:t>Jin.dra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09689"/>
              </p:ext>
            </p:extLst>
          </p:nvPr>
        </p:nvGraphicFramePr>
        <p:xfrm>
          <a:off x="996697" y="1892808"/>
          <a:ext cx="10357104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507341526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165537381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704262926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Jindr.a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rgbClr val="00B0F0"/>
                          </a:solidFill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≠ Co</a:t>
                      </a:r>
                      <a:endParaRPr lang="cs-CZ" sz="2800" b="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r!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Ji.ndra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rgbClr val="00B0F0"/>
                          </a:solidFill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≠ O</a:t>
                      </a:r>
                      <a:endParaRPr lang="cs-CZ" sz="2800" b="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390433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01769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Jind.ra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rgbClr val="00B0F0"/>
                          </a:solidFill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Co,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356026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Jin.dra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rgbClr val="00B0F0"/>
                          </a:solidFill>
                        </a:rPr>
                        <a:t>n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Co,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O</a:t>
                      </a:r>
                      <a:endParaRPr lang="cs-CZ" sz="2800" b="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27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39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Princip maximální iniciály </a:t>
            </a:r>
            <a:r>
              <a:rPr lang="cs-CZ" sz="3200" dirty="0"/>
              <a:t>(</a:t>
            </a:r>
            <a:r>
              <a:rPr lang="cs-CZ" sz="3200" i="1" dirty="0" err="1"/>
              <a:t>Maximal</a:t>
            </a:r>
            <a:r>
              <a:rPr lang="cs-CZ" sz="3200" i="1" dirty="0"/>
              <a:t> </a:t>
            </a:r>
            <a:r>
              <a:rPr lang="cs-CZ" sz="3200" i="1" dirty="0" err="1"/>
              <a:t>Onset</a:t>
            </a:r>
            <a:r>
              <a:rPr lang="cs-CZ" sz="3200" i="1" dirty="0"/>
              <a:t> </a:t>
            </a:r>
            <a:r>
              <a:rPr lang="cs-CZ" sz="3200" i="1" dirty="0" err="1"/>
              <a:t>Principle</a:t>
            </a:r>
            <a:r>
              <a:rPr lang="cs-CZ" sz="3200" dirty="0"/>
              <a:t>)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57912"/>
              </p:ext>
            </p:extLst>
          </p:nvPr>
        </p:nvGraphicFramePr>
        <p:xfrm>
          <a:off x="996697" y="1892808"/>
          <a:ext cx="10357104" cy="4440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8817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514490">
                <a:tc gridSpan="1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Maximalizuj iniciálu!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931561"/>
                  </a:ext>
                </a:extLst>
              </a:tr>
              <a:tr h="306011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34238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2800" dirty="0"/>
                        <a:t>VCV </a:t>
                      </a:r>
                      <a:r>
                        <a:rPr lang="cs-CZ" sz="2800" dirty="0">
                          <a:sym typeface="Wingdings" panose="05000000000000000000" pitchFamily="2" charset="2"/>
                        </a:rPr>
                        <a:t> V.CV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 err="1"/>
                        <a:t>Ja</a:t>
                      </a:r>
                      <a:r>
                        <a:rPr lang="cs-CZ" sz="2800" dirty="0"/>
                        <a:t>-na!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cs-CZ" sz="2800" dirty="0"/>
                        <a:t>*Jan-a!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rgbClr val="00B0F0"/>
                          </a:solidFill>
                        </a:rPr>
                        <a:t>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738621" y="5421455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53298" y="540316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758710" y="540316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285603" y="540316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59681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282412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244131" y="3403059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6279221" y="3380977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4800003" y="3403059"/>
            <a:ext cx="444598" cy="43678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4745004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5841006" y="3393971"/>
            <a:ext cx="444598" cy="43678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5760239" y="4347673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sonority a maximální iniciály: </a:t>
            </a:r>
            <a:r>
              <a:rPr lang="cs-CZ" i="1" dirty="0" err="1"/>
              <a:t>Jin.dra</a:t>
            </a:r>
            <a:r>
              <a:rPr lang="cs-CZ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74261"/>
              </p:ext>
            </p:extLst>
          </p:nvPr>
        </p:nvGraphicFramePr>
        <p:xfrm>
          <a:off x="996697" y="1892808"/>
          <a:ext cx="10357104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507341526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165537381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3704262926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Princip sonority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Princip max. iniciály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Jindr.a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smtClean="0">
                          <a:solidFill>
                            <a:srgbClr val="FF0000"/>
                          </a:solidFill>
                        </a:rPr>
                        <a:t>😒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smtClean="0">
                          <a:solidFill>
                            <a:srgbClr val="FF0000"/>
                          </a:solidFill>
                        </a:rPr>
                        <a:t>😒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390433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Ji.ndra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smtClean="0">
                          <a:solidFill>
                            <a:srgbClr val="FF0000"/>
                          </a:solidFill>
                        </a:rPr>
                        <a:t>😒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rgbClr val="00B050"/>
                          </a:solidFill>
                        </a:rPr>
                        <a:t>😊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01769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Jind.ra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>
                          <a:solidFill>
                            <a:srgbClr val="00B050"/>
                          </a:solidFill>
                        </a:rPr>
                        <a:t>😊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smtClean="0">
                          <a:solidFill>
                            <a:srgbClr val="FF0000"/>
                          </a:solidFill>
                        </a:rPr>
                        <a:t>😒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356026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/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Jin.dra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50"/>
                          </a:solidFill>
                        </a:rPr>
                        <a:t>😊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50"/>
                          </a:solidFill>
                        </a:rPr>
                        <a:t>😊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27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16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Širokoúhlá obrazovka</PresentationFormat>
  <Paragraphs>208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Skandování: 2slabičná jména</vt:lpstr>
      <vt:lpstr>Skandování: fonotaktika VCCV</vt:lpstr>
      <vt:lpstr>Slabiky a sonorita:</vt:lpstr>
      <vt:lpstr>Slabičné jádro (nucleus, N)</vt:lpstr>
      <vt:lpstr>Periferie slabiky: iniciála a kóda</vt:lpstr>
      <vt:lpstr>Princip sonority (Sonority Sequencing Principle)</vt:lpstr>
      <vt:lpstr>Princip sonority: Jind.ra / Jin.dra</vt:lpstr>
      <vt:lpstr>Princip maximální iniciály (Maximal Onset Principle)</vt:lpstr>
      <vt:lpstr>Principy sonority a maximální iniciály: Jin.dra </vt:lpstr>
      <vt:lpstr>Jin-dra! Jin-dra!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853</cp:revision>
  <cp:lastPrinted>2019-06-24T12:30:17Z</cp:lastPrinted>
  <dcterms:created xsi:type="dcterms:W3CDTF">2018-11-27T11:40:05Z</dcterms:created>
  <dcterms:modified xsi:type="dcterms:W3CDTF">2020-12-01T13:43:13Z</dcterms:modified>
</cp:coreProperties>
</file>