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4"/>
  </p:handoutMasterIdLst>
  <p:sldIdLst>
    <p:sldId id="612" r:id="rId2"/>
    <p:sldId id="615" r:id="rId3"/>
    <p:sldId id="613" r:id="rId4"/>
    <p:sldId id="627" r:id="rId5"/>
    <p:sldId id="619" r:id="rId6"/>
    <p:sldId id="616" r:id="rId7"/>
    <p:sldId id="622" r:id="rId8"/>
    <p:sldId id="621" r:id="rId9"/>
    <p:sldId id="623" r:id="rId10"/>
    <p:sldId id="624" r:id="rId11"/>
    <p:sldId id="625" r:id="rId12"/>
    <p:sldId id="626" r:id="rId13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14" d="100"/>
          <a:sy n="114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Extraslabi</a:t>
            </a:r>
            <a:r>
              <a:rPr lang="cs-CZ" dirty="0"/>
              <a:t>č</a:t>
            </a:r>
            <a:r>
              <a:rPr lang="en-GB" dirty="0"/>
              <a:t>n</a:t>
            </a:r>
            <a:r>
              <a:rPr lang="cs-CZ" dirty="0"/>
              <a:t>é konsonanty</a:t>
            </a:r>
            <a:r>
              <a:rPr lang="en-GB" dirty="0"/>
              <a:t> </a:t>
            </a:r>
            <a:endParaRPr lang="cs-CZ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52849"/>
              </p:ext>
            </p:extLst>
          </p:nvPr>
        </p:nvGraphicFramePr>
        <p:xfrm>
          <a:off x="996697" y="1892808"/>
          <a:ext cx="10357104" cy="4338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269060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30633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39738096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514490">
                <a:tc gridSpan="1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931561"/>
                  </a:ext>
                </a:extLst>
              </a:tr>
              <a:tr h="306011"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34238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422077"/>
                  </a:ext>
                </a:extLst>
              </a:tr>
              <a:tr h="487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98566"/>
                  </a:ext>
                </a:extLst>
              </a:tr>
              <a:tr h="45989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cs-CZ" dirty="0"/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dirty="0"/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130651"/>
                  </a:ext>
                </a:extLst>
              </a:tr>
              <a:tr h="5147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487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solidFill>
                            <a:srgbClr val="00B0F0"/>
                          </a:solidFill>
                        </a:rPr>
                        <a:t>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487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  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ť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423051" y="530613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777172" y="530613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164333" y="530613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565164" y="530613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50135" y="4347673"/>
            <a:ext cx="161688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574732" y="4297360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118727" y="3402752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653118" y="3380977"/>
            <a:ext cx="465608" cy="42866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459998" y="4347673"/>
            <a:ext cx="93328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109153" y="3377517"/>
            <a:ext cx="466858" cy="41795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161142" y="4297360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6FAC73FC-8E3C-411B-A6DB-156E6BBFEA2A}"/>
              </a:ext>
            </a:extLst>
          </p:cNvPr>
          <p:cNvCxnSpPr>
            <a:cxnSpLocks/>
          </p:cNvCxnSpPr>
          <p:nvPr/>
        </p:nvCxnSpPr>
        <p:spPr>
          <a:xfrm>
            <a:off x="7782168" y="530613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2ED39ACA-503B-4204-83D3-D80F69381BC8}"/>
              </a:ext>
            </a:extLst>
          </p:cNvPr>
          <p:cNvCxnSpPr>
            <a:cxnSpLocks/>
          </p:cNvCxnSpPr>
          <p:nvPr/>
        </p:nvCxnSpPr>
        <p:spPr>
          <a:xfrm>
            <a:off x="8242740" y="5310050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CFE8AA4A-D7FA-4567-BF75-3F4B5D19ED6A}"/>
              </a:ext>
            </a:extLst>
          </p:cNvPr>
          <p:cNvCxnSpPr>
            <a:cxnSpLocks/>
          </p:cNvCxnSpPr>
          <p:nvPr/>
        </p:nvCxnSpPr>
        <p:spPr>
          <a:xfrm>
            <a:off x="8758820" y="530613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98DB8412-0FBE-4D87-8063-3BD5EDDC6B8D}"/>
              </a:ext>
            </a:extLst>
          </p:cNvPr>
          <p:cNvCxnSpPr>
            <a:cxnSpLocks/>
          </p:cNvCxnSpPr>
          <p:nvPr/>
        </p:nvCxnSpPr>
        <p:spPr>
          <a:xfrm>
            <a:off x="9327064" y="530613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D2BB9080-229C-420D-8E28-421FE689A136}"/>
              </a:ext>
            </a:extLst>
          </p:cNvPr>
          <p:cNvCxnSpPr>
            <a:cxnSpLocks/>
          </p:cNvCxnSpPr>
          <p:nvPr/>
        </p:nvCxnSpPr>
        <p:spPr>
          <a:xfrm>
            <a:off x="9333447" y="431965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FEAC12FC-9CD1-4619-90F4-8F72B53A58C8}"/>
              </a:ext>
            </a:extLst>
          </p:cNvPr>
          <p:cNvCxnSpPr>
            <a:cxnSpLocks/>
          </p:cNvCxnSpPr>
          <p:nvPr/>
        </p:nvCxnSpPr>
        <p:spPr>
          <a:xfrm>
            <a:off x="8752437" y="433159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D416EF05-6ED7-47DB-95A2-6EA395DE7226}"/>
              </a:ext>
            </a:extLst>
          </p:cNvPr>
          <p:cNvCxnSpPr>
            <a:cxnSpLocks/>
          </p:cNvCxnSpPr>
          <p:nvPr/>
        </p:nvCxnSpPr>
        <p:spPr>
          <a:xfrm>
            <a:off x="8223591" y="433159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1AFA7C6D-FBB8-4F08-9B5F-3DED68BDDD40}"/>
              </a:ext>
            </a:extLst>
          </p:cNvPr>
          <p:cNvCxnSpPr>
            <a:cxnSpLocks/>
          </p:cNvCxnSpPr>
          <p:nvPr/>
        </p:nvCxnSpPr>
        <p:spPr>
          <a:xfrm flipH="1">
            <a:off x="8261889" y="3379701"/>
            <a:ext cx="496931" cy="42476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455DB38A-DF4F-4C15-BA7B-72479D19D8BB}"/>
              </a:ext>
            </a:extLst>
          </p:cNvPr>
          <p:cNvCxnSpPr>
            <a:cxnSpLocks/>
          </p:cNvCxnSpPr>
          <p:nvPr/>
        </p:nvCxnSpPr>
        <p:spPr>
          <a:xfrm>
            <a:off x="8762011" y="337061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863463E1-BB49-45C6-A20E-7DC85AAF8D97}"/>
              </a:ext>
            </a:extLst>
          </p:cNvPr>
          <p:cNvCxnSpPr>
            <a:cxnSpLocks/>
          </p:cNvCxnSpPr>
          <p:nvPr/>
        </p:nvCxnSpPr>
        <p:spPr>
          <a:xfrm>
            <a:off x="8752437" y="3370613"/>
            <a:ext cx="466858" cy="41795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Šipka: obousměrná svislá 7">
            <a:extLst>
              <a:ext uri="{FF2B5EF4-FFF2-40B4-BE49-F238E27FC236}">
                <a16:creationId xmlns:a16="http://schemas.microsoft.com/office/drawing/2014/main" id="{5AA5DFEE-FF99-42F8-A742-54D587FBD696}"/>
              </a:ext>
            </a:extLst>
          </p:cNvPr>
          <p:cNvSpPr/>
          <p:nvPr/>
        </p:nvSpPr>
        <p:spPr>
          <a:xfrm>
            <a:off x="7661586" y="2422357"/>
            <a:ext cx="215788" cy="2267625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2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Váha slabiky: těžké vs. lehké slabiky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881240"/>
              </p:ext>
            </p:extLst>
          </p:nvPr>
        </p:nvGraphicFramePr>
        <p:xfrm>
          <a:off x="996697" y="1892808"/>
          <a:ext cx="10357104" cy="4535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64321">
                  <a:extLst>
                    <a:ext uri="{9D8B030D-6E8A-4147-A177-3AD203B41FA5}">
                      <a16:colId xmlns:a16="http://schemas.microsoft.com/office/drawing/2014/main" val="2221666177"/>
                    </a:ext>
                  </a:extLst>
                </a:gridCol>
                <a:gridCol w="1156996">
                  <a:extLst>
                    <a:ext uri="{9D8B030D-6E8A-4147-A177-3AD203B41FA5}">
                      <a16:colId xmlns:a16="http://schemas.microsoft.com/office/drawing/2014/main" val="965770063"/>
                    </a:ext>
                  </a:extLst>
                </a:gridCol>
                <a:gridCol w="4346511">
                  <a:extLst>
                    <a:ext uri="{9D8B030D-6E8A-4147-A177-3AD203B41FA5}">
                      <a16:colId xmlns:a16="http://schemas.microsoft.com/office/drawing/2014/main" val="4191903350"/>
                    </a:ext>
                  </a:extLst>
                </a:gridCol>
              </a:tblGrid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im.pe.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.tor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.tas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.dae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1" u="non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.lum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061962"/>
                  </a:ext>
                </a:extLst>
              </a:tr>
              <a:tr h="71402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296233"/>
                  </a:ext>
                </a:extLst>
              </a:tr>
              <a:tr h="46388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 = CVC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těžké penultimy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přízvuk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lehká  penultima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přízvuk na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antepenultimě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98455"/>
                  </a:ext>
                </a:extLst>
              </a:tr>
              <a:tr h="714026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76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79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Slovenština: rytmický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69663"/>
              </p:ext>
            </p:extLst>
          </p:nvPr>
        </p:nvGraphicFramePr>
        <p:xfrm>
          <a:off x="897622" y="1664547"/>
          <a:ext cx="10305085" cy="4987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64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544009">
                  <a:extLst>
                    <a:ext uri="{9D8B030D-6E8A-4147-A177-3AD203B41FA5}">
                      <a16:colId xmlns:a16="http://schemas.microsoft.com/office/drawing/2014/main" val="3398798079"/>
                    </a:ext>
                  </a:extLst>
                </a:gridCol>
                <a:gridCol w="1716832">
                  <a:extLst>
                    <a:ext uri="{9D8B030D-6E8A-4147-A177-3AD203B41FA5}">
                      <a16:colId xmlns:a16="http://schemas.microsoft.com/office/drawing/2014/main" val="3727363343"/>
                    </a:ext>
                  </a:extLst>
                </a:gridCol>
                <a:gridCol w="3579597">
                  <a:extLst>
                    <a:ext uri="{9D8B030D-6E8A-4147-A177-3AD203B41FA5}">
                      <a16:colId xmlns:a16="http://schemas.microsoft.com/office/drawing/2014/main" val="793528455"/>
                    </a:ext>
                  </a:extLst>
                </a:gridCol>
              </a:tblGrid>
              <a:tr h="8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CVV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205532"/>
                  </a:ext>
                </a:extLst>
              </a:tr>
              <a:tr h="8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zal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57927"/>
                  </a:ext>
                </a:extLst>
              </a:tr>
              <a:tr h="8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těžká slabika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 = CVC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lehké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6431578"/>
                  </a:ext>
                </a:extLst>
              </a:tr>
              <a:tr h="8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krátká koncovka </a:t>
                      </a:r>
                    </a:p>
                    <a:p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dlouhá koncovka </a:t>
                      </a:r>
                    </a:p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445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73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CVC: variace mezi těžkou a lehkou slabikou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36604"/>
              </p:ext>
            </p:extLst>
          </p:nvPr>
        </p:nvGraphicFramePr>
        <p:xfrm>
          <a:off x="897622" y="1664547"/>
          <a:ext cx="10305088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06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927018709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837170773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384776045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9287783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287581826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598826463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47915284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416585240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405637548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56993675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342567798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8525350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797958879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896810997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791030415"/>
                    </a:ext>
                  </a:extLst>
                </a:gridCol>
              </a:tblGrid>
              <a:tr h="893008">
                <a:tc gridSpan="8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se počítá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CV vs. CVV/CVC (latina)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se nepočítá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CV/CVC vs. CVV  (slovenština)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9300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699644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83294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352786"/>
                  </a:ext>
                </a:extLst>
              </a:tr>
              <a:tr h="5358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987710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6024"/>
                  </a:ext>
                </a:extLst>
              </a:tr>
              <a:tr h="535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CVC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11625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0DD915C-F7BA-47DA-B52B-F6BDE0CCD1F9}"/>
              </a:ext>
            </a:extLst>
          </p:cNvPr>
          <p:cNvCxnSpPr/>
          <p:nvPr/>
        </p:nvCxnSpPr>
        <p:spPr>
          <a:xfrm>
            <a:off x="1166070" y="4035105"/>
            <a:ext cx="0" cy="48656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00D3371-D1C5-4A0C-B567-FFA02CB9B330}"/>
              </a:ext>
            </a:extLst>
          </p:cNvPr>
          <p:cNvCxnSpPr/>
          <p:nvPr/>
        </p:nvCxnSpPr>
        <p:spPr>
          <a:xfrm flipH="1">
            <a:off x="2920482" y="5025005"/>
            <a:ext cx="209312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9426880F-4F8C-41B3-AD99-DB689A9EDCED}"/>
              </a:ext>
            </a:extLst>
          </p:cNvPr>
          <p:cNvCxnSpPr/>
          <p:nvPr/>
        </p:nvCxnSpPr>
        <p:spPr>
          <a:xfrm>
            <a:off x="3129793" y="5025005"/>
            <a:ext cx="266550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010CE37-98D6-48F7-912D-F494D4A94DC1}"/>
              </a:ext>
            </a:extLst>
          </p:cNvPr>
          <p:cNvCxnSpPr/>
          <p:nvPr/>
        </p:nvCxnSpPr>
        <p:spPr>
          <a:xfrm>
            <a:off x="3110218" y="4035105"/>
            <a:ext cx="0" cy="48656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12ADFC42-BF22-40D6-9FD7-4239D79DB64B}"/>
              </a:ext>
            </a:extLst>
          </p:cNvPr>
          <p:cNvCxnSpPr/>
          <p:nvPr/>
        </p:nvCxnSpPr>
        <p:spPr>
          <a:xfrm>
            <a:off x="4400026" y="4035105"/>
            <a:ext cx="0" cy="48656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09A52398-3A0D-4B33-9F92-BF8BC64792DA}"/>
              </a:ext>
            </a:extLst>
          </p:cNvPr>
          <p:cNvCxnSpPr/>
          <p:nvPr/>
        </p:nvCxnSpPr>
        <p:spPr>
          <a:xfrm>
            <a:off x="4400026" y="4035105"/>
            <a:ext cx="604008" cy="48656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7E3BDCFB-028A-4E15-BF18-37E06E7744F9}"/>
              </a:ext>
            </a:extLst>
          </p:cNvPr>
          <p:cNvCxnSpPr/>
          <p:nvPr/>
        </p:nvCxnSpPr>
        <p:spPr>
          <a:xfrm>
            <a:off x="6300132" y="4035105"/>
            <a:ext cx="0" cy="3858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821B12D2-D2F5-42BA-80CA-C5605F85EEAE}"/>
              </a:ext>
            </a:extLst>
          </p:cNvPr>
          <p:cNvCxnSpPr>
            <a:cxnSpLocks/>
          </p:cNvCxnSpPr>
          <p:nvPr/>
        </p:nvCxnSpPr>
        <p:spPr>
          <a:xfrm>
            <a:off x="7600426" y="4001294"/>
            <a:ext cx="0" cy="4197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27D1D059-6915-4E9D-9FB7-5A49F41EE7B7}"/>
              </a:ext>
            </a:extLst>
          </p:cNvPr>
          <p:cNvCxnSpPr>
            <a:cxnSpLocks/>
          </p:cNvCxnSpPr>
          <p:nvPr/>
        </p:nvCxnSpPr>
        <p:spPr>
          <a:xfrm>
            <a:off x="7575259" y="4001294"/>
            <a:ext cx="721453" cy="44339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7F569F23-32D5-48CC-8B84-F3883DA4BE8E}"/>
              </a:ext>
            </a:extLst>
          </p:cNvPr>
          <p:cNvCxnSpPr/>
          <p:nvPr/>
        </p:nvCxnSpPr>
        <p:spPr>
          <a:xfrm>
            <a:off x="10184235" y="4001294"/>
            <a:ext cx="0" cy="4197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9426880F-4F8C-41B3-AD99-DB689A9EDCED}"/>
              </a:ext>
            </a:extLst>
          </p:cNvPr>
          <p:cNvCxnSpPr/>
          <p:nvPr/>
        </p:nvCxnSpPr>
        <p:spPr>
          <a:xfrm>
            <a:off x="10184235" y="5146302"/>
            <a:ext cx="292356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600D3371-D1C5-4A0C-B567-FFA02CB9B330}"/>
              </a:ext>
            </a:extLst>
          </p:cNvPr>
          <p:cNvCxnSpPr/>
          <p:nvPr/>
        </p:nvCxnSpPr>
        <p:spPr>
          <a:xfrm flipH="1">
            <a:off x="9995271" y="5146303"/>
            <a:ext cx="209312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12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Extraslabičnost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72495"/>
              </p:ext>
            </p:extLst>
          </p:nvPr>
        </p:nvGraphicFramePr>
        <p:xfrm>
          <a:off x="996697" y="1892808"/>
          <a:ext cx="10357104" cy="4485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42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71421">
                  <a:extLst>
                    <a:ext uri="{9D8B030D-6E8A-4147-A177-3AD203B41FA5}">
                      <a16:colId xmlns:a16="http://schemas.microsoft.com/office/drawing/2014/main" val="1931670225"/>
                    </a:ext>
                  </a:extLst>
                </a:gridCol>
                <a:gridCol w="2071420">
                  <a:extLst>
                    <a:ext uri="{9D8B030D-6E8A-4147-A177-3AD203B41FA5}">
                      <a16:colId xmlns:a16="http://schemas.microsoft.com/office/drawing/2014/main" val="3828620021"/>
                    </a:ext>
                  </a:extLst>
                </a:gridCol>
                <a:gridCol w="2071421">
                  <a:extLst>
                    <a:ext uri="{9D8B030D-6E8A-4147-A177-3AD203B41FA5}">
                      <a16:colId xmlns:a16="http://schemas.microsoft.com/office/drawing/2014/main" val="2905277353"/>
                    </a:ext>
                  </a:extLst>
                </a:gridCol>
                <a:gridCol w="345237">
                  <a:extLst>
                    <a:ext uri="{9D8B030D-6E8A-4147-A177-3AD203B41FA5}">
                      <a16:colId xmlns:a16="http://schemas.microsoft.com/office/drawing/2014/main" val="1169017181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459532137"/>
                    </a:ext>
                  </a:extLst>
                </a:gridCol>
              </a:tblGrid>
              <a:tr h="74751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fonologická nestabilita → náchylnost ke změnám 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elize</a:t>
                      </a:r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2800" dirty="0"/>
                        <a:t>metateze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980739"/>
                  </a:ext>
                </a:extLst>
              </a:tr>
              <a:tr h="7349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023571"/>
                  </a:ext>
                </a:extLst>
              </a:tr>
              <a:tr h="417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64368"/>
                  </a:ext>
                </a:extLst>
              </a:tr>
              <a:tr h="598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[s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[n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GB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.s</a:t>
                      </a:r>
                      <a:r>
                        <a:rPr lang="en-GB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-iniciála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340097"/>
                  </a:ext>
                </a:extLst>
              </a:tr>
              <a:tr h="598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740484"/>
                  </a:ext>
                </a:extLst>
              </a:tr>
              <a:tr h="598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8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91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#CC</a:t>
            </a:r>
            <a:r>
              <a:rPr lang="cs-CZ" dirty="0"/>
              <a:t>: 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71980"/>
              </p:ext>
            </p:extLst>
          </p:nvPr>
        </p:nvGraphicFramePr>
        <p:xfrm>
          <a:off x="996697" y="1892808"/>
          <a:ext cx="10357104" cy="4663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57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60358">
                  <a:extLst>
                    <a:ext uri="{9D8B030D-6E8A-4147-A177-3AD203B41FA5}">
                      <a16:colId xmlns:a16="http://schemas.microsoft.com/office/drawing/2014/main" val="92019538"/>
                    </a:ext>
                  </a:extLst>
                </a:gridCol>
                <a:gridCol w="1282407">
                  <a:extLst>
                    <a:ext uri="{9D8B030D-6E8A-4147-A177-3AD203B41FA5}">
                      <a16:colId xmlns:a16="http://schemas.microsoft.com/office/drawing/2014/main" val="667735016"/>
                    </a:ext>
                  </a:extLst>
                </a:gridCol>
                <a:gridCol w="867235">
                  <a:extLst>
                    <a:ext uri="{9D8B030D-6E8A-4147-A177-3AD203B41FA5}">
                      <a16:colId xmlns:a16="http://schemas.microsoft.com/office/drawing/2014/main" val="1769197281"/>
                    </a:ext>
                  </a:extLst>
                </a:gridCol>
                <a:gridCol w="890337">
                  <a:extLst>
                    <a:ext uri="{9D8B030D-6E8A-4147-A177-3AD203B41FA5}">
                      <a16:colId xmlns:a16="http://schemas.microsoft.com/office/drawing/2014/main" val="1395510571"/>
                    </a:ext>
                  </a:extLst>
                </a:gridCol>
                <a:gridCol w="745958">
                  <a:extLst>
                    <a:ext uri="{9D8B030D-6E8A-4147-A177-3AD203B41FA5}">
                      <a16:colId xmlns:a16="http://schemas.microsoft.com/office/drawing/2014/main" val="3982234198"/>
                    </a:ext>
                  </a:extLst>
                </a:gridCol>
                <a:gridCol w="2675022">
                  <a:extLst>
                    <a:ext uri="{9D8B030D-6E8A-4147-A177-3AD203B41FA5}">
                      <a16:colId xmlns:a16="http://schemas.microsoft.com/office/drawing/2014/main" val="1637181037"/>
                    </a:ext>
                  </a:extLst>
                </a:gridCol>
              </a:tblGrid>
              <a:tr h="428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793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660444"/>
                  </a:ext>
                </a:extLst>
              </a:tr>
              <a:tr h="1539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angličtina, němčina,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892115"/>
                  </a:ext>
                </a:extLst>
              </a:tr>
              <a:tr h="23095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[d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[d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ousit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94086"/>
                  </a:ext>
                </a:extLst>
              </a:tr>
              <a:tr h="230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francouzština, …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463040"/>
                  </a:ext>
                </a:extLst>
              </a:tr>
              <a:tr h="15396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[k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[k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áva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711756"/>
                  </a:ext>
                </a:extLst>
              </a:tr>
              <a:tr h="307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čeština, polština,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510150"/>
                  </a:ext>
                </a:extLst>
              </a:tr>
              <a:tr h="7698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uť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34651"/>
                  </a:ext>
                </a:extLst>
              </a:tr>
              <a:tr h="3849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marocká arabština, …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857249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[pl]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[pl]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326712"/>
                  </a:ext>
                </a:extLst>
              </a:tr>
              <a:tr h="30793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ouhý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041296"/>
                  </a:ext>
                </a:extLst>
              </a:tr>
              <a:tr h="1539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448137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[kl]aim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[kl]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264834"/>
                  </a:ext>
                </a:extLst>
              </a:tr>
              <a:tr h="15396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[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]out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342420"/>
                  </a:ext>
                </a:extLst>
              </a:tr>
              <a:tr h="307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242843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knight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[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[km]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122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90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57275"/>
              </p:ext>
            </p:extLst>
          </p:nvPr>
        </p:nvGraphicFramePr>
        <p:xfrm>
          <a:off x="996697" y="1892808"/>
          <a:ext cx="10357104" cy="4485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974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68074">
                  <a:extLst>
                    <a:ext uri="{9D8B030D-6E8A-4147-A177-3AD203B41FA5}">
                      <a16:colId xmlns:a16="http://schemas.microsoft.com/office/drawing/2014/main" val="4117971833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3198055474"/>
                    </a:ext>
                  </a:extLst>
                </a:gridCol>
                <a:gridCol w="1996579">
                  <a:extLst>
                    <a:ext uri="{9D8B030D-6E8A-4147-A177-3AD203B41FA5}">
                      <a16:colId xmlns:a16="http://schemas.microsoft.com/office/drawing/2014/main" val="1606914030"/>
                    </a:ext>
                  </a:extLst>
                </a:gridCol>
                <a:gridCol w="494951">
                  <a:extLst>
                    <a:ext uri="{9D8B030D-6E8A-4147-A177-3AD203B41FA5}">
                      <a16:colId xmlns:a16="http://schemas.microsoft.com/office/drawing/2014/main" val="829466214"/>
                    </a:ext>
                  </a:extLst>
                </a:gridCol>
                <a:gridCol w="2092355">
                  <a:extLst>
                    <a:ext uri="{9D8B030D-6E8A-4147-A177-3AD203B41FA5}">
                      <a16:colId xmlns:a16="http://schemas.microsoft.com/office/drawing/2014/main" val="459532137"/>
                    </a:ext>
                  </a:extLst>
                </a:gridCol>
              </a:tblGrid>
              <a:tr h="74751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definují rozdíly mezi jazyky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větvící se iniciála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 (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(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CC)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980739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023571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 (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(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 /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RT)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988254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123832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035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19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Začátek vs. konec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737095"/>
              </p:ext>
            </p:extLst>
          </p:nvPr>
        </p:nvGraphicFramePr>
        <p:xfrm>
          <a:off x="996697" y="1892808"/>
          <a:ext cx="10357104" cy="4485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50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801979">
                  <a:extLst>
                    <a:ext uri="{9D8B030D-6E8A-4147-A177-3AD203B41FA5}">
                      <a16:colId xmlns:a16="http://schemas.microsoft.com/office/drawing/2014/main" val="941853942"/>
                    </a:ext>
                  </a:extLst>
                </a:gridCol>
                <a:gridCol w="3280610">
                  <a:extLst>
                    <a:ext uri="{9D8B030D-6E8A-4147-A177-3AD203B41FA5}">
                      <a16:colId xmlns:a16="http://schemas.microsoft.com/office/drawing/2014/main" val="3494488211"/>
                    </a:ext>
                  </a:extLst>
                </a:gridCol>
                <a:gridCol w="1528012">
                  <a:extLst>
                    <a:ext uri="{9D8B030D-6E8A-4147-A177-3AD203B41FA5}">
                      <a16:colId xmlns:a16="http://schemas.microsoft.com/office/drawing/2014/main" val="4219419556"/>
                    </a:ext>
                  </a:extLst>
                </a:gridCol>
              </a:tblGrid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začátek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 +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501731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angl., něm., fr.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č., pol., ruš.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413158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konec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56267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661619"/>
                  </a:ext>
                </a:extLst>
              </a:tr>
              <a:tr h="747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angl., něm., fr., č., ruš.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411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51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cs-CZ" dirty="0"/>
              <a:t>S</a:t>
            </a:r>
            <a:r>
              <a:rPr lang="en-US" dirty="0"/>
              <a:t>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03159"/>
              </p:ext>
            </p:extLst>
          </p:nvPr>
        </p:nvGraphicFramePr>
        <p:xfrm>
          <a:off x="996697" y="1892808"/>
          <a:ext cx="10357104" cy="5138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39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24539">
                  <a:extLst>
                    <a:ext uri="{9D8B030D-6E8A-4147-A177-3AD203B41FA5}">
                      <a16:colId xmlns:a16="http://schemas.microsoft.com/office/drawing/2014/main" val="92019538"/>
                    </a:ext>
                  </a:extLst>
                </a:gridCol>
                <a:gridCol w="569167">
                  <a:extLst>
                    <a:ext uri="{9D8B030D-6E8A-4147-A177-3AD203B41FA5}">
                      <a16:colId xmlns:a16="http://schemas.microsoft.com/office/drawing/2014/main" val="667735016"/>
                    </a:ext>
                  </a:extLst>
                </a:gridCol>
                <a:gridCol w="1856792">
                  <a:extLst>
                    <a:ext uri="{9D8B030D-6E8A-4147-A177-3AD203B41FA5}">
                      <a16:colId xmlns:a16="http://schemas.microsoft.com/office/drawing/2014/main" val="2583760717"/>
                    </a:ext>
                  </a:extLst>
                </a:gridCol>
                <a:gridCol w="643812">
                  <a:extLst>
                    <a:ext uri="{9D8B030D-6E8A-4147-A177-3AD203B41FA5}">
                      <a16:colId xmlns:a16="http://schemas.microsoft.com/office/drawing/2014/main" val="1769197281"/>
                    </a:ext>
                  </a:extLst>
                </a:gridCol>
                <a:gridCol w="2108718">
                  <a:extLst>
                    <a:ext uri="{9D8B030D-6E8A-4147-A177-3AD203B41FA5}">
                      <a16:colId xmlns:a16="http://schemas.microsoft.com/office/drawing/2014/main" val="2397517866"/>
                    </a:ext>
                  </a:extLst>
                </a:gridCol>
                <a:gridCol w="343679">
                  <a:extLst>
                    <a:ext uri="{9D8B030D-6E8A-4147-A177-3AD203B41FA5}">
                      <a16:colId xmlns:a16="http://schemas.microsoft.com/office/drawing/2014/main" val="1395510571"/>
                    </a:ext>
                  </a:extLst>
                </a:gridCol>
              </a:tblGrid>
              <a:tr h="428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němčina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618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660444"/>
                  </a:ext>
                </a:extLst>
              </a:tr>
              <a:tr h="461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echen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94086"/>
                  </a:ext>
                </a:extLst>
              </a:tr>
              <a:tr h="4618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ike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34651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astik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326712"/>
                  </a:ext>
                </a:extLst>
              </a:tr>
              <a:tr h="4618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041296"/>
                  </a:ext>
                </a:extLst>
              </a:tr>
              <a:tr h="428416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sibilanty/sykavky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(S)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specifické postavení v konsonantických skupinách (napříč jazyky)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264834"/>
                  </a:ext>
                </a:extLst>
              </a:tr>
              <a:tr h="4618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342420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122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6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Interpretace: možnosti</a:t>
            </a:r>
            <a:endParaRPr lang="cs-CZ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68575"/>
              </p:ext>
            </p:extLst>
          </p:nvPr>
        </p:nvGraphicFramePr>
        <p:xfrm>
          <a:off x="996697" y="1892808"/>
          <a:ext cx="10357104" cy="4169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688849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402833">
                  <a:extLst>
                    <a:ext uri="{9D8B030D-6E8A-4147-A177-3AD203B41FA5}">
                      <a16:colId xmlns:a16="http://schemas.microsoft.com/office/drawing/2014/main" val="214688165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269060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881730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410251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931561"/>
                  </a:ext>
                </a:extLst>
              </a:tr>
              <a:tr h="410251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afrikáta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763238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422077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9856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2813899" y="521860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209098" y="521860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66016" y="434767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70685" y="5219464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006563" y="3312367"/>
            <a:ext cx="511078" cy="46123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17725" y="331236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2996441" y="4343522"/>
            <a:ext cx="269273" cy="40576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327414" y="3403059"/>
            <a:ext cx="342349" cy="37054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2813899" y="4347673"/>
            <a:ext cx="196575" cy="4202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6882816" y="3403059"/>
            <a:ext cx="444598" cy="43678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2397697" y="525076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788188" y="4343522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787374" y="525076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6408254" y="5250766"/>
            <a:ext cx="384731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799118" y="4354921"/>
            <a:ext cx="376002" cy="38122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225356" y="520334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794442" y="434198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765741" y="5250766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70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Přízvuk v latině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237743"/>
              </p:ext>
            </p:extLst>
          </p:nvPr>
        </p:nvGraphicFramePr>
        <p:xfrm>
          <a:off x="996697" y="1892808"/>
          <a:ext cx="10357104" cy="4526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2221666177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965770063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4191903350"/>
                    </a:ext>
                  </a:extLst>
                </a:gridCol>
              </a:tblGrid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im.pe.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.tor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.tas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.dae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061962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u="non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1" u="non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.lum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296233"/>
                  </a:ext>
                </a:extLst>
              </a:tr>
              <a:tr h="463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98455"/>
                  </a:ext>
                </a:extLst>
              </a:tr>
              <a:tr h="714026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pro umístění přízvuku je relevantní konec slabiky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penultima: otevřená s dlouhým vokálem a zavřená s krátkým vokálem se chovají stejně: CVV = CVC  X  CV </a:t>
                      </a:r>
                      <a:r>
                        <a:rPr lang="cs-CZ" sz="2800" dirty="0"/>
                        <a:t>VV = CVC vs. CV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76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49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</a:t>
            </a:r>
            <a:r>
              <a:rPr lang="cs-CZ" b="1" dirty="0" err="1"/>
              <a:t>ber</a:t>
            </a:r>
            <a:r>
              <a:rPr lang="cs-CZ" dirty="0" err="1"/>
              <a:t>tas</a:t>
            </a:r>
            <a:r>
              <a:rPr lang="cs-CZ" dirty="0"/>
              <a:t> = </a:t>
            </a:r>
            <a:r>
              <a:rPr lang="cs-CZ" dirty="0" err="1"/>
              <a:t>di</a:t>
            </a:r>
            <a:r>
              <a:rPr lang="cs-CZ" b="1" dirty="0" err="1"/>
              <a:t>vi</a:t>
            </a:r>
            <a:r>
              <a:rPr lang="cs-CZ" b="1" dirty="0" err="1">
                <a:cs typeface="Calibri" panose="020F0502020204030204" pitchFamily="34" charset="0"/>
              </a:rPr>
              <a:t>ː</a:t>
            </a:r>
            <a:r>
              <a:rPr lang="cs-CZ" dirty="0" err="1">
                <a:cs typeface="Calibri" panose="020F0502020204030204" pitchFamily="34" charset="0"/>
              </a:rPr>
              <a:t>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21475"/>
              </p:ext>
            </p:extLst>
          </p:nvPr>
        </p:nvGraphicFramePr>
        <p:xfrm>
          <a:off x="996697" y="1892808"/>
          <a:ext cx="10357104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139229012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892843149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4162103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75449527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46472728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24862940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358783393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9201797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424142551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24731391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75302402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93003404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44791592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791210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959495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95306474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237153896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21104227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015664552"/>
                    </a:ext>
                  </a:extLst>
                </a:gridCol>
              </a:tblGrid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90382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=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rhyme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(rým)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92238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538677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větvení v rýmu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087509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= větvení v rýmu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5235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 = CVV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710574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těžké slabiky</a:t>
                      </a: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26602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98540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344463"/>
                  </a:ext>
                </a:extLst>
              </a:tr>
            </a:tbl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312367" y="3516102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1782146" y="3516102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 flipV="1">
            <a:off x="3834473" y="3429000"/>
            <a:ext cx="436433" cy="27212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2280373" y="3407523"/>
            <a:ext cx="491364" cy="27212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1782146" y="2496396"/>
            <a:ext cx="511078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321698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9025811" y="3516102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10097878" y="3451558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 flipV="1">
            <a:off x="10586129" y="3380038"/>
            <a:ext cx="436433" cy="27212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 flipV="1">
            <a:off x="9575364" y="4404379"/>
            <a:ext cx="167350" cy="32624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9391259" y="4404380"/>
            <a:ext cx="175728" cy="3262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9035142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10058314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9541947" y="5165739"/>
            <a:ext cx="158496" cy="354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9406165" y="5198003"/>
            <a:ext cx="145915" cy="354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44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Širokoúhlá obrazovka</PresentationFormat>
  <Paragraphs>327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Motiv Office</vt:lpstr>
      <vt:lpstr>Extraslabičné konsonanty </vt:lpstr>
      <vt:lpstr>Extraslabičnost</vt:lpstr>
      <vt:lpstr>#CC: typologie</vt:lpstr>
      <vt:lpstr>Parametry</vt:lpstr>
      <vt:lpstr>Začátek vs. konec slova</vt:lpstr>
      <vt:lpstr>#SCC</vt:lpstr>
      <vt:lpstr>Interpretace: možnosti</vt:lpstr>
      <vt:lpstr>Přízvuk v latině</vt:lpstr>
      <vt:lpstr>libertas = diviːnus</vt:lpstr>
      <vt:lpstr>Váha slabiky: těžké vs. lehké slabiky</vt:lpstr>
      <vt:lpstr>Slovenština: rytmický zákon</vt:lpstr>
      <vt:lpstr>CVC: variace mezi těžkou a lehkou slabikou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876</cp:revision>
  <cp:lastPrinted>2019-06-24T12:30:17Z</cp:lastPrinted>
  <dcterms:created xsi:type="dcterms:W3CDTF">2018-11-27T11:40:05Z</dcterms:created>
  <dcterms:modified xsi:type="dcterms:W3CDTF">2020-12-08T11:59:01Z</dcterms:modified>
</cp:coreProperties>
</file>