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handoutMasterIdLst>
    <p:handoutMasterId r:id="rId14"/>
  </p:handoutMasterIdLst>
  <p:sldIdLst>
    <p:sldId id="612" r:id="rId2"/>
    <p:sldId id="615" r:id="rId3"/>
    <p:sldId id="613" r:id="rId4"/>
    <p:sldId id="627" r:id="rId5"/>
    <p:sldId id="619" r:id="rId6"/>
    <p:sldId id="616" r:id="rId7"/>
    <p:sldId id="622" r:id="rId8"/>
    <p:sldId id="621" r:id="rId9"/>
    <p:sldId id="623" r:id="rId10"/>
    <p:sldId id="624" r:id="rId11"/>
    <p:sldId id="625" r:id="rId12"/>
    <p:sldId id="626" r:id="rId13"/>
  </p:sldIdLst>
  <p:sldSz cx="12192000" cy="6858000"/>
  <p:notesSz cx="9926638" cy="6797675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607" autoAdjust="0"/>
    <p:restoredTop sz="96265" autoAdjust="0"/>
  </p:normalViewPr>
  <p:slideViewPr>
    <p:cSldViewPr snapToGrid="0">
      <p:cViewPr varScale="1">
        <p:scale>
          <a:sx n="114" d="100"/>
          <a:sy n="114" d="100"/>
        </p:scale>
        <p:origin x="378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4301807" cy="341458"/>
          </a:xfrm>
          <a:prstGeom prst="rect">
            <a:avLst/>
          </a:prstGeom>
        </p:spPr>
        <p:txBody>
          <a:bodyPr vert="horz" lIns="91010" tIns="45505" rIns="91010" bIns="45505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5623247" y="0"/>
            <a:ext cx="4301806" cy="341458"/>
          </a:xfrm>
          <a:prstGeom prst="rect">
            <a:avLst/>
          </a:prstGeom>
        </p:spPr>
        <p:txBody>
          <a:bodyPr vert="horz" lIns="91010" tIns="45505" rIns="91010" bIns="45505" rtlCol="0"/>
          <a:lstStyle>
            <a:lvl1pPr algn="r">
              <a:defRPr sz="1200"/>
            </a:lvl1pPr>
          </a:lstStyle>
          <a:p>
            <a:fld id="{6D79621B-5C3B-4CBE-AF40-16E6D0FE1354}" type="datetimeFigureOut">
              <a:rPr lang="cs-CZ" smtClean="0"/>
              <a:t>08.12.2020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2" y="6456220"/>
            <a:ext cx="4301807" cy="341457"/>
          </a:xfrm>
          <a:prstGeom prst="rect">
            <a:avLst/>
          </a:prstGeom>
        </p:spPr>
        <p:txBody>
          <a:bodyPr vert="horz" lIns="91010" tIns="45505" rIns="91010" bIns="45505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5623247" y="6456220"/>
            <a:ext cx="4301806" cy="341457"/>
          </a:xfrm>
          <a:prstGeom prst="rect">
            <a:avLst/>
          </a:prstGeom>
        </p:spPr>
        <p:txBody>
          <a:bodyPr vert="horz" lIns="91010" tIns="45505" rIns="91010" bIns="45505" rtlCol="0" anchor="b"/>
          <a:lstStyle>
            <a:lvl1pPr algn="r">
              <a:defRPr sz="1200"/>
            </a:lvl1pPr>
          </a:lstStyle>
          <a:p>
            <a:fld id="{74930BA3-B7DB-4D4B-989E-E9E8FE91F09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2256606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F073B-61DF-41C1-9EE2-EDE773ACD42A}" type="datetimeFigureOut">
              <a:rPr lang="cs-CZ" smtClean="0"/>
              <a:t>08.12.2020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91207-8CDD-4C68-829A-FE80B9A11B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76465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F073B-61DF-41C1-9EE2-EDE773ACD42A}" type="datetimeFigureOut">
              <a:rPr lang="cs-CZ" smtClean="0"/>
              <a:t>08.12.2020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91207-8CDD-4C68-829A-FE80B9A11B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955730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F073B-61DF-41C1-9EE2-EDE773ACD42A}" type="datetimeFigureOut">
              <a:rPr lang="cs-CZ" smtClean="0"/>
              <a:t>08.12.2020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91207-8CDD-4C68-829A-FE80B9A11B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59864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F073B-61DF-41C1-9EE2-EDE773ACD42A}" type="datetimeFigureOut">
              <a:rPr lang="cs-CZ" smtClean="0"/>
              <a:t>08.12.2020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91207-8CDD-4C68-829A-FE80B9A11B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191017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F073B-61DF-41C1-9EE2-EDE773ACD42A}" type="datetimeFigureOut">
              <a:rPr lang="cs-CZ" smtClean="0"/>
              <a:t>08.12.2020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91207-8CDD-4C68-829A-FE80B9A11B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937029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F073B-61DF-41C1-9EE2-EDE773ACD42A}" type="datetimeFigureOut">
              <a:rPr lang="cs-CZ" smtClean="0"/>
              <a:t>08.12.2020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91207-8CDD-4C68-829A-FE80B9A11B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980424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F073B-61DF-41C1-9EE2-EDE773ACD42A}" type="datetimeFigureOut">
              <a:rPr lang="cs-CZ" smtClean="0"/>
              <a:t>08.12.2020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91207-8CDD-4C68-829A-FE80B9A11B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57977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F073B-61DF-41C1-9EE2-EDE773ACD42A}" type="datetimeFigureOut">
              <a:rPr lang="cs-CZ" smtClean="0"/>
              <a:t>08.12.2020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91207-8CDD-4C68-829A-FE80B9A11B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33744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F073B-61DF-41C1-9EE2-EDE773ACD42A}" type="datetimeFigureOut">
              <a:rPr lang="cs-CZ" smtClean="0"/>
              <a:t>08.12.2020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91207-8CDD-4C68-829A-FE80B9A11B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658936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F073B-61DF-41C1-9EE2-EDE773ACD42A}" type="datetimeFigureOut">
              <a:rPr lang="cs-CZ" smtClean="0"/>
              <a:t>08.12.2020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91207-8CDD-4C68-829A-FE80B9A11B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57993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F073B-61DF-41C1-9EE2-EDE773ACD42A}" type="datetimeFigureOut">
              <a:rPr lang="cs-CZ" smtClean="0"/>
              <a:t>08.12.2020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91207-8CDD-4C68-829A-FE80B9A11B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317445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1F073B-61DF-41C1-9EE2-EDE773ACD42A}" type="datetimeFigureOut">
              <a:rPr lang="cs-CZ" smtClean="0"/>
              <a:t>08.12.2020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991207-8CDD-4C68-829A-FE80B9A11B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03294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Extraslabi</a:t>
            </a:r>
            <a:r>
              <a:rPr lang="cs-CZ" dirty="0"/>
              <a:t>č</a:t>
            </a:r>
            <a:r>
              <a:rPr lang="en-GB" dirty="0"/>
              <a:t>n</a:t>
            </a:r>
            <a:r>
              <a:rPr lang="cs-CZ" dirty="0"/>
              <a:t>é konsonanty</a:t>
            </a:r>
            <a:r>
              <a:rPr lang="en-GB" dirty="0"/>
              <a:t> </a:t>
            </a:r>
            <a:endParaRPr lang="cs-CZ" sz="3200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15652849"/>
              </p:ext>
            </p:extLst>
          </p:nvPr>
        </p:nvGraphicFramePr>
        <p:xfrm>
          <a:off x="996697" y="1892808"/>
          <a:ext cx="10357104" cy="433868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26184">
                  <a:extLst>
                    <a:ext uri="{9D8B030D-6E8A-4147-A177-3AD203B41FA5}">
                      <a16:colId xmlns:a16="http://schemas.microsoft.com/office/drawing/2014/main" val="3986450822"/>
                    </a:ext>
                  </a:extLst>
                </a:gridCol>
                <a:gridCol w="575395">
                  <a:extLst>
                    <a:ext uri="{9D8B030D-6E8A-4147-A177-3AD203B41FA5}">
                      <a16:colId xmlns:a16="http://schemas.microsoft.com/office/drawing/2014/main" val="4032745535"/>
                    </a:ext>
                  </a:extLst>
                </a:gridCol>
                <a:gridCol w="575394">
                  <a:extLst>
                    <a:ext uri="{9D8B030D-6E8A-4147-A177-3AD203B41FA5}">
                      <a16:colId xmlns:a16="http://schemas.microsoft.com/office/drawing/2014/main" val="3020488570"/>
                    </a:ext>
                  </a:extLst>
                </a:gridCol>
                <a:gridCol w="575395">
                  <a:extLst>
                    <a:ext uri="{9D8B030D-6E8A-4147-A177-3AD203B41FA5}">
                      <a16:colId xmlns:a16="http://schemas.microsoft.com/office/drawing/2014/main" val="2515971266"/>
                    </a:ext>
                  </a:extLst>
                </a:gridCol>
                <a:gridCol w="575395">
                  <a:extLst>
                    <a:ext uri="{9D8B030D-6E8A-4147-A177-3AD203B41FA5}">
                      <a16:colId xmlns:a16="http://schemas.microsoft.com/office/drawing/2014/main" val="4227290548"/>
                    </a:ext>
                  </a:extLst>
                </a:gridCol>
                <a:gridCol w="461940">
                  <a:extLst>
                    <a:ext uri="{9D8B030D-6E8A-4147-A177-3AD203B41FA5}">
                      <a16:colId xmlns:a16="http://schemas.microsoft.com/office/drawing/2014/main" val="2036403459"/>
                    </a:ext>
                  </a:extLst>
                </a:gridCol>
                <a:gridCol w="531845">
                  <a:extLst>
                    <a:ext uri="{9D8B030D-6E8A-4147-A177-3AD203B41FA5}">
                      <a16:colId xmlns:a16="http://schemas.microsoft.com/office/drawing/2014/main" val="2586776321"/>
                    </a:ext>
                  </a:extLst>
                </a:gridCol>
                <a:gridCol w="559837">
                  <a:extLst>
                    <a:ext uri="{9D8B030D-6E8A-4147-A177-3AD203B41FA5}">
                      <a16:colId xmlns:a16="http://schemas.microsoft.com/office/drawing/2014/main" val="123147001"/>
                    </a:ext>
                  </a:extLst>
                </a:gridCol>
                <a:gridCol w="466530">
                  <a:extLst>
                    <a:ext uri="{9D8B030D-6E8A-4147-A177-3AD203B41FA5}">
                      <a16:colId xmlns:a16="http://schemas.microsoft.com/office/drawing/2014/main" val="574434632"/>
                    </a:ext>
                  </a:extLst>
                </a:gridCol>
                <a:gridCol w="513656">
                  <a:extLst>
                    <a:ext uri="{9D8B030D-6E8A-4147-A177-3AD203B41FA5}">
                      <a16:colId xmlns:a16="http://schemas.microsoft.com/office/drawing/2014/main" val="2921702827"/>
                    </a:ext>
                  </a:extLst>
                </a:gridCol>
                <a:gridCol w="459280">
                  <a:extLst>
                    <a:ext uri="{9D8B030D-6E8A-4147-A177-3AD203B41FA5}">
                      <a16:colId xmlns:a16="http://schemas.microsoft.com/office/drawing/2014/main" val="3055590037"/>
                    </a:ext>
                  </a:extLst>
                </a:gridCol>
                <a:gridCol w="459280">
                  <a:extLst>
                    <a:ext uri="{9D8B030D-6E8A-4147-A177-3AD203B41FA5}">
                      <a16:colId xmlns:a16="http://schemas.microsoft.com/office/drawing/2014/main" val="2474106240"/>
                    </a:ext>
                  </a:extLst>
                </a:gridCol>
                <a:gridCol w="575394">
                  <a:extLst>
                    <a:ext uri="{9D8B030D-6E8A-4147-A177-3AD203B41FA5}">
                      <a16:colId xmlns:a16="http://schemas.microsoft.com/office/drawing/2014/main" val="495217038"/>
                    </a:ext>
                  </a:extLst>
                </a:gridCol>
                <a:gridCol w="269060">
                  <a:extLst>
                    <a:ext uri="{9D8B030D-6E8A-4147-A177-3AD203B41FA5}">
                      <a16:colId xmlns:a16="http://schemas.microsoft.com/office/drawing/2014/main" val="2668091101"/>
                    </a:ext>
                  </a:extLst>
                </a:gridCol>
                <a:gridCol w="306335">
                  <a:extLst>
                    <a:ext uri="{9D8B030D-6E8A-4147-A177-3AD203B41FA5}">
                      <a16:colId xmlns:a16="http://schemas.microsoft.com/office/drawing/2014/main" val="1864791293"/>
                    </a:ext>
                  </a:extLst>
                </a:gridCol>
                <a:gridCol w="575395">
                  <a:extLst>
                    <a:ext uri="{9D8B030D-6E8A-4147-A177-3AD203B41FA5}">
                      <a16:colId xmlns:a16="http://schemas.microsoft.com/office/drawing/2014/main" val="2397380965"/>
                    </a:ext>
                  </a:extLst>
                </a:gridCol>
                <a:gridCol w="575394">
                  <a:extLst>
                    <a:ext uri="{9D8B030D-6E8A-4147-A177-3AD203B41FA5}">
                      <a16:colId xmlns:a16="http://schemas.microsoft.com/office/drawing/2014/main" val="1713552446"/>
                    </a:ext>
                  </a:extLst>
                </a:gridCol>
                <a:gridCol w="575395">
                  <a:extLst>
                    <a:ext uri="{9D8B030D-6E8A-4147-A177-3AD203B41FA5}">
                      <a16:colId xmlns:a16="http://schemas.microsoft.com/office/drawing/2014/main" val="406293676"/>
                    </a:ext>
                  </a:extLst>
                </a:gridCol>
              </a:tblGrid>
              <a:tr h="514490">
                <a:tc gridSpan="18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                                                                             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extraslabičný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C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cs-CZ" sz="2800" dirty="0"/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cs-CZ" sz="2800" dirty="0"/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cs-CZ" sz="2800" dirty="0"/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10931561"/>
                  </a:ext>
                </a:extLst>
              </a:tr>
              <a:tr h="306011">
                <a:tc gridSpan="18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cs-CZ" sz="2800" dirty="0"/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cs-CZ" sz="2800" dirty="0"/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cs-CZ" sz="2800" dirty="0"/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66342386"/>
                  </a:ext>
                </a:extLst>
              </a:tr>
              <a:tr h="30601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28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σ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800" dirty="0"/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28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σ</a:t>
                      </a:r>
                      <a:endParaRPr lang="cs-CZ" sz="2800" b="0" i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84422077"/>
                  </a:ext>
                </a:extLst>
              </a:tr>
              <a:tr h="48729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800" dirty="0"/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37798566"/>
                  </a:ext>
                </a:extLst>
              </a:tr>
              <a:tr h="459898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</a:t>
                      </a:r>
                      <a:endParaRPr lang="cs-CZ" dirty="0"/>
                    </a:p>
                  </a:txBody>
                  <a:tcPr marL="17780" marR="1778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</a:t>
                      </a:r>
                      <a:endParaRPr lang="cs-CZ" dirty="0"/>
                    </a:p>
                  </a:txBody>
                  <a:tcPr marL="17780" marR="1778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</a:t>
                      </a:r>
                      <a:endParaRPr lang="cs-CZ" dirty="0"/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dirty="0">
                          <a:solidFill>
                            <a:schemeClr val="tx1"/>
                          </a:solidFill>
                        </a:rPr>
                        <a:t>O</a:t>
                      </a: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16130651"/>
                  </a:ext>
                </a:extLst>
              </a:tr>
              <a:tr h="51470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rgbClr val="00B0F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rgbClr val="00B0F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rgbClr val="00B0F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rgbClr val="00B0F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800" dirty="0"/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rgbClr val="00B0F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rgbClr val="00B0F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lang="cs-CZ" sz="2800" dirty="0"/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52152719"/>
                  </a:ext>
                </a:extLst>
              </a:tr>
              <a:tr h="48729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i="0" dirty="0" err="1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level</a:t>
                      </a:r>
                      <a:r>
                        <a:rPr lang="cs-CZ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3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  </a:t>
                      </a:r>
                      <a:r>
                        <a:rPr lang="cs-CZ" sz="2800" b="0" i="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</a:t>
                      </a:r>
                      <a:endParaRPr lang="cs-CZ" sz="2800" b="0" i="0" dirty="0">
                        <a:solidFill>
                          <a:srgbClr val="00B0F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</a:t>
                      </a: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dirty="0">
                        <a:solidFill>
                          <a:srgbClr val="00B0F0"/>
                        </a:solidFill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dirty="0"/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dirty="0">
                          <a:solidFill>
                            <a:srgbClr val="00B0F0"/>
                          </a:solidFill>
                        </a:rPr>
                        <a:t>C</a:t>
                      </a: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</a:t>
                      </a: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35113431"/>
                  </a:ext>
                </a:extLst>
              </a:tr>
              <a:tr h="48729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i="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level</a:t>
                      </a:r>
                      <a:r>
                        <a:rPr lang="cs-CZ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2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800" dirty="0"/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75207173"/>
                  </a:ext>
                </a:extLst>
              </a:tr>
              <a:tr h="30601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level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1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t  r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u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s</a:t>
                      </a: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</a:t>
                      </a: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</a:t>
                      </a: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ť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21696669"/>
                  </a:ext>
                </a:extLst>
              </a:tr>
            </a:tbl>
          </a:graphicData>
        </a:graphic>
      </p:graphicFrame>
      <p:cxnSp>
        <p:nvCxnSpPr>
          <p:cNvPr id="5" name="Přímá spojnice 4">
            <a:extLst>
              <a:ext uri="{FF2B5EF4-FFF2-40B4-BE49-F238E27FC236}">
                <a16:creationId xmlns:a16="http://schemas.microsoft.com/office/drawing/2014/main" id="{47E578D2-5246-427E-8941-D236A547FB1F}"/>
              </a:ext>
            </a:extLst>
          </p:cNvPr>
          <p:cNvCxnSpPr>
            <a:cxnSpLocks/>
          </p:cNvCxnSpPr>
          <p:nvPr/>
        </p:nvCxnSpPr>
        <p:spPr>
          <a:xfrm>
            <a:off x="3423051" y="5306136"/>
            <a:ext cx="6383" cy="392622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Přímá spojnice 6">
            <a:extLst>
              <a:ext uri="{FF2B5EF4-FFF2-40B4-BE49-F238E27FC236}">
                <a16:creationId xmlns:a16="http://schemas.microsoft.com/office/drawing/2014/main" id="{47E578D2-5246-427E-8941-D236A547FB1F}"/>
              </a:ext>
            </a:extLst>
          </p:cNvPr>
          <p:cNvCxnSpPr>
            <a:cxnSpLocks/>
          </p:cNvCxnSpPr>
          <p:nvPr/>
        </p:nvCxnSpPr>
        <p:spPr>
          <a:xfrm>
            <a:off x="3777172" y="5306136"/>
            <a:ext cx="6383" cy="392622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Přímá spojnice 10">
            <a:extLst>
              <a:ext uri="{FF2B5EF4-FFF2-40B4-BE49-F238E27FC236}">
                <a16:creationId xmlns:a16="http://schemas.microsoft.com/office/drawing/2014/main" id="{47E578D2-5246-427E-8941-D236A547FB1F}"/>
              </a:ext>
            </a:extLst>
          </p:cNvPr>
          <p:cNvCxnSpPr>
            <a:cxnSpLocks/>
          </p:cNvCxnSpPr>
          <p:nvPr/>
        </p:nvCxnSpPr>
        <p:spPr>
          <a:xfrm>
            <a:off x="4164333" y="5306136"/>
            <a:ext cx="6383" cy="392622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Přímá spojnice 11">
            <a:extLst>
              <a:ext uri="{FF2B5EF4-FFF2-40B4-BE49-F238E27FC236}">
                <a16:creationId xmlns:a16="http://schemas.microsoft.com/office/drawing/2014/main" id="{47E578D2-5246-427E-8941-D236A547FB1F}"/>
              </a:ext>
            </a:extLst>
          </p:cNvPr>
          <p:cNvCxnSpPr>
            <a:cxnSpLocks/>
          </p:cNvCxnSpPr>
          <p:nvPr/>
        </p:nvCxnSpPr>
        <p:spPr>
          <a:xfrm>
            <a:off x="4565164" y="5306136"/>
            <a:ext cx="6383" cy="392622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Přímá spojnice 12">
            <a:extLst>
              <a:ext uri="{FF2B5EF4-FFF2-40B4-BE49-F238E27FC236}">
                <a16:creationId xmlns:a16="http://schemas.microsoft.com/office/drawing/2014/main" id="{47E578D2-5246-427E-8941-D236A547FB1F}"/>
              </a:ext>
            </a:extLst>
          </p:cNvPr>
          <p:cNvCxnSpPr>
            <a:cxnSpLocks/>
          </p:cNvCxnSpPr>
          <p:nvPr/>
        </p:nvCxnSpPr>
        <p:spPr>
          <a:xfrm>
            <a:off x="3550135" y="4347673"/>
            <a:ext cx="161688" cy="392622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Přímá spojnice 13">
            <a:extLst>
              <a:ext uri="{FF2B5EF4-FFF2-40B4-BE49-F238E27FC236}">
                <a16:creationId xmlns:a16="http://schemas.microsoft.com/office/drawing/2014/main" id="{47E578D2-5246-427E-8941-D236A547FB1F}"/>
              </a:ext>
            </a:extLst>
          </p:cNvPr>
          <p:cNvCxnSpPr>
            <a:cxnSpLocks/>
          </p:cNvCxnSpPr>
          <p:nvPr/>
        </p:nvCxnSpPr>
        <p:spPr>
          <a:xfrm>
            <a:off x="4574732" y="4297360"/>
            <a:ext cx="6383" cy="392622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Přímá spojnice 14">
            <a:extLst>
              <a:ext uri="{FF2B5EF4-FFF2-40B4-BE49-F238E27FC236}">
                <a16:creationId xmlns:a16="http://schemas.microsoft.com/office/drawing/2014/main" id="{47E578D2-5246-427E-8941-D236A547FB1F}"/>
              </a:ext>
            </a:extLst>
          </p:cNvPr>
          <p:cNvCxnSpPr>
            <a:cxnSpLocks/>
          </p:cNvCxnSpPr>
          <p:nvPr/>
        </p:nvCxnSpPr>
        <p:spPr>
          <a:xfrm>
            <a:off x="4118727" y="3402752"/>
            <a:ext cx="6383" cy="392622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Přímá spojnice 16">
            <a:extLst>
              <a:ext uri="{FF2B5EF4-FFF2-40B4-BE49-F238E27FC236}">
                <a16:creationId xmlns:a16="http://schemas.microsoft.com/office/drawing/2014/main" id="{47E578D2-5246-427E-8941-D236A547FB1F}"/>
              </a:ext>
            </a:extLst>
          </p:cNvPr>
          <p:cNvCxnSpPr>
            <a:cxnSpLocks/>
          </p:cNvCxnSpPr>
          <p:nvPr/>
        </p:nvCxnSpPr>
        <p:spPr>
          <a:xfrm flipH="1">
            <a:off x="3653118" y="3380977"/>
            <a:ext cx="465608" cy="428663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Přímá spojnice 18">
            <a:extLst>
              <a:ext uri="{FF2B5EF4-FFF2-40B4-BE49-F238E27FC236}">
                <a16:creationId xmlns:a16="http://schemas.microsoft.com/office/drawing/2014/main" id="{47E578D2-5246-427E-8941-D236A547FB1F}"/>
              </a:ext>
            </a:extLst>
          </p:cNvPr>
          <p:cNvCxnSpPr>
            <a:cxnSpLocks/>
          </p:cNvCxnSpPr>
          <p:nvPr/>
        </p:nvCxnSpPr>
        <p:spPr>
          <a:xfrm flipH="1">
            <a:off x="3459998" y="4347673"/>
            <a:ext cx="93328" cy="392622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" name="Přímá spojnice 17">
            <a:extLst>
              <a:ext uri="{FF2B5EF4-FFF2-40B4-BE49-F238E27FC236}">
                <a16:creationId xmlns:a16="http://schemas.microsoft.com/office/drawing/2014/main" id="{47E578D2-5246-427E-8941-D236A547FB1F}"/>
              </a:ext>
            </a:extLst>
          </p:cNvPr>
          <p:cNvCxnSpPr>
            <a:cxnSpLocks/>
          </p:cNvCxnSpPr>
          <p:nvPr/>
        </p:nvCxnSpPr>
        <p:spPr>
          <a:xfrm>
            <a:off x="4109153" y="3377517"/>
            <a:ext cx="466858" cy="417957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" name="Přímá spojnice 19">
            <a:extLst>
              <a:ext uri="{FF2B5EF4-FFF2-40B4-BE49-F238E27FC236}">
                <a16:creationId xmlns:a16="http://schemas.microsoft.com/office/drawing/2014/main" id="{47E578D2-5246-427E-8941-D236A547FB1F}"/>
              </a:ext>
            </a:extLst>
          </p:cNvPr>
          <p:cNvCxnSpPr>
            <a:cxnSpLocks/>
          </p:cNvCxnSpPr>
          <p:nvPr/>
        </p:nvCxnSpPr>
        <p:spPr>
          <a:xfrm>
            <a:off x="4161142" y="4297360"/>
            <a:ext cx="6383" cy="392622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Přímá spojnice 21">
            <a:extLst>
              <a:ext uri="{FF2B5EF4-FFF2-40B4-BE49-F238E27FC236}">
                <a16:creationId xmlns:a16="http://schemas.microsoft.com/office/drawing/2014/main" id="{6FAC73FC-8E3C-411B-A6DB-156E6BBFEA2A}"/>
              </a:ext>
            </a:extLst>
          </p:cNvPr>
          <p:cNvCxnSpPr>
            <a:cxnSpLocks/>
          </p:cNvCxnSpPr>
          <p:nvPr/>
        </p:nvCxnSpPr>
        <p:spPr>
          <a:xfrm>
            <a:off x="7782168" y="5306136"/>
            <a:ext cx="6383" cy="392622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" name="Přímá spojnice 22">
            <a:extLst>
              <a:ext uri="{FF2B5EF4-FFF2-40B4-BE49-F238E27FC236}">
                <a16:creationId xmlns:a16="http://schemas.microsoft.com/office/drawing/2014/main" id="{2ED39ACA-503B-4204-83D3-D80F69381BC8}"/>
              </a:ext>
            </a:extLst>
          </p:cNvPr>
          <p:cNvCxnSpPr>
            <a:cxnSpLocks/>
          </p:cNvCxnSpPr>
          <p:nvPr/>
        </p:nvCxnSpPr>
        <p:spPr>
          <a:xfrm>
            <a:off x="8242740" y="5310050"/>
            <a:ext cx="6383" cy="392622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" name="Přímá spojnice 23">
            <a:extLst>
              <a:ext uri="{FF2B5EF4-FFF2-40B4-BE49-F238E27FC236}">
                <a16:creationId xmlns:a16="http://schemas.microsoft.com/office/drawing/2014/main" id="{CFE8AA4A-D7FA-4567-BF75-3F4B5D19ED6A}"/>
              </a:ext>
            </a:extLst>
          </p:cNvPr>
          <p:cNvCxnSpPr>
            <a:cxnSpLocks/>
          </p:cNvCxnSpPr>
          <p:nvPr/>
        </p:nvCxnSpPr>
        <p:spPr>
          <a:xfrm>
            <a:off x="8758820" y="5306136"/>
            <a:ext cx="6383" cy="392622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Přímá spojnice 24">
            <a:extLst>
              <a:ext uri="{FF2B5EF4-FFF2-40B4-BE49-F238E27FC236}">
                <a16:creationId xmlns:a16="http://schemas.microsoft.com/office/drawing/2014/main" id="{98DB8412-0FBE-4D87-8063-3BD5EDDC6B8D}"/>
              </a:ext>
            </a:extLst>
          </p:cNvPr>
          <p:cNvCxnSpPr>
            <a:cxnSpLocks/>
          </p:cNvCxnSpPr>
          <p:nvPr/>
        </p:nvCxnSpPr>
        <p:spPr>
          <a:xfrm>
            <a:off x="9327064" y="5306136"/>
            <a:ext cx="6383" cy="392622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Přímá spojnice 25">
            <a:extLst>
              <a:ext uri="{FF2B5EF4-FFF2-40B4-BE49-F238E27FC236}">
                <a16:creationId xmlns:a16="http://schemas.microsoft.com/office/drawing/2014/main" id="{D2BB9080-229C-420D-8E28-421FE689A136}"/>
              </a:ext>
            </a:extLst>
          </p:cNvPr>
          <p:cNvCxnSpPr>
            <a:cxnSpLocks/>
          </p:cNvCxnSpPr>
          <p:nvPr/>
        </p:nvCxnSpPr>
        <p:spPr>
          <a:xfrm>
            <a:off x="9333447" y="4319657"/>
            <a:ext cx="6383" cy="392622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" name="Přímá spojnice 26">
            <a:extLst>
              <a:ext uri="{FF2B5EF4-FFF2-40B4-BE49-F238E27FC236}">
                <a16:creationId xmlns:a16="http://schemas.microsoft.com/office/drawing/2014/main" id="{FEAC12FC-9CD1-4619-90F4-8F72B53A58C8}"/>
              </a:ext>
            </a:extLst>
          </p:cNvPr>
          <p:cNvCxnSpPr>
            <a:cxnSpLocks/>
          </p:cNvCxnSpPr>
          <p:nvPr/>
        </p:nvCxnSpPr>
        <p:spPr>
          <a:xfrm>
            <a:off x="8752437" y="4331599"/>
            <a:ext cx="6383" cy="392622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Přímá spojnice 27">
            <a:extLst>
              <a:ext uri="{FF2B5EF4-FFF2-40B4-BE49-F238E27FC236}">
                <a16:creationId xmlns:a16="http://schemas.microsoft.com/office/drawing/2014/main" id="{D416EF05-6ED7-47DB-95A2-6EA395DE7226}"/>
              </a:ext>
            </a:extLst>
          </p:cNvPr>
          <p:cNvCxnSpPr>
            <a:cxnSpLocks/>
          </p:cNvCxnSpPr>
          <p:nvPr/>
        </p:nvCxnSpPr>
        <p:spPr>
          <a:xfrm>
            <a:off x="8223591" y="4331599"/>
            <a:ext cx="6383" cy="392622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" name="Přímá spojnice 28">
            <a:extLst>
              <a:ext uri="{FF2B5EF4-FFF2-40B4-BE49-F238E27FC236}">
                <a16:creationId xmlns:a16="http://schemas.microsoft.com/office/drawing/2014/main" id="{1AFA7C6D-FBB8-4F08-9B5F-3DED68BDDD40}"/>
              </a:ext>
            </a:extLst>
          </p:cNvPr>
          <p:cNvCxnSpPr>
            <a:cxnSpLocks/>
          </p:cNvCxnSpPr>
          <p:nvPr/>
        </p:nvCxnSpPr>
        <p:spPr>
          <a:xfrm flipH="1">
            <a:off x="8261889" y="3379701"/>
            <a:ext cx="496931" cy="424761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" name="Přímá spojnice 30">
            <a:extLst>
              <a:ext uri="{FF2B5EF4-FFF2-40B4-BE49-F238E27FC236}">
                <a16:creationId xmlns:a16="http://schemas.microsoft.com/office/drawing/2014/main" id="{455DB38A-DF4F-4C15-BA7B-72479D19D8BB}"/>
              </a:ext>
            </a:extLst>
          </p:cNvPr>
          <p:cNvCxnSpPr>
            <a:cxnSpLocks/>
          </p:cNvCxnSpPr>
          <p:nvPr/>
        </p:nvCxnSpPr>
        <p:spPr>
          <a:xfrm>
            <a:off x="8762011" y="3370613"/>
            <a:ext cx="6383" cy="392622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" name="Přímá spojnice 31">
            <a:extLst>
              <a:ext uri="{FF2B5EF4-FFF2-40B4-BE49-F238E27FC236}">
                <a16:creationId xmlns:a16="http://schemas.microsoft.com/office/drawing/2014/main" id="{863463E1-BB49-45C6-A20E-7DC85AAF8D97}"/>
              </a:ext>
            </a:extLst>
          </p:cNvPr>
          <p:cNvCxnSpPr>
            <a:cxnSpLocks/>
          </p:cNvCxnSpPr>
          <p:nvPr/>
        </p:nvCxnSpPr>
        <p:spPr>
          <a:xfrm>
            <a:off x="8752437" y="3370613"/>
            <a:ext cx="466858" cy="417957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Šipka: obousměrná svislá 7">
            <a:extLst>
              <a:ext uri="{FF2B5EF4-FFF2-40B4-BE49-F238E27FC236}">
                <a16:creationId xmlns:a16="http://schemas.microsoft.com/office/drawing/2014/main" id="{5AA5DFEE-FF99-42F8-A742-54D587FBD696}"/>
              </a:ext>
            </a:extLst>
          </p:cNvPr>
          <p:cNvSpPr/>
          <p:nvPr/>
        </p:nvSpPr>
        <p:spPr>
          <a:xfrm>
            <a:off x="7661586" y="2422357"/>
            <a:ext cx="215788" cy="2267625"/>
          </a:xfrm>
          <a:prstGeom prst="upDownArrow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58627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Váha slabiky: těžké vs. lehké slabiky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4881240"/>
              </p:ext>
            </p:extLst>
          </p:nvPr>
        </p:nvGraphicFramePr>
        <p:xfrm>
          <a:off x="996697" y="1892808"/>
          <a:ext cx="10357104" cy="453533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589276">
                  <a:extLst>
                    <a:ext uri="{9D8B030D-6E8A-4147-A177-3AD203B41FA5}">
                      <a16:colId xmlns:a16="http://schemas.microsoft.com/office/drawing/2014/main" val="3986450822"/>
                    </a:ext>
                  </a:extLst>
                </a:gridCol>
                <a:gridCol w="2264321">
                  <a:extLst>
                    <a:ext uri="{9D8B030D-6E8A-4147-A177-3AD203B41FA5}">
                      <a16:colId xmlns:a16="http://schemas.microsoft.com/office/drawing/2014/main" val="2221666177"/>
                    </a:ext>
                  </a:extLst>
                </a:gridCol>
                <a:gridCol w="1156996">
                  <a:extLst>
                    <a:ext uri="{9D8B030D-6E8A-4147-A177-3AD203B41FA5}">
                      <a16:colId xmlns:a16="http://schemas.microsoft.com/office/drawing/2014/main" val="965770063"/>
                    </a:ext>
                  </a:extLst>
                </a:gridCol>
                <a:gridCol w="4346511">
                  <a:extLst>
                    <a:ext uri="{9D8B030D-6E8A-4147-A177-3AD203B41FA5}">
                      <a16:colId xmlns:a16="http://schemas.microsoft.com/office/drawing/2014/main" val="4191903350"/>
                    </a:ext>
                  </a:extLst>
                </a:gridCol>
              </a:tblGrid>
              <a:tr h="71402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CVV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CVC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CV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02113871"/>
                  </a:ext>
                </a:extLst>
              </a:tr>
              <a:tr h="71402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u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di.</a:t>
                      </a:r>
                      <a:r>
                        <a:rPr lang="cs-CZ" sz="2800" b="1" u="none" dirty="0" err="1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vi</a:t>
                      </a:r>
                      <a:r>
                        <a:rPr lang="cs-CZ" sz="2800" b="1" u="non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ː</a:t>
                      </a:r>
                      <a:r>
                        <a:rPr lang="cs-CZ" sz="2800" b="0" u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  <a:r>
                        <a:rPr lang="cs-CZ" sz="2800" b="0" u="none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nus</a:t>
                      </a:r>
                      <a:endParaRPr lang="cs-CZ" sz="2800" b="0" u="none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u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im.pe.</a:t>
                      </a:r>
                      <a:r>
                        <a:rPr lang="cs-CZ" sz="2800" b="1" u="none" dirty="0" err="1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ra</a:t>
                      </a:r>
                      <a:r>
                        <a:rPr lang="cs-CZ" sz="2800" b="1" u="non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ː</a:t>
                      </a:r>
                      <a:r>
                        <a:rPr lang="cs-CZ" sz="2800" b="0" u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.tor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u="none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li.</a:t>
                      </a:r>
                      <a:r>
                        <a:rPr lang="cs-CZ" sz="2800" b="1" u="none" dirty="0" err="1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ber</a:t>
                      </a:r>
                      <a:r>
                        <a:rPr lang="cs-CZ" sz="2800" b="0" u="none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.tas</a:t>
                      </a:r>
                      <a:endParaRPr lang="cs-CZ" sz="2800" b="0" u="none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u="none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Ka.</a:t>
                      </a:r>
                      <a:r>
                        <a:rPr lang="cs-CZ" sz="2800" b="1" u="none" dirty="0" err="1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len</a:t>
                      </a:r>
                      <a:r>
                        <a:rPr lang="cs-CZ" sz="2800" b="0" u="none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.dae</a:t>
                      </a:r>
                      <a:endParaRPr lang="cs-CZ" sz="2800" b="0" u="none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u="none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pe</a:t>
                      </a:r>
                      <a:r>
                        <a:rPr lang="cs-CZ" sz="2800" b="0" u="none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  <a:r>
                        <a:rPr lang="cs-CZ" sz="2800" b="1" u="none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ri</a:t>
                      </a:r>
                      <a:r>
                        <a:rPr lang="cs-CZ" sz="28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  <a:r>
                        <a:rPr lang="cs-CZ" sz="2800" b="0" dirty="0" err="1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cu</a:t>
                      </a:r>
                      <a:r>
                        <a:rPr lang="cs-CZ" sz="28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.lum</a:t>
                      </a: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1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op</a:t>
                      </a:r>
                      <a:r>
                        <a:rPr lang="cs-CZ" sz="28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  <a:r>
                        <a:rPr lang="cs-CZ" sz="2800" b="0" dirty="0" err="1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pi</a:t>
                      </a:r>
                      <a:r>
                        <a:rPr lang="cs-CZ" sz="28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.dum</a:t>
                      </a: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20061962"/>
                  </a:ext>
                </a:extLst>
              </a:tr>
              <a:tr h="714026">
                <a:tc grid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26296233"/>
                  </a:ext>
                </a:extLst>
              </a:tr>
              <a:tr h="463885">
                <a:tc grid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CVV = CVC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těžké penultimy 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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přízvuk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CV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lehká  penultima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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přízvuk na </a:t>
                      </a:r>
                      <a:r>
                        <a:rPr lang="cs-CZ" sz="28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antepenultimě</a:t>
                      </a: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12998455"/>
                  </a:ext>
                </a:extLst>
              </a:tr>
              <a:tr h="714026">
                <a:tc gridSpan="4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4376488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99796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74455"/>
            <a:ext cx="10515600" cy="1325563"/>
          </a:xfrm>
        </p:spPr>
        <p:txBody>
          <a:bodyPr/>
          <a:lstStyle/>
          <a:p>
            <a:r>
              <a:rPr lang="cs-CZ" dirty="0"/>
              <a:t>Slovenština: rytmický zákon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7669663"/>
              </p:ext>
            </p:extLst>
          </p:nvPr>
        </p:nvGraphicFramePr>
        <p:xfrm>
          <a:off x="897622" y="1664547"/>
          <a:ext cx="10305085" cy="498734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64647">
                  <a:extLst>
                    <a:ext uri="{9D8B030D-6E8A-4147-A177-3AD203B41FA5}">
                      <a16:colId xmlns:a16="http://schemas.microsoft.com/office/drawing/2014/main" val="3986450822"/>
                    </a:ext>
                  </a:extLst>
                </a:gridCol>
                <a:gridCol w="4544009">
                  <a:extLst>
                    <a:ext uri="{9D8B030D-6E8A-4147-A177-3AD203B41FA5}">
                      <a16:colId xmlns:a16="http://schemas.microsoft.com/office/drawing/2014/main" val="3398798079"/>
                    </a:ext>
                  </a:extLst>
                </a:gridCol>
                <a:gridCol w="1716832">
                  <a:extLst>
                    <a:ext uri="{9D8B030D-6E8A-4147-A177-3AD203B41FA5}">
                      <a16:colId xmlns:a16="http://schemas.microsoft.com/office/drawing/2014/main" val="3727363343"/>
                    </a:ext>
                  </a:extLst>
                </a:gridCol>
                <a:gridCol w="3579597">
                  <a:extLst>
                    <a:ext uri="{9D8B030D-6E8A-4147-A177-3AD203B41FA5}">
                      <a16:colId xmlns:a16="http://schemas.microsoft.com/office/drawing/2014/main" val="793528455"/>
                    </a:ext>
                  </a:extLst>
                </a:gridCol>
              </a:tblGrid>
              <a:tr h="85126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am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ː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84804043"/>
                  </a:ext>
                </a:extLst>
              </a:tr>
              <a:tr h="85126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tra</a:t>
                      </a:r>
                      <a:r>
                        <a:rPr lang="cs-CZ" sz="2800" b="0" i="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ː</a:t>
                      </a:r>
                      <a:r>
                        <a:rPr lang="cs-CZ" sz="2800" b="1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.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vam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CVV</a:t>
                      </a: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16205532"/>
                  </a:ext>
                </a:extLst>
              </a:tr>
              <a:tr h="85126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že</a:t>
                      </a:r>
                      <a:r>
                        <a:rPr lang="cs-CZ" sz="2800" b="1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na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ː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CV     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a.</a:t>
                      </a:r>
                      <a:r>
                        <a:rPr lang="cs-CZ" sz="2800" b="0" i="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zal</a:t>
                      </a:r>
                      <a:r>
                        <a:rPr lang="cs-CZ" sz="2800" b="1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ka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ː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</a:t>
                      </a: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CVC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1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2857927"/>
                  </a:ext>
                </a:extLst>
              </a:tr>
              <a:tr h="85126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CVV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těžká slabika</a:t>
                      </a: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CV = CVC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lehké slabiky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46431578"/>
                  </a:ext>
                </a:extLst>
              </a:tr>
              <a:tr h="85126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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krátká koncovka </a:t>
                      </a:r>
                    </a:p>
                    <a:p>
                      <a:endParaRPr lang="cs-CZ" sz="2800" dirty="0"/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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dlouhá koncovka </a:t>
                      </a:r>
                    </a:p>
                    <a:p>
                      <a:endParaRPr lang="cs-CZ" sz="2800" dirty="0"/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864452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6873230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74455"/>
            <a:ext cx="10515600" cy="1325563"/>
          </a:xfrm>
        </p:spPr>
        <p:txBody>
          <a:bodyPr/>
          <a:lstStyle/>
          <a:p>
            <a:r>
              <a:rPr lang="cs-CZ" dirty="0"/>
              <a:t>CVC: variace mezi těžkou a lehkou slabikou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0036604"/>
              </p:ext>
            </p:extLst>
          </p:nvPr>
        </p:nvGraphicFramePr>
        <p:xfrm>
          <a:off x="897622" y="1664547"/>
          <a:ext cx="10305088" cy="44650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44068">
                  <a:extLst>
                    <a:ext uri="{9D8B030D-6E8A-4147-A177-3AD203B41FA5}">
                      <a16:colId xmlns:a16="http://schemas.microsoft.com/office/drawing/2014/main" val="3986450822"/>
                    </a:ext>
                  </a:extLst>
                </a:gridCol>
                <a:gridCol w="644068">
                  <a:extLst>
                    <a:ext uri="{9D8B030D-6E8A-4147-A177-3AD203B41FA5}">
                      <a16:colId xmlns:a16="http://schemas.microsoft.com/office/drawing/2014/main" val="2927018709"/>
                    </a:ext>
                  </a:extLst>
                </a:gridCol>
                <a:gridCol w="644068">
                  <a:extLst>
                    <a:ext uri="{9D8B030D-6E8A-4147-A177-3AD203B41FA5}">
                      <a16:colId xmlns:a16="http://schemas.microsoft.com/office/drawing/2014/main" val="2837170773"/>
                    </a:ext>
                  </a:extLst>
                </a:gridCol>
                <a:gridCol w="644068">
                  <a:extLst>
                    <a:ext uri="{9D8B030D-6E8A-4147-A177-3AD203B41FA5}">
                      <a16:colId xmlns:a16="http://schemas.microsoft.com/office/drawing/2014/main" val="1384776045"/>
                    </a:ext>
                  </a:extLst>
                </a:gridCol>
                <a:gridCol w="644068">
                  <a:extLst>
                    <a:ext uri="{9D8B030D-6E8A-4147-A177-3AD203B41FA5}">
                      <a16:colId xmlns:a16="http://schemas.microsoft.com/office/drawing/2014/main" val="392877831"/>
                    </a:ext>
                  </a:extLst>
                </a:gridCol>
                <a:gridCol w="644068">
                  <a:extLst>
                    <a:ext uri="{9D8B030D-6E8A-4147-A177-3AD203B41FA5}">
                      <a16:colId xmlns:a16="http://schemas.microsoft.com/office/drawing/2014/main" val="2287581826"/>
                    </a:ext>
                  </a:extLst>
                </a:gridCol>
                <a:gridCol w="644068">
                  <a:extLst>
                    <a:ext uri="{9D8B030D-6E8A-4147-A177-3AD203B41FA5}">
                      <a16:colId xmlns:a16="http://schemas.microsoft.com/office/drawing/2014/main" val="1598826463"/>
                    </a:ext>
                  </a:extLst>
                </a:gridCol>
                <a:gridCol w="644068">
                  <a:extLst>
                    <a:ext uri="{9D8B030D-6E8A-4147-A177-3AD203B41FA5}">
                      <a16:colId xmlns:a16="http://schemas.microsoft.com/office/drawing/2014/main" val="1479152841"/>
                    </a:ext>
                  </a:extLst>
                </a:gridCol>
                <a:gridCol w="644068">
                  <a:extLst>
                    <a:ext uri="{9D8B030D-6E8A-4147-A177-3AD203B41FA5}">
                      <a16:colId xmlns:a16="http://schemas.microsoft.com/office/drawing/2014/main" val="4165852404"/>
                    </a:ext>
                  </a:extLst>
                </a:gridCol>
                <a:gridCol w="644068">
                  <a:extLst>
                    <a:ext uri="{9D8B030D-6E8A-4147-A177-3AD203B41FA5}">
                      <a16:colId xmlns:a16="http://schemas.microsoft.com/office/drawing/2014/main" val="4056375484"/>
                    </a:ext>
                  </a:extLst>
                </a:gridCol>
                <a:gridCol w="644068">
                  <a:extLst>
                    <a:ext uri="{9D8B030D-6E8A-4147-A177-3AD203B41FA5}">
                      <a16:colId xmlns:a16="http://schemas.microsoft.com/office/drawing/2014/main" val="1569936754"/>
                    </a:ext>
                  </a:extLst>
                </a:gridCol>
                <a:gridCol w="644068">
                  <a:extLst>
                    <a:ext uri="{9D8B030D-6E8A-4147-A177-3AD203B41FA5}">
                      <a16:colId xmlns:a16="http://schemas.microsoft.com/office/drawing/2014/main" val="3342567798"/>
                    </a:ext>
                  </a:extLst>
                </a:gridCol>
                <a:gridCol w="644068">
                  <a:extLst>
                    <a:ext uri="{9D8B030D-6E8A-4147-A177-3AD203B41FA5}">
                      <a16:colId xmlns:a16="http://schemas.microsoft.com/office/drawing/2014/main" val="385253501"/>
                    </a:ext>
                  </a:extLst>
                </a:gridCol>
                <a:gridCol w="644068">
                  <a:extLst>
                    <a:ext uri="{9D8B030D-6E8A-4147-A177-3AD203B41FA5}">
                      <a16:colId xmlns:a16="http://schemas.microsoft.com/office/drawing/2014/main" val="3797958879"/>
                    </a:ext>
                  </a:extLst>
                </a:gridCol>
                <a:gridCol w="644068">
                  <a:extLst>
                    <a:ext uri="{9D8B030D-6E8A-4147-A177-3AD203B41FA5}">
                      <a16:colId xmlns:a16="http://schemas.microsoft.com/office/drawing/2014/main" val="1896810997"/>
                    </a:ext>
                  </a:extLst>
                </a:gridCol>
                <a:gridCol w="644068">
                  <a:extLst>
                    <a:ext uri="{9D8B030D-6E8A-4147-A177-3AD203B41FA5}">
                      <a16:colId xmlns:a16="http://schemas.microsoft.com/office/drawing/2014/main" val="1791030415"/>
                    </a:ext>
                  </a:extLst>
                </a:gridCol>
              </a:tblGrid>
              <a:tr h="893008">
                <a:tc gridSpan="8"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cs-CZ" sz="2800" b="0" dirty="0" err="1">
                          <a:solidFill>
                            <a:schemeClr val="tx1"/>
                          </a:solidFill>
                        </a:rPr>
                        <a:t>kóda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</a:rPr>
                        <a:t> se počítá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→ 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</a:rPr>
                        <a:t>CV vs. CVV/CVC (latina)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sz="2800" b="0" dirty="0">
                        <a:solidFill>
                          <a:schemeClr val="tx1"/>
                        </a:solidFill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8"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cs-CZ" sz="2800" b="0" dirty="0" err="1">
                          <a:solidFill>
                            <a:schemeClr val="tx1"/>
                          </a:solidFill>
                        </a:rPr>
                        <a:t>kóda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</a:rPr>
                        <a:t> se nepočítá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→ 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</a:rPr>
                        <a:t>CV/CVC vs. CVV  (slovenština)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84804043"/>
                  </a:ext>
                </a:extLst>
              </a:tr>
              <a:tr h="893008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80699644"/>
                  </a:ext>
                </a:extLst>
              </a:tr>
              <a:tr h="53580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R</a:t>
                      </a: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R </a:t>
                      </a: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R</a:t>
                      </a: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R</a:t>
                      </a: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R</a:t>
                      </a: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</a:t>
                      </a: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R</a:t>
                      </a: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70683294"/>
                  </a:ext>
                </a:extLst>
              </a:tr>
              <a:tr h="53580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69352786"/>
                  </a:ext>
                </a:extLst>
              </a:tr>
              <a:tr h="53580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N</a:t>
                      </a: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N</a:t>
                      </a: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N</a:t>
                      </a: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Co</a:t>
                      </a: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N</a:t>
                      </a: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N</a:t>
                      </a:r>
                      <a:endParaRPr lang="cs-CZ" sz="2800" b="1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Co</a:t>
                      </a: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N</a:t>
                      </a: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49987710"/>
                  </a:ext>
                </a:extLst>
              </a:tr>
              <a:tr h="53580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</a:t>
                      </a:r>
                      <a:endParaRPr lang="cs-CZ" sz="2800" b="0" i="0" dirty="0">
                        <a:solidFill>
                          <a:srgbClr val="00B0F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rgbClr val="00B0F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rgbClr val="00B0F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rgbClr val="00B0F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rgbClr val="00B0F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rgbClr val="00B0F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07956024"/>
                  </a:ext>
                </a:extLst>
              </a:tr>
              <a:tr h="535805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= CV</a:t>
                      </a: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 = C</a:t>
                      </a:r>
                      <a:r>
                        <a:rPr lang="cs-CZ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VV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= C</a:t>
                      </a:r>
                      <a:r>
                        <a:rPr lang="cs-CZ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VC</a:t>
                      </a: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= CV</a:t>
                      </a: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= CVC </a:t>
                      </a: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= C</a:t>
                      </a:r>
                      <a:r>
                        <a:rPr lang="cs-CZ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VV</a:t>
                      </a: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00116259"/>
                  </a:ext>
                </a:extLst>
              </a:tr>
            </a:tbl>
          </a:graphicData>
        </a:graphic>
      </p:graphicFrame>
      <p:cxnSp>
        <p:nvCxnSpPr>
          <p:cNvPr id="5" name="Přímá spojnice 4">
            <a:extLst>
              <a:ext uri="{FF2B5EF4-FFF2-40B4-BE49-F238E27FC236}">
                <a16:creationId xmlns:a16="http://schemas.microsoft.com/office/drawing/2014/main" id="{50DD915C-F7BA-47DA-B52B-F6BDE0CCD1F9}"/>
              </a:ext>
            </a:extLst>
          </p:cNvPr>
          <p:cNvCxnSpPr/>
          <p:nvPr/>
        </p:nvCxnSpPr>
        <p:spPr>
          <a:xfrm>
            <a:off x="1166070" y="4035105"/>
            <a:ext cx="0" cy="486561"/>
          </a:xfrm>
          <a:prstGeom prst="line">
            <a:avLst/>
          </a:prstGeom>
          <a:ln w="38100"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Přímá spojnice 10">
            <a:extLst>
              <a:ext uri="{FF2B5EF4-FFF2-40B4-BE49-F238E27FC236}">
                <a16:creationId xmlns:a16="http://schemas.microsoft.com/office/drawing/2014/main" id="{600D3371-D1C5-4A0C-B567-FFA02CB9B330}"/>
              </a:ext>
            </a:extLst>
          </p:cNvPr>
          <p:cNvCxnSpPr/>
          <p:nvPr/>
        </p:nvCxnSpPr>
        <p:spPr>
          <a:xfrm flipH="1">
            <a:off x="2920482" y="5025005"/>
            <a:ext cx="209312" cy="377419"/>
          </a:xfrm>
          <a:prstGeom prst="line">
            <a:avLst/>
          </a:prstGeom>
          <a:ln w="38100"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Přímá spojnice 12">
            <a:extLst>
              <a:ext uri="{FF2B5EF4-FFF2-40B4-BE49-F238E27FC236}">
                <a16:creationId xmlns:a16="http://schemas.microsoft.com/office/drawing/2014/main" id="{9426880F-4F8C-41B3-AD99-DB689A9EDCED}"/>
              </a:ext>
            </a:extLst>
          </p:cNvPr>
          <p:cNvCxnSpPr/>
          <p:nvPr/>
        </p:nvCxnSpPr>
        <p:spPr>
          <a:xfrm>
            <a:off x="3129793" y="5025005"/>
            <a:ext cx="266550" cy="377419"/>
          </a:xfrm>
          <a:prstGeom prst="line">
            <a:avLst/>
          </a:prstGeom>
          <a:ln w="38100"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Přímá spojnice 14">
            <a:extLst>
              <a:ext uri="{FF2B5EF4-FFF2-40B4-BE49-F238E27FC236}">
                <a16:creationId xmlns:a16="http://schemas.microsoft.com/office/drawing/2014/main" id="{7010CE37-98D6-48F7-912D-F494D4A94DC1}"/>
              </a:ext>
            </a:extLst>
          </p:cNvPr>
          <p:cNvCxnSpPr/>
          <p:nvPr/>
        </p:nvCxnSpPr>
        <p:spPr>
          <a:xfrm>
            <a:off x="3110218" y="4035105"/>
            <a:ext cx="0" cy="486561"/>
          </a:xfrm>
          <a:prstGeom prst="line">
            <a:avLst/>
          </a:prstGeom>
          <a:ln w="38100"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Přímá spojnice 16">
            <a:extLst>
              <a:ext uri="{FF2B5EF4-FFF2-40B4-BE49-F238E27FC236}">
                <a16:creationId xmlns:a16="http://schemas.microsoft.com/office/drawing/2014/main" id="{12ADFC42-BF22-40D6-9FD7-4239D79DB64B}"/>
              </a:ext>
            </a:extLst>
          </p:cNvPr>
          <p:cNvCxnSpPr/>
          <p:nvPr/>
        </p:nvCxnSpPr>
        <p:spPr>
          <a:xfrm>
            <a:off x="4400026" y="4035105"/>
            <a:ext cx="0" cy="486561"/>
          </a:xfrm>
          <a:prstGeom prst="line">
            <a:avLst/>
          </a:prstGeom>
          <a:ln w="38100"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Přímá spojnice 18">
            <a:extLst>
              <a:ext uri="{FF2B5EF4-FFF2-40B4-BE49-F238E27FC236}">
                <a16:creationId xmlns:a16="http://schemas.microsoft.com/office/drawing/2014/main" id="{09A52398-3A0D-4B33-9F92-BF8BC64792DA}"/>
              </a:ext>
            </a:extLst>
          </p:cNvPr>
          <p:cNvCxnSpPr/>
          <p:nvPr/>
        </p:nvCxnSpPr>
        <p:spPr>
          <a:xfrm>
            <a:off x="4400026" y="4035105"/>
            <a:ext cx="604008" cy="486561"/>
          </a:xfrm>
          <a:prstGeom prst="line">
            <a:avLst/>
          </a:prstGeom>
          <a:ln w="38100"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Přímá spojnice 24">
            <a:extLst>
              <a:ext uri="{FF2B5EF4-FFF2-40B4-BE49-F238E27FC236}">
                <a16:creationId xmlns:a16="http://schemas.microsoft.com/office/drawing/2014/main" id="{7E3BDCFB-028A-4E15-BF18-37E06E7744F9}"/>
              </a:ext>
            </a:extLst>
          </p:cNvPr>
          <p:cNvCxnSpPr/>
          <p:nvPr/>
        </p:nvCxnSpPr>
        <p:spPr>
          <a:xfrm>
            <a:off x="6300132" y="4035105"/>
            <a:ext cx="0" cy="385893"/>
          </a:xfrm>
          <a:prstGeom prst="line">
            <a:avLst/>
          </a:prstGeom>
          <a:ln w="38100"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" name="Přímá spojnice 26">
            <a:extLst>
              <a:ext uri="{FF2B5EF4-FFF2-40B4-BE49-F238E27FC236}">
                <a16:creationId xmlns:a16="http://schemas.microsoft.com/office/drawing/2014/main" id="{821B12D2-D2F5-42BA-80CA-C5605F85EEAE}"/>
              </a:ext>
            </a:extLst>
          </p:cNvPr>
          <p:cNvCxnSpPr>
            <a:cxnSpLocks/>
          </p:cNvCxnSpPr>
          <p:nvPr/>
        </p:nvCxnSpPr>
        <p:spPr>
          <a:xfrm>
            <a:off x="7600426" y="4001294"/>
            <a:ext cx="0" cy="419704"/>
          </a:xfrm>
          <a:prstGeom prst="line">
            <a:avLst/>
          </a:prstGeom>
          <a:ln w="38100"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" name="Přímá spojnice 29">
            <a:extLst>
              <a:ext uri="{FF2B5EF4-FFF2-40B4-BE49-F238E27FC236}">
                <a16:creationId xmlns:a16="http://schemas.microsoft.com/office/drawing/2014/main" id="{27D1D059-6915-4E9D-9FB7-5A49F41EE7B7}"/>
              </a:ext>
            </a:extLst>
          </p:cNvPr>
          <p:cNvCxnSpPr>
            <a:cxnSpLocks/>
          </p:cNvCxnSpPr>
          <p:nvPr/>
        </p:nvCxnSpPr>
        <p:spPr>
          <a:xfrm>
            <a:off x="7575259" y="4001294"/>
            <a:ext cx="721453" cy="443392"/>
          </a:xfrm>
          <a:prstGeom prst="line">
            <a:avLst/>
          </a:prstGeom>
          <a:ln w="38100"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0" name="Přímá spojnice 39">
            <a:extLst>
              <a:ext uri="{FF2B5EF4-FFF2-40B4-BE49-F238E27FC236}">
                <a16:creationId xmlns:a16="http://schemas.microsoft.com/office/drawing/2014/main" id="{7F569F23-32D5-48CC-8B84-F3883DA4BE8E}"/>
              </a:ext>
            </a:extLst>
          </p:cNvPr>
          <p:cNvCxnSpPr/>
          <p:nvPr/>
        </p:nvCxnSpPr>
        <p:spPr>
          <a:xfrm>
            <a:off x="10184235" y="4001294"/>
            <a:ext cx="0" cy="419704"/>
          </a:xfrm>
          <a:prstGeom prst="line">
            <a:avLst/>
          </a:prstGeom>
          <a:ln w="38100"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Přímá spojnice 25">
            <a:extLst>
              <a:ext uri="{FF2B5EF4-FFF2-40B4-BE49-F238E27FC236}">
                <a16:creationId xmlns:a16="http://schemas.microsoft.com/office/drawing/2014/main" id="{9426880F-4F8C-41B3-AD99-DB689A9EDCED}"/>
              </a:ext>
            </a:extLst>
          </p:cNvPr>
          <p:cNvCxnSpPr/>
          <p:nvPr/>
        </p:nvCxnSpPr>
        <p:spPr>
          <a:xfrm>
            <a:off x="10184235" y="5146302"/>
            <a:ext cx="292356" cy="377419"/>
          </a:xfrm>
          <a:prstGeom prst="line">
            <a:avLst/>
          </a:prstGeom>
          <a:ln w="38100"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Přímá spojnice 27">
            <a:extLst>
              <a:ext uri="{FF2B5EF4-FFF2-40B4-BE49-F238E27FC236}">
                <a16:creationId xmlns:a16="http://schemas.microsoft.com/office/drawing/2014/main" id="{600D3371-D1C5-4A0C-B567-FFA02CB9B330}"/>
              </a:ext>
            </a:extLst>
          </p:cNvPr>
          <p:cNvCxnSpPr/>
          <p:nvPr/>
        </p:nvCxnSpPr>
        <p:spPr>
          <a:xfrm flipH="1">
            <a:off x="9995271" y="5146303"/>
            <a:ext cx="209312" cy="377419"/>
          </a:xfrm>
          <a:prstGeom prst="line">
            <a:avLst/>
          </a:prstGeom>
          <a:ln w="38100"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40129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Extraslabičnost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71672495"/>
              </p:ext>
            </p:extLst>
          </p:nvPr>
        </p:nvGraphicFramePr>
        <p:xfrm>
          <a:off x="996697" y="1892808"/>
          <a:ext cx="10357104" cy="448593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071421">
                  <a:extLst>
                    <a:ext uri="{9D8B030D-6E8A-4147-A177-3AD203B41FA5}">
                      <a16:colId xmlns:a16="http://schemas.microsoft.com/office/drawing/2014/main" val="3986450822"/>
                    </a:ext>
                  </a:extLst>
                </a:gridCol>
                <a:gridCol w="2071421">
                  <a:extLst>
                    <a:ext uri="{9D8B030D-6E8A-4147-A177-3AD203B41FA5}">
                      <a16:colId xmlns:a16="http://schemas.microsoft.com/office/drawing/2014/main" val="1931670225"/>
                    </a:ext>
                  </a:extLst>
                </a:gridCol>
                <a:gridCol w="2071420">
                  <a:extLst>
                    <a:ext uri="{9D8B030D-6E8A-4147-A177-3AD203B41FA5}">
                      <a16:colId xmlns:a16="http://schemas.microsoft.com/office/drawing/2014/main" val="3828620021"/>
                    </a:ext>
                  </a:extLst>
                </a:gridCol>
                <a:gridCol w="2071421">
                  <a:extLst>
                    <a:ext uri="{9D8B030D-6E8A-4147-A177-3AD203B41FA5}">
                      <a16:colId xmlns:a16="http://schemas.microsoft.com/office/drawing/2014/main" val="2905277353"/>
                    </a:ext>
                  </a:extLst>
                </a:gridCol>
                <a:gridCol w="345237">
                  <a:extLst>
                    <a:ext uri="{9D8B030D-6E8A-4147-A177-3AD203B41FA5}">
                      <a16:colId xmlns:a16="http://schemas.microsoft.com/office/drawing/2014/main" val="1169017181"/>
                    </a:ext>
                  </a:extLst>
                </a:gridCol>
                <a:gridCol w="1726184">
                  <a:extLst>
                    <a:ext uri="{9D8B030D-6E8A-4147-A177-3AD203B41FA5}">
                      <a16:colId xmlns:a16="http://schemas.microsoft.com/office/drawing/2014/main" val="459532137"/>
                    </a:ext>
                  </a:extLst>
                </a:gridCol>
              </a:tblGrid>
              <a:tr h="747510">
                <a:tc gridSpan="6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extraslabičné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C 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→ fonologická nestabilita → náchylnost ke změnám  </a:t>
                      </a: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mpd="sng">
                      <a:noFill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mpd="sng">
                      <a:noFill/>
                    </a:lnL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93234791"/>
                  </a:ext>
                </a:extLst>
              </a:tr>
              <a:tr h="74751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elize</a:t>
                      </a:r>
                      <a:endParaRPr lang="cs-CZ" dirty="0"/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r>
                        <a:rPr lang="cs-CZ" sz="2800" dirty="0"/>
                        <a:t>metateze</a:t>
                      </a: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mpd="sng">
                      <a:noFill/>
                    </a:ln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3980739"/>
                  </a:ext>
                </a:extLst>
              </a:tr>
              <a:tr h="734993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</a:t>
                      </a:r>
                      <a:r>
                        <a:rPr lang="cs-CZ" sz="2800" b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ʒ</a:t>
                      </a:r>
                      <a:r>
                        <a:rPr lang="cs-CZ" sz="2800" b="0" dirty="0" err="1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i</a:t>
                      </a:r>
                      <a:r>
                        <a:rPr lang="cs-CZ" sz="2800" b="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ː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ce</a:t>
                      </a: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ʒ</a:t>
                      </a:r>
                      <a:r>
                        <a:rPr lang="cs-CZ" sz="2800" b="0" dirty="0" err="1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i</a:t>
                      </a:r>
                      <a:r>
                        <a:rPr lang="cs-CZ" sz="2800" b="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ː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ce</a:t>
                      </a: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ʒ</a:t>
                      </a:r>
                      <a:r>
                        <a:rPr lang="cs-CZ" sz="2800" b="0" dirty="0" err="1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l</a:t>
                      </a:r>
                      <a:r>
                        <a:rPr lang="cs-CZ" sz="2800" b="0" dirty="0" err="1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i</a:t>
                      </a:r>
                      <a:r>
                        <a:rPr lang="cs-CZ" sz="2800" b="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ː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ce</a:t>
                      </a: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06023571"/>
                  </a:ext>
                </a:extLst>
              </a:tr>
              <a:tr h="41709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1364368"/>
                  </a:ext>
                </a:extLst>
              </a:tr>
              <a:tr h="598008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en-GB" sz="2800" b="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</a:t>
                      </a:r>
                      <a:r>
                        <a:rPr lang="en-GB" sz="28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</a:t>
                      </a:r>
                      <a:r>
                        <a:rPr lang="cs-CZ" sz="2800" b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]m</a:t>
                      </a: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[s</a:t>
                      </a:r>
                      <a:r>
                        <a:rPr lang="cs-CZ" sz="2800" b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]m</a:t>
                      </a: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[n</a:t>
                      </a:r>
                      <a:r>
                        <a:rPr lang="en-US" sz="2800" b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</a:t>
                      </a:r>
                      <a:r>
                        <a:rPr lang="en-GB" sz="2800" b="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</a:t>
                      </a:r>
                      <a:r>
                        <a:rPr lang="en-GB" sz="28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.s</a:t>
                      </a:r>
                      <a:r>
                        <a:rPr lang="en-GB" sz="2800" b="0" dirty="0" err="1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</a:t>
                      </a:r>
                      <a:r>
                        <a:rPr lang="en-GB" sz="28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 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= </a:t>
                      </a:r>
                      <a:r>
                        <a:rPr lang="cs-CZ" sz="28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kóda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-iniciála</a:t>
                      </a:r>
                    </a:p>
                  </a:txBody>
                  <a:tcPr marL="17780" marR="17780" marT="0" marB="0" anchor="b">
                    <a:lnL w="12700" cmpd="sng">
                      <a:noFill/>
                    </a:lnL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25340097"/>
                  </a:ext>
                </a:extLst>
              </a:tr>
              <a:tr h="598008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2740484"/>
                  </a:ext>
                </a:extLst>
              </a:tr>
              <a:tr h="598008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565874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449172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#CC</a:t>
            </a:r>
            <a:r>
              <a:rPr lang="cs-CZ" dirty="0"/>
              <a:t>: typologie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60571980"/>
              </p:ext>
            </p:extLst>
          </p:nvPr>
        </p:nvGraphicFramePr>
        <p:xfrm>
          <a:off x="996697" y="1892808"/>
          <a:ext cx="10357104" cy="466301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35787">
                  <a:extLst>
                    <a:ext uri="{9D8B030D-6E8A-4147-A177-3AD203B41FA5}">
                      <a16:colId xmlns:a16="http://schemas.microsoft.com/office/drawing/2014/main" val="3986450822"/>
                    </a:ext>
                  </a:extLst>
                </a:gridCol>
                <a:gridCol w="1660358">
                  <a:extLst>
                    <a:ext uri="{9D8B030D-6E8A-4147-A177-3AD203B41FA5}">
                      <a16:colId xmlns:a16="http://schemas.microsoft.com/office/drawing/2014/main" val="92019538"/>
                    </a:ext>
                  </a:extLst>
                </a:gridCol>
                <a:gridCol w="1282407">
                  <a:extLst>
                    <a:ext uri="{9D8B030D-6E8A-4147-A177-3AD203B41FA5}">
                      <a16:colId xmlns:a16="http://schemas.microsoft.com/office/drawing/2014/main" val="667735016"/>
                    </a:ext>
                  </a:extLst>
                </a:gridCol>
                <a:gridCol w="867235">
                  <a:extLst>
                    <a:ext uri="{9D8B030D-6E8A-4147-A177-3AD203B41FA5}">
                      <a16:colId xmlns:a16="http://schemas.microsoft.com/office/drawing/2014/main" val="1769197281"/>
                    </a:ext>
                  </a:extLst>
                </a:gridCol>
                <a:gridCol w="890337">
                  <a:extLst>
                    <a:ext uri="{9D8B030D-6E8A-4147-A177-3AD203B41FA5}">
                      <a16:colId xmlns:a16="http://schemas.microsoft.com/office/drawing/2014/main" val="1395510571"/>
                    </a:ext>
                  </a:extLst>
                </a:gridCol>
                <a:gridCol w="745958">
                  <a:extLst>
                    <a:ext uri="{9D8B030D-6E8A-4147-A177-3AD203B41FA5}">
                      <a16:colId xmlns:a16="http://schemas.microsoft.com/office/drawing/2014/main" val="3982234198"/>
                    </a:ext>
                  </a:extLst>
                </a:gridCol>
                <a:gridCol w="2675022">
                  <a:extLst>
                    <a:ext uri="{9D8B030D-6E8A-4147-A177-3AD203B41FA5}">
                      <a16:colId xmlns:a16="http://schemas.microsoft.com/office/drawing/2014/main" val="1637181037"/>
                    </a:ext>
                  </a:extLst>
                </a:gridCol>
              </a:tblGrid>
              <a:tr h="42841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8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angli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č</a:t>
                      </a:r>
                      <a:r>
                        <a:rPr lang="en-GB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tina</a:t>
                      </a: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čeština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#</a:t>
                      </a:r>
                      <a:r>
                        <a:rPr lang="en-GB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TR</a:t>
                      </a: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#</a:t>
                      </a:r>
                      <a:r>
                        <a:rPr lang="en-GB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RT</a:t>
                      </a: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93234791"/>
                  </a:ext>
                </a:extLst>
              </a:tr>
              <a:tr h="307933">
                <a:tc row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en-GB" sz="28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br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en-US" sz="28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ain</a:t>
                      </a: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en-GB" sz="28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br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át</a:t>
                      </a: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---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32660444"/>
                  </a:ext>
                </a:extLst>
              </a:tr>
              <a:tr h="153966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</a:t>
                      </a: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4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</a:t>
                      </a: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angličtina, němčina,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89892115"/>
                  </a:ext>
                </a:extLst>
              </a:tr>
              <a:tr h="230950">
                <a:tc row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[d</a:t>
                      </a:r>
                      <a:r>
                        <a:rPr lang="en-GB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en-US" sz="28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eam</a:t>
                      </a: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[d</a:t>
                      </a:r>
                      <a:r>
                        <a:rPr lang="en-GB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át</a:t>
                      </a: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en-GB" sz="28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rd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en-US" sz="28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ousit</a:t>
                      </a: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5294086"/>
                  </a:ext>
                </a:extLst>
              </a:tr>
              <a:tr h="230950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francouzština, …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99463040"/>
                  </a:ext>
                </a:extLst>
              </a:tr>
              <a:tr h="153966">
                <a:tc row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[k</a:t>
                      </a:r>
                      <a:r>
                        <a:rPr lang="en-GB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en-US" sz="28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eam</a:t>
                      </a: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[k</a:t>
                      </a:r>
                      <a:r>
                        <a:rPr lang="en-GB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áva</a:t>
                      </a: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---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30711756"/>
                  </a:ext>
                </a:extLst>
              </a:tr>
              <a:tr h="307933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</a:t>
                      </a: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</a:t>
                      </a: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čeština, polština, 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59510150"/>
                  </a:ext>
                </a:extLst>
              </a:tr>
              <a:tr h="76983">
                <a:tc row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</a:t>
                      </a:r>
                      <a:r>
                        <a:rPr lang="en-GB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]a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</a:t>
                      </a:r>
                      <a:r>
                        <a:rPr lang="en-GB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us</a:t>
                      </a: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en-GB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rt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uť</a:t>
                      </a: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9234651"/>
                  </a:ext>
                </a:extLst>
              </a:tr>
              <a:tr h="384916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marocká arabština, …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03857249"/>
                  </a:ext>
                </a:extLst>
              </a:tr>
              <a:tr h="42841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[pl]</a:t>
                      </a:r>
                      <a:r>
                        <a:rPr lang="en-US" sz="28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ain</a:t>
                      </a: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[pl]</a:t>
                      </a:r>
                      <a:r>
                        <a:rPr lang="cs-CZ" sz="28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át</a:t>
                      </a: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en-US" sz="28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lp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ím</a:t>
                      </a: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</a:t>
                      </a: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</a:t>
                      </a: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---</a:t>
                      </a: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05326712"/>
                  </a:ext>
                </a:extLst>
              </a:tr>
              <a:tr h="307933">
                <a:tc row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---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l]</a:t>
                      </a:r>
                      <a:r>
                        <a:rPr lang="cs-CZ" sz="28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ouhý</a:t>
                      </a: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---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10041296"/>
                  </a:ext>
                </a:extLst>
              </a:tr>
              <a:tr h="153966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3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3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20448137"/>
                  </a:ext>
                </a:extLst>
              </a:tr>
              <a:tr h="42841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[kl]aim</a:t>
                      </a: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[kl]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uk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[l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ám</a:t>
                      </a: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94264834"/>
                  </a:ext>
                </a:extLst>
              </a:tr>
              <a:tr h="153966">
                <a:tc row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&lt;</a:t>
                      </a:r>
                      <a:r>
                        <a:rPr lang="en-GB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know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&gt; [</a:t>
                      </a:r>
                      <a:r>
                        <a:rPr lang="en-GB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en-US" sz="28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pn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]out</a:t>
                      </a: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---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01342420"/>
                  </a:ext>
                </a:extLst>
              </a:tr>
              <a:tr h="307933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75242843"/>
                  </a:ext>
                </a:extLst>
              </a:tr>
              <a:tr h="42841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&lt;</a:t>
                      </a:r>
                      <a:r>
                        <a:rPr lang="en-GB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knight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&gt; [</a:t>
                      </a:r>
                      <a:r>
                        <a:rPr lang="en-GB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[km]</a:t>
                      </a:r>
                      <a:r>
                        <a:rPr lang="en-US" sz="28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en</a:t>
                      </a: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---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2912249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349013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Parametry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49157275"/>
              </p:ext>
            </p:extLst>
          </p:nvPr>
        </p:nvGraphicFramePr>
        <p:xfrm>
          <a:off x="996697" y="1892808"/>
          <a:ext cx="10357104" cy="448506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39743">
                  <a:extLst>
                    <a:ext uri="{9D8B030D-6E8A-4147-A177-3AD203B41FA5}">
                      <a16:colId xmlns:a16="http://schemas.microsoft.com/office/drawing/2014/main" val="3986450822"/>
                    </a:ext>
                  </a:extLst>
                </a:gridCol>
                <a:gridCol w="1468074">
                  <a:extLst>
                    <a:ext uri="{9D8B030D-6E8A-4147-A177-3AD203B41FA5}">
                      <a16:colId xmlns:a16="http://schemas.microsoft.com/office/drawing/2014/main" val="4117971833"/>
                    </a:ext>
                  </a:extLst>
                </a:gridCol>
                <a:gridCol w="1065402">
                  <a:extLst>
                    <a:ext uri="{9D8B030D-6E8A-4147-A177-3AD203B41FA5}">
                      <a16:colId xmlns:a16="http://schemas.microsoft.com/office/drawing/2014/main" val="3198055474"/>
                    </a:ext>
                  </a:extLst>
                </a:gridCol>
                <a:gridCol w="1996579">
                  <a:extLst>
                    <a:ext uri="{9D8B030D-6E8A-4147-A177-3AD203B41FA5}">
                      <a16:colId xmlns:a16="http://schemas.microsoft.com/office/drawing/2014/main" val="1606914030"/>
                    </a:ext>
                  </a:extLst>
                </a:gridCol>
                <a:gridCol w="494951">
                  <a:extLst>
                    <a:ext uri="{9D8B030D-6E8A-4147-A177-3AD203B41FA5}">
                      <a16:colId xmlns:a16="http://schemas.microsoft.com/office/drawing/2014/main" val="829466214"/>
                    </a:ext>
                  </a:extLst>
                </a:gridCol>
                <a:gridCol w="2092355">
                  <a:extLst>
                    <a:ext uri="{9D8B030D-6E8A-4147-A177-3AD203B41FA5}">
                      <a16:colId xmlns:a16="http://schemas.microsoft.com/office/drawing/2014/main" val="459532137"/>
                    </a:ext>
                  </a:extLst>
                </a:gridCol>
              </a:tblGrid>
              <a:tr h="747510">
                <a:tc gridSpan="6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definují rozdíly mezi jazyky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93234791"/>
                  </a:ext>
                </a:extLst>
              </a:tr>
              <a:tr h="74751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větvící se iniciála</a:t>
                      </a: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 (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#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C)</a:t>
                      </a: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 (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#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CC)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 </a:t>
                      </a: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3980739"/>
                  </a:ext>
                </a:extLst>
              </a:tr>
              <a:tr h="74751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extraslabičný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#</a:t>
                      </a:r>
                      <a:r>
                        <a:rPr lang="en-GB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</a:t>
                      </a: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06023571"/>
                  </a:ext>
                </a:extLst>
              </a:tr>
              <a:tr h="74751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 (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#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TR)</a:t>
                      </a: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 (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#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TR / 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#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RT)</a:t>
                      </a: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86988254"/>
                  </a:ext>
                </a:extLst>
              </a:tr>
              <a:tr h="74751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angličtina</a:t>
                      </a: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čeština</a:t>
                      </a: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34123832"/>
                  </a:ext>
                </a:extLst>
              </a:tr>
              <a:tr h="74751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3703593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231960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Začátek vs. konec slova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89737095"/>
              </p:ext>
            </p:extLst>
          </p:nvPr>
        </p:nvGraphicFramePr>
        <p:xfrm>
          <a:off x="996697" y="1892808"/>
          <a:ext cx="10357104" cy="448506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46503">
                  <a:extLst>
                    <a:ext uri="{9D8B030D-6E8A-4147-A177-3AD203B41FA5}">
                      <a16:colId xmlns:a16="http://schemas.microsoft.com/office/drawing/2014/main" val="3986450822"/>
                    </a:ext>
                  </a:extLst>
                </a:gridCol>
                <a:gridCol w="3801979">
                  <a:extLst>
                    <a:ext uri="{9D8B030D-6E8A-4147-A177-3AD203B41FA5}">
                      <a16:colId xmlns:a16="http://schemas.microsoft.com/office/drawing/2014/main" val="941853942"/>
                    </a:ext>
                  </a:extLst>
                </a:gridCol>
                <a:gridCol w="3280610">
                  <a:extLst>
                    <a:ext uri="{9D8B030D-6E8A-4147-A177-3AD203B41FA5}">
                      <a16:colId xmlns:a16="http://schemas.microsoft.com/office/drawing/2014/main" val="3494488211"/>
                    </a:ext>
                  </a:extLst>
                </a:gridCol>
                <a:gridCol w="1528012">
                  <a:extLst>
                    <a:ext uri="{9D8B030D-6E8A-4147-A177-3AD203B41FA5}">
                      <a16:colId xmlns:a16="http://schemas.microsoft.com/office/drawing/2014/main" val="4219419556"/>
                    </a:ext>
                  </a:extLst>
                </a:gridCol>
              </a:tblGrid>
              <a:tr h="74751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začátek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#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TR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#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TR + 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#</a:t>
                      </a:r>
                      <a:r>
                        <a:rPr lang="cs-CZ" sz="2800" b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#</a:t>
                      </a:r>
                      <a:r>
                        <a:rPr lang="cs-CZ" sz="2800" b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93234791"/>
                  </a:ext>
                </a:extLst>
              </a:tr>
              <a:tr h="74751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</a:t>
                      </a: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</a:t>
                      </a: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</a:t>
                      </a: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95501731"/>
                  </a:ext>
                </a:extLst>
              </a:tr>
              <a:tr h="74751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angl., něm., fr.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č., pol., ruš.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---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76413158"/>
                  </a:ext>
                </a:extLst>
              </a:tr>
              <a:tr h="74751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konec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RT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#</a:t>
                      </a: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RT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#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+ T</a:t>
                      </a:r>
                      <a:r>
                        <a:rPr lang="cs-CZ" sz="2800" b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#</a:t>
                      </a: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</a:t>
                      </a:r>
                      <a:r>
                        <a:rPr lang="cs-CZ" sz="2800" b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#</a:t>
                      </a: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7456267"/>
                  </a:ext>
                </a:extLst>
              </a:tr>
              <a:tr h="74751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</a:t>
                      </a: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</a:t>
                      </a: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</a:t>
                      </a: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91661619"/>
                  </a:ext>
                </a:extLst>
              </a:tr>
              <a:tr h="74751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angl., něm., fr., č., ruš.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pol.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---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884113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945100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#</a:t>
            </a:r>
            <a:r>
              <a:rPr lang="cs-CZ" dirty="0"/>
              <a:t>S</a:t>
            </a:r>
            <a:r>
              <a:rPr lang="en-US" dirty="0"/>
              <a:t>CC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38403159"/>
              </p:ext>
            </p:extLst>
          </p:nvPr>
        </p:nvGraphicFramePr>
        <p:xfrm>
          <a:off x="996697" y="1892808"/>
          <a:ext cx="10357104" cy="513854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110397">
                  <a:extLst>
                    <a:ext uri="{9D8B030D-6E8A-4147-A177-3AD203B41FA5}">
                      <a16:colId xmlns:a16="http://schemas.microsoft.com/office/drawing/2014/main" val="3986450822"/>
                    </a:ext>
                  </a:extLst>
                </a:gridCol>
                <a:gridCol w="2724539">
                  <a:extLst>
                    <a:ext uri="{9D8B030D-6E8A-4147-A177-3AD203B41FA5}">
                      <a16:colId xmlns:a16="http://schemas.microsoft.com/office/drawing/2014/main" val="92019538"/>
                    </a:ext>
                  </a:extLst>
                </a:gridCol>
                <a:gridCol w="569167">
                  <a:extLst>
                    <a:ext uri="{9D8B030D-6E8A-4147-A177-3AD203B41FA5}">
                      <a16:colId xmlns:a16="http://schemas.microsoft.com/office/drawing/2014/main" val="667735016"/>
                    </a:ext>
                  </a:extLst>
                </a:gridCol>
                <a:gridCol w="1856792">
                  <a:extLst>
                    <a:ext uri="{9D8B030D-6E8A-4147-A177-3AD203B41FA5}">
                      <a16:colId xmlns:a16="http://schemas.microsoft.com/office/drawing/2014/main" val="2583760717"/>
                    </a:ext>
                  </a:extLst>
                </a:gridCol>
                <a:gridCol w="643812">
                  <a:extLst>
                    <a:ext uri="{9D8B030D-6E8A-4147-A177-3AD203B41FA5}">
                      <a16:colId xmlns:a16="http://schemas.microsoft.com/office/drawing/2014/main" val="1769197281"/>
                    </a:ext>
                  </a:extLst>
                </a:gridCol>
                <a:gridCol w="2108718">
                  <a:extLst>
                    <a:ext uri="{9D8B030D-6E8A-4147-A177-3AD203B41FA5}">
                      <a16:colId xmlns:a16="http://schemas.microsoft.com/office/drawing/2014/main" val="2397517866"/>
                    </a:ext>
                  </a:extLst>
                </a:gridCol>
                <a:gridCol w="343679">
                  <a:extLst>
                    <a:ext uri="{9D8B030D-6E8A-4147-A177-3AD203B41FA5}">
                      <a16:colId xmlns:a16="http://schemas.microsoft.com/office/drawing/2014/main" val="1395510571"/>
                    </a:ext>
                  </a:extLst>
                </a:gridCol>
              </a:tblGrid>
              <a:tr h="42841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8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angli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č</a:t>
                      </a:r>
                      <a:r>
                        <a:rPr lang="en-GB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tina</a:t>
                      </a: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němčina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9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93234791"/>
                  </a:ext>
                </a:extLst>
              </a:tr>
              <a:tr h="46189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#</a:t>
                      </a:r>
                      <a:r>
                        <a:rPr lang="en-GB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TR</a:t>
                      </a: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#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</a:t>
                      </a:r>
                      <a:r>
                        <a:rPr lang="en-GB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TR</a:t>
                      </a: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#</a:t>
                      </a:r>
                      <a:r>
                        <a:rPr lang="en-GB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TR</a:t>
                      </a: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#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</a:t>
                      </a:r>
                      <a:r>
                        <a:rPr lang="en-GB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TR</a:t>
                      </a: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32660444"/>
                  </a:ext>
                </a:extLst>
              </a:tr>
              <a:tr h="46190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</a:t>
                      </a:r>
                      <a:r>
                        <a:rPr lang="en-GB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ide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dirty="0" err="1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</a:t>
                      </a:r>
                      <a:r>
                        <a:rPr lang="cs-CZ" sz="28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</a:t>
                      </a:r>
                      <a:r>
                        <a:rPr lang="en-GB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en-US" sz="28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ea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</a:t>
                      </a:r>
                      <a:r>
                        <a:rPr lang="cs-CZ" sz="2800" b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ʁ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ivat</a:t>
                      </a: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en-US" sz="2800" b="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ʃ</a:t>
                      </a:r>
                      <a:r>
                        <a:rPr lang="cs-CZ" sz="28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</a:t>
                      </a:r>
                      <a:r>
                        <a:rPr lang="cs-CZ" sz="2800" b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ʁ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echen</a:t>
                      </a: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5294086"/>
                  </a:ext>
                </a:extLst>
              </a:tr>
              <a:tr h="46189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</a:t>
                      </a:r>
                      <a:r>
                        <a:rPr lang="en-GB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]a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</a:t>
                      </a:r>
                      <a:r>
                        <a:rPr lang="en-GB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ike</a:t>
                      </a: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tʁ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agen</a:t>
                      </a: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[</a:t>
                      </a:r>
                      <a:r>
                        <a:rPr lang="en-US" sz="2800" b="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ʃ</a:t>
                      </a:r>
                      <a:r>
                        <a:rPr lang="cs-CZ" sz="2800" b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tʁ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eit</a:t>
                      </a: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9234651"/>
                  </a:ext>
                </a:extLst>
              </a:tr>
              <a:tr h="42841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en-US" sz="28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pl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en-US" sz="28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ain</a:t>
                      </a: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</a:t>
                      </a:r>
                      <a:r>
                        <a:rPr lang="en-US" sz="28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pl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en-US" sz="28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en-US" sz="28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pl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astik</a:t>
                      </a: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en-US" sz="2800" b="0" dirty="0" err="1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ʃ</a:t>
                      </a:r>
                      <a:r>
                        <a:rPr lang="en-US" sz="28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pl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itt</a:t>
                      </a: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05326712"/>
                  </a:ext>
                </a:extLst>
              </a:tr>
              <a:tr h="46189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endParaRPr lang="cs-CZ"/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10041296"/>
                  </a:ext>
                </a:extLst>
              </a:tr>
              <a:tr h="428416">
                <a:tc gridSpan="6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sibilanty/sykavky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(S) 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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specifické postavení v konsonantických skupinách (napříč jazyky)</a:t>
                      </a:r>
                      <a:r>
                        <a:rPr lang="cs-CZ" sz="2800" b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94264834"/>
                  </a:ext>
                </a:extLst>
              </a:tr>
              <a:tr h="46189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01342420"/>
                  </a:ext>
                </a:extLst>
              </a:tr>
              <a:tr h="42841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2912249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50603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Interpretace: možnosti</a:t>
            </a:r>
            <a:endParaRPr lang="cs-CZ" sz="3200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31468575"/>
              </p:ext>
            </p:extLst>
          </p:nvPr>
        </p:nvGraphicFramePr>
        <p:xfrm>
          <a:off x="996697" y="1892808"/>
          <a:ext cx="10357104" cy="416909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26184">
                  <a:extLst>
                    <a:ext uri="{9D8B030D-6E8A-4147-A177-3AD203B41FA5}">
                      <a16:colId xmlns:a16="http://schemas.microsoft.com/office/drawing/2014/main" val="3986450822"/>
                    </a:ext>
                  </a:extLst>
                </a:gridCol>
                <a:gridCol w="575395">
                  <a:extLst>
                    <a:ext uri="{9D8B030D-6E8A-4147-A177-3AD203B41FA5}">
                      <a16:colId xmlns:a16="http://schemas.microsoft.com/office/drawing/2014/main" val="4032745535"/>
                    </a:ext>
                  </a:extLst>
                </a:gridCol>
                <a:gridCol w="575394">
                  <a:extLst>
                    <a:ext uri="{9D8B030D-6E8A-4147-A177-3AD203B41FA5}">
                      <a16:colId xmlns:a16="http://schemas.microsoft.com/office/drawing/2014/main" val="3020488570"/>
                    </a:ext>
                  </a:extLst>
                </a:gridCol>
                <a:gridCol w="575395">
                  <a:extLst>
                    <a:ext uri="{9D8B030D-6E8A-4147-A177-3AD203B41FA5}">
                      <a16:colId xmlns:a16="http://schemas.microsoft.com/office/drawing/2014/main" val="2515971266"/>
                    </a:ext>
                  </a:extLst>
                </a:gridCol>
                <a:gridCol w="575395">
                  <a:extLst>
                    <a:ext uri="{9D8B030D-6E8A-4147-A177-3AD203B41FA5}">
                      <a16:colId xmlns:a16="http://schemas.microsoft.com/office/drawing/2014/main" val="4227290548"/>
                    </a:ext>
                  </a:extLst>
                </a:gridCol>
                <a:gridCol w="461940">
                  <a:extLst>
                    <a:ext uri="{9D8B030D-6E8A-4147-A177-3AD203B41FA5}">
                      <a16:colId xmlns:a16="http://schemas.microsoft.com/office/drawing/2014/main" val="2036403459"/>
                    </a:ext>
                  </a:extLst>
                </a:gridCol>
                <a:gridCol w="688849">
                  <a:extLst>
                    <a:ext uri="{9D8B030D-6E8A-4147-A177-3AD203B41FA5}">
                      <a16:colId xmlns:a16="http://schemas.microsoft.com/office/drawing/2014/main" val="2586776321"/>
                    </a:ext>
                  </a:extLst>
                </a:gridCol>
                <a:gridCol w="402833">
                  <a:extLst>
                    <a:ext uri="{9D8B030D-6E8A-4147-A177-3AD203B41FA5}">
                      <a16:colId xmlns:a16="http://schemas.microsoft.com/office/drawing/2014/main" val="214688165"/>
                    </a:ext>
                  </a:extLst>
                </a:gridCol>
                <a:gridCol w="466530">
                  <a:extLst>
                    <a:ext uri="{9D8B030D-6E8A-4147-A177-3AD203B41FA5}">
                      <a16:colId xmlns:a16="http://schemas.microsoft.com/office/drawing/2014/main" val="574434632"/>
                    </a:ext>
                  </a:extLst>
                </a:gridCol>
                <a:gridCol w="513656">
                  <a:extLst>
                    <a:ext uri="{9D8B030D-6E8A-4147-A177-3AD203B41FA5}">
                      <a16:colId xmlns:a16="http://schemas.microsoft.com/office/drawing/2014/main" val="2921702827"/>
                    </a:ext>
                  </a:extLst>
                </a:gridCol>
                <a:gridCol w="459280">
                  <a:extLst>
                    <a:ext uri="{9D8B030D-6E8A-4147-A177-3AD203B41FA5}">
                      <a16:colId xmlns:a16="http://schemas.microsoft.com/office/drawing/2014/main" val="3055590037"/>
                    </a:ext>
                  </a:extLst>
                </a:gridCol>
                <a:gridCol w="459280">
                  <a:extLst>
                    <a:ext uri="{9D8B030D-6E8A-4147-A177-3AD203B41FA5}">
                      <a16:colId xmlns:a16="http://schemas.microsoft.com/office/drawing/2014/main" val="2474106240"/>
                    </a:ext>
                  </a:extLst>
                </a:gridCol>
                <a:gridCol w="575394">
                  <a:extLst>
                    <a:ext uri="{9D8B030D-6E8A-4147-A177-3AD203B41FA5}">
                      <a16:colId xmlns:a16="http://schemas.microsoft.com/office/drawing/2014/main" val="495217038"/>
                    </a:ext>
                  </a:extLst>
                </a:gridCol>
                <a:gridCol w="269060">
                  <a:extLst>
                    <a:ext uri="{9D8B030D-6E8A-4147-A177-3AD203B41FA5}">
                      <a16:colId xmlns:a16="http://schemas.microsoft.com/office/drawing/2014/main" val="2668091101"/>
                    </a:ext>
                  </a:extLst>
                </a:gridCol>
                <a:gridCol w="881730">
                  <a:extLst>
                    <a:ext uri="{9D8B030D-6E8A-4147-A177-3AD203B41FA5}">
                      <a16:colId xmlns:a16="http://schemas.microsoft.com/office/drawing/2014/main" val="1864791293"/>
                    </a:ext>
                  </a:extLst>
                </a:gridCol>
                <a:gridCol w="575394">
                  <a:extLst>
                    <a:ext uri="{9D8B030D-6E8A-4147-A177-3AD203B41FA5}">
                      <a16:colId xmlns:a16="http://schemas.microsoft.com/office/drawing/2014/main" val="1713552446"/>
                    </a:ext>
                  </a:extLst>
                </a:gridCol>
                <a:gridCol w="575395">
                  <a:extLst>
                    <a:ext uri="{9D8B030D-6E8A-4147-A177-3AD203B41FA5}">
                      <a16:colId xmlns:a16="http://schemas.microsoft.com/office/drawing/2014/main" val="406293676"/>
                    </a:ext>
                  </a:extLst>
                </a:gridCol>
              </a:tblGrid>
              <a:tr h="410251">
                <a:tc gridSpan="7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 </a:t>
                      </a:r>
                      <a:r>
                        <a:rPr lang="cs-CZ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</a:t>
                      </a:r>
                      <a:r>
                        <a:rPr lang="cs-CZ" sz="2800" b="1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CCV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10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 </a:t>
                      </a:r>
                      <a:r>
                        <a:rPr lang="cs-CZ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SC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CV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cs-CZ" sz="2800" dirty="0"/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cs-CZ" sz="2800" dirty="0"/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cs-CZ" sz="2800" dirty="0"/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10931561"/>
                  </a:ext>
                </a:extLst>
              </a:tr>
              <a:tr h="410251">
                <a:tc gridSpan="7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= 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extraslabičný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konsonant 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10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= afrikáta 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52763238"/>
                  </a:ext>
                </a:extLst>
              </a:tr>
              <a:tr h="30601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 </a:t>
                      </a:r>
                      <a:r>
                        <a:rPr lang="el-GR" sz="28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σ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 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l-GR" sz="28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σ</a:t>
                      </a:r>
                      <a:endParaRPr lang="cs-CZ" sz="2800" b="0" i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800" dirty="0"/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84422077"/>
                  </a:ext>
                </a:extLst>
              </a:tr>
              <a:tr h="30601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6">
                  <a:txBody>
                    <a:bodyPr/>
                    <a:lstStyle/>
                    <a:p>
                      <a:pPr algn="l"/>
                      <a:endParaRPr lang="cs-CZ" sz="2800" dirty="0"/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37798566"/>
                  </a:ext>
                </a:extLst>
              </a:tr>
              <a:tr h="30601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</a:t>
                      </a: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</a:t>
                      </a:r>
                    </a:p>
                  </a:txBody>
                  <a:tcPr marL="17780" marR="1778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</a:t>
                      </a: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</a:t>
                      </a: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dirty="0"/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26854568"/>
                  </a:ext>
                </a:extLst>
              </a:tr>
              <a:tr h="47390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rgbClr val="00B0F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rgbClr val="00B0F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rgbClr val="00B0F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rgbClr val="00B0F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rgbClr val="00B0F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rgbClr val="00B0F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/>
                      <a:endParaRPr lang="cs-CZ" sz="2800" dirty="0"/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l"/>
                      <a:endParaRPr lang="cs-CZ" sz="2800" dirty="0"/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52152719"/>
                  </a:ext>
                </a:extLst>
              </a:tr>
              <a:tr h="30601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           C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  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rgbClr val="00B0F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dirty="0">
                        <a:solidFill>
                          <a:srgbClr val="00B0F0"/>
                        </a:solidFill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</a:t>
                      </a:r>
                      <a:r>
                        <a:rPr lang="cs-CZ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C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algn="l"/>
                      <a:endParaRPr lang="cs-CZ" sz="2800" dirty="0"/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35113431"/>
                  </a:ext>
                </a:extLst>
              </a:tr>
              <a:tr h="30601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rgbClr val="00B0F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dirty="0"/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75207173"/>
                  </a:ext>
                </a:extLst>
              </a:tr>
              <a:tr h="30601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           S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  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</a:t>
                      </a:r>
                      <a:r>
                        <a:rPr lang="cs-CZ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V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S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C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C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V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800" dirty="0"/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21696669"/>
                  </a:ext>
                </a:extLst>
              </a:tr>
            </a:tbl>
          </a:graphicData>
        </a:graphic>
      </p:graphicFrame>
      <p:cxnSp>
        <p:nvCxnSpPr>
          <p:cNvPr id="5" name="Přímá spojnice 4">
            <a:extLst>
              <a:ext uri="{FF2B5EF4-FFF2-40B4-BE49-F238E27FC236}">
                <a16:creationId xmlns:a16="http://schemas.microsoft.com/office/drawing/2014/main" id="{47E578D2-5246-427E-8941-D236A547FB1F}"/>
              </a:ext>
            </a:extLst>
          </p:cNvPr>
          <p:cNvCxnSpPr>
            <a:cxnSpLocks/>
          </p:cNvCxnSpPr>
          <p:nvPr/>
        </p:nvCxnSpPr>
        <p:spPr>
          <a:xfrm>
            <a:off x="2813899" y="5218606"/>
            <a:ext cx="6383" cy="392622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Přímá spojnice 6">
            <a:extLst>
              <a:ext uri="{FF2B5EF4-FFF2-40B4-BE49-F238E27FC236}">
                <a16:creationId xmlns:a16="http://schemas.microsoft.com/office/drawing/2014/main" id="{47E578D2-5246-427E-8941-D236A547FB1F}"/>
              </a:ext>
            </a:extLst>
          </p:cNvPr>
          <p:cNvCxnSpPr>
            <a:cxnSpLocks/>
          </p:cNvCxnSpPr>
          <p:nvPr/>
        </p:nvCxnSpPr>
        <p:spPr>
          <a:xfrm>
            <a:off x="3209098" y="5218606"/>
            <a:ext cx="6383" cy="392622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Přímá spojnice 10">
            <a:extLst>
              <a:ext uri="{FF2B5EF4-FFF2-40B4-BE49-F238E27FC236}">
                <a16:creationId xmlns:a16="http://schemas.microsoft.com/office/drawing/2014/main" id="{47E578D2-5246-427E-8941-D236A547FB1F}"/>
              </a:ext>
            </a:extLst>
          </p:cNvPr>
          <p:cNvCxnSpPr>
            <a:cxnSpLocks/>
          </p:cNvCxnSpPr>
          <p:nvPr/>
        </p:nvCxnSpPr>
        <p:spPr>
          <a:xfrm>
            <a:off x="3566016" y="4347673"/>
            <a:ext cx="6383" cy="392622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Přímá spojnice 11">
            <a:extLst>
              <a:ext uri="{FF2B5EF4-FFF2-40B4-BE49-F238E27FC236}">
                <a16:creationId xmlns:a16="http://schemas.microsoft.com/office/drawing/2014/main" id="{47E578D2-5246-427E-8941-D236A547FB1F}"/>
              </a:ext>
            </a:extLst>
          </p:cNvPr>
          <p:cNvCxnSpPr>
            <a:cxnSpLocks/>
          </p:cNvCxnSpPr>
          <p:nvPr/>
        </p:nvCxnSpPr>
        <p:spPr>
          <a:xfrm>
            <a:off x="3570685" y="5219464"/>
            <a:ext cx="6383" cy="392622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Přímá spojnice 12">
            <a:extLst>
              <a:ext uri="{FF2B5EF4-FFF2-40B4-BE49-F238E27FC236}">
                <a16:creationId xmlns:a16="http://schemas.microsoft.com/office/drawing/2014/main" id="{47E578D2-5246-427E-8941-D236A547FB1F}"/>
              </a:ext>
            </a:extLst>
          </p:cNvPr>
          <p:cNvCxnSpPr>
            <a:cxnSpLocks/>
          </p:cNvCxnSpPr>
          <p:nvPr/>
        </p:nvCxnSpPr>
        <p:spPr>
          <a:xfrm flipH="1">
            <a:off x="3006563" y="3312367"/>
            <a:ext cx="511078" cy="461232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Přímá spojnice 14">
            <a:extLst>
              <a:ext uri="{FF2B5EF4-FFF2-40B4-BE49-F238E27FC236}">
                <a16:creationId xmlns:a16="http://schemas.microsoft.com/office/drawing/2014/main" id="{47E578D2-5246-427E-8941-D236A547FB1F}"/>
              </a:ext>
            </a:extLst>
          </p:cNvPr>
          <p:cNvCxnSpPr>
            <a:cxnSpLocks/>
          </p:cNvCxnSpPr>
          <p:nvPr/>
        </p:nvCxnSpPr>
        <p:spPr>
          <a:xfrm>
            <a:off x="3517725" y="3312367"/>
            <a:ext cx="6383" cy="392622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Přímá spojnice 15">
            <a:extLst>
              <a:ext uri="{FF2B5EF4-FFF2-40B4-BE49-F238E27FC236}">
                <a16:creationId xmlns:a16="http://schemas.microsoft.com/office/drawing/2014/main" id="{47E578D2-5246-427E-8941-D236A547FB1F}"/>
              </a:ext>
            </a:extLst>
          </p:cNvPr>
          <p:cNvCxnSpPr>
            <a:cxnSpLocks/>
          </p:cNvCxnSpPr>
          <p:nvPr/>
        </p:nvCxnSpPr>
        <p:spPr>
          <a:xfrm>
            <a:off x="2996441" y="4343522"/>
            <a:ext cx="269273" cy="405760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Přímá spojnice 16">
            <a:extLst>
              <a:ext uri="{FF2B5EF4-FFF2-40B4-BE49-F238E27FC236}">
                <a16:creationId xmlns:a16="http://schemas.microsoft.com/office/drawing/2014/main" id="{47E578D2-5246-427E-8941-D236A547FB1F}"/>
              </a:ext>
            </a:extLst>
          </p:cNvPr>
          <p:cNvCxnSpPr>
            <a:cxnSpLocks/>
          </p:cNvCxnSpPr>
          <p:nvPr/>
        </p:nvCxnSpPr>
        <p:spPr>
          <a:xfrm>
            <a:off x="7327414" y="3403059"/>
            <a:ext cx="342349" cy="370540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Přímá spojnice 18">
            <a:extLst>
              <a:ext uri="{FF2B5EF4-FFF2-40B4-BE49-F238E27FC236}">
                <a16:creationId xmlns:a16="http://schemas.microsoft.com/office/drawing/2014/main" id="{47E578D2-5246-427E-8941-D236A547FB1F}"/>
              </a:ext>
            </a:extLst>
          </p:cNvPr>
          <p:cNvCxnSpPr>
            <a:cxnSpLocks/>
          </p:cNvCxnSpPr>
          <p:nvPr/>
        </p:nvCxnSpPr>
        <p:spPr>
          <a:xfrm flipH="1">
            <a:off x="2813899" y="4347673"/>
            <a:ext cx="196575" cy="420256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" name="Přímá spojnice 17">
            <a:extLst>
              <a:ext uri="{FF2B5EF4-FFF2-40B4-BE49-F238E27FC236}">
                <a16:creationId xmlns:a16="http://schemas.microsoft.com/office/drawing/2014/main" id="{47E578D2-5246-427E-8941-D236A547FB1F}"/>
              </a:ext>
            </a:extLst>
          </p:cNvPr>
          <p:cNvCxnSpPr>
            <a:cxnSpLocks/>
          </p:cNvCxnSpPr>
          <p:nvPr/>
        </p:nvCxnSpPr>
        <p:spPr>
          <a:xfrm flipH="1">
            <a:off x="6882816" y="3403059"/>
            <a:ext cx="444598" cy="436786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" name="Přímá spojnice 19">
            <a:extLst>
              <a:ext uri="{FF2B5EF4-FFF2-40B4-BE49-F238E27FC236}">
                <a16:creationId xmlns:a16="http://schemas.microsoft.com/office/drawing/2014/main" id="{47E578D2-5246-427E-8941-D236A547FB1F}"/>
              </a:ext>
            </a:extLst>
          </p:cNvPr>
          <p:cNvCxnSpPr>
            <a:cxnSpLocks/>
          </p:cNvCxnSpPr>
          <p:nvPr/>
        </p:nvCxnSpPr>
        <p:spPr>
          <a:xfrm>
            <a:off x="2397697" y="5250766"/>
            <a:ext cx="6383" cy="392622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Přímá spojnice 27">
            <a:extLst>
              <a:ext uri="{FF2B5EF4-FFF2-40B4-BE49-F238E27FC236}">
                <a16:creationId xmlns:a16="http://schemas.microsoft.com/office/drawing/2014/main" id="{47E578D2-5246-427E-8941-D236A547FB1F}"/>
              </a:ext>
            </a:extLst>
          </p:cNvPr>
          <p:cNvCxnSpPr>
            <a:cxnSpLocks/>
          </p:cNvCxnSpPr>
          <p:nvPr/>
        </p:nvCxnSpPr>
        <p:spPr>
          <a:xfrm>
            <a:off x="6788188" y="4343522"/>
            <a:ext cx="6383" cy="392622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" name="Přímá spojnice 30">
            <a:extLst>
              <a:ext uri="{FF2B5EF4-FFF2-40B4-BE49-F238E27FC236}">
                <a16:creationId xmlns:a16="http://schemas.microsoft.com/office/drawing/2014/main" id="{47E578D2-5246-427E-8941-D236A547FB1F}"/>
              </a:ext>
            </a:extLst>
          </p:cNvPr>
          <p:cNvCxnSpPr>
            <a:cxnSpLocks/>
          </p:cNvCxnSpPr>
          <p:nvPr/>
        </p:nvCxnSpPr>
        <p:spPr>
          <a:xfrm>
            <a:off x="6787374" y="5250766"/>
            <a:ext cx="6383" cy="392622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" name="Přímá spojnice 31">
            <a:extLst>
              <a:ext uri="{FF2B5EF4-FFF2-40B4-BE49-F238E27FC236}">
                <a16:creationId xmlns:a16="http://schemas.microsoft.com/office/drawing/2014/main" id="{47E578D2-5246-427E-8941-D236A547FB1F}"/>
              </a:ext>
            </a:extLst>
          </p:cNvPr>
          <p:cNvCxnSpPr>
            <a:cxnSpLocks/>
          </p:cNvCxnSpPr>
          <p:nvPr/>
        </p:nvCxnSpPr>
        <p:spPr>
          <a:xfrm flipH="1">
            <a:off x="6408254" y="5250766"/>
            <a:ext cx="384731" cy="392622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" name="Přímá spojnice 33">
            <a:extLst>
              <a:ext uri="{FF2B5EF4-FFF2-40B4-BE49-F238E27FC236}">
                <a16:creationId xmlns:a16="http://schemas.microsoft.com/office/drawing/2014/main" id="{47E578D2-5246-427E-8941-D236A547FB1F}"/>
              </a:ext>
            </a:extLst>
          </p:cNvPr>
          <p:cNvCxnSpPr>
            <a:cxnSpLocks/>
          </p:cNvCxnSpPr>
          <p:nvPr/>
        </p:nvCxnSpPr>
        <p:spPr>
          <a:xfrm>
            <a:off x="6799118" y="4354921"/>
            <a:ext cx="376002" cy="381223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" name="Přímá spojnice 35">
            <a:extLst>
              <a:ext uri="{FF2B5EF4-FFF2-40B4-BE49-F238E27FC236}">
                <a16:creationId xmlns:a16="http://schemas.microsoft.com/office/drawing/2014/main" id="{47E578D2-5246-427E-8941-D236A547FB1F}"/>
              </a:ext>
            </a:extLst>
          </p:cNvPr>
          <p:cNvCxnSpPr>
            <a:cxnSpLocks/>
          </p:cNvCxnSpPr>
          <p:nvPr/>
        </p:nvCxnSpPr>
        <p:spPr>
          <a:xfrm>
            <a:off x="7225356" y="5203347"/>
            <a:ext cx="6383" cy="392622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8" name="Přímá spojnice 37">
            <a:extLst>
              <a:ext uri="{FF2B5EF4-FFF2-40B4-BE49-F238E27FC236}">
                <a16:creationId xmlns:a16="http://schemas.microsoft.com/office/drawing/2014/main" id="{47E578D2-5246-427E-8941-D236A547FB1F}"/>
              </a:ext>
            </a:extLst>
          </p:cNvPr>
          <p:cNvCxnSpPr>
            <a:cxnSpLocks/>
          </p:cNvCxnSpPr>
          <p:nvPr/>
        </p:nvCxnSpPr>
        <p:spPr>
          <a:xfrm>
            <a:off x="7794442" y="4341987"/>
            <a:ext cx="6383" cy="392622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9" name="Přímá spojnice 38">
            <a:extLst>
              <a:ext uri="{FF2B5EF4-FFF2-40B4-BE49-F238E27FC236}">
                <a16:creationId xmlns:a16="http://schemas.microsoft.com/office/drawing/2014/main" id="{47E578D2-5246-427E-8941-D236A547FB1F}"/>
              </a:ext>
            </a:extLst>
          </p:cNvPr>
          <p:cNvCxnSpPr>
            <a:cxnSpLocks/>
          </p:cNvCxnSpPr>
          <p:nvPr/>
        </p:nvCxnSpPr>
        <p:spPr>
          <a:xfrm>
            <a:off x="7765741" y="5250766"/>
            <a:ext cx="6383" cy="392622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837018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Přízvuk v latině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15237743"/>
              </p:ext>
            </p:extLst>
          </p:nvPr>
        </p:nvGraphicFramePr>
        <p:xfrm>
          <a:off x="996697" y="1892808"/>
          <a:ext cx="10357104" cy="45265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589276">
                  <a:extLst>
                    <a:ext uri="{9D8B030D-6E8A-4147-A177-3AD203B41FA5}">
                      <a16:colId xmlns:a16="http://schemas.microsoft.com/office/drawing/2014/main" val="3986450822"/>
                    </a:ext>
                  </a:extLst>
                </a:gridCol>
                <a:gridCol w="2589276">
                  <a:extLst>
                    <a:ext uri="{9D8B030D-6E8A-4147-A177-3AD203B41FA5}">
                      <a16:colId xmlns:a16="http://schemas.microsoft.com/office/drawing/2014/main" val="2221666177"/>
                    </a:ext>
                  </a:extLst>
                </a:gridCol>
                <a:gridCol w="2589276">
                  <a:extLst>
                    <a:ext uri="{9D8B030D-6E8A-4147-A177-3AD203B41FA5}">
                      <a16:colId xmlns:a16="http://schemas.microsoft.com/office/drawing/2014/main" val="965770063"/>
                    </a:ext>
                  </a:extLst>
                </a:gridCol>
                <a:gridCol w="2589276">
                  <a:extLst>
                    <a:ext uri="{9D8B030D-6E8A-4147-A177-3AD203B41FA5}">
                      <a16:colId xmlns:a16="http://schemas.microsoft.com/office/drawing/2014/main" val="4191903350"/>
                    </a:ext>
                  </a:extLst>
                </a:gridCol>
              </a:tblGrid>
              <a:tr h="71402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CVV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CVC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CV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02113871"/>
                  </a:ext>
                </a:extLst>
              </a:tr>
              <a:tr h="71402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1" u="none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pen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ultima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u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di.</a:t>
                      </a:r>
                      <a:r>
                        <a:rPr lang="cs-CZ" sz="2800" b="1" u="none" dirty="0" err="1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vi</a:t>
                      </a:r>
                      <a:r>
                        <a:rPr lang="cs-CZ" sz="2800" b="1" u="non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ː</a:t>
                      </a:r>
                      <a:r>
                        <a:rPr lang="cs-CZ" sz="2800" b="0" u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  <a:r>
                        <a:rPr lang="cs-CZ" sz="2800" b="0" u="none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nus</a:t>
                      </a:r>
                      <a:endParaRPr lang="cs-CZ" sz="2800" b="0" u="none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u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im.pe.</a:t>
                      </a:r>
                      <a:r>
                        <a:rPr lang="cs-CZ" sz="2800" b="1" u="none" dirty="0" err="1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ra</a:t>
                      </a:r>
                      <a:r>
                        <a:rPr lang="cs-CZ" sz="2800" b="1" u="non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ː</a:t>
                      </a:r>
                      <a:r>
                        <a:rPr lang="cs-CZ" sz="2800" b="0" u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.tor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u="none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li.</a:t>
                      </a:r>
                      <a:r>
                        <a:rPr lang="cs-CZ" sz="2800" b="1" u="none" dirty="0" err="1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ber</a:t>
                      </a:r>
                      <a:r>
                        <a:rPr lang="cs-CZ" sz="2800" b="0" u="none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.tas</a:t>
                      </a:r>
                      <a:endParaRPr lang="cs-CZ" sz="2800" b="0" u="none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u="none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Ka.</a:t>
                      </a:r>
                      <a:r>
                        <a:rPr lang="cs-CZ" sz="2800" b="1" u="none" dirty="0" err="1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len</a:t>
                      </a:r>
                      <a:r>
                        <a:rPr lang="cs-CZ" sz="2800" b="0" u="none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.dae</a:t>
                      </a:r>
                      <a:endParaRPr lang="cs-CZ" sz="2800" b="0" u="none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20061962"/>
                  </a:ext>
                </a:extLst>
              </a:tr>
              <a:tr h="71402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1" u="none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ante</a:t>
                      </a:r>
                      <a:r>
                        <a:rPr lang="cs-CZ" sz="2800" b="0" dirty="0" err="1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pen</a:t>
                      </a:r>
                      <a:r>
                        <a:rPr lang="cs-CZ" sz="28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ultima</a:t>
                      </a: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pe</a:t>
                      </a:r>
                      <a:r>
                        <a:rPr lang="cs-CZ" sz="2800" b="0" u="none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  <a:r>
                        <a:rPr lang="cs-CZ" sz="2800" b="1" u="none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ri</a:t>
                      </a:r>
                      <a:r>
                        <a:rPr lang="cs-CZ" sz="28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  <a:r>
                        <a:rPr lang="cs-CZ" sz="2800" b="0" dirty="0" err="1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cu</a:t>
                      </a:r>
                      <a:r>
                        <a:rPr lang="cs-CZ" sz="28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.lum</a:t>
                      </a: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1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op</a:t>
                      </a:r>
                      <a:r>
                        <a:rPr lang="cs-CZ" sz="28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  <a:r>
                        <a:rPr lang="cs-CZ" sz="2800" b="0" dirty="0" err="1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pi</a:t>
                      </a:r>
                      <a:r>
                        <a:rPr lang="cs-CZ" sz="28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.dum</a:t>
                      </a: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26296233"/>
                  </a:ext>
                </a:extLst>
              </a:tr>
              <a:tr h="46388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12998455"/>
                  </a:ext>
                </a:extLst>
              </a:tr>
              <a:tr h="714026">
                <a:tc gridSpan="4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 pro umístění přízvuku je relevantní konec slabiky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 penultima: otevřená s dlouhým vokálem a zavřená s krátkým vokálem se chovají stejně: CVV = CVC  X  CV </a:t>
                      </a:r>
                      <a:r>
                        <a:rPr lang="cs-CZ" sz="2800" dirty="0"/>
                        <a:t>VV = CVC vs. CV</a:t>
                      </a: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4376488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244982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li</a:t>
            </a:r>
            <a:r>
              <a:rPr lang="cs-CZ" b="1" dirty="0" err="1"/>
              <a:t>ber</a:t>
            </a:r>
            <a:r>
              <a:rPr lang="cs-CZ" dirty="0" err="1"/>
              <a:t>tas</a:t>
            </a:r>
            <a:r>
              <a:rPr lang="cs-CZ" dirty="0"/>
              <a:t> = </a:t>
            </a:r>
            <a:r>
              <a:rPr lang="cs-CZ" dirty="0" err="1"/>
              <a:t>di</a:t>
            </a:r>
            <a:r>
              <a:rPr lang="cs-CZ" b="1" dirty="0" err="1"/>
              <a:t>vi</a:t>
            </a:r>
            <a:r>
              <a:rPr lang="cs-CZ" b="1" dirty="0" err="1">
                <a:cs typeface="Calibri" panose="020F0502020204030204" pitchFamily="34" charset="0"/>
              </a:rPr>
              <a:t>ː</a:t>
            </a:r>
            <a:r>
              <a:rPr lang="cs-CZ" dirty="0" err="1">
                <a:cs typeface="Calibri" panose="020F0502020204030204" pitchFamily="34" charset="0"/>
              </a:rPr>
              <a:t>nus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3121475"/>
              </p:ext>
            </p:extLst>
          </p:nvPr>
        </p:nvGraphicFramePr>
        <p:xfrm>
          <a:off x="996697" y="1892808"/>
          <a:ext cx="10357104" cy="461899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17855">
                  <a:extLst>
                    <a:ext uri="{9D8B030D-6E8A-4147-A177-3AD203B41FA5}">
                      <a16:colId xmlns:a16="http://schemas.microsoft.com/office/drawing/2014/main" val="3986450822"/>
                    </a:ext>
                  </a:extLst>
                </a:gridCol>
                <a:gridCol w="517855">
                  <a:extLst>
                    <a:ext uri="{9D8B030D-6E8A-4147-A177-3AD203B41FA5}">
                      <a16:colId xmlns:a16="http://schemas.microsoft.com/office/drawing/2014/main" val="3139229012"/>
                    </a:ext>
                  </a:extLst>
                </a:gridCol>
                <a:gridCol w="517856">
                  <a:extLst>
                    <a:ext uri="{9D8B030D-6E8A-4147-A177-3AD203B41FA5}">
                      <a16:colId xmlns:a16="http://schemas.microsoft.com/office/drawing/2014/main" val="1892843149"/>
                    </a:ext>
                  </a:extLst>
                </a:gridCol>
                <a:gridCol w="517855">
                  <a:extLst>
                    <a:ext uri="{9D8B030D-6E8A-4147-A177-3AD203B41FA5}">
                      <a16:colId xmlns:a16="http://schemas.microsoft.com/office/drawing/2014/main" val="3541621032"/>
                    </a:ext>
                  </a:extLst>
                </a:gridCol>
                <a:gridCol w="517855">
                  <a:extLst>
                    <a:ext uri="{9D8B030D-6E8A-4147-A177-3AD203B41FA5}">
                      <a16:colId xmlns:a16="http://schemas.microsoft.com/office/drawing/2014/main" val="3754495276"/>
                    </a:ext>
                  </a:extLst>
                </a:gridCol>
                <a:gridCol w="517855">
                  <a:extLst>
                    <a:ext uri="{9D8B030D-6E8A-4147-A177-3AD203B41FA5}">
                      <a16:colId xmlns:a16="http://schemas.microsoft.com/office/drawing/2014/main" val="1464727284"/>
                    </a:ext>
                  </a:extLst>
                </a:gridCol>
                <a:gridCol w="517855">
                  <a:extLst>
                    <a:ext uri="{9D8B030D-6E8A-4147-A177-3AD203B41FA5}">
                      <a16:colId xmlns:a16="http://schemas.microsoft.com/office/drawing/2014/main" val="824862940"/>
                    </a:ext>
                  </a:extLst>
                </a:gridCol>
                <a:gridCol w="517856">
                  <a:extLst>
                    <a:ext uri="{9D8B030D-6E8A-4147-A177-3AD203B41FA5}">
                      <a16:colId xmlns:a16="http://schemas.microsoft.com/office/drawing/2014/main" val="3587833936"/>
                    </a:ext>
                  </a:extLst>
                </a:gridCol>
                <a:gridCol w="517855">
                  <a:extLst>
                    <a:ext uri="{9D8B030D-6E8A-4147-A177-3AD203B41FA5}">
                      <a16:colId xmlns:a16="http://schemas.microsoft.com/office/drawing/2014/main" val="3592017978"/>
                    </a:ext>
                  </a:extLst>
                </a:gridCol>
                <a:gridCol w="517855">
                  <a:extLst>
                    <a:ext uri="{9D8B030D-6E8A-4147-A177-3AD203B41FA5}">
                      <a16:colId xmlns:a16="http://schemas.microsoft.com/office/drawing/2014/main" val="4241425518"/>
                    </a:ext>
                  </a:extLst>
                </a:gridCol>
                <a:gridCol w="517855">
                  <a:extLst>
                    <a:ext uri="{9D8B030D-6E8A-4147-A177-3AD203B41FA5}">
                      <a16:colId xmlns:a16="http://schemas.microsoft.com/office/drawing/2014/main" val="3247313913"/>
                    </a:ext>
                  </a:extLst>
                </a:gridCol>
                <a:gridCol w="517855">
                  <a:extLst>
                    <a:ext uri="{9D8B030D-6E8A-4147-A177-3AD203B41FA5}">
                      <a16:colId xmlns:a16="http://schemas.microsoft.com/office/drawing/2014/main" val="1753024024"/>
                    </a:ext>
                  </a:extLst>
                </a:gridCol>
                <a:gridCol w="517856">
                  <a:extLst>
                    <a:ext uri="{9D8B030D-6E8A-4147-A177-3AD203B41FA5}">
                      <a16:colId xmlns:a16="http://schemas.microsoft.com/office/drawing/2014/main" val="1930034042"/>
                    </a:ext>
                  </a:extLst>
                </a:gridCol>
                <a:gridCol w="517855">
                  <a:extLst>
                    <a:ext uri="{9D8B030D-6E8A-4147-A177-3AD203B41FA5}">
                      <a16:colId xmlns:a16="http://schemas.microsoft.com/office/drawing/2014/main" val="3447915923"/>
                    </a:ext>
                  </a:extLst>
                </a:gridCol>
                <a:gridCol w="517855">
                  <a:extLst>
                    <a:ext uri="{9D8B030D-6E8A-4147-A177-3AD203B41FA5}">
                      <a16:colId xmlns:a16="http://schemas.microsoft.com/office/drawing/2014/main" val="79121077"/>
                    </a:ext>
                  </a:extLst>
                </a:gridCol>
                <a:gridCol w="517855">
                  <a:extLst>
                    <a:ext uri="{9D8B030D-6E8A-4147-A177-3AD203B41FA5}">
                      <a16:colId xmlns:a16="http://schemas.microsoft.com/office/drawing/2014/main" val="895949577"/>
                    </a:ext>
                  </a:extLst>
                </a:gridCol>
                <a:gridCol w="517855">
                  <a:extLst>
                    <a:ext uri="{9D8B030D-6E8A-4147-A177-3AD203B41FA5}">
                      <a16:colId xmlns:a16="http://schemas.microsoft.com/office/drawing/2014/main" val="3953064744"/>
                    </a:ext>
                  </a:extLst>
                </a:gridCol>
                <a:gridCol w="517856">
                  <a:extLst>
                    <a:ext uri="{9D8B030D-6E8A-4147-A177-3AD203B41FA5}">
                      <a16:colId xmlns:a16="http://schemas.microsoft.com/office/drawing/2014/main" val="2371538967"/>
                    </a:ext>
                  </a:extLst>
                </a:gridCol>
                <a:gridCol w="517855">
                  <a:extLst>
                    <a:ext uri="{9D8B030D-6E8A-4147-A177-3AD203B41FA5}">
                      <a16:colId xmlns:a16="http://schemas.microsoft.com/office/drawing/2014/main" val="211042274"/>
                    </a:ext>
                  </a:extLst>
                </a:gridCol>
                <a:gridCol w="517855">
                  <a:extLst>
                    <a:ext uri="{9D8B030D-6E8A-4147-A177-3AD203B41FA5}">
                      <a16:colId xmlns:a16="http://schemas.microsoft.com/office/drawing/2014/main" val="1015664552"/>
                    </a:ext>
                  </a:extLst>
                </a:gridCol>
              </a:tblGrid>
              <a:tr h="33526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28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σ</a:t>
                      </a: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28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σ</a:t>
                      </a: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28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σ</a:t>
                      </a: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28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σ</a:t>
                      </a: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93234791"/>
                  </a:ext>
                </a:extLst>
              </a:tr>
              <a:tr h="33526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19903826"/>
                  </a:ext>
                </a:extLst>
              </a:tr>
              <a:tr h="33526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5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 = </a:t>
                      </a:r>
                      <a:r>
                        <a:rPr lang="cs-CZ" sz="28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rhyme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(rým)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63592238"/>
                  </a:ext>
                </a:extLst>
              </a:tr>
              <a:tr h="33526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24538677"/>
                  </a:ext>
                </a:extLst>
              </a:tr>
              <a:tr h="33526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5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0" i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ber</a:t>
                      </a:r>
                      <a:r>
                        <a:rPr lang="cs-CZ" sz="24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= větvení v rýmu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96087509"/>
                  </a:ext>
                </a:extLst>
              </a:tr>
              <a:tr h="33526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5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vi</a:t>
                      </a:r>
                      <a:r>
                        <a:rPr lang="cs-CZ" sz="2400" b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ː = větvení v rýmu</a:t>
                      </a:r>
                      <a:endParaRPr lang="cs-CZ" sz="2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89452356"/>
                  </a:ext>
                </a:extLst>
              </a:tr>
              <a:tr h="33526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5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CVC = CVV 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VV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57710574"/>
                  </a:ext>
                </a:extLst>
              </a:tr>
              <a:tr h="33526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5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 </a:t>
                      </a:r>
                      <a:r>
                        <a:rPr lang="cs-CZ" sz="2400" b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těžké slabiky</a:t>
                      </a:r>
                      <a:endParaRPr lang="cs-CZ" sz="2400" b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60926602"/>
                  </a:ext>
                </a:extLst>
              </a:tr>
              <a:tr h="33526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li</a:t>
                      </a: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di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ː</a:t>
                      </a: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69398540"/>
                  </a:ext>
                </a:extLst>
              </a:tr>
              <a:tr h="335263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65344463"/>
                  </a:ext>
                </a:extLst>
              </a:tr>
            </a:tbl>
          </a:graphicData>
        </a:graphic>
      </p:graphicFrame>
      <p:cxnSp>
        <p:nvCxnSpPr>
          <p:cNvPr id="7" name="Přímá spojnice 6">
            <a:extLst>
              <a:ext uri="{FF2B5EF4-FFF2-40B4-BE49-F238E27FC236}">
                <a16:creationId xmlns:a16="http://schemas.microsoft.com/office/drawing/2014/main" id="{47E578D2-5246-427E-8941-D236A547FB1F}"/>
              </a:ext>
            </a:extLst>
          </p:cNvPr>
          <p:cNvCxnSpPr>
            <a:cxnSpLocks/>
          </p:cNvCxnSpPr>
          <p:nvPr/>
        </p:nvCxnSpPr>
        <p:spPr>
          <a:xfrm>
            <a:off x="3312367" y="3516102"/>
            <a:ext cx="9331" cy="1214518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Přímá spojnice 9">
            <a:extLst>
              <a:ext uri="{FF2B5EF4-FFF2-40B4-BE49-F238E27FC236}">
                <a16:creationId xmlns:a16="http://schemas.microsoft.com/office/drawing/2014/main" id="{47E578D2-5246-427E-8941-D236A547FB1F}"/>
              </a:ext>
            </a:extLst>
          </p:cNvPr>
          <p:cNvCxnSpPr>
            <a:cxnSpLocks/>
          </p:cNvCxnSpPr>
          <p:nvPr/>
        </p:nvCxnSpPr>
        <p:spPr>
          <a:xfrm>
            <a:off x="1782146" y="3516102"/>
            <a:ext cx="9331" cy="1214518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Přímá spojnice 11">
            <a:extLst>
              <a:ext uri="{FF2B5EF4-FFF2-40B4-BE49-F238E27FC236}">
                <a16:creationId xmlns:a16="http://schemas.microsoft.com/office/drawing/2014/main" id="{47E578D2-5246-427E-8941-D236A547FB1F}"/>
              </a:ext>
            </a:extLst>
          </p:cNvPr>
          <p:cNvCxnSpPr>
            <a:cxnSpLocks/>
          </p:cNvCxnSpPr>
          <p:nvPr/>
        </p:nvCxnSpPr>
        <p:spPr>
          <a:xfrm flipH="1" flipV="1">
            <a:off x="3834473" y="3429000"/>
            <a:ext cx="436433" cy="272127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Přímá spojnice 13">
            <a:extLst>
              <a:ext uri="{FF2B5EF4-FFF2-40B4-BE49-F238E27FC236}">
                <a16:creationId xmlns:a16="http://schemas.microsoft.com/office/drawing/2014/main" id="{47E578D2-5246-427E-8941-D236A547FB1F}"/>
              </a:ext>
            </a:extLst>
          </p:cNvPr>
          <p:cNvCxnSpPr>
            <a:cxnSpLocks/>
          </p:cNvCxnSpPr>
          <p:nvPr/>
        </p:nvCxnSpPr>
        <p:spPr>
          <a:xfrm>
            <a:off x="2280373" y="3407523"/>
            <a:ext cx="491364" cy="272127"/>
          </a:xfrm>
          <a:prstGeom prst="line">
            <a:avLst/>
          </a:prstGeom>
          <a:ln w="38100"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Přímá spojnice 16">
            <a:extLst>
              <a:ext uri="{FF2B5EF4-FFF2-40B4-BE49-F238E27FC236}">
                <a16:creationId xmlns:a16="http://schemas.microsoft.com/office/drawing/2014/main" id="{47E578D2-5246-427E-8941-D236A547FB1F}"/>
              </a:ext>
            </a:extLst>
          </p:cNvPr>
          <p:cNvCxnSpPr>
            <a:cxnSpLocks/>
          </p:cNvCxnSpPr>
          <p:nvPr/>
        </p:nvCxnSpPr>
        <p:spPr>
          <a:xfrm flipH="1">
            <a:off x="1782146" y="2496396"/>
            <a:ext cx="511078" cy="302788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Přímá spojnice 18">
            <a:extLst>
              <a:ext uri="{FF2B5EF4-FFF2-40B4-BE49-F238E27FC236}">
                <a16:creationId xmlns:a16="http://schemas.microsoft.com/office/drawing/2014/main" id="{47E578D2-5246-427E-8941-D236A547FB1F}"/>
              </a:ext>
            </a:extLst>
          </p:cNvPr>
          <p:cNvCxnSpPr>
            <a:cxnSpLocks/>
          </p:cNvCxnSpPr>
          <p:nvPr/>
        </p:nvCxnSpPr>
        <p:spPr>
          <a:xfrm flipH="1">
            <a:off x="3321698" y="2496396"/>
            <a:ext cx="524620" cy="302788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" name="Přímá spojnice 20">
            <a:extLst>
              <a:ext uri="{FF2B5EF4-FFF2-40B4-BE49-F238E27FC236}">
                <a16:creationId xmlns:a16="http://schemas.microsoft.com/office/drawing/2014/main" id="{47E578D2-5246-427E-8941-D236A547FB1F}"/>
              </a:ext>
            </a:extLst>
          </p:cNvPr>
          <p:cNvCxnSpPr>
            <a:cxnSpLocks/>
          </p:cNvCxnSpPr>
          <p:nvPr/>
        </p:nvCxnSpPr>
        <p:spPr>
          <a:xfrm>
            <a:off x="9025811" y="3516102"/>
            <a:ext cx="9331" cy="1214518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Přímá spojnice 21">
            <a:extLst>
              <a:ext uri="{FF2B5EF4-FFF2-40B4-BE49-F238E27FC236}">
                <a16:creationId xmlns:a16="http://schemas.microsoft.com/office/drawing/2014/main" id="{47E578D2-5246-427E-8941-D236A547FB1F}"/>
              </a:ext>
            </a:extLst>
          </p:cNvPr>
          <p:cNvCxnSpPr>
            <a:cxnSpLocks/>
          </p:cNvCxnSpPr>
          <p:nvPr/>
        </p:nvCxnSpPr>
        <p:spPr>
          <a:xfrm>
            <a:off x="10097878" y="3451558"/>
            <a:ext cx="9331" cy="1214518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" name="Přímá spojnice 22">
            <a:extLst>
              <a:ext uri="{FF2B5EF4-FFF2-40B4-BE49-F238E27FC236}">
                <a16:creationId xmlns:a16="http://schemas.microsoft.com/office/drawing/2014/main" id="{47E578D2-5246-427E-8941-D236A547FB1F}"/>
              </a:ext>
            </a:extLst>
          </p:cNvPr>
          <p:cNvCxnSpPr>
            <a:cxnSpLocks/>
          </p:cNvCxnSpPr>
          <p:nvPr/>
        </p:nvCxnSpPr>
        <p:spPr>
          <a:xfrm flipH="1" flipV="1">
            <a:off x="10586129" y="3380038"/>
            <a:ext cx="436433" cy="272127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" name="Přímá spojnice 23">
            <a:extLst>
              <a:ext uri="{FF2B5EF4-FFF2-40B4-BE49-F238E27FC236}">
                <a16:creationId xmlns:a16="http://schemas.microsoft.com/office/drawing/2014/main" id="{47E578D2-5246-427E-8941-D236A547FB1F}"/>
              </a:ext>
            </a:extLst>
          </p:cNvPr>
          <p:cNvCxnSpPr>
            <a:cxnSpLocks/>
          </p:cNvCxnSpPr>
          <p:nvPr/>
        </p:nvCxnSpPr>
        <p:spPr>
          <a:xfrm flipH="1" flipV="1">
            <a:off x="9575364" y="4404379"/>
            <a:ext cx="167350" cy="326241"/>
          </a:xfrm>
          <a:prstGeom prst="line">
            <a:avLst/>
          </a:prstGeom>
          <a:ln w="38100"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Přímá spojnice 25">
            <a:extLst>
              <a:ext uri="{FF2B5EF4-FFF2-40B4-BE49-F238E27FC236}">
                <a16:creationId xmlns:a16="http://schemas.microsoft.com/office/drawing/2014/main" id="{47E578D2-5246-427E-8941-D236A547FB1F}"/>
              </a:ext>
            </a:extLst>
          </p:cNvPr>
          <p:cNvCxnSpPr>
            <a:cxnSpLocks/>
          </p:cNvCxnSpPr>
          <p:nvPr/>
        </p:nvCxnSpPr>
        <p:spPr>
          <a:xfrm flipH="1">
            <a:off x="9391259" y="4404380"/>
            <a:ext cx="175728" cy="326240"/>
          </a:xfrm>
          <a:prstGeom prst="line">
            <a:avLst/>
          </a:prstGeom>
          <a:ln w="38100"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Přímá spojnice 27">
            <a:extLst>
              <a:ext uri="{FF2B5EF4-FFF2-40B4-BE49-F238E27FC236}">
                <a16:creationId xmlns:a16="http://schemas.microsoft.com/office/drawing/2014/main" id="{47E578D2-5246-427E-8941-D236A547FB1F}"/>
              </a:ext>
            </a:extLst>
          </p:cNvPr>
          <p:cNvCxnSpPr>
            <a:cxnSpLocks/>
          </p:cNvCxnSpPr>
          <p:nvPr/>
        </p:nvCxnSpPr>
        <p:spPr>
          <a:xfrm flipH="1">
            <a:off x="9035142" y="2496396"/>
            <a:ext cx="524620" cy="302788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" name="Přímá spojnice 28">
            <a:extLst>
              <a:ext uri="{FF2B5EF4-FFF2-40B4-BE49-F238E27FC236}">
                <a16:creationId xmlns:a16="http://schemas.microsoft.com/office/drawing/2014/main" id="{47E578D2-5246-427E-8941-D236A547FB1F}"/>
              </a:ext>
            </a:extLst>
          </p:cNvPr>
          <p:cNvCxnSpPr>
            <a:cxnSpLocks/>
          </p:cNvCxnSpPr>
          <p:nvPr/>
        </p:nvCxnSpPr>
        <p:spPr>
          <a:xfrm flipH="1">
            <a:off x="10058314" y="2496396"/>
            <a:ext cx="524620" cy="302788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" name="Přímá spojnice 29">
            <a:extLst>
              <a:ext uri="{FF2B5EF4-FFF2-40B4-BE49-F238E27FC236}">
                <a16:creationId xmlns:a16="http://schemas.microsoft.com/office/drawing/2014/main" id="{47E578D2-5246-427E-8941-D236A547FB1F}"/>
              </a:ext>
            </a:extLst>
          </p:cNvPr>
          <p:cNvCxnSpPr>
            <a:cxnSpLocks/>
          </p:cNvCxnSpPr>
          <p:nvPr/>
        </p:nvCxnSpPr>
        <p:spPr>
          <a:xfrm flipH="1">
            <a:off x="9541947" y="5165739"/>
            <a:ext cx="158496" cy="354973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" name="Přímá spojnice 31">
            <a:extLst>
              <a:ext uri="{FF2B5EF4-FFF2-40B4-BE49-F238E27FC236}">
                <a16:creationId xmlns:a16="http://schemas.microsoft.com/office/drawing/2014/main" id="{47E578D2-5246-427E-8941-D236A547FB1F}"/>
              </a:ext>
            </a:extLst>
          </p:cNvPr>
          <p:cNvCxnSpPr>
            <a:cxnSpLocks/>
          </p:cNvCxnSpPr>
          <p:nvPr/>
        </p:nvCxnSpPr>
        <p:spPr>
          <a:xfrm>
            <a:off x="9406165" y="5198003"/>
            <a:ext cx="145915" cy="354973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1194435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>
        <a:ln w="28575">
          <a:tailEnd type="triangle"/>
        </a:ln>
      </a:spPr>
      <a:bodyPr/>
      <a:lstStyle/>
      <a:style>
        <a:lnRef idx="1">
          <a:schemeClr val="dk1"/>
        </a:lnRef>
        <a:fillRef idx="0">
          <a:schemeClr val="dk1"/>
        </a:fillRef>
        <a:effectRef idx="0">
          <a:schemeClr val="dk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801</Words>
  <Application>Microsoft Office PowerPoint</Application>
  <PresentationFormat>Širokoúhlá obrazovka</PresentationFormat>
  <Paragraphs>327</Paragraphs>
  <Slides>12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8" baseType="lpstr">
      <vt:lpstr>Arial</vt:lpstr>
      <vt:lpstr>Calibri</vt:lpstr>
      <vt:lpstr>Calibri Light</vt:lpstr>
      <vt:lpstr>Times New Roman</vt:lpstr>
      <vt:lpstr>Wingdings</vt:lpstr>
      <vt:lpstr>Motiv Office</vt:lpstr>
      <vt:lpstr>Extraslabičné konsonanty </vt:lpstr>
      <vt:lpstr>Extraslabičnost</vt:lpstr>
      <vt:lpstr>#CC: typologie</vt:lpstr>
      <vt:lpstr>Parametry</vt:lpstr>
      <vt:lpstr>Začátek vs. konec slova</vt:lpstr>
      <vt:lpstr>#SCC</vt:lpstr>
      <vt:lpstr>Interpretace: možnosti</vt:lpstr>
      <vt:lpstr>Přízvuk v latině</vt:lpstr>
      <vt:lpstr>libertas = diviːnus</vt:lpstr>
      <vt:lpstr>Váha slabiky: těžké vs. lehké slabiky</vt:lpstr>
      <vt:lpstr>Slovenština: rytmický zákon</vt:lpstr>
      <vt:lpstr>CVC: variace mezi těžkou a lehkou slabikou </vt:lpstr>
    </vt:vector>
  </TitlesOfParts>
  <Company>Masarykova univerzita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Morfologická délka</dc:title>
  <dc:creator>Markéta Ziková</dc:creator>
  <cp:lastModifiedBy>Markéta Ziková</cp:lastModifiedBy>
  <cp:revision>876</cp:revision>
  <cp:lastPrinted>2019-06-24T12:30:17Z</cp:lastPrinted>
  <dcterms:created xsi:type="dcterms:W3CDTF">2018-11-27T11:40:05Z</dcterms:created>
  <dcterms:modified xsi:type="dcterms:W3CDTF">2020-12-08T11:59:01Z</dcterms:modified>
</cp:coreProperties>
</file>